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5C44-F256-45A7-92B0-FBAA6037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621" y="1449147"/>
            <a:ext cx="10764380" cy="2971051"/>
          </a:xfrm>
        </p:spPr>
        <p:txBody>
          <a:bodyPr/>
          <a:lstStyle/>
          <a:p>
            <a:r>
              <a:rPr lang="en-US" dirty="0"/>
              <a:t>Ch. 4 User input &amp; Branching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91A3D-7C0E-41ED-814C-1A75C23A9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Marjon Santiago</a:t>
            </a:r>
          </a:p>
        </p:txBody>
      </p:sp>
    </p:spTree>
    <p:extLst>
      <p:ext uri="{BB962C8B-B14F-4D97-AF65-F5344CB8AC3E}">
        <p14:creationId xmlns:p14="http://schemas.microsoft.com/office/powerpoint/2010/main" val="368665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1087-C561-40BD-A0CA-18D811ED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1 - </a:t>
            </a:r>
            <a:r>
              <a:rPr lang="en-US" dirty="0">
                <a:solidFill>
                  <a:srgbClr val="FFC000"/>
                </a:solidFill>
              </a:rPr>
              <a:t>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C968-EFD7-4745-A8C5-5B8497E1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95208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Goal: Create a </a:t>
            </a:r>
            <a:r>
              <a:rPr lang="en-US" sz="32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calculator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that takes two numbers and adds them together.</a:t>
            </a:r>
          </a:p>
        </p:txBody>
      </p:sp>
      <p:pic>
        <p:nvPicPr>
          <p:cNvPr id="7" name="Picture 6" descr="A picture containing text, helmet&#10;&#10;Description automatically generated">
            <a:extLst>
              <a:ext uri="{FF2B5EF4-FFF2-40B4-BE49-F238E27FC236}">
                <a16:creationId xmlns:a16="http://schemas.microsoft.com/office/drawing/2014/main" id="{17CE7F1B-494E-4A24-A99A-01921D4D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022" y="3792070"/>
            <a:ext cx="2228637" cy="2228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6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0D8E68-3C34-4C0E-AD3E-80B283FF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97F76-2D1C-4900-B0F2-83A61BC2E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13" y="688018"/>
            <a:ext cx="5755341" cy="5481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7188AEC5-C3B6-4F84-960F-0246A53F7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prstGeom prst="roundRect">
            <a:avLst>
              <a:gd name="adj" fmla="val 3513"/>
            </a:avLst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34151da5571bef2d76fba330222fb4b9">
            <a:hlinkClick r:id="" action="ppaction://media"/>
            <a:extLst>
              <a:ext uri="{FF2B5EF4-FFF2-40B4-BE49-F238E27FC236}">
                <a16:creationId xmlns:a16="http://schemas.microsoft.com/office/drawing/2014/main" id="{80933CEB-DA7C-487B-8932-7557B8A936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21381" y="2309390"/>
            <a:ext cx="4694598" cy="2325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8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54CE-75F2-43BA-B327-B24FBFBD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FLAG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5C48-379F-48F6-A94F-9637D57E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649250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If you try to input a non-integer…</a:t>
            </a:r>
          </a:p>
        </p:txBody>
      </p:sp>
      <p:pic>
        <p:nvPicPr>
          <p:cNvPr id="5" name="11191db0a8ffb1030c01a1e303d7b14e">
            <a:hlinkClick r:id="" action="ppaction://media"/>
            <a:extLst>
              <a:ext uri="{FF2B5EF4-FFF2-40B4-BE49-F238E27FC236}">
                <a16:creationId xmlns:a16="http://schemas.microsoft.com/office/drawing/2014/main" id="{64C9CC05-A1B3-47A1-A0DD-B84C23418D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5665" y="2970229"/>
            <a:ext cx="11278662" cy="29772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9151D5-61B9-46A3-994D-F26243EF4DF1}"/>
              </a:ext>
            </a:extLst>
          </p:cNvPr>
          <p:cNvSpPr txBox="1">
            <a:spLocks/>
          </p:cNvSpPr>
          <p:nvPr/>
        </p:nvSpPr>
        <p:spPr>
          <a:xfrm>
            <a:off x="827424" y="6086187"/>
            <a:ext cx="10554574" cy="649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 </a:t>
            </a:r>
            <a:r>
              <a:rPr lang="en-US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error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appears!</a:t>
            </a:r>
          </a:p>
        </p:txBody>
      </p:sp>
    </p:spTree>
    <p:extLst>
      <p:ext uri="{BB962C8B-B14F-4D97-AF65-F5344CB8AC3E}">
        <p14:creationId xmlns:p14="http://schemas.microsoft.com/office/powerpoint/2010/main" val="36047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2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5B53-AA8F-4D37-8FF9-E9E56896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5079-E5E5-44AE-9A5E-ED980D92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  <a:effectLst/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Many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exist</a:t>
            </a:r>
          </a:p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 will cover them later, but what we have works for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3E157-46A8-45CA-B02F-F917344A4E14}"/>
              </a:ext>
            </a:extLst>
          </p:cNvPr>
          <p:cNvSpPr txBox="1"/>
          <p:nvPr/>
        </p:nvSpPr>
        <p:spPr>
          <a:xfrm>
            <a:off x="2644943" y="4301107"/>
            <a:ext cx="4959016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ja-JP" alt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ja-JP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¯\_(</a:t>
            </a:r>
            <a:r>
              <a:rPr lang="ja-JP" alt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ツ</a:t>
            </a:r>
            <a:r>
              <a:rPr lang="en-US" altLang="ja-JP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)_/¯</a:t>
            </a:r>
            <a:endParaRPr 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3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FCCA-8E18-49AC-93CB-9E4360AB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4" y="545432"/>
            <a:ext cx="6793943" cy="276726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entaur" panose="02030504050205020304" pitchFamily="18" charset="0"/>
              </a:rPr>
              <a:t>The world changed from having the </a:t>
            </a:r>
            <a:r>
              <a:rPr lang="en-US" sz="4400" dirty="0">
                <a:solidFill>
                  <a:srgbClr val="FFC000"/>
                </a:solidFill>
                <a:latin typeface="Centaur" panose="02030504050205020304" pitchFamily="18" charset="0"/>
              </a:rPr>
              <a:t>determinism</a:t>
            </a:r>
            <a:r>
              <a:rPr lang="en-US" sz="4400" dirty="0">
                <a:latin typeface="Centaur" panose="02030504050205020304" pitchFamily="18" charset="0"/>
              </a:rPr>
              <a:t> of a clock to having the </a:t>
            </a:r>
            <a:r>
              <a:rPr lang="en-US" sz="4400" dirty="0">
                <a:solidFill>
                  <a:srgbClr val="92D050"/>
                </a:solidFill>
                <a:latin typeface="Centaur" panose="02030504050205020304" pitchFamily="18" charset="0"/>
              </a:rPr>
              <a:t>contingency</a:t>
            </a:r>
            <a:r>
              <a:rPr lang="en-US" sz="4400" dirty="0">
                <a:latin typeface="Centaur" panose="02030504050205020304" pitchFamily="18" charset="0"/>
              </a:rPr>
              <a:t> of a pinball machine.</a:t>
            </a:r>
          </a:p>
        </p:txBody>
      </p:sp>
      <p:pic>
        <p:nvPicPr>
          <p:cNvPr id="6" name="Picture Placeholder 5" descr="A picture containing person, person, crowd&#10;&#10;Description automatically generated">
            <a:extLst>
              <a:ext uri="{FF2B5EF4-FFF2-40B4-BE49-F238E27FC236}">
                <a16:creationId xmlns:a16="http://schemas.microsoft.com/office/drawing/2014/main" id="{919A0520-83EF-4888-B98B-8EFF711D3D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8401" t="458" r="40398" b="-458"/>
          <a:stretch/>
        </p:blipFill>
        <p:spPr>
          <a:xfrm>
            <a:off x="7608670" y="0"/>
            <a:ext cx="458333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B21D-6EE7-4374-818D-121CEE291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864" y="3593432"/>
            <a:ext cx="4852988" cy="547102"/>
          </a:xfrm>
        </p:spPr>
        <p:txBody>
          <a:bodyPr>
            <a:normAutofit/>
          </a:bodyPr>
          <a:lstStyle/>
          <a:p>
            <a:r>
              <a:rPr lang="en-US" sz="2000" dirty="0"/>
              <a:t> - Heinz R. Pagels</a:t>
            </a:r>
          </a:p>
        </p:txBody>
      </p:sp>
    </p:spTree>
    <p:extLst>
      <p:ext uri="{BB962C8B-B14F-4D97-AF65-F5344CB8AC3E}">
        <p14:creationId xmlns:p14="http://schemas.microsoft.com/office/powerpoint/2010/main" val="258724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3E40-962D-4CC6-B6BC-4F8E5472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B2C9-0E0F-4A08-A90B-363C92AD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7" y="2274425"/>
            <a:ext cx="11321716" cy="709407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program is only as good as the data it receives.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7D6C02-BE4F-4D65-9C36-9749F4BF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28381"/>
              </p:ext>
            </p:extLst>
          </p:nvPr>
        </p:nvGraphicFramePr>
        <p:xfrm>
          <a:off x="352926" y="3254319"/>
          <a:ext cx="5309938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09938">
                  <a:extLst>
                    <a:ext uri="{9D8B030D-6E8A-4147-A177-3AD203B41FA5}">
                      <a16:colId xmlns:a16="http://schemas.microsoft.com/office/drawing/2014/main" val="341376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What your program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can</a:t>
                      </a:r>
                      <a:r>
                        <a:rPr lang="en-US" sz="2400" dirty="0"/>
                        <a:t> do so 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5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Create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3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Assign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Output data and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535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395EA7-5160-4C53-B8F7-803A5DFA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2611"/>
              </p:ext>
            </p:extLst>
          </p:nvPr>
        </p:nvGraphicFramePr>
        <p:xfrm>
          <a:off x="6184233" y="3252091"/>
          <a:ext cx="564281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642810">
                  <a:extLst>
                    <a:ext uri="{9D8B030D-6E8A-4147-A177-3AD203B41FA5}">
                      <a16:colId xmlns:a16="http://schemas.microsoft.com/office/drawing/2014/main" val="2351903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your program</a:t>
                      </a: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can’t 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so far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9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Take in user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0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 your teenage anxiety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4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Tuck you in at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93323"/>
                  </a:ext>
                </a:extLst>
              </a:tr>
            </a:tbl>
          </a:graphicData>
        </a:graphic>
      </p:graphicFrame>
      <p:pic>
        <p:nvPicPr>
          <p:cNvPr id="9" name="Picture 8" descr="A picture containing person, person, looking, suit&#10;&#10;Description automatically generated">
            <a:extLst>
              <a:ext uri="{FF2B5EF4-FFF2-40B4-BE49-F238E27FC236}">
                <a16:creationId xmlns:a16="http://schemas.microsoft.com/office/drawing/2014/main" id="{D9BDF907-597F-4BF6-8003-FB39FA8A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077" y="4684294"/>
            <a:ext cx="542949" cy="3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DC4F-B567-4FBA-BFC6-D7CF8E2B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B402-E7D5-4561-8F84-AC925B41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41" y="1900989"/>
            <a:ext cx="10554574" cy="4608095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Enter the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Scanner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class!!!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Scanner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can get text input from the command line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 can </a:t>
            </a:r>
            <a:r>
              <a:rPr lang="en-US" sz="28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assign variable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values dynamically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Your program can now </a:t>
            </a:r>
            <a:r>
              <a:rPr lang="en-US" sz="28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change its output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on runtime!</a:t>
            </a:r>
          </a:p>
        </p:txBody>
      </p:sp>
      <p:pic>
        <p:nvPicPr>
          <p:cNvPr id="5" name="Picture 4" descr="A picture containing text, fish, shark, blue&#10;&#10;Description automatically generated">
            <a:extLst>
              <a:ext uri="{FF2B5EF4-FFF2-40B4-BE49-F238E27FC236}">
                <a16:creationId xmlns:a16="http://schemas.microsoft.com/office/drawing/2014/main" id="{7B2DF457-48CE-4767-A2B9-0632EF11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409" y="148626"/>
            <a:ext cx="3235258" cy="31922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1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DA0A-6AB9-4158-8265-14B9FACD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BA3D-6A89-41C7-ACBA-8E30DAC9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Scanner</a:t>
            </a:r>
            <a:r>
              <a:rPr lang="en-US" sz="3200" dirty="0"/>
              <a:t> is part of the </a:t>
            </a:r>
            <a:r>
              <a:rPr lang="en-US" sz="3200" dirty="0">
                <a:solidFill>
                  <a:srgbClr val="00B0F0"/>
                </a:solidFill>
              </a:rPr>
              <a:t>Java.util </a:t>
            </a:r>
            <a:r>
              <a:rPr lang="en-US" sz="3200" dirty="0"/>
              <a:t>Package.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Import java.util.Scanner</a:t>
            </a:r>
          </a:p>
          <a:p>
            <a:pPr marL="514350" indent="-514350">
              <a:buAutoNum type="arabicPeriod"/>
            </a:pPr>
            <a:r>
              <a:rPr lang="en-US" sz="3200" dirty="0"/>
              <a:t>Initialize a Scanner object</a:t>
            </a:r>
          </a:p>
        </p:txBody>
      </p:sp>
    </p:spTree>
    <p:extLst>
      <p:ext uri="{BB962C8B-B14F-4D97-AF65-F5344CB8AC3E}">
        <p14:creationId xmlns:p14="http://schemas.microsoft.com/office/powerpoint/2010/main" val="38329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D160-4762-4D94-80C4-552B03A9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/>
              <a:t> class pt.2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30D8E-E3B1-43AF-883C-7590274D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1" y="2431852"/>
            <a:ext cx="9629775" cy="3724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64AC4AE3-8CA3-40C4-8BD3-F71FA0FA0302}"/>
              </a:ext>
            </a:extLst>
          </p:cNvPr>
          <p:cNvSpPr/>
          <p:nvPr/>
        </p:nvSpPr>
        <p:spPr>
          <a:xfrm>
            <a:off x="6769767" y="2478505"/>
            <a:ext cx="3264527" cy="417095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F4A65B69-428B-4AFF-9615-A7A173875123}"/>
              </a:ext>
            </a:extLst>
          </p:cNvPr>
          <p:cNvSpPr/>
          <p:nvPr/>
        </p:nvSpPr>
        <p:spPr>
          <a:xfrm>
            <a:off x="10162674" y="4355431"/>
            <a:ext cx="1082842" cy="417095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87066F-E03F-48DC-A6B2-3C742E523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78" y="2498082"/>
            <a:ext cx="7762875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C3FF9-5F8F-46D1-951B-FB5411F3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/>
              <a:t> class pt.3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D88B0-8A07-4F3E-B8AD-A9A5C096FBA4}"/>
              </a:ext>
            </a:extLst>
          </p:cNvPr>
          <p:cNvSpPr txBox="1"/>
          <p:nvPr/>
        </p:nvSpPr>
        <p:spPr>
          <a:xfrm>
            <a:off x="8612959" y="3159819"/>
            <a:ext cx="294042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User input is stored into String </a:t>
            </a:r>
            <a:r>
              <a:rPr lang="en-US" sz="2400" dirty="0">
                <a:solidFill>
                  <a:srgbClr val="FFC000"/>
                </a:solidFill>
              </a:rPr>
              <a:t>name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D887500-5D28-48D0-B3AA-E62FF27B9337}"/>
              </a:ext>
            </a:extLst>
          </p:cNvPr>
          <p:cNvSpPr/>
          <p:nvPr/>
        </p:nvSpPr>
        <p:spPr>
          <a:xfrm>
            <a:off x="6922168" y="3268921"/>
            <a:ext cx="1632285" cy="308468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5abfeb996f30a28f1828bf791b66cd7a">
            <a:hlinkClick r:id="" action="ppaction://media"/>
            <a:extLst>
              <a:ext uri="{FF2B5EF4-FFF2-40B4-BE49-F238E27FC236}">
                <a16:creationId xmlns:a16="http://schemas.microsoft.com/office/drawing/2014/main" id="{98D232D9-F21F-4B4E-A747-B534D6CC34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27909" y="4349248"/>
            <a:ext cx="3781175" cy="233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10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689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DACC-FAF8-49B4-965C-61FB6A87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Scanner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35E0-B556-45FE-B920-EAC7E435070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Input.</a:t>
            </a:r>
            <a:r>
              <a:rPr lang="en-US" sz="3200" dirty="0" err="1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nextLine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  -&gt; For strings</a:t>
            </a:r>
          </a:p>
          <a:p>
            <a:pPr marL="0" indent="0">
              <a:buNone/>
            </a:pPr>
            <a:endParaRPr 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read other data types we use other </a:t>
            </a:r>
            <a:r>
              <a:rPr lang="en-US" sz="32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41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DACC-FAF8-49B4-965C-61FB6A87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Scanner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341CA0-C326-4FCD-9B19-AF2CCE25F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8692"/>
              </p:ext>
            </p:extLst>
          </p:nvPr>
        </p:nvGraphicFramePr>
        <p:xfrm>
          <a:off x="89901" y="1986992"/>
          <a:ext cx="1201219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089">
                  <a:extLst>
                    <a:ext uri="{9D8B030D-6E8A-4147-A177-3AD203B41FA5}">
                      <a16:colId xmlns:a16="http://schemas.microsoft.com/office/drawing/2014/main" val="1542541329"/>
                    </a:ext>
                  </a:extLst>
                </a:gridCol>
                <a:gridCol w="7857107">
                  <a:extLst>
                    <a:ext uri="{9D8B030D-6E8A-4147-A177-3AD203B41FA5}">
                      <a16:colId xmlns:a16="http://schemas.microsoft.com/office/drawing/2014/main" val="33767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Method/Command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9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Scanner.</a:t>
                      </a:r>
                      <a:r>
                        <a:rPr lang="en-US" sz="2800" dirty="0" err="1">
                          <a:solidFill>
                            <a:srgbClr val="7030A0"/>
                          </a:solidFill>
                        </a:rPr>
                        <a:t>nextLine</a:t>
                      </a:r>
                      <a:r>
                        <a:rPr lang="en-US" sz="2800" dirty="0"/>
                        <a:t>()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String message = </a:t>
                      </a:r>
                      <a:r>
                        <a:rPr lang="en-US" sz="2800" dirty="0" err="1"/>
                        <a:t>input.</a:t>
                      </a:r>
                      <a:r>
                        <a:rPr lang="en-US" sz="2800" dirty="0" err="1">
                          <a:solidFill>
                            <a:srgbClr val="7030A0"/>
                          </a:solidFill>
                        </a:rPr>
                        <a:t>nextLine</a:t>
                      </a:r>
                      <a:r>
                        <a:rPr lang="en-US" sz="28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9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Scanner.</a:t>
                      </a:r>
                      <a:r>
                        <a:rPr lang="en-US" sz="2800" dirty="0" err="1">
                          <a:solidFill>
                            <a:srgbClr val="7030A0"/>
                          </a:solidFill>
                        </a:rPr>
                        <a:t>nextInt</a:t>
                      </a:r>
                      <a:r>
                        <a:rPr lang="en-US" sz="2800" dirty="0"/>
                        <a:t>()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 x = </a:t>
                      </a:r>
                      <a:r>
                        <a:rPr lang="en-US" sz="2800" dirty="0" err="1"/>
                        <a:t>input.</a:t>
                      </a:r>
                      <a:r>
                        <a:rPr lang="en-US" sz="2800" dirty="0" err="1">
                          <a:solidFill>
                            <a:srgbClr val="7030A0"/>
                          </a:solidFill>
                        </a:rPr>
                        <a:t>nextInt</a:t>
                      </a:r>
                      <a:r>
                        <a:rPr lang="en-US" sz="28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Scanner.</a:t>
                      </a:r>
                      <a:r>
                        <a:rPr lang="en-US" sz="2800" dirty="0" err="1">
                          <a:solidFill>
                            <a:srgbClr val="7030A0"/>
                          </a:solidFill>
                        </a:rPr>
                        <a:t>nextDouble</a:t>
                      </a:r>
                      <a:r>
                        <a:rPr lang="en-US" sz="2800" dirty="0"/>
                        <a:t>()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double money = </a:t>
                      </a:r>
                      <a:r>
                        <a:rPr lang="en-US" sz="2800" dirty="0" err="1"/>
                        <a:t>input.</a:t>
                      </a:r>
                      <a:r>
                        <a:rPr lang="en-US" sz="2800" dirty="0" err="1">
                          <a:solidFill>
                            <a:srgbClr val="7030A0"/>
                          </a:solidFill>
                        </a:rPr>
                        <a:t>nextDouble</a:t>
                      </a:r>
                      <a:r>
                        <a:rPr lang="en-US" sz="28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7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Scanner.</a:t>
                      </a:r>
                      <a:r>
                        <a:rPr lang="en-US" sz="2800" dirty="0" err="1">
                          <a:solidFill>
                            <a:srgbClr val="7030A0"/>
                          </a:solidFill>
                        </a:rPr>
                        <a:t>nextBoolean</a:t>
                      </a:r>
                      <a:r>
                        <a:rPr lang="en-US" sz="2800" dirty="0"/>
                        <a:t>()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boolean completed = </a:t>
                      </a:r>
                      <a:r>
                        <a:rPr lang="en-US" sz="2800" dirty="0" err="1"/>
                        <a:t>input.</a:t>
                      </a:r>
                      <a:r>
                        <a:rPr lang="en-US" sz="2800" dirty="0" err="1">
                          <a:solidFill>
                            <a:srgbClr val="7030A0"/>
                          </a:solidFill>
                        </a:rPr>
                        <a:t>nextBoolean</a:t>
                      </a:r>
                      <a:r>
                        <a:rPr lang="en-US" sz="28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8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9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1254</TotalTime>
  <Words>281</Words>
  <Application>Microsoft Office PowerPoint</Application>
  <PresentationFormat>Widescreen</PresentationFormat>
  <Paragraphs>54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Centaur</vt:lpstr>
      <vt:lpstr>Century Gothic</vt:lpstr>
      <vt:lpstr>Wingdings 2</vt:lpstr>
      <vt:lpstr>Quotable</vt:lpstr>
      <vt:lpstr>Ch. 4 User input &amp; Branching</vt:lpstr>
      <vt:lpstr>The world changed from having the determinism of a clock to having the contingency of a pinball machine.</vt:lpstr>
      <vt:lpstr>User Input</vt:lpstr>
      <vt:lpstr>Scanner</vt:lpstr>
      <vt:lpstr>Using the Scanner class</vt:lpstr>
      <vt:lpstr>Using the Scanner class pt.2</vt:lpstr>
      <vt:lpstr>Using the Scanner class pt.3</vt:lpstr>
      <vt:lpstr>Scanner methods</vt:lpstr>
      <vt:lpstr>Scanner methods</vt:lpstr>
      <vt:lpstr>Demo 1 - Calculator</vt:lpstr>
      <vt:lpstr>PowerPoint Presentation</vt:lpstr>
      <vt:lpstr>FLAG…</vt:lpstr>
      <vt:lpstr>Solution?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Marjon Ronquillo Santiago, Jr.</dc:creator>
  <cp:lastModifiedBy>Marjon Ronquillo Santiago, Jr.</cp:lastModifiedBy>
  <cp:revision>12</cp:revision>
  <dcterms:created xsi:type="dcterms:W3CDTF">2021-12-10T13:17:18Z</dcterms:created>
  <dcterms:modified xsi:type="dcterms:W3CDTF">2021-12-19T19:19:45Z</dcterms:modified>
</cp:coreProperties>
</file>