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6" r:id="rId3"/>
  </p:sldMasterIdLst>
  <p:sldIdLst>
    <p:sldId id="256" r:id="rId4"/>
    <p:sldId id="278" r:id="rId5"/>
    <p:sldId id="266" r:id="rId6"/>
    <p:sldId id="262" r:id="rId7"/>
    <p:sldId id="273" r:id="rId8"/>
    <p:sldId id="274" r:id="rId9"/>
    <p:sldId id="270" r:id="rId10"/>
    <p:sldId id="258" r:id="rId11"/>
    <p:sldId id="257" r:id="rId12"/>
    <p:sldId id="259" r:id="rId13"/>
    <p:sldId id="271" r:id="rId14"/>
    <p:sldId id="272" r:id="rId15"/>
    <p:sldId id="277" r:id="rId16"/>
    <p:sldId id="261" r:id="rId17"/>
    <p:sldId id="265" r:id="rId18"/>
    <p:sldId id="281" r:id="rId19"/>
    <p:sldId id="286" r:id="rId20"/>
    <p:sldId id="287" r:id="rId21"/>
    <p:sldId id="288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ílvia Lima" initials="SL" lastIdx="2" clrIdx="0">
    <p:extLst>
      <p:ext uri="{19B8F6BF-5375-455C-9EA6-DF929625EA0E}">
        <p15:presenceInfo xmlns:p15="http://schemas.microsoft.com/office/powerpoint/2012/main" userId="S-1-5-21-3512470315-1787833226-3956911658-14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0000"/>
    <a:srgbClr val="003366"/>
    <a:srgbClr val="0033CC"/>
    <a:srgbClr val="336600"/>
    <a:srgbClr val="009900"/>
    <a:srgbClr val="6C0867"/>
    <a:srgbClr val="333300"/>
    <a:srgbClr val="000066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78700-DB41-470C-BC4E-43AA27923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9B55CD-0D5B-40E4-A8CE-D405F9A0F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82D086-9377-4A07-8A2E-4C29C4BF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55FEA-7D6B-47A6-9373-0C81F34E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D63A52-EFED-4D6E-B7C0-430EEE4E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93E7E-4E0F-4533-81FD-4C404772C09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001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BA1D3-8C2B-4567-A2C4-C3BD3442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2CCFFD-FCA0-437D-9F40-058378F99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1DAE3E-B3B6-4ED8-A592-4E3CDB4B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07DE26-DB9D-4B1D-8536-729A60D6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4C6738-C0F0-404C-860E-0753B8A4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4EF38-1B4B-4351-9366-3919D608FBB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2315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40235A-6081-4707-884E-6BB7BEC13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FCF54B-ACF5-41F6-AE20-6019B2683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7111E-097F-49E6-9E9D-A26456F1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E183FF-F07F-4871-8A40-D2B7D17F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3B0186-58FD-4AAB-98C1-D46A421C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376E8-5858-484C-871C-8A02599D641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4697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82AFE-B106-4902-A45A-871A4DBB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8A282A-B3BE-4377-85F9-0AE537D9D34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930055-188A-4E67-AFA7-2161FFD3D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9B3A73-1717-4D84-BFEB-5768623A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649CA4-926B-46D2-A678-BF7B2463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93FB93-1B2A-4132-8423-F30FEBC2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B111CA8-72F9-4A74-A1FF-3F4EC2E12BC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0730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FD3E2-707B-4DA3-8126-7983AB99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2C9B350E-622C-4D2C-85FB-AFD82F3D41AE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59B531-FD8F-4E0D-B020-02A4431E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610805-2AFA-409D-8415-9BD9BC80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73316E-2E5B-4598-B85C-3D7FCE81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DF0699A-A55B-47F2-B3A5-E00BB44191E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91521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em um Canto Diagonal 7">
            <a:extLst>
              <a:ext uri="{FF2B5EF4-FFF2-40B4-BE49-F238E27FC236}">
                <a16:creationId xmlns:a16="http://schemas.microsoft.com/office/drawing/2014/main" id="{95EDEC33-ECDD-4C2C-89AA-D05423B6BA97}"/>
              </a:ext>
            </a:extLst>
          </p:cNvPr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/>
          <a:lstStyle>
            <a:lvl1pPr marL="0" algn="r">
              <a:defRPr sz="4800"/>
            </a:lvl1pPr>
            <a:extLst/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5" name="Espaço Reservado para Data 9">
            <a:extLst>
              <a:ext uri="{FF2B5EF4-FFF2-40B4-BE49-F238E27FC236}">
                <a16:creationId xmlns:a16="http://schemas.microsoft.com/office/drawing/2014/main" id="{767B0687-2246-4171-B7A2-69C18DFF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0">
            <a:extLst>
              <a:ext uri="{FF2B5EF4-FFF2-40B4-BE49-F238E27FC236}">
                <a16:creationId xmlns:a16="http://schemas.microsoft.com/office/drawing/2014/main" id="{59D1089E-1B99-4C49-8EA0-1AD18440A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EF464-EE4B-4FB5-8F01-6728F799463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Espaço Reservado para Rodapé 11">
            <a:extLst>
              <a:ext uri="{FF2B5EF4-FFF2-40B4-BE49-F238E27FC236}">
                <a16:creationId xmlns:a16="http://schemas.microsoft.com/office/drawing/2014/main" id="{F01033DA-BCD6-4DBF-A6B1-5F0600F1CC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31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BEDC61A-27A0-40DA-AA0B-46F262270007}"/>
              </a:ext>
            </a:extLst>
          </p:cNvPr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91C53D50-0E86-4AA6-AA4F-401873C9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BD9D594D-FBFC-4C62-B985-D8878CCD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B462822C-9433-40A0-BCFC-ACC39D79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81D3E9-50DD-400E-8BEA-8E05B53C905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9296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C63056-B068-4658-A182-977BF015A411}"/>
              </a:ext>
            </a:extLst>
          </p:cNvPr>
          <p:cNvSpPr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7">
            <a:extLst>
              <a:ext uri="{FF2B5EF4-FFF2-40B4-BE49-F238E27FC236}">
                <a16:creationId xmlns:a16="http://schemas.microsoft.com/office/drawing/2014/main" id="{564160DC-9DFE-42BD-8493-E788C187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8">
            <a:extLst>
              <a:ext uri="{FF2B5EF4-FFF2-40B4-BE49-F238E27FC236}">
                <a16:creationId xmlns:a16="http://schemas.microsoft.com/office/drawing/2014/main" id="{56C4C1D1-C508-4C47-8F16-07AA62B8D6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7B5A09-FD8B-4F0D-9BE7-92544688516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C1BA4837-2780-4407-B913-CE0D80FD77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295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AFD4567-C8EE-431E-BA53-292F93F82878}"/>
              </a:ext>
            </a:extLst>
          </p:cNvPr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Data 4">
            <a:extLst>
              <a:ext uri="{FF2B5EF4-FFF2-40B4-BE49-F238E27FC236}">
                <a16:creationId xmlns:a16="http://schemas.microsoft.com/office/drawing/2014/main" id="{584A5463-5510-46D7-9647-DF6AB469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5">
            <a:extLst>
              <a:ext uri="{FF2B5EF4-FFF2-40B4-BE49-F238E27FC236}">
                <a16:creationId xmlns:a16="http://schemas.microsoft.com/office/drawing/2014/main" id="{4385872A-C921-4165-873A-874B2C64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B9DF167A-1AE8-4515-BC51-EE23D8F1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871354-C90E-4231-A16D-6FC1B591A41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9917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E60D29-3A92-4550-9600-43A1B476996B}"/>
              </a:ext>
            </a:extLst>
          </p:cNvPr>
          <p:cNvSpPr/>
          <p:nvPr/>
        </p:nvSpPr>
        <p:spPr>
          <a:xfrm>
            <a:off x="617538" y="2165350"/>
            <a:ext cx="3748087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5CCC44-5835-44A5-A416-683C67ED25C2}"/>
              </a:ext>
            </a:extLst>
          </p:cNvPr>
          <p:cNvSpPr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85468334-A993-4E34-91F9-6093008D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FFD85731-97FE-4549-9114-B179368F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8">
            <a:extLst>
              <a:ext uri="{FF2B5EF4-FFF2-40B4-BE49-F238E27FC236}">
                <a16:creationId xmlns:a16="http://schemas.microsoft.com/office/drawing/2014/main" id="{B06F4660-A6E9-4364-A244-5F7DCB88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363BE8-4DD7-4251-ADF4-ED215BDDC2B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739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B7DBBEF-E095-4131-A3C0-131F5807C259}"/>
              </a:ext>
            </a:extLst>
          </p:cNvPr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Espaço Reservado para Data 2">
            <a:extLst>
              <a:ext uri="{FF2B5EF4-FFF2-40B4-BE49-F238E27FC236}">
                <a16:creationId xmlns:a16="http://schemas.microsoft.com/office/drawing/2014/main" id="{FDE65C87-F8E7-4079-B9D4-FA2D7391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31576263-92AA-49B9-9E50-CD7018B4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B58194D5-CC8C-4A36-A2B6-FC0E3325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1B926B-3CCE-4711-8E33-C98F41EF08C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971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20E60-781B-4818-B57A-5D4884EB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8C49CF-3683-4F3E-B614-C69741C2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398D4D-1636-4589-B8CD-9D1F8965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6DD63A-9F7D-4784-97E0-12036772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C207B2-B8D1-4AD4-9940-EFF3D390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F5071-1A70-487C-9F17-16D099A980F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54849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2">
            <a:extLst>
              <a:ext uri="{FF2B5EF4-FFF2-40B4-BE49-F238E27FC236}">
                <a16:creationId xmlns:a16="http://schemas.microsoft.com/office/drawing/2014/main" id="{16F08583-B77F-4F2F-AA07-9715184589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82EB567C-8B05-45F5-BAEF-E263F48A23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>
            <a:extLst>
              <a:ext uri="{FF2B5EF4-FFF2-40B4-BE49-F238E27FC236}">
                <a16:creationId xmlns:a16="http://schemas.microsoft.com/office/drawing/2014/main" id="{B1FC9307-3450-42AC-A382-C3984361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DE97D-37F1-4211-9B88-E3126ECD261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74095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EEF839-6808-47BF-8327-D244E6B746FC}"/>
              </a:ext>
            </a:extLst>
          </p:cNvPr>
          <p:cNvSpPr/>
          <p:nvPr/>
        </p:nvSpPr>
        <p:spPr>
          <a:xfrm>
            <a:off x="5057775" y="1057275"/>
            <a:ext cx="3748088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Data 8">
            <a:extLst>
              <a:ext uri="{FF2B5EF4-FFF2-40B4-BE49-F238E27FC236}">
                <a16:creationId xmlns:a16="http://schemas.microsoft.com/office/drawing/2014/main" id="{E1DE6562-E254-41E0-AA5B-69AD4908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9">
            <a:extLst>
              <a:ext uri="{FF2B5EF4-FFF2-40B4-BE49-F238E27FC236}">
                <a16:creationId xmlns:a16="http://schemas.microsoft.com/office/drawing/2014/main" id="{40A61481-03D0-41A1-BA59-B7A964C1C3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DEA486-44CB-4CD1-A202-432DA9566FE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8" name="Espaço Reservado para Rodapé 10">
            <a:extLst>
              <a:ext uri="{FF2B5EF4-FFF2-40B4-BE49-F238E27FC236}">
                <a16:creationId xmlns:a16="http://schemas.microsoft.com/office/drawing/2014/main" id="{A40AEE38-FE49-4A0C-94BF-697B0189B2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580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5" name="Espaço Reservado para Data 7">
            <a:extLst>
              <a:ext uri="{FF2B5EF4-FFF2-40B4-BE49-F238E27FC236}">
                <a16:creationId xmlns:a16="http://schemas.microsoft.com/office/drawing/2014/main" id="{C195D40D-17C9-4CB1-8E1B-7C0FF275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8">
            <a:extLst>
              <a:ext uri="{FF2B5EF4-FFF2-40B4-BE49-F238E27FC236}">
                <a16:creationId xmlns:a16="http://schemas.microsoft.com/office/drawing/2014/main" id="{9384D2DB-A6C0-42C3-A99C-7AE82C33E9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7478E3-3CD6-4229-9D4A-D8FB199473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5FF29800-7140-4000-BC88-C0307766FB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754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B6418C83-CE18-44FE-A597-149BF31BD4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1C4D2DC7-BB9B-4197-BED0-E34C38E23B4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81EA96DE-90E3-4F49-B05B-0B60EECD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B839E-7C24-44BB-9F90-D4909CBC92D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41572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2DFA9D03-3054-4D8F-9BE3-A333C4C8AD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53177D22-EEDE-41F4-969E-D9A15CF0B51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F2708F2E-D2A0-4479-BA4C-BF097AA6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3884B-FA2E-4CE5-BC3B-2A7F6C36D16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01130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DB1E4EFA-7A11-4851-B399-D1A30A9A2E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Data 13">
            <a:extLst>
              <a:ext uri="{FF2B5EF4-FFF2-40B4-BE49-F238E27FC236}">
                <a16:creationId xmlns:a16="http://schemas.microsoft.com/office/drawing/2014/main" id="{AF28DAC6-0B42-44CC-8861-7E3080CB2C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841B5CEC-2132-4997-AD7E-53D33767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51F1-BC79-42A1-B76A-984B4453E1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64665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pt-BR" noProof="0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B7161634-D8EF-4035-B62F-18D0E7C504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FA672799-917C-43C2-B269-586AC42605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974AF7F5-46F8-446E-958B-0C8CC110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761A-F595-4507-8934-70ED1400039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6047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em um Canto Diagonal 7">
            <a:extLst>
              <a:ext uri="{FF2B5EF4-FFF2-40B4-BE49-F238E27FC236}">
                <a16:creationId xmlns:a16="http://schemas.microsoft.com/office/drawing/2014/main" id="{84A0E5D6-0EF4-408B-B71F-01D1B73C7230}"/>
              </a:ext>
            </a:extLst>
          </p:cNvPr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/>
          <a:lstStyle>
            <a:lvl1pPr marL="0" algn="r">
              <a:defRPr sz="4800"/>
            </a:lvl1pPr>
            <a:extLst/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5" name="Espaço Reservado para Data 9">
            <a:extLst>
              <a:ext uri="{FF2B5EF4-FFF2-40B4-BE49-F238E27FC236}">
                <a16:creationId xmlns:a16="http://schemas.microsoft.com/office/drawing/2014/main" id="{7C43AAF6-3F48-45FF-8029-BBA8BD7C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0">
            <a:extLst>
              <a:ext uri="{FF2B5EF4-FFF2-40B4-BE49-F238E27FC236}">
                <a16:creationId xmlns:a16="http://schemas.microsoft.com/office/drawing/2014/main" id="{1633269F-4E41-45F4-810D-DDEF0DDB26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EA497-6D45-4B48-89D3-1A4ED5330A3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Espaço Reservado para Rodapé 11">
            <a:extLst>
              <a:ext uri="{FF2B5EF4-FFF2-40B4-BE49-F238E27FC236}">
                <a16:creationId xmlns:a16="http://schemas.microsoft.com/office/drawing/2014/main" id="{66C525F3-32A6-40D3-9ABC-4F496C2940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02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AD3BBD-D103-41BD-BFD1-6041A831C0EE}"/>
              </a:ext>
            </a:extLst>
          </p:cNvPr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F63602D0-CE63-4707-B9C7-9EEABD4A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5E4C1F4C-754B-41CA-A788-26D74458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96271DC-0A8D-43E6-9408-387603C8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7F981-5FB4-42B1-9343-D08035AFDAB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09826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7AA761A-1184-413B-B3AB-396FC087A905}"/>
              </a:ext>
            </a:extLst>
          </p:cNvPr>
          <p:cNvSpPr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7">
            <a:extLst>
              <a:ext uri="{FF2B5EF4-FFF2-40B4-BE49-F238E27FC236}">
                <a16:creationId xmlns:a16="http://schemas.microsoft.com/office/drawing/2014/main" id="{3440060C-6EBA-4C0E-A3DC-29FECA72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8">
            <a:extLst>
              <a:ext uri="{FF2B5EF4-FFF2-40B4-BE49-F238E27FC236}">
                <a16:creationId xmlns:a16="http://schemas.microsoft.com/office/drawing/2014/main" id="{4D816CAB-C736-4DDC-8F8B-8DDA42BA5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27CB5-1EC0-429E-B001-A5EF18437EB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E877D4C2-6AF8-4BDC-B099-F307921D89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265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63632-7F70-44EF-9A9C-B3CAAAC9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2964C4-E1A2-43C6-8CA7-339503975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8DEC7-A1FC-4CBC-9570-D4D78888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57023E-07B0-42E8-9794-4E2CA8BE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C993FE-882A-4673-9188-80679B9D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4B486-C2C7-4894-8F5F-4A71062D028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5337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C045FE5-5ABD-4B41-AE2C-1D8F13E41197}"/>
              </a:ext>
            </a:extLst>
          </p:cNvPr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Data 4">
            <a:extLst>
              <a:ext uri="{FF2B5EF4-FFF2-40B4-BE49-F238E27FC236}">
                <a16:creationId xmlns:a16="http://schemas.microsoft.com/office/drawing/2014/main" id="{33536F19-5F96-4E25-BE44-152E1F84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5">
            <a:extLst>
              <a:ext uri="{FF2B5EF4-FFF2-40B4-BE49-F238E27FC236}">
                <a16:creationId xmlns:a16="http://schemas.microsoft.com/office/drawing/2014/main" id="{8D0CACA4-1CF8-42E9-85F1-15092E40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47C8C577-EEED-41C9-97EF-459CE9A1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9E351-80E3-4084-AF94-79CEC032DA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4356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E877C79-81F9-4C6B-880D-C1554C7C6E4B}"/>
              </a:ext>
            </a:extLst>
          </p:cNvPr>
          <p:cNvSpPr/>
          <p:nvPr/>
        </p:nvSpPr>
        <p:spPr>
          <a:xfrm>
            <a:off x="617538" y="2165350"/>
            <a:ext cx="3748087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445457-7241-4897-9A73-6769F8BA1022}"/>
              </a:ext>
            </a:extLst>
          </p:cNvPr>
          <p:cNvSpPr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87D08D7B-C960-4CC7-A686-4D635A70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C3F6EF9C-B845-41F9-86C1-04F6A315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8">
            <a:extLst>
              <a:ext uri="{FF2B5EF4-FFF2-40B4-BE49-F238E27FC236}">
                <a16:creationId xmlns:a16="http://schemas.microsoft.com/office/drawing/2014/main" id="{4ACB10F9-4810-4F7D-BD32-D65FFEEC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E2799-72B3-4AE5-9ED5-4FEC1857DB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91021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551C1F6-6CAA-46EA-B0BC-CDAAFA579777}"/>
              </a:ext>
            </a:extLst>
          </p:cNvPr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Espaço Reservado para Data 2">
            <a:extLst>
              <a:ext uri="{FF2B5EF4-FFF2-40B4-BE49-F238E27FC236}">
                <a16:creationId xmlns:a16="http://schemas.microsoft.com/office/drawing/2014/main" id="{5F44FAFC-995D-4A87-9C89-DB724E12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96381702-918E-4213-854F-ADA4237E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5EB14C6A-D195-4506-878D-D99859A0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C28DE-AB95-470B-AAFF-386FC9A3589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93017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2">
            <a:extLst>
              <a:ext uri="{FF2B5EF4-FFF2-40B4-BE49-F238E27FC236}">
                <a16:creationId xmlns:a16="http://schemas.microsoft.com/office/drawing/2014/main" id="{6CDB1F76-046F-47EE-BC3E-CBE3D33A49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AEDDF6A9-85DA-465D-9A21-5FAA737B05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>
            <a:extLst>
              <a:ext uri="{FF2B5EF4-FFF2-40B4-BE49-F238E27FC236}">
                <a16:creationId xmlns:a16="http://schemas.microsoft.com/office/drawing/2014/main" id="{37315DDD-3A9A-40EA-BFC0-31A5A7AE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DF6D4-49AB-4F6D-A750-7F8C2101829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381935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B5BC5E9-DEB4-4F2E-9E89-B49C35F73862}"/>
              </a:ext>
            </a:extLst>
          </p:cNvPr>
          <p:cNvSpPr/>
          <p:nvPr/>
        </p:nvSpPr>
        <p:spPr>
          <a:xfrm>
            <a:off x="5057775" y="1057275"/>
            <a:ext cx="3748088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Data 8">
            <a:extLst>
              <a:ext uri="{FF2B5EF4-FFF2-40B4-BE49-F238E27FC236}">
                <a16:creationId xmlns:a16="http://schemas.microsoft.com/office/drawing/2014/main" id="{B90D6821-1DF6-462C-8574-2D7AE91C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9">
            <a:extLst>
              <a:ext uri="{FF2B5EF4-FFF2-40B4-BE49-F238E27FC236}">
                <a16:creationId xmlns:a16="http://schemas.microsoft.com/office/drawing/2014/main" id="{93D9E648-1336-4F42-A2A7-6B35ADEF9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EB03E-F0BA-40FF-B736-7B49D7FCB2A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8" name="Espaço Reservado para Rodapé 10">
            <a:extLst>
              <a:ext uri="{FF2B5EF4-FFF2-40B4-BE49-F238E27FC236}">
                <a16:creationId xmlns:a16="http://schemas.microsoft.com/office/drawing/2014/main" id="{FF11DB0E-DBAD-4CBC-AF25-9EED76A140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470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5" name="Espaço Reservado para Data 7">
            <a:extLst>
              <a:ext uri="{FF2B5EF4-FFF2-40B4-BE49-F238E27FC236}">
                <a16:creationId xmlns:a16="http://schemas.microsoft.com/office/drawing/2014/main" id="{CCC4CDDC-A6F1-485C-9361-B527E682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8">
            <a:extLst>
              <a:ext uri="{FF2B5EF4-FFF2-40B4-BE49-F238E27FC236}">
                <a16:creationId xmlns:a16="http://schemas.microsoft.com/office/drawing/2014/main" id="{75184E30-4CF0-4AB5-B087-4A213EFB44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79149-A47C-4B85-8CC5-3BBDE6C055D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D5992511-A9DB-4C01-A50E-86CC174EEF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854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AAD62617-80CF-4072-9EE1-79199A5FD4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EE2FE90F-1155-4E34-81E0-DC5F7334DF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5C17E490-CB6E-46FD-A502-A9464733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4940-3875-428C-902F-0819F122119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54571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D5BA119E-FFFB-408A-9F33-7467A36E6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9BB26710-5625-4A99-A09B-2610BA295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9C349C81-EA17-43BD-9BF8-944F73C0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E6524-136E-44BA-A24F-D8FB5FB200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15215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BC3EAA2E-6ECE-4AE6-ABCC-69C980B065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Data 13">
            <a:extLst>
              <a:ext uri="{FF2B5EF4-FFF2-40B4-BE49-F238E27FC236}">
                <a16:creationId xmlns:a16="http://schemas.microsoft.com/office/drawing/2014/main" id="{97CEB44C-11FD-4C1A-A34B-7C618C8364F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C7AC2A2D-C44A-4938-9949-86210E09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C4245-E89E-4BA9-A603-7C01A0879E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279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pt-BR" noProof="0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4BF95757-CD42-45CA-A966-B23D9AE78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736D8DFB-3BF8-4C83-B522-5240E69A37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4902D4F8-AF23-4BF6-B08E-47893E0B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4F217-B8FC-4D68-BF2A-CE5AEAF0233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593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79E26-5D7E-4D24-BA25-4BDD57FD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13314-4DCC-4D97-A967-168225BC2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CEFFA6-4B3C-47A0-AF50-F5159D71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B5E2CD-0998-4B94-A7EA-ACC0C8B3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989465-0053-416D-A02D-0B5BA3CD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0A789E-A4A6-4BEF-AE13-3068FFFB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38FA4-11BC-4D5C-BA86-6CBB06295BF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852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B5877-6409-49CA-8555-29383C43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0FAA5A-D625-4AA3-AF37-1D9F2D2F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44B038-D906-4090-8031-CED3C67A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E7A90A-459A-4C45-858B-399C0F2CF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D3C30C-76DD-4804-9A03-DDC0891B6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EBDD2C-F390-4740-BE92-0B9F6406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47DAA6-8253-44E1-B45E-4E32F99B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FF3198-265F-4D00-A975-6D41974C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F5DB4-FD72-4B0B-BF7E-B4E07252D9E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462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FCC79-FCAE-4654-8624-F7BB6657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A70B24-0514-45F5-A797-3D97172E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CE8A31-6F1C-4D9D-9D6D-9465A76A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77E049-360F-4EE4-BE20-ECA7069C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4776C-F304-461B-BC71-D5F5219210D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469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F83200-6543-483B-8CA5-21C0BDC4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ABB0EB-BAC9-4639-8FF0-7ABC772C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1F0803-3C92-499D-AE3E-ED199EDE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03B15-BD7C-4C1D-9F4E-1D710B7493C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198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8E00E-85FE-405B-9CF5-FE79211E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40E328-BFE3-48D5-B794-3CCFB11B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D27094-F5AD-45F3-B769-8AB837584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99443E-25F3-48D3-9BAC-D22EE89D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A9671-DDCC-443F-A558-CF4D7F56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462BC9-6AA6-4903-B8B5-3804FB11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4A8DD-BE41-457A-878D-AA010A4CA48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8257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8D266-2BC2-4628-8C6E-89F29F4F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E2AFC9-F4E6-4CE2-A5E5-87AB40793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85F741-B532-4A3E-9EF8-2B2865441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BFD943-103E-4B30-8987-C13E86BE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9BF947-09CC-4B1E-815C-BFCD9F56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1F9574-A2DD-4F17-80EE-2AB80DD1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95057-09A5-4D9B-BBFD-435640B834E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530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1E1E4B1-9B87-4F2A-8FF0-3646155A8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F98A88-01B5-42E2-95CD-6CDDD1AA5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1A0E025-F86A-456C-8A68-F7D5C13DBF8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D17BD1-6AC9-4102-85DE-3D14EFA87B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F4C948A-7B86-45EF-AFE3-BBC234AA79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B159F0-18EB-4DAC-80E5-1B81115586AF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tângulo em um Canto Diagonal 6">
            <a:extLst>
              <a:ext uri="{FF2B5EF4-FFF2-40B4-BE49-F238E27FC236}">
                <a16:creationId xmlns:a16="http://schemas.microsoft.com/office/drawing/2014/main" id="{E93DB023-0D62-4B5E-B307-D414BE37B412}"/>
              </a:ext>
            </a:extLst>
          </p:cNvPr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C67F6D-1AAD-43F4-AC10-9FBFB0DDB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1638" cy="274638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E56D412D-C244-4983-841C-6B60E2A51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1963" cy="274638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7CF72F9E-A42E-4936-882F-F52C3149A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DFE0D4"/>
                </a:solidFill>
              </a:defRPr>
            </a:lvl1pPr>
          </a:lstStyle>
          <a:p>
            <a:pPr>
              <a:defRPr/>
            </a:pPr>
            <a:fld id="{8416FC2E-63E6-43D2-98B8-E86E875F53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2" name="Espaço Reservado para Título 21">
            <a:extLst>
              <a:ext uri="{FF2B5EF4-FFF2-40B4-BE49-F238E27FC236}">
                <a16:creationId xmlns:a16="http://schemas.microsoft.com/office/drawing/2014/main" id="{C08730CD-29F6-46EC-8459-4060B6C6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33" name="Espaço Reservado para Texto 12">
            <a:extLst>
              <a:ext uri="{FF2B5EF4-FFF2-40B4-BE49-F238E27FC236}">
                <a16:creationId xmlns:a16="http://schemas.microsoft.com/office/drawing/2014/main" id="{982608D3-E2C4-490C-871C-D73D43974E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462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58682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53975" indent="-53975" algn="r" rtl="0" eaLnBrk="0" fontAlgn="base" hangingPunct="0">
        <a:spcBef>
          <a:spcPct val="0"/>
        </a:spcBef>
        <a:spcAft>
          <a:spcPct val="0"/>
        </a:spcAft>
        <a:defRPr sz="4600" kern="1200">
          <a:solidFill>
            <a:srgbClr val="E7EACB"/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lvl2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2pPr>
      <a:lvl3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3pPr>
      <a:lvl4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4pPr>
      <a:lvl5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5pPr>
      <a:lvl6pPr marL="5111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6pPr>
      <a:lvl7pPr marL="9683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7pPr>
      <a:lvl8pPr marL="14255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8pPr>
      <a:lvl9pPr marL="18827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9pPr>
      <a:extLst/>
    </p:titleStyle>
    <p:bodyStyle>
      <a:lvl1pPr marL="292100" indent="-292100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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ts val="400"/>
        </a:spcBef>
        <a:spcAft>
          <a:spcPct val="0"/>
        </a:spcAft>
        <a:buClr>
          <a:schemeClr val="accent2"/>
        </a:buClr>
        <a:buSzPct val="9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190500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anose="05020102010507070707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tângulo em um Canto Diagonal 6">
            <a:extLst>
              <a:ext uri="{FF2B5EF4-FFF2-40B4-BE49-F238E27FC236}">
                <a16:creationId xmlns:a16="http://schemas.microsoft.com/office/drawing/2014/main" id="{D48FDAB2-8910-443E-BB32-D1321B88085C}"/>
              </a:ext>
            </a:extLst>
          </p:cNvPr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0680AB-4EFC-4602-A233-83DC98D77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1638" cy="274638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38AAF34D-4824-4E34-931D-1140EF83A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1963" cy="274638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DA0A251F-1CF4-45B1-B6F8-2AB64C2D3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DFE0D4"/>
                </a:solidFill>
              </a:defRPr>
            </a:lvl1pPr>
          </a:lstStyle>
          <a:p>
            <a:pPr>
              <a:defRPr/>
            </a:pPr>
            <a:fld id="{6E5B6F2F-C15A-4CD3-BBC7-B01A598903E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2" name="Espaço Reservado para Título 21">
            <a:extLst>
              <a:ext uri="{FF2B5EF4-FFF2-40B4-BE49-F238E27FC236}">
                <a16:creationId xmlns:a16="http://schemas.microsoft.com/office/drawing/2014/main" id="{19A0BCE3-A037-41C0-829C-653366D8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057" name="Espaço Reservado para Texto 12">
            <a:extLst>
              <a:ext uri="{FF2B5EF4-FFF2-40B4-BE49-F238E27FC236}">
                <a16:creationId xmlns:a16="http://schemas.microsoft.com/office/drawing/2014/main" id="{5D702B22-94A5-4D68-8ABF-167D0AD65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462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08436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marL="53975" indent="-53975" algn="r" rtl="0" eaLnBrk="0" fontAlgn="base" hangingPunct="0">
        <a:spcBef>
          <a:spcPct val="0"/>
        </a:spcBef>
        <a:spcAft>
          <a:spcPct val="0"/>
        </a:spcAft>
        <a:defRPr sz="4600" kern="1200">
          <a:solidFill>
            <a:srgbClr val="E7EACB"/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lvl2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2pPr>
      <a:lvl3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3pPr>
      <a:lvl4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4pPr>
      <a:lvl5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5pPr>
      <a:lvl6pPr marL="5111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6pPr>
      <a:lvl7pPr marL="9683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7pPr>
      <a:lvl8pPr marL="14255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8pPr>
      <a:lvl9pPr marL="18827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9pPr>
      <a:extLst/>
    </p:titleStyle>
    <p:bodyStyle>
      <a:lvl1pPr marL="292100" indent="-292100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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ts val="400"/>
        </a:spcBef>
        <a:spcAft>
          <a:spcPct val="0"/>
        </a:spcAft>
        <a:buClr>
          <a:schemeClr val="accent2"/>
        </a:buClr>
        <a:buSzPct val="9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190500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anose="05020102010507070707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9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D35971E-BD98-4FEE-B8AB-9A9E31F6E7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628800"/>
            <a:ext cx="7772400" cy="2407261"/>
          </a:xfrm>
          <a:solidFill>
            <a:srgbClr val="00CC66"/>
          </a:solidFill>
          <a:ln>
            <a:noFill/>
          </a:ln>
          <a:effectLst>
            <a:glow rad="939800">
              <a:srgbClr val="FF6600"/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pt-BR" altLang="pt-BR" sz="4800" b="1" dirty="0">
                <a:solidFill>
                  <a:srgbClr val="000000"/>
                </a:solidFill>
              </a:rPr>
              <a:t>REALISMO  E  NATURALISMO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F166094-2BD0-43B9-8377-BB790F50D2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292080" y="6449636"/>
            <a:ext cx="3699296" cy="263192"/>
          </a:xfrm>
          <a:solidFill>
            <a:schemeClr val="tx1"/>
          </a:solidFill>
        </p:spPr>
        <p:txBody>
          <a:bodyPr anchor="ctr"/>
          <a:lstStyle/>
          <a:p>
            <a:pPr algn="r"/>
            <a:r>
              <a:rPr lang="pt-BR" altLang="pt-BR" sz="1600" b="1" dirty="0">
                <a:solidFill>
                  <a:srgbClr val="002060"/>
                </a:solidFill>
                <a:latin typeface="+mj-lt"/>
              </a:rPr>
              <a:t>Prof.ª. Sílvia Cláudia Marques Lim</a:t>
            </a:r>
            <a:r>
              <a:rPr lang="pt-BR" altLang="pt-BR" sz="1600" b="1" i="1" dirty="0">
                <a:solidFill>
                  <a:srgbClr val="002060"/>
                </a:solidFill>
                <a:latin typeface="+mj-lt"/>
              </a:rPr>
              <a:t>a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CFA3D48B-1647-4EF0-9733-D54627973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24" y="4653136"/>
            <a:ext cx="88201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altLang="pt-BR" sz="2400" b="1" i="1" dirty="0">
                <a:latin typeface="Calibri" panose="020F0502020204030204" pitchFamily="34" charset="0"/>
              </a:rPr>
              <a:t>“Não tive filhos, não transmiti a nenhum ser o legado de nossa miséria”</a:t>
            </a:r>
            <a:r>
              <a:rPr lang="pt-BR" altLang="pt-BR" sz="2400" b="1" dirty="0">
                <a:latin typeface="Calibri" panose="020F0502020204030204" pitchFamily="34" charset="0"/>
              </a:rPr>
              <a:t>. </a:t>
            </a:r>
          </a:p>
          <a:p>
            <a:endParaRPr lang="pt-BR" altLang="pt-BR" sz="2400" dirty="0">
              <a:latin typeface="Calibri" panose="020F0502020204030204" pitchFamily="34" charset="0"/>
            </a:endParaRPr>
          </a:p>
          <a:p>
            <a:pPr algn="r"/>
            <a:r>
              <a:rPr lang="pt-BR" altLang="pt-BR" dirty="0">
                <a:latin typeface="Calibri" panose="020F0502020204030204" pitchFamily="34" charset="0"/>
              </a:rPr>
              <a:t>(Machado de Assis, em </a:t>
            </a:r>
            <a:r>
              <a:rPr lang="pt-BR" altLang="pt-BR" i="1" dirty="0">
                <a:latin typeface="Calibri" panose="020F0502020204030204" pitchFamily="34" charset="0"/>
              </a:rPr>
              <a:t>Memórias Póstumas de Brás Cubas</a:t>
            </a:r>
            <a:r>
              <a:rPr lang="pt-BR" altLang="pt-BR" dirty="0">
                <a:latin typeface="Calibri" panose="020F0502020204030204" pitchFamily="34" charset="0"/>
              </a:rPr>
              <a:t>)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A77D74-02D5-467F-91AD-4F3D1FA7D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 i="1" dirty="0">
                <a:solidFill>
                  <a:schemeClr val="folHlink"/>
                </a:solidFill>
                <a:highlight>
                  <a:srgbClr val="D60093"/>
                </a:highlight>
              </a:rPr>
              <a:t>Características</a:t>
            </a:r>
            <a:br>
              <a:rPr lang="pt-BR" altLang="pt-BR" sz="4000" dirty="0">
                <a:solidFill>
                  <a:schemeClr val="folHlink"/>
                </a:solidFill>
                <a:highlight>
                  <a:srgbClr val="D60093"/>
                </a:highlight>
              </a:rPr>
            </a:br>
            <a:r>
              <a:rPr lang="pt-BR" altLang="pt-BR" sz="4000" b="1" dirty="0">
                <a:solidFill>
                  <a:schemeClr val="folHlink"/>
                </a:solidFill>
                <a:highlight>
                  <a:srgbClr val="D60093"/>
                </a:highlight>
              </a:rPr>
              <a:t>d</a:t>
            </a:r>
            <a:r>
              <a:rPr lang="pt-BR" altLang="pt-BR" sz="4000" b="1" i="1" dirty="0">
                <a:solidFill>
                  <a:schemeClr val="folHlink"/>
                </a:solidFill>
                <a:highlight>
                  <a:srgbClr val="D60093"/>
                </a:highlight>
              </a:rPr>
              <a:t>o Realismo e do Naturalismo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DCE2916-22D3-4EAD-AB63-036EFF6E7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600200"/>
            <a:ext cx="8928992" cy="5141168"/>
          </a:xfrm>
          <a:solidFill>
            <a:srgbClr val="002060"/>
          </a:solidFill>
        </p:spPr>
        <p:txBody>
          <a:bodyPr/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ð"/>
            </a:pPr>
            <a:r>
              <a:rPr lang="pt-BR" altLang="pt-BR" dirty="0">
                <a:latin typeface="Arial Narrow" panose="020B0606020202030204" pitchFamily="34" charset="0"/>
              </a:rPr>
              <a:t>Procura apresentar a verdade, evitando o </a:t>
            </a:r>
            <a:r>
              <a:rPr lang="pt-BR" altLang="pt-BR" dirty="0">
                <a:highlight>
                  <a:srgbClr val="0000FF"/>
                </a:highlight>
                <a:latin typeface="Arial Narrow" panose="020B0606020202030204" pitchFamily="34" charset="0"/>
              </a:rPr>
              <a:t>sentimentalismo ou artificialismo</a:t>
            </a:r>
            <a:r>
              <a:rPr lang="pt-BR" altLang="pt-BR" dirty="0">
                <a:latin typeface="Arial Narrow" panose="020B0606020202030204" pitchFamily="34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ð"/>
            </a:pPr>
            <a:endParaRPr lang="pt-BR" altLang="pt-BR" dirty="0"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Tx/>
              <a:buNone/>
            </a:pPr>
            <a:r>
              <a:rPr lang="pt-BR" altLang="pt-BR" dirty="0">
                <a:latin typeface="Arial Narrow" panose="020B0606020202030204" pitchFamily="34" charset="0"/>
                <a:sym typeface="Wingdings" panose="05000000000000000000" pitchFamily="2" charset="2"/>
              </a:rPr>
              <a:t></a:t>
            </a:r>
            <a:r>
              <a:rPr lang="pt-BR" altLang="pt-BR" dirty="0">
                <a:latin typeface="Arial Narrow" panose="020B0606020202030204" pitchFamily="34" charset="0"/>
              </a:rPr>
              <a:t>Tratamento verdadeiro do material, verossimilhança no arranjo dos fatos selecionados;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pt-BR" altLang="pt-BR" dirty="0">
                <a:latin typeface="Arial Narrow" panose="020B0606020202030204" pitchFamily="34" charset="0"/>
              </a:rPr>
              <a:t> </a:t>
            </a:r>
            <a:r>
              <a:rPr lang="pt-BR" altLang="pt-BR" dirty="0">
                <a:latin typeface="Arial Narrow" panose="020B0606020202030204" pitchFamily="34" charset="0"/>
                <a:sym typeface="Wingdings" panose="05000000000000000000" pitchFamily="2" charset="2"/>
              </a:rPr>
              <a:t></a:t>
            </a:r>
            <a:r>
              <a:rPr lang="pt-BR" altLang="pt-BR" dirty="0">
                <a:latin typeface="Arial Narrow" panose="020B0606020202030204" pitchFamily="34" charset="0"/>
              </a:rPr>
              <a:t> Objetividade e Impessoalidade;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pt-BR" altLang="pt-BR" dirty="0">
                <a:latin typeface="Arial Narrow" panose="020B0606020202030204" pitchFamily="34" charset="0"/>
              </a:rPr>
              <a:t> </a:t>
            </a:r>
            <a:r>
              <a:rPr lang="pt-BR" altLang="pt-BR" dirty="0">
                <a:latin typeface="Arial Narrow" panose="020B0606020202030204" pitchFamily="34" charset="0"/>
                <a:sym typeface="Wingdings" panose="05000000000000000000" pitchFamily="2" charset="2"/>
              </a:rPr>
              <a:t></a:t>
            </a:r>
            <a:r>
              <a:rPr lang="pt-BR" altLang="pt-BR" dirty="0">
                <a:latin typeface="Arial Narrow" panose="020B0606020202030204" pitchFamily="34" charset="0"/>
              </a:rPr>
              <a:t> Contemporaneidade;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pt-BR" altLang="pt-BR" dirty="0">
                <a:latin typeface="Arial Narrow" panose="020B0606020202030204" pitchFamily="34" charset="0"/>
                <a:sym typeface="Wingdings" panose="05000000000000000000" pitchFamily="2" charset="2"/>
              </a:rPr>
              <a:t></a:t>
            </a:r>
            <a:r>
              <a:rPr lang="pt-BR" altLang="pt-BR" dirty="0">
                <a:latin typeface="Arial Narrow" panose="020B0606020202030204" pitchFamily="34" charset="0"/>
              </a:rPr>
              <a:t> Pessimismo;</a:t>
            </a:r>
          </a:p>
          <a:p>
            <a:pPr algn="just">
              <a:buFontTx/>
              <a:buNone/>
            </a:pPr>
            <a:endParaRPr lang="pt-BR" altLang="pt-BR" dirty="0"/>
          </a:p>
          <a:p>
            <a:pPr algn="just">
              <a:buFontTx/>
              <a:buNone/>
            </a:pPr>
            <a:endParaRPr lang="pt-BR" alt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65B409A9-5A96-48E4-9CEA-399C9C119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784976" cy="5904656"/>
          </a:xfrm>
          <a:solidFill>
            <a:schemeClr val="tx1"/>
          </a:solidFill>
        </p:spPr>
        <p:txBody>
          <a:bodyPr/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pt-BR" altLang="pt-BR" sz="23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pt-BR" altLang="pt-BR" sz="23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O Realismo não se submete a uma visão demasiadamente ordenada da vida, o que lhe parece </a:t>
            </a:r>
            <a:r>
              <a:rPr lang="pt-BR" altLang="pt-BR" sz="2300" b="1" dirty="0">
                <a:solidFill>
                  <a:srgbClr val="FF3300"/>
                </a:solidFill>
                <a:latin typeface="Arial Narrow" panose="020B0606020202030204" pitchFamily="34" charset="0"/>
              </a:rPr>
              <a:t>artificial</a:t>
            </a:r>
            <a:r>
              <a:rPr lang="pt-BR" altLang="pt-BR" sz="2300" dirty="0">
                <a:solidFill>
                  <a:srgbClr val="FF3300"/>
                </a:solidFill>
                <a:latin typeface="Arial Narrow" panose="020B0606020202030204" pitchFamily="34" charset="0"/>
              </a:rPr>
              <a:t>,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 pois a vida tem ritmo irregular.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23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23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altLang="pt-BR" sz="2300" dirty="0">
                <a:solidFill>
                  <a:srgbClr val="002060"/>
                </a:solidFill>
                <a:latin typeface="Arial Narrow" panose="020B0606020202030204" pitchFamily="34" charset="0"/>
              </a:rPr>
              <a:t>Procura a </a:t>
            </a:r>
            <a:r>
              <a:rPr lang="pt-BR" altLang="pt-BR" sz="2300" b="1" dirty="0">
                <a:solidFill>
                  <a:srgbClr val="002060"/>
                </a:solidFill>
                <a:latin typeface="Arial Narrow" panose="020B0606020202030204" pitchFamily="34" charset="0"/>
              </a:rPr>
              <a:t>verdade, por meio do</a:t>
            </a:r>
            <a:r>
              <a:rPr lang="pt-BR" altLang="pt-BR" sz="2300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  <a:r>
              <a:rPr lang="pt-BR" altLang="pt-BR" sz="2300" b="1" dirty="0">
                <a:solidFill>
                  <a:srgbClr val="7030A0"/>
                </a:solidFill>
                <a:latin typeface="Arial Narrow" panose="020B0606020202030204" pitchFamily="34" charset="0"/>
              </a:rPr>
              <a:t>retrato fiel das personagens </a:t>
            </a:r>
            <a:r>
              <a:rPr lang="pt-BR" altLang="pt-BR" sz="2300" dirty="0">
                <a:solidFill>
                  <a:srgbClr val="002060"/>
                </a:solidFill>
                <a:latin typeface="Arial Narrow" panose="020B0606020202030204" pitchFamily="34" charset="0"/>
              </a:rPr>
              <a:t>que são antes </a:t>
            </a:r>
            <a:r>
              <a:rPr lang="pt-BR" altLang="pt-BR" sz="2300" b="1" dirty="0">
                <a:solidFill>
                  <a:srgbClr val="002060"/>
                </a:solidFill>
                <a:highlight>
                  <a:srgbClr val="00FF00"/>
                </a:highlight>
                <a:latin typeface="Arial Narrow" panose="020B0606020202030204" pitchFamily="34" charset="0"/>
              </a:rPr>
              <a:t>indivíduos concretos, conhecidos, próprios em seus tipos genéricos.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2300" b="1" dirty="0">
              <a:solidFill>
                <a:srgbClr val="002060"/>
              </a:solidFill>
              <a:highlight>
                <a:srgbClr val="00FF00"/>
              </a:highlight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pt-BR" altLang="pt-BR" sz="2300" b="1" dirty="0">
              <a:solidFill>
                <a:srgbClr val="002060"/>
              </a:solidFill>
              <a:highlight>
                <a:srgbClr val="00FF00"/>
              </a:highlight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Os incidentes do enredo decorrem </a:t>
            </a:r>
            <a:r>
              <a:rPr lang="pt-BR" altLang="pt-BR" sz="2300" b="1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do caráter das personagens – seres humanos completos 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que possuem razões para agirem com emoções - retratadas e interpretadas com Realismo.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pt-BR" altLang="pt-BR" sz="20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pt-BR" altLang="pt-BR" sz="20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6C7A95-0626-4216-868A-06A49297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3601" y="53579"/>
            <a:ext cx="8229600" cy="8221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br>
              <a:rPr lang="pt-BR" altLang="pt-BR" sz="3500" dirty="0"/>
            </a:br>
            <a:r>
              <a:rPr lang="pt-BR" altLang="pt-BR" sz="3200" b="1" dirty="0">
                <a:solidFill>
                  <a:schemeClr val="folHlink"/>
                </a:solidFill>
              </a:rPr>
              <a:t>CARACTERÍSTICAS DO REALISMO </a:t>
            </a:r>
            <a:br>
              <a:rPr lang="pt-BR" altLang="pt-BR" sz="3200" b="1" dirty="0">
                <a:solidFill>
                  <a:schemeClr val="folHlink"/>
                </a:solidFill>
              </a:rPr>
            </a:br>
            <a:endParaRPr lang="pt-BR" altLang="pt-BR" sz="3200" b="1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8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65B409A9-5A96-48E4-9CEA-399C9C119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784976" cy="5904656"/>
          </a:xfrm>
          <a:solidFill>
            <a:schemeClr val="tx1"/>
          </a:solidFill>
        </p:spPr>
        <p:txBody>
          <a:bodyPr/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pt-BR" altLang="pt-BR" sz="23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23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Coincide com o desenvolvimento da </a:t>
            </a:r>
            <a:r>
              <a:rPr lang="pt-BR" altLang="pt-BR" sz="2300" dirty="0">
                <a:solidFill>
                  <a:srgbClr val="FF0000"/>
                </a:solidFill>
                <a:latin typeface="Arial Narrow" panose="020B0606020202030204" pitchFamily="34" charset="0"/>
              </a:rPr>
              <a:t>psicologia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, e se realiza em </a:t>
            </a:r>
            <a:r>
              <a:rPr lang="pt-BR" altLang="pt-BR" sz="2300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duas direções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: para o corpo e a vida exterior, e para o espírito e a vida interior.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pt-BR" altLang="pt-BR" sz="23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Encerra a vida objetivando: </a:t>
            </a:r>
            <a:r>
              <a:rPr lang="pt-BR" altLang="pt-BR" sz="2300" dirty="0">
                <a:highlight>
                  <a:srgbClr val="0000FF"/>
                </a:highlight>
                <a:latin typeface="Arial Narrow" panose="020B0606020202030204" pitchFamily="34" charset="0"/>
              </a:rPr>
              <a:t>as personagens e circunstâncias que atuam sobre os outros na busca da solução, 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sem que o autor se intrometa.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pt-BR" altLang="pt-BR" sz="2300" dirty="0">
              <a:solidFill>
                <a:srgbClr val="000000"/>
              </a:solidFill>
              <a:highlight>
                <a:srgbClr val="0000FF"/>
              </a:highlight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O autor </a:t>
            </a:r>
            <a:r>
              <a:rPr lang="pt-BR" altLang="pt-BR" sz="2300" u="sng" dirty="0">
                <a:solidFill>
                  <a:srgbClr val="000000"/>
                </a:solidFill>
                <a:latin typeface="Arial Narrow" panose="020B0606020202030204" pitchFamily="34" charset="0"/>
              </a:rPr>
              <a:t>não confunde seus sentimentos e pontos de vista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 com </a:t>
            </a:r>
            <a:r>
              <a:rPr lang="pt-BR" altLang="pt-BR" sz="2300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as emoções e motivos das personagens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pt-BR" altLang="pt-BR" sz="23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Ao contrário do Romantismo que se volta para o passado ou para o futuro, o Realismo se volta para o presente: </a:t>
            </a:r>
            <a:r>
              <a:rPr lang="pt-BR" altLang="pt-BR" sz="2300" dirty="0">
                <a:solidFill>
                  <a:srgbClr val="000000"/>
                </a:solidFill>
                <a:highlight>
                  <a:srgbClr val="00FFFF"/>
                </a:highlight>
                <a:latin typeface="Arial Narrow" panose="020B0606020202030204" pitchFamily="34" charset="0"/>
              </a:rPr>
              <a:t>preocupa-se com homens e mulheres, emoções e temperamentos, sucessos e fracassos na vida do momento.</a:t>
            </a:r>
            <a:br>
              <a:rPr lang="pt-BR" altLang="pt-BR" sz="2300" dirty="0">
                <a:solidFill>
                  <a:srgbClr val="000000"/>
                </a:solidFill>
                <a:highlight>
                  <a:srgbClr val="00FFFF"/>
                </a:highlight>
                <a:latin typeface="Arial Narrow" panose="020B0606020202030204" pitchFamily="34" charset="0"/>
              </a:rPr>
            </a:br>
            <a:endParaRPr lang="pt-BR" altLang="pt-BR" sz="23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pt-BR" altLang="pt-BR" sz="20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pt-BR" altLang="pt-BR" sz="20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C30940-3228-480A-AFD2-95558F9F3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53579"/>
            <a:ext cx="8784976" cy="822135"/>
          </a:xfrm>
          <a:solidFill>
            <a:srgbClr val="6C0867"/>
          </a:solidFill>
        </p:spPr>
        <p:txBody>
          <a:bodyPr/>
          <a:lstStyle/>
          <a:p>
            <a:br>
              <a:rPr lang="pt-BR" altLang="pt-BR" sz="3500" dirty="0">
                <a:solidFill>
                  <a:srgbClr val="FFC000"/>
                </a:solidFill>
              </a:rPr>
            </a:br>
            <a:r>
              <a:rPr lang="pt-BR" altLang="pt-BR" sz="3200" b="1" dirty="0">
                <a:solidFill>
                  <a:schemeClr val="tx1"/>
                </a:solidFill>
              </a:rPr>
              <a:t>CARACTERÍSTICAS DO REALISMO </a:t>
            </a:r>
            <a:br>
              <a:rPr lang="pt-BR" altLang="pt-BR" sz="3200" b="1" dirty="0">
                <a:solidFill>
                  <a:schemeClr val="folHlink"/>
                </a:solidFill>
              </a:rPr>
            </a:br>
            <a:endParaRPr lang="pt-BR" altLang="pt-BR" sz="3200" b="1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62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65B409A9-5A96-48E4-9CEA-399C9C119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36712"/>
            <a:ext cx="9144000" cy="6408712"/>
          </a:xfrm>
          <a:solidFill>
            <a:schemeClr val="tx1"/>
          </a:solidFill>
        </p:spPr>
        <p:txBody>
          <a:bodyPr/>
          <a:lstStyle/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altLang="pt-BR" sz="2300" b="1" dirty="0">
                <a:solidFill>
                  <a:srgbClr val="000066"/>
                </a:solidFill>
                <a:latin typeface="Arial Narrow" panose="020B0606020202030204" pitchFamily="34" charset="0"/>
              </a:rPr>
              <a:t>É um temperamento, uma tendência, um estado de espírito;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altLang="pt-BR" sz="2300" b="1" dirty="0">
                <a:solidFill>
                  <a:srgbClr val="D60093"/>
                </a:solidFill>
                <a:latin typeface="Arial Narrow" panose="020B0606020202030204" pitchFamily="34" charset="0"/>
              </a:rPr>
              <a:t>Procura apresentar a verdade;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Encara a </a:t>
            </a:r>
            <a:r>
              <a:rPr lang="pt-BR" altLang="pt-BR" sz="2300" b="1" dirty="0">
                <a:solidFill>
                  <a:srgbClr val="C00000"/>
                </a:solidFill>
                <a:latin typeface="Arial Narrow" panose="020B0606020202030204" pitchFamily="34" charset="0"/>
              </a:rPr>
              <a:t>vida objetivamente;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altLang="pt-BR" sz="2300" b="1" dirty="0">
                <a:solidFill>
                  <a:srgbClr val="000000"/>
                </a:solidFill>
                <a:latin typeface="Arial Narrow" panose="020B0606020202030204" pitchFamily="34" charset="0"/>
              </a:rPr>
              <a:t>Fornece uma interpretação da vida;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6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altLang="pt-BR" sz="2300" b="1" dirty="0">
                <a:solidFill>
                  <a:srgbClr val="C00000"/>
                </a:solidFill>
                <a:latin typeface="Arial Narrow" panose="020B0606020202030204" pitchFamily="34" charset="0"/>
              </a:rPr>
              <a:t>Preocupação com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: homens e mulheres, emoções e temperamentos, sucessos e fracassos da vida do momento;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6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altLang="pt-BR" sz="2300" b="1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Encara o presente em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:</a:t>
            </a:r>
            <a:r>
              <a:rPr lang="pt-BR" altLang="pt-BR" sz="2300" b="1" dirty="0">
                <a:solidFill>
                  <a:srgbClr val="000000"/>
                </a:solidFill>
                <a:latin typeface="Arial Narrow" panose="020B0606020202030204" pitchFamily="34" charset="0"/>
              </a:rPr>
              <a:t> minas, cortiços, cidades, fábricas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, política,  negócios, relações conjugais, etc., qualquer motivo de </a:t>
            </a:r>
            <a:r>
              <a:rPr lang="pt-BR" altLang="pt-BR" sz="2300" b="1" dirty="0">
                <a:solidFill>
                  <a:srgbClr val="000000"/>
                </a:solidFill>
                <a:latin typeface="Arial Narrow" panose="020B0606020202030204" pitchFamily="34" charset="0"/>
              </a:rPr>
              <a:t>conflito do homem com seu ambiente 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ou </a:t>
            </a:r>
            <a:r>
              <a:rPr lang="pt-BR" altLang="pt-BR" sz="2300" b="1" dirty="0">
                <a:solidFill>
                  <a:srgbClr val="000000"/>
                </a:solidFill>
                <a:latin typeface="Arial Narrow" panose="020B0606020202030204" pitchFamily="34" charset="0"/>
              </a:rPr>
              <a:t>circunstâncias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 constitui assunto para o Realista;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altLang="pt-BR" sz="2300" b="1" dirty="0">
                <a:solidFill>
                  <a:srgbClr val="C00000"/>
                </a:solidFill>
                <a:latin typeface="Arial Narrow" panose="020B0606020202030204" pitchFamily="34" charset="0"/>
              </a:rPr>
              <a:t>Precisão e fidelidade na observação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;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A narrativa Realista </a:t>
            </a:r>
            <a:r>
              <a:rPr lang="pt-BR" altLang="pt-BR" sz="2300" b="1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se move lentamente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12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Apoia-se </a:t>
            </a:r>
            <a:r>
              <a:rPr lang="pt-BR" altLang="pt-BR" sz="2300" b="1" u="sng" dirty="0">
                <a:solidFill>
                  <a:srgbClr val="D60093"/>
                </a:solidFill>
                <a:latin typeface="Arial Narrow" panose="020B0606020202030204" pitchFamily="34" charset="0"/>
              </a:rPr>
              <a:t>nas impressões sensíveis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, escolhe a linguagem mais próxima da realidade, da simplicidade, da naturalidade.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23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pt-BR" altLang="pt-BR" sz="20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pt-BR" altLang="pt-BR" sz="20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C30940-3228-480A-AFD2-95558F9F3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53579"/>
            <a:ext cx="8280920" cy="783133"/>
          </a:xfrm>
          <a:solidFill>
            <a:srgbClr val="D60093"/>
          </a:solidFill>
        </p:spPr>
        <p:txBody>
          <a:bodyPr/>
          <a:lstStyle/>
          <a:p>
            <a:br>
              <a:rPr lang="pt-BR" altLang="pt-BR" sz="3500" dirty="0">
                <a:solidFill>
                  <a:srgbClr val="FFC000"/>
                </a:solidFill>
              </a:rPr>
            </a:br>
            <a:r>
              <a:rPr lang="pt-BR" altLang="pt-BR" sz="2800" b="1" dirty="0">
                <a:solidFill>
                  <a:schemeClr val="tx1"/>
                </a:solidFill>
              </a:rPr>
              <a:t>CARACTERÍSTICAS DO REALISMO </a:t>
            </a:r>
            <a:br>
              <a:rPr lang="pt-BR" altLang="pt-BR" sz="3200" b="1" dirty="0">
                <a:solidFill>
                  <a:schemeClr val="folHlink"/>
                </a:solidFill>
              </a:rPr>
            </a:br>
            <a:endParaRPr lang="pt-BR" altLang="pt-BR" sz="3200" b="1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9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097FCEA-22EC-4629-80AD-98174F988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430" y="177044"/>
            <a:ext cx="8229600" cy="773112"/>
          </a:xfr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pt-BR" altLang="pt-BR" b="1" dirty="0">
                <a:solidFill>
                  <a:srgbClr val="333300"/>
                </a:solidFill>
                <a:highlight>
                  <a:srgbClr val="FFFF00"/>
                </a:highlight>
              </a:rPr>
              <a:t>Realismo na Pintura</a:t>
            </a:r>
          </a:p>
        </p:txBody>
      </p:sp>
      <p:pic>
        <p:nvPicPr>
          <p:cNvPr id="8197" name="Picture 5" descr="real_1">
            <a:extLst>
              <a:ext uri="{FF2B5EF4-FFF2-40B4-BE49-F238E27FC236}">
                <a16:creationId xmlns:a16="http://schemas.microsoft.com/office/drawing/2014/main" id="{B9F3D517-7D9F-436A-AA38-559BC32A6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12" y="1124744"/>
            <a:ext cx="5977829" cy="468051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Rectangle 6">
            <a:extLst>
              <a:ext uri="{FF2B5EF4-FFF2-40B4-BE49-F238E27FC236}">
                <a16:creationId xmlns:a16="http://schemas.microsoft.com/office/drawing/2014/main" id="{CE0BC8B8-5E89-4764-AB5C-2D2E32961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8" y="5949280"/>
            <a:ext cx="6180371" cy="7694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pt-BR" altLang="pt-BR" sz="2000" b="1" dirty="0">
                <a:solidFill>
                  <a:srgbClr val="D60093"/>
                </a:solidFill>
                <a:latin typeface="Arial Narrow" panose="020B0606020202030204" pitchFamily="34" charset="0"/>
              </a:rPr>
              <a:t>Os raspadores de assoalho, </a:t>
            </a:r>
            <a:r>
              <a:rPr lang="pt-BR" altLang="pt-BR" sz="2000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de </a:t>
            </a:r>
            <a:r>
              <a:rPr lang="pt-BR" altLang="pt-BR" sz="2000" b="1" dirty="0" err="1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Caillebotte</a:t>
            </a:r>
            <a:r>
              <a:rPr lang="pt-BR" altLang="pt-BR" sz="2000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, 1875. </a:t>
            </a:r>
          </a:p>
          <a:p>
            <a:pPr algn="just"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Tematiza  o cotidiano de trabalhadores urbanos.  </a:t>
            </a:r>
          </a:p>
        </p:txBody>
      </p:sp>
      <p:graphicFrame>
        <p:nvGraphicFramePr>
          <p:cNvPr id="8211" name="Group 19">
            <a:extLst>
              <a:ext uri="{FF2B5EF4-FFF2-40B4-BE49-F238E27FC236}">
                <a16:creationId xmlns:a16="http://schemas.microsoft.com/office/drawing/2014/main" id="{2CD63689-1298-4F0E-89B9-73CF1DDD1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69116"/>
              </p:ext>
            </p:extLst>
          </p:nvPr>
        </p:nvGraphicFramePr>
        <p:xfrm>
          <a:off x="6264544" y="833816"/>
          <a:ext cx="2830478" cy="5619520"/>
        </p:xfrm>
        <a:graphic>
          <a:graphicData uri="http://schemas.openxmlformats.org/drawingml/2006/table">
            <a:tbl>
              <a:tblPr/>
              <a:tblGrid>
                <a:gridCol w="2830478">
                  <a:extLst>
                    <a:ext uri="{9D8B030D-6E8A-4147-A177-3AD203B41FA5}">
                      <a16:colId xmlns:a16="http://schemas.microsoft.com/office/drawing/2014/main" val="3629079451"/>
                    </a:ext>
                  </a:extLst>
                </a:gridCol>
              </a:tblGrid>
              <a:tr h="30066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kumimoji="0" lang="pt-BR" altLang="pt-BR" sz="13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                  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025324"/>
                  </a:ext>
                </a:extLst>
              </a:tr>
              <a:tr h="26128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Peneiradoras de trigo,</a:t>
                      </a:r>
                      <a:r>
                        <a:rPr kumimoji="0" lang="pt-B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de Gustave </a:t>
                      </a:r>
                      <a:r>
                        <a:rPr kumimoji="0" lang="pt-BR" altLang="pt-B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Courbert</a:t>
                      </a:r>
                      <a:r>
                        <a:rPr kumimoji="0" lang="pt-B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Iniciador da pintura Realista. Este, como outros quadros seus, foram acusados de "</a:t>
                      </a: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vulgares e repulsivos</a:t>
                      </a:r>
                      <a:r>
                        <a:rPr kumimoji="0" lang="pt-B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" pelo </a:t>
                      </a: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 Narrow" panose="020B0606020202030204" pitchFamily="34" charset="0"/>
                        </a:rPr>
                        <a:t>registro minucioso da realidade mais prosaica.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557579"/>
                  </a:ext>
                </a:extLst>
              </a:tr>
            </a:tbl>
          </a:graphicData>
        </a:graphic>
      </p:graphicFrame>
      <p:pic>
        <p:nvPicPr>
          <p:cNvPr id="8200" name="Picture 8" descr="rea_peneiradoras">
            <a:extLst>
              <a:ext uri="{FF2B5EF4-FFF2-40B4-BE49-F238E27FC236}">
                <a16:creationId xmlns:a16="http://schemas.microsoft.com/office/drawing/2014/main" id="{214C8F8B-E4F9-4A75-94E0-36045F26E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159" y="1124744"/>
            <a:ext cx="2830478" cy="262902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660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8E7C964-7202-45B1-8609-849390460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6817"/>
            <a:ext cx="8229600" cy="758118"/>
          </a:xfrm>
          <a:solidFill>
            <a:schemeClr val="tx1"/>
          </a:solidFill>
        </p:spPr>
        <p:txBody>
          <a:bodyPr/>
          <a:lstStyle/>
          <a:p>
            <a:r>
              <a:rPr lang="pt-BR" altLang="pt-BR" b="1" dirty="0">
                <a:solidFill>
                  <a:srgbClr val="C00000"/>
                </a:solidFill>
              </a:rPr>
              <a:t>Realismo</a:t>
            </a:r>
            <a:r>
              <a:rPr lang="pt-BR" altLang="pt-BR" dirty="0">
                <a:solidFill>
                  <a:srgbClr val="C00000"/>
                </a:solidFill>
              </a:rPr>
              <a:t> </a:t>
            </a:r>
            <a:r>
              <a:rPr lang="pt-BR" altLang="pt-BR" b="1" i="1" dirty="0">
                <a:solidFill>
                  <a:srgbClr val="336600"/>
                </a:solidFill>
              </a:rPr>
              <a:t>versus</a:t>
            </a:r>
            <a:r>
              <a:rPr lang="pt-BR" altLang="pt-BR" dirty="0">
                <a:solidFill>
                  <a:srgbClr val="C00000"/>
                </a:solidFill>
              </a:rPr>
              <a:t> </a:t>
            </a:r>
            <a:r>
              <a:rPr lang="pt-BR" altLang="pt-BR" b="1" dirty="0">
                <a:solidFill>
                  <a:srgbClr val="0033CC"/>
                </a:solidFill>
              </a:rPr>
              <a:t>Naturalismo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2FD57DA-1473-46D6-A663-15733FA9A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964294"/>
            <a:ext cx="8928992" cy="5743104"/>
          </a:xfrm>
          <a:solidFill>
            <a:schemeClr val="tx1"/>
          </a:solidFill>
        </p:spPr>
        <p:txBody>
          <a:bodyPr/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t-BR" altLang="pt-BR" sz="2800" b="1" dirty="0">
                <a:solidFill>
                  <a:srgbClr val="000000"/>
                </a:solidFill>
                <a:latin typeface="Arial Narrow" panose="020B0606020202030204" pitchFamily="34" charset="0"/>
              </a:rPr>
              <a:t>Há vários pontos de coincidência entre o romance Realista e o naturalista;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pt-BR" altLang="pt-BR" sz="2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- Ambas estéticas partem de um mesmo ponto </a:t>
            </a:r>
            <a:r>
              <a:rPr lang="pt-BR" altLang="pt-BR" sz="2800" b="1" dirty="0">
                <a:solidFill>
                  <a:srgbClr val="00206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X</a:t>
            </a:r>
            <a:r>
              <a:rPr lang="pt-BR" altLang="pt-BR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 e ambos chegam a um mesmo ponto </a:t>
            </a:r>
            <a:r>
              <a:rPr lang="pt-BR" altLang="pt-BR" sz="2800" b="1" dirty="0">
                <a:solidFill>
                  <a:srgbClr val="002060"/>
                </a:solidFill>
                <a:highlight>
                  <a:srgbClr val="00FFFF"/>
                </a:highlight>
                <a:latin typeface="Arial Narrow" panose="020B0606020202030204" pitchFamily="34" charset="0"/>
              </a:rPr>
              <a:t>Y</a:t>
            </a:r>
            <a:r>
              <a:rPr lang="pt-BR" altLang="pt-BR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, mas percorrem caminhos diversos.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2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- Atacam </a:t>
            </a:r>
            <a:r>
              <a:rPr lang="pt-BR" altLang="pt-BR" sz="2800" b="1" dirty="0">
                <a:solidFill>
                  <a:srgbClr val="C00000"/>
                </a:solidFill>
                <a:latin typeface="Arial Narrow" panose="020B0606020202030204" pitchFamily="34" charset="0"/>
              </a:rPr>
              <a:t>a monarquia, o clero e a sociedade burguesa</a:t>
            </a:r>
            <a:r>
              <a:rPr lang="pt-BR" altLang="pt-BR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.  Inclusive, há na obra de um mesmo autor, determinadas posturas </a:t>
            </a:r>
            <a:r>
              <a:rPr lang="pt-BR" altLang="pt-BR" sz="2800" b="1" dirty="0">
                <a:solidFill>
                  <a:srgbClr val="C00000"/>
                </a:solidFill>
                <a:latin typeface="Arial Narrow" panose="020B0606020202030204" pitchFamily="34" charset="0"/>
              </a:rPr>
              <a:t>mais Realistas </a:t>
            </a:r>
            <a:r>
              <a:rPr lang="pt-BR" altLang="pt-BR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a conviver com </a:t>
            </a:r>
            <a:r>
              <a:rPr lang="pt-BR" altLang="pt-BR" sz="2800" b="1" dirty="0">
                <a:solidFill>
                  <a:srgbClr val="D60093"/>
                </a:solidFill>
                <a:latin typeface="Arial Narrow" panose="020B0606020202030204" pitchFamily="34" charset="0"/>
              </a:rPr>
              <a:t>enfoques mais Naturalistas</a:t>
            </a:r>
            <a:r>
              <a:rPr lang="pt-BR" altLang="pt-BR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.</a:t>
            </a:r>
            <a:r>
              <a:rPr lang="pt-BR" altLang="pt-BR" sz="2800" dirty="0">
                <a:latin typeface="Arial Narrow" panose="020B060602020203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04CD340-E91A-40F7-BD22-ADCF3E07A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516" y="116632"/>
            <a:ext cx="8712967" cy="1152128"/>
          </a:xfrm>
          <a:solidFill>
            <a:srgbClr val="0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pt-BR" sz="2800" b="1" dirty="0">
                <a:solidFill>
                  <a:srgbClr val="FFC000"/>
                </a:solidFill>
              </a:rPr>
              <a:t>CARACTERÍSTICAS LITERÁRIAS – </a:t>
            </a:r>
            <a:br>
              <a:rPr lang="pt-BR" altLang="pt-BR" sz="2800" b="1" dirty="0">
                <a:solidFill>
                  <a:srgbClr val="FFC000"/>
                </a:solidFill>
              </a:rPr>
            </a:br>
            <a:r>
              <a:rPr lang="pt-BR" altLang="pt-BR" sz="2800" b="1" dirty="0">
                <a:solidFill>
                  <a:srgbClr val="FFC000"/>
                </a:solidFill>
              </a:rPr>
              <a:t>REALISMO E NATURALISMO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8191C20-1014-42EE-8750-F995265E9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86" y="1412776"/>
            <a:ext cx="8712968" cy="5145767"/>
          </a:xfrm>
          <a:solidFill>
            <a:schemeClr val="tx1"/>
          </a:solidFill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pt-BR" altLang="pt-BR" sz="12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altLang="pt-BR" sz="2600" b="1" dirty="0">
                <a:solidFill>
                  <a:srgbClr val="000000"/>
                </a:solidFill>
                <a:latin typeface="Arial Narrow" panose="020B0606020202030204" pitchFamily="34" charset="0"/>
              </a:rPr>
              <a:t>Descrição </a:t>
            </a:r>
            <a:r>
              <a:rPr lang="pt-BR" altLang="pt-BR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da </a:t>
            </a:r>
            <a:r>
              <a:rPr lang="pt-BR" altLang="pt-BR" sz="2600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Realidade Externa;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altLang="pt-BR" sz="2600" b="1" dirty="0">
                <a:solidFill>
                  <a:srgbClr val="FF0000"/>
                </a:solidFill>
                <a:latin typeface="Arial Narrow" panose="020B0606020202030204" pitchFamily="34" charset="0"/>
              </a:rPr>
              <a:t>A Realidade tal como é;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altLang="pt-BR" sz="2600" b="1" dirty="0">
                <a:solidFill>
                  <a:srgbClr val="000000"/>
                </a:solidFill>
                <a:latin typeface="Arial Narrow" panose="020B0606020202030204" pitchFamily="34" charset="0"/>
              </a:rPr>
              <a:t>Não à Injustiça e à Opressão;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altLang="pt-BR" sz="2600" b="1" dirty="0">
                <a:solidFill>
                  <a:srgbClr val="FF0000"/>
                </a:solidFill>
                <a:latin typeface="Arial Narrow" panose="020B0606020202030204" pitchFamily="34" charset="0"/>
              </a:rPr>
              <a:t>Revolução Industrial e Proletariado;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altLang="pt-BR" sz="2600" b="1" dirty="0">
                <a:solidFill>
                  <a:srgbClr val="000000"/>
                </a:solidFill>
                <a:latin typeface="Arial Narrow" panose="020B0606020202030204" pitchFamily="34" charset="0"/>
              </a:rPr>
              <a:t>Nascimento de Grandes Movimentos Sociais e Políticos</a:t>
            </a:r>
            <a:r>
              <a:rPr lang="pt-BR" altLang="pt-BR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altLang="pt-BR" sz="2600" b="1" dirty="0">
                <a:solidFill>
                  <a:srgbClr val="FF0000"/>
                </a:solidFill>
                <a:latin typeface="Arial Narrow" panose="020B0606020202030204" pitchFamily="34" charset="0"/>
              </a:rPr>
              <a:t>Socialismo, Comunismo, Anarquismo e Sindicalismo;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altLang="pt-BR" sz="2600" b="1" dirty="0">
                <a:solidFill>
                  <a:srgbClr val="000000"/>
                </a:solidFill>
                <a:latin typeface="Arial Narrow" panose="020B0606020202030204" pitchFamily="34" charset="0"/>
              </a:rPr>
              <a:t>Novos Campos do Conhecimento</a:t>
            </a:r>
            <a:r>
              <a:rPr lang="pt-BR" altLang="pt-BR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: </a:t>
            </a:r>
            <a:r>
              <a:rPr lang="pt-BR" altLang="pt-BR" sz="2600" b="1" dirty="0">
                <a:solidFill>
                  <a:srgbClr val="0033CC"/>
                </a:solidFill>
                <a:latin typeface="Arial Narrow" panose="020B0606020202030204" pitchFamily="34" charset="0"/>
              </a:rPr>
              <a:t>Sociologia e Psicologia;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altLang="pt-BR" sz="2600" b="1" dirty="0">
                <a:solidFill>
                  <a:srgbClr val="FF0000"/>
                </a:solidFill>
                <a:latin typeface="Arial Narrow" panose="020B0606020202030204" pitchFamily="34" charset="0"/>
              </a:rPr>
              <a:t>Positivismo e Exageros Cientificistas;</a:t>
            </a:r>
            <a:br>
              <a:rPr lang="pt-BR" altLang="pt-BR" sz="2600" b="1" dirty="0">
                <a:solidFill>
                  <a:srgbClr val="FF0000"/>
                </a:solidFill>
              </a:rPr>
            </a:br>
            <a:endParaRPr lang="pt-BR" altLang="pt-BR" sz="2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75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04CD340-E91A-40F7-BD22-ADCF3E07A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516" y="116632"/>
            <a:ext cx="8712967" cy="706090"/>
          </a:xfrm>
          <a:solidFill>
            <a:srgbClr val="000000"/>
          </a:solidFill>
          <a:ln w="38100">
            <a:solidFill>
              <a:schemeClr val="tx1"/>
            </a:solidFill>
          </a:ln>
          <a:effectLst>
            <a:glow rad="495300">
              <a:schemeClr val="accent6">
                <a:satMod val="175000"/>
                <a:alpha val="83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pt-BR" altLang="pt-BR" sz="3200" b="1" dirty="0">
                <a:solidFill>
                  <a:srgbClr val="FFC000"/>
                </a:solidFill>
              </a:rPr>
              <a:t>REALISMO E NATURALISMO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8191C20-1014-42EE-8750-F995265E9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516" y="908720"/>
            <a:ext cx="8712968" cy="5688632"/>
          </a:xfrm>
          <a:solidFill>
            <a:schemeClr val="tx1"/>
          </a:solidFill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pt-BR" altLang="pt-BR" sz="12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</a:pPr>
            <a:endParaRPr lang="pt-BR" altLang="pt-BR" sz="26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altLang="pt-BR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Procura apresentar </a:t>
            </a:r>
            <a:r>
              <a:rPr lang="pt-BR" altLang="pt-BR" sz="2600" b="1" dirty="0">
                <a:solidFill>
                  <a:srgbClr val="000000"/>
                </a:solidFill>
                <a:latin typeface="Arial Narrow" panose="020B0606020202030204" pitchFamily="34" charset="0"/>
              </a:rPr>
              <a:t>a verdade</a:t>
            </a:r>
            <a:r>
              <a:rPr lang="pt-BR" altLang="pt-BR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, e evita o </a:t>
            </a:r>
            <a:r>
              <a:rPr lang="pt-BR" altLang="pt-BR" sz="2600" b="1" dirty="0">
                <a:solidFill>
                  <a:srgbClr val="000000"/>
                </a:solidFill>
                <a:latin typeface="Arial Narrow" panose="020B0606020202030204" pitchFamily="34" charset="0"/>
              </a:rPr>
              <a:t>sentimentalismo ou artificialismo;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1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altLang="pt-BR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Tratamento </a:t>
            </a:r>
            <a:r>
              <a:rPr lang="pt-BR" altLang="pt-BR" sz="2600" b="1" dirty="0">
                <a:solidFill>
                  <a:srgbClr val="D60093"/>
                </a:solidFill>
                <a:latin typeface="Arial Narrow" panose="020B0606020202030204" pitchFamily="34" charset="0"/>
              </a:rPr>
              <a:t>verdadeiro do material</a:t>
            </a:r>
            <a:r>
              <a:rPr lang="pt-BR" altLang="pt-BR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pt-BR" altLang="pt-BR" sz="2600" u="sng" dirty="0">
                <a:solidFill>
                  <a:srgbClr val="000000"/>
                </a:solidFill>
                <a:latin typeface="Arial Narrow" panose="020B0606020202030204" pitchFamily="34" charset="0"/>
              </a:rPr>
              <a:t>verossimilhança no arranjo dos fatos selecionados;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11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altLang="pt-BR" sz="2600" b="1" dirty="0">
                <a:solidFill>
                  <a:srgbClr val="0033CC"/>
                </a:solidFill>
                <a:latin typeface="Arial Narrow" panose="020B0606020202030204" pitchFamily="34" charset="0"/>
              </a:rPr>
              <a:t>Objetividade e Impessoalidade</a:t>
            </a:r>
            <a:r>
              <a:rPr lang="pt-BR" altLang="pt-BR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altLang="pt-BR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Contemporaneidade;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altLang="pt-BR" sz="2600" b="1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Pessimismo.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altLang="pt-BR" sz="260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8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22FD57DA-1473-46D6-A663-15733FA9A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712968" cy="4995936"/>
          </a:xfrm>
          <a:solidFill>
            <a:schemeClr val="tx1"/>
          </a:solidFill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altLang="pt-BR" sz="2600" b="1" dirty="0">
                <a:solidFill>
                  <a:srgbClr val="080808"/>
                </a:solidFill>
                <a:latin typeface="Arial Narrow" panose="020B0606020202030204" pitchFamily="34" charset="0"/>
              </a:rPr>
              <a:t>Há vários pontos de coincidência entre o romance realista e o naturalista: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altLang="pt-BR" sz="2600" b="1" dirty="0">
              <a:solidFill>
                <a:srgbClr val="080808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pt-BR" altLang="pt-BR" sz="2600" b="1" dirty="0">
                <a:solidFill>
                  <a:srgbClr val="080808"/>
                </a:solidFill>
                <a:latin typeface="Arial Narrow" panose="020B0606020202030204" pitchFamily="34" charset="0"/>
              </a:rPr>
              <a:t>ambos </a:t>
            </a:r>
            <a:r>
              <a:rPr lang="pt-BR" altLang="pt-BR" sz="2600" b="1" u="sng" dirty="0">
                <a:solidFill>
                  <a:srgbClr val="080808"/>
                </a:solidFill>
                <a:latin typeface="Arial Narrow" panose="020B0606020202030204" pitchFamily="34" charset="0"/>
              </a:rPr>
              <a:t>partem de um mesmo ponto x e chegam a um mesmo ponto y</a:t>
            </a:r>
            <a:r>
              <a:rPr lang="pt-BR" altLang="pt-BR" sz="2600" b="1" dirty="0">
                <a:solidFill>
                  <a:srgbClr val="080808"/>
                </a:solidFill>
                <a:latin typeface="Arial Narrow" panose="020B0606020202030204" pitchFamily="34" charset="0"/>
              </a:rPr>
              <a:t>, </a:t>
            </a:r>
            <a:r>
              <a:rPr lang="pt-BR" altLang="pt-BR" sz="2600" b="1" dirty="0">
                <a:solidFill>
                  <a:srgbClr val="FF0000"/>
                </a:solidFill>
                <a:latin typeface="Arial Narrow" panose="020B0606020202030204" pitchFamily="34" charset="0"/>
              </a:rPr>
              <a:t>mas percorrendo caminhos diversos</a:t>
            </a:r>
            <a:r>
              <a:rPr lang="pt-BR" altLang="pt-BR" sz="2600" b="1" dirty="0">
                <a:solidFill>
                  <a:srgbClr val="080808"/>
                </a:solidFill>
                <a:latin typeface="Arial Narrow" panose="020B0606020202030204" pitchFamily="34" charset="0"/>
              </a:rPr>
              <a:t>: tanto um como outro atacam</a:t>
            </a:r>
            <a:r>
              <a:rPr lang="pt-BR" altLang="pt-BR" sz="2600" b="1" dirty="0">
                <a:latin typeface="Arial Narrow" panose="020B0606020202030204" pitchFamily="34" charset="0"/>
              </a:rPr>
              <a:t> </a:t>
            </a:r>
            <a:r>
              <a:rPr lang="pt-BR" altLang="pt-BR" sz="2600" b="1" dirty="0">
                <a:solidFill>
                  <a:srgbClr val="000099"/>
                </a:solidFill>
                <a:latin typeface="Arial Narrow" panose="020B0606020202030204" pitchFamily="34" charset="0"/>
              </a:rPr>
              <a:t>a monarquia, o clero e a sociedade burguesa. </a:t>
            </a:r>
            <a:r>
              <a:rPr lang="pt-BR" altLang="pt-BR" sz="26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 </a:t>
            </a:r>
          </a:p>
          <a:p>
            <a:pPr marL="0" indent="0" algn="just">
              <a:buNone/>
            </a:pPr>
            <a:endParaRPr lang="pt-BR" altLang="pt-BR" sz="2600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pt-BR" altLang="pt-BR" sz="2600" b="1" dirty="0">
                <a:solidFill>
                  <a:srgbClr val="000000"/>
                </a:solidFill>
                <a:latin typeface="Arial Narrow" panose="020B0606020202030204" pitchFamily="34" charset="0"/>
              </a:rPr>
              <a:t>Pode-se</a:t>
            </a:r>
            <a:r>
              <a:rPr lang="pt-BR" altLang="pt-BR" sz="2600" b="1" dirty="0">
                <a:solidFill>
                  <a:srgbClr val="080808"/>
                </a:solidFill>
                <a:latin typeface="Arial Narrow" panose="020B0606020202030204" pitchFamily="34" charset="0"/>
              </a:rPr>
              <a:t> encontrar, em um mesmo autor, determinadas posturas </a:t>
            </a:r>
            <a:r>
              <a:rPr lang="pt-BR" altLang="pt-BR" sz="2600" b="1" dirty="0">
                <a:solidFill>
                  <a:srgbClr val="080808"/>
                </a:solidFill>
                <a:highlight>
                  <a:srgbClr val="00FFFF"/>
                </a:highlight>
                <a:latin typeface="Arial Narrow" panose="020B0606020202030204" pitchFamily="34" charset="0"/>
              </a:rPr>
              <a:t>Realistas</a:t>
            </a:r>
            <a:r>
              <a:rPr lang="pt-BR" altLang="pt-BR" sz="2600" b="1" dirty="0">
                <a:solidFill>
                  <a:srgbClr val="080808"/>
                </a:solidFill>
                <a:latin typeface="Arial Narrow" panose="020B0606020202030204" pitchFamily="34" charset="0"/>
              </a:rPr>
              <a:t> conviverem com enfoques </a:t>
            </a:r>
            <a:r>
              <a:rPr lang="pt-BR" altLang="pt-BR" sz="2600" b="1" dirty="0">
                <a:solidFill>
                  <a:srgbClr val="080808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mais naturalistas</a:t>
            </a:r>
            <a:r>
              <a:rPr lang="pt-BR" altLang="pt-BR" sz="2600" b="1" dirty="0">
                <a:solidFill>
                  <a:srgbClr val="080808"/>
                </a:solidFill>
                <a:latin typeface="Arial Narrow" panose="020B0606020202030204" pitchFamily="34" charset="0"/>
              </a:rPr>
              <a:t>.</a:t>
            </a:r>
            <a:r>
              <a:rPr lang="pt-BR" altLang="pt-BR" sz="2600" dirty="0">
                <a:solidFill>
                  <a:srgbClr val="080808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721028-CC76-4A03-B705-A6E52DDE0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12968" cy="1102715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pt-BR" altLang="pt-BR" sz="2800" b="1" dirty="0">
                <a:solidFill>
                  <a:srgbClr val="FFC000"/>
                </a:solidFill>
                <a:latin typeface="Arial Narrow" panose="020B0606020202030204" pitchFamily="34" charset="0"/>
              </a:rPr>
              <a:t>ASPECTOS CONVERGENTES ENTRE ROMANCES REALISTAS E NATURALISTAS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8340461-6786-42C1-BC26-93087D2C0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640960" cy="634082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pt-BR" altLang="pt-BR" b="1" dirty="0">
                <a:solidFill>
                  <a:srgbClr val="FFC000"/>
                </a:solidFill>
              </a:rPr>
              <a:t>Romantismo </a:t>
            </a:r>
            <a:r>
              <a:rPr lang="pt-BR" altLang="pt-BR" i="1" dirty="0">
                <a:solidFill>
                  <a:srgbClr val="FFC000"/>
                </a:solidFill>
              </a:rPr>
              <a:t>versus</a:t>
            </a:r>
            <a:r>
              <a:rPr lang="pt-BR" altLang="pt-BR" b="1" dirty="0">
                <a:solidFill>
                  <a:srgbClr val="FFC000"/>
                </a:solidFill>
              </a:rPr>
              <a:t> Realismo</a:t>
            </a:r>
          </a:p>
        </p:txBody>
      </p:sp>
      <p:graphicFrame>
        <p:nvGraphicFramePr>
          <p:cNvPr id="15410" name="Group 50">
            <a:extLst>
              <a:ext uri="{FF2B5EF4-FFF2-40B4-BE49-F238E27FC236}">
                <a16:creationId xmlns:a16="http://schemas.microsoft.com/office/drawing/2014/main" id="{8E8A8C3B-9E27-4F23-B631-42F870123D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504" y="1052736"/>
          <a:ext cx="8928992" cy="5693263"/>
        </p:xfrm>
        <a:graphic>
          <a:graphicData uri="http://schemas.openxmlformats.org/drawingml/2006/table">
            <a:tbl>
              <a:tblPr/>
              <a:tblGrid>
                <a:gridCol w="4248472">
                  <a:extLst>
                    <a:ext uri="{9D8B030D-6E8A-4147-A177-3AD203B41FA5}">
                      <a16:colId xmlns:a16="http://schemas.microsoft.com/office/drawing/2014/main" val="909547561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3197412119"/>
                    </a:ext>
                  </a:extLst>
                </a:gridCol>
              </a:tblGrid>
              <a:tr h="475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ROMANTISMO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REALISMO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65264"/>
                  </a:ext>
                </a:extLst>
              </a:tr>
              <a:tr h="422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Subjetivismo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Objetivismo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282599"/>
                  </a:ext>
                </a:extLst>
              </a:tr>
              <a:tr h="422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Idealização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Captação do 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76156"/>
                  </a:ext>
                </a:extLst>
              </a:tr>
              <a:tr h="7296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Linguagem poético em estilo metafórico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Linguagem direta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52873"/>
                  </a:ext>
                </a:extLst>
              </a:tr>
              <a:tr h="7296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Amor sublime e puro, anjo e perfeição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 Narrow" panose="020B0606020202030204" pitchFamily="34" charset="0"/>
                        </a:rPr>
                        <a:t>Amor subjugado aos interesses sociais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8192"/>
                  </a:ext>
                </a:extLst>
              </a:tr>
              <a:tr h="559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Casamento como felicidade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Casamento como instituição falida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026231"/>
                  </a:ext>
                </a:extLst>
              </a:tr>
              <a:tr h="651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Herói íntegro, de caráter irrepreensível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Herói problemático, cheio de fraquezas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65378"/>
                  </a:ext>
                </a:extLst>
              </a:tr>
              <a:tr h="7296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Personagens planas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</a:rPr>
                        <a:t>Personagens trabalhadas psicologicamente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666086"/>
                  </a:ext>
                </a:extLst>
              </a:tr>
              <a:tr h="422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Culto do eu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</a:rPr>
                        <a:t>Universalismo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265529"/>
                  </a:ext>
                </a:extLst>
              </a:tr>
              <a:tr h="422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Passado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Presente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15532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>
            <a:extLst>
              <a:ext uri="{FF2B5EF4-FFF2-40B4-BE49-F238E27FC236}">
                <a16:creationId xmlns:a16="http://schemas.microsoft.com/office/drawing/2014/main" id="{AF74659F-9350-42F0-B5B5-27D75A6B7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429000"/>
            <a:ext cx="1524000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5" name="Line 6">
            <a:extLst>
              <a:ext uri="{FF2B5EF4-FFF2-40B4-BE49-F238E27FC236}">
                <a16:creationId xmlns:a16="http://schemas.microsoft.com/office/drawing/2014/main" id="{DFFF70A1-645E-42E9-9111-1DBCD3647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429000"/>
            <a:ext cx="1752600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D171AD3A-738E-48FD-8599-41AD8F26D8D8}"/>
              </a:ext>
            </a:extLst>
          </p:cNvPr>
          <p:cNvSpPr txBox="1">
            <a:spLocks noChangeArrowheads="1"/>
          </p:cNvSpPr>
          <p:nvPr/>
        </p:nvSpPr>
        <p:spPr bwMode="auto">
          <a:xfrm rot="19800000">
            <a:off x="3175" y="2411413"/>
            <a:ext cx="1687513" cy="414337"/>
          </a:xfrm>
          <a:prstGeom prst="rect">
            <a:avLst/>
          </a:prstGeom>
          <a:solidFill>
            <a:srgbClr val="00CC66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EAEBDE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Quinhentismo</a:t>
            </a:r>
            <a:endParaRPr kumimoji="0" lang="pt-BR" altLang="pt-BR" sz="2100" b="1" i="0" u="none" strike="noStrike" kern="1200" cap="none" spc="0" normalizeH="0" baseline="0" noProof="0" dirty="0">
              <a:ln>
                <a:noFill/>
              </a:ln>
              <a:solidFill>
                <a:srgbClr val="EAEBDE">
                  <a:lumMod val="2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454A1B02-09AF-467B-B1AE-C4F549C561A0}"/>
              </a:ext>
            </a:extLst>
          </p:cNvPr>
          <p:cNvSpPr txBox="1">
            <a:spLocks noChangeArrowheads="1"/>
          </p:cNvSpPr>
          <p:nvPr/>
        </p:nvSpPr>
        <p:spPr bwMode="auto">
          <a:xfrm rot="19800000">
            <a:off x="1627686" y="2536643"/>
            <a:ext cx="1373549" cy="366713"/>
          </a:xfrm>
          <a:prstGeom prst="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FF"/>
                </a:highlight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Arcadismo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7D83C07E-0B1E-4799-83C2-A2277A1CFA05}"/>
              </a:ext>
            </a:extLst>
          </p:cNvPr>
          <p:cNvSpPr txBox="1">
            <a:spLocks noChangeArrowheads="1"/>
          </p:cNvSpPr>
          <p:nvPr/>
        </p:nvSpPr>
        <p:spPr bwMode="auto">
          <a:xfrm rot="-1800000">
            <a:off x="3124200" y="2133600"/>
            <a:ext cx="1752600" cy="7794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Realismo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Naturalismo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20BBC820-7AEB-42E1-B5B2-FFE3E5B703CF}"/>
              </a:ext>
            </a:extLst>
          </p:cNvPr>
          <p:cNvSpPr txBox="1">
            <a:spLocks noChangeArrowheads="1"/>
          </p:cNvSpPr>
          <p:nvPr/>
        </p:nvSpPr>
        <p:spPr bwMode="auto">
          <a:xfrm rot="-1800000">
            <a:off x="4495800" y="2644775"/>
            <a:ext cx="1536700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Parnasianismo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17550E74-B8FE-4459-9D4D-C4AF088DB960}"/>
              </a:ext>
            </a:extLst>
          </p:cNvPr>
          <p:cNvSpPr txBox="1">
            <a:spLocks noChangeArrowheads="1"/>
          </p:cNvSpPr>
          <p:nvPr/>
        </p:nvSpPr>
        <p:spPr bwMode="auto">
          <a:xfrm rot="-1800000">
            <a:off x="5867400" y="2514600"/>
            <a:ext cx="1981200" cy="36671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Modernismo</a:t>
            </a: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818922C7-D2B9-43A8-AD5C-725C747EDF2B}"/>
              </a:ext>
            </a:extLst>
          </p:cNvPr>
          <p:cNvSpPr txBox="1">
            <a:spLocks noChangeArrowheads="1"/>
          </p:cNvSpPr>
          <p:nvPr/>
        </p:nvSpPr>
        <p:spPr bwMode="auto">
          <a:xfrm rot="-1800000">
            <a:off x="7254875" y="2497138"/>
            <a:ext cx="1820863" cy="3667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Pós-Modernismo</a:t>
            </a:r>
          </a:p>
        </p:txBody>
      </p:sp>
      <p:sp>
        <p:nvSpPr>
          <p:cNvPr id="13322" name="Line 13">
            <a:extLst>
              <a:ext uri="{FF2B5EF4-FFF2-40B4-BE49-F238E27FC236}">
                <a16:creationId xmlns:a16="http://schemas.microsoft.com/office/drawing/2014/main" id="{B592FD2F-26AD-4957-8230-8251BBE01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581400"/>
            <a:ext cx="8534400" cy="0"/>
          </a:xfrm>
          <a:prstGeom prst="line">
            <a:avLst/>
          </a:prstGeom>
          <a:noFill/>
          <a:ln w="22225">
            <a:solidFill>
              <a:srgbClr val="0066FF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23" name="Text Box 14">
            <a:extLst>
              <a:ext uri="{FF2B5EF4-FFF2-40B4-BE49-F238E27FC236}">
                <a16:creationId xmlns:a16="http://schemas.microsoft.com/office/drawing/2014/main" id="{980C8110-DC50-489D-B4AB-9BBB65CDC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76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XVI</a:t>
            </a:r>
          </a:p>
        </p:txBody>
      </p:sp>
      <p:sp>
        <p:nvSpPr>
          <p:cNvPr id="13324" name="Text Box 15">
            <a:extLst>
              <a:ext uri="{FF2B5EF4-FFF2-40B4-BE49-F238E27FC236}">
                <a16:creationId xmlns:a16="http://schemas.microsoft.com/office/drawing/2014/main" id="{DA004C5C-A513-4496-9343-9ED40347D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326231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XVIII</a:t>
            </a:r>
          </a:p>
        </p:txBody>
      </p:sp>
      <p:sp>
        <p:nvSpPr>
          <p:cNvPr id="13325" name="Text Box 16">
            <a:extLst>
              <a:ext uri="{FF2B5EF4-FFF2-40B4-BE49-F238E27FC236}">
                <a16:creationId xmlns:a16="http://schemas.microsoft.com/office/drawing/2014/main" id="{420796D0-70D4-4767-8073-C2881E24C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81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XVI</a:t>
            </a: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EDF817F8-CC6B-45D3-92CB-8559212D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32" y="4130786"/>
            <a:ext cx="1371600" cy="415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00FF"/>
                </a:highlight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Barroco</a:t>
            </a:r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502D0025-7216-426F-8664-4DDA7526E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3917347"/>
            <a:ext cx="3009900" cy="4308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highlight>
                  <a:srgbClr val="FFFF00"/>
                </a:highlight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Romantismo</a:t>
            </a:r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F6537BCF-C0C9-46FB-AD67-6EAA1B013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019966"/>
            <a:ext cx="2285999" cy="97719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Simbolismo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3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329" name="Text Box 20">
            <a:extLst>
              <a:ext uri="{FF2B5EF4-FFF2-40B4-BE49-F238E27FC236}">
                <a16:creationId xmlns:a16="http://schemas.microsoft.com/office/drawing/2014/main" id="{101D1991-3A37-4899-AEEC-BFC63D92A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25" y="3595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XIX</a:t>
            </a:r>
          </a:p>
        </p:txBody>
      </p:sp>
      <p:sp>
        <p:nvSpPr>
          <p:cNvPr id="13330" name="Text Box 21">
            <a:extLst>
              <a:ext uri="{FF2B5EF4-FFF2-40B4-BE49-F238E27FC236}">
                <a16:creationId xmlns:a16="http://schemas.microsoft.com/office/drawing/2014/main" id="{D4BB3E87-64EF-48F8-9F22-0C70540D0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326231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XIX</a:t>
            </a:r>
          </a:p>
        </p:txBody>
      </p:sp>
      <p:sp>
        <p:nvSpPr>
          <p:cNvPr id="13331" name="Line 22">
            <a:extLst>
              <a:ext uri="{FF2B5EF4-FFF2-40B4-BE49-F238E27FC236}">
                <a16:creationId xmlns:a16="http://schemas.microsoft.com/office/drawing/2014/main" id="{5323966C-58E4-48DB-9422-90EE70EAB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733800"/>
            <a:ext cx="2209800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32" name="Text Box 23">
            <a:extLst>
              <a:ext uri="{FF2B5EF4-FFF2-40B4-BE49-F238E27FC236}">
                <a16:creationId xmlns:a16="http://schemas.microsoft.com/office/drawing/2014/main" id="{35A7708E-BCC2-49A6-A3ED-539C2CE21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3262313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XX</a:t>
            </a:r>
          </a:p>
        </p:txBody>
      </p:sp>
      <p:sp>
        <p:nvSpPr>
          <p:cNvPr id="14357" name="Text Box 24">
            <a:extLst>
              <a:ext uri="{FF2B5EF4-FFF2-40B4-BE49-F238E27FC236}">
                <a16:creationId xmlns:a16="http://schemas.microsoft.com/office/drawing/2014/main" id="{B2AAB9B9-16BA-42B8-AF00-C4DCDF7B3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83800"/>
            <a:ext cx="2093721" cy="8617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FFFF"/>
                </a:highlight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Conflito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6C0867"/>
                </a:solidFill>
                <a:effectLst/>
                <a:highlight>
                  <a:srgbClr val="00FFFF"/>
                </a:highlight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Antítese</a:t>
            </a:r>
          </a:p>
        </p:txBody>
      </p:sp>
      <p:pic>
        <p:nvPicPr>
          <p:cNvPr id="13334" name="Picture 25" descr="BD10297_">
            <a:extLst>
              <a:ext uri="{FF2B5EF4-FFF2-40B4-BE49-F238E27FC236}">
                <a16:creationId xmlns:a16="http://schemas.microsoft.com/office/drawing/2014/main" id="{771DC761-847F-4FE3-BD50-291867A23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050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Picture 26" descr="BD10299_">
            <a:extLst>
              <a:ext uri="{FF2B5EF4-FFF2-40B4-BE49-F238E27FC236}">
                <a16:creationId xmlns:a16="http://schemas.microsoft.com/office/drawing/2014/main" id="{EA3B86F9-ECD1-411E-9EE3-6BE20AB43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6" name="Picture 27" descr="BD14791_">
            <a:extLst>
              <a:ext uri="{FF2B5EF4-FFF2-40B4-BE49-F238E27FC236}">
                <a16:creationId xmlns:a16="http://schemas.microsoft.com/office/drawing/2014/main" id="{BC9E0F92-3090-479C-99B7-5A926DA5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12875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7" name="Picture 28" descr="BD14829_">
            <a:extLst>
              <a:ext uri="{FF2B5EF4-FFF2-40B4-BE49-F238E27FC236}">
                <a16:creationId xmlns:a16="http://schemas.microsoft.com/office/drawing/2014/main" id="{32AD7093-B567-4183-82DD-30E6AE1FC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0" y="4530725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8" name="Picture 29" descr="BD14794_">
            <a:extLst>
              <a:ext uri="{FF2B5EF4-FFF2-40B4-BE49-F238E27FC236}">
                <a16:creationId xmlns:a16="http://schemas.microsoft.com/office/drawing/2014/main" id="{D2CE0FBC-5354-4C14-B26A-6A34DCF4D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8" y="531495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9" name="Picture 30" descr="BD15272_">
            <a:extLst>
              <a:ext uri="{FF2B5EF4-FFF2-40B4-BE49-F238E27FC236}">
                <a16:creationId xmlns:a16="http://schemas.microsoft.com/office/drawing/2014/main" id="{163289B4-76AD-4F1A-B067-58AF3E29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13" y="4981575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0" name="Picture 31" descr="BD14980_">
            <a:extLst>
              <a:ext uri="{FF2B5EF4-FFF2-40B4-BE49-F238E27FC236}">
                <a16:creationId xmlns:a16="http://schemas.microsoft.com/office/drawing/2014/main" id="{ABB392AA-CE88-4105-B723-4E7D90BF4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11176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1" name="Picture 32" descr="BD14981_">
            <a:extLst>
              <a:ext uri="{FF2B5EF4-FFF2-40B4-BE49-F238E27FC236}">
                <a16:creationId xmlns:a16="http://schemas.microsoft.com/office/drawing/2014/main" id="{72230972-3B6E-49EC-B71A-B0D41A35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5176838"/>
            <a:ext cx="1381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2" name="Picture 33" descr="BD15274_">
            <a:extLst>
              <a:ext uri="{FF2B5EF4-FFF2-40B4-BE49-F238E27FC236}">
                <a16:creationId xmlns:a16="http://schemas.microsoft.com/office/drawing/2014/main" id="{99140025-7E47-4596-A733-C5232FB17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4930775"/>
            <a:ext cx="2206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3" name="Picture 34" descr="BD21302_">
            <a:extLst>
              <a:ext uri="{FF2B5EF4-FFF2-40B4-BE49-F238E27FC236}">
                <a16:creationId xmlns:a16="http://schemas.microsoft.com/office/drawing/2014/main" id="{20C89CC1-230F-4BC1-8623-7FC189BBD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18256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4" name="Picture 35" descr="BD21300_">
            <a:extLst>
              <a:ext uri="{FF2B5EF4-FFF2-40B4-BE49-F238E27FC236}">
                <a16:creationId xmlns:a16="http://schemas.microsoft.com/office/drawing/2014/main" id="{1668F12E-2324-4DCE-BEE1-CBCA5FE0E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182688"/>
            <a:ext cx="1714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5" name="Picture 36" descr="BD21299_">
            <a:extLst>
              <a:ext uri="{FF2B5EF4-FFF2-40B4-BE49-F238E27FC236}">
                <a16:creationId xmlns:a16="http://schemas.microsoft.com/office/drawing/2014/main" id="{78B1331D-1DB1-419E-B89E-06BB1AFB8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4594225"/>
            <a:ext cx="1651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6" name="Picture 37" descr="BD21297_">
            <a:extLst>
              <a:ext uri="{FF2B5EF4-FFF2-40B4-BE49-F238E27FC236}">
                <a16:creationId xmlns:a16="http://schemas.microsoft.com/office/drawing/2014/main" id="{9C1B70A7-26DC-4C73-B0AD-5E02155D3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793750"/>
            <a:ext cx="1492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7" name="Picture 38" descr="BD21310_">
            <a:extLst>
              <a:ext uri="{FF2B5EF4-FFF2-40B4-BE49-F238E27FC236}">
                <a16:creationId xmlns:a16="http://schemas.microsoft.com/office/drawing/2014/main" id="{73D5EC34-0482-4FEE-BFBD-990E08B3C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573213"/>
            <a:ext cx="3206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8" name="Picture 39" descr="BD21308_">
            <a:extLst>
              <a:ext uri="{FF2B5EF4-FFF2-40B4-BE49-F238E27FC236}">
                <a16:creationId xmlns:a16="http://schemas.microsoft.com/office/drawing/2014/main" id="{E1782E2A-7221-48E6-B70B-D880D9B6E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4527550"/>
            <a:ext cx="14922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3" name="Text Box 40">
            <a:extLst>
              <a:ext uri="{FF2B5EF4-FFF2-40B4-BE49-F238E27FC236}">
                <a16:creationId xmlns:a16="http://schemas.microsoft.com/office/drawing/2014/main" id="{DF9CDF15-84F8-451F-A52D-5D21739C1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037" y="4342704"/>
            <a:ext cx="2602563" cy="1323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Idealização/Nacionalismo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FF"/>
                </a:highlight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Sofrer de/por Amor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00"/>
                </a:highlight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Poesia social</a:t>
            </a:r>
          </a:p>
        </p:txBody>
      </p:sp>
      <p:sp>
        <p:nvSpPr>
          <p:cNvPr id="13350" name="Text Box 41">
            <a:extLst>
              <a:ext uri="{FF2B5EF4-FFF2-40B4-BE49-F238E27FC236}">
                <a16:creationId xmlns:a16="http://schemas.microsoft.com/office/drawing/2014/main" id="{637E53B3-0863-4F3D-8567-A6CE6EB8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454525"/>
            <a:ext cx="1828800" cy="86201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Sinestesia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Musicalidade</a:t>
            </a:r>
          </a:p>
        </p:txBody>
      </p:sp>
      <p:sp>
        <p:nvSpPr>
          <p:cNvPr id="13351" name="Text Box 42">
            <a:extLst>
              <a:ext uri="{FF2B5EF4-FFF2-40B4-BE49-F238E27FC236}">
                <a16:creationId xmlns:a16="http://schemas.microsoft.com/office/drawing/2014/main" id="{28BFB5B6-804F-4B2F-973D-761F9BE2D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8" y="741363"/>
            <a:ext cx="1371600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Cartas</a:t>
            </a: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: olhar estrangeiro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Literatura sobre o Brasil</a:t>
            </a:r>
          </a:p>
        </p:txBody>
      </p:sp>
      <p:sp>
        <p:nvSpPr>
          <p:cNvPr id="13352" name="Text Box 43">
            <a:extLst>
              <a:ext uri="{FF2B5EF4-FFF2-40B4-BE49-F238E27FC236}">
                <a16:creationId xmlns:a16="http://schemas.microsoft.com/office/drawing/2014/main" id="{7955B009-5043-4E1A-85E6-7552F347E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05000"/>
            <a:ext cx="1152525" cy="366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Bucolismo</a:t>
            </a:r>
          </a:p>
        </p:txBody>
      </p:sp>
      <p:sp>
        <p:nvSpPr>
          <p:cNvPr id="14377" name="Text Box 44">
            <a:extLst>
              <a:ext uri="{FF2B5EF4-FFF2-40B4-BE49-F238E27FC236}">
                <a16:creationId xmlns:a16="http://schemas.microsoft.com/office/drawing/2014/main" id="{DD0498B8-663A-4600-B4C8-3696C6A4A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246063"/>
            <a:ext cx="1897062" cy="1616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Animalização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6C086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Crítica Social e Análise psicológica e Social</a:t>
            </a:r>
          </a:p>
        </p:txBody>
      </p:sp>
      <p:sp>
        <p:nvSpPr>
          <p:cNvPr id="14378" name="Text Box 45">
            <a:extLst>
              <a:ext uri="{FF2B5EF4-FFF2-40B4-BE49-F238E27FC236}">
                <a16:creationId xmlns:a16="http://schemas.microsoft.com/office/drawing/2014/main" id="{A8D6AB09-EABB-4774-8606-FA0D018F8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828800"/>
            <a:ext cx="1030287" cy="64135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Arte pela arte</a:t>
            </a:r>
          </a:p>
        </p:txBody>
      </p:sp>
      <p:sp>
        <p:nvSpPr>
          <p:cNvPr id="14379" name="Text Box 46">
            <a:extLst>
              <a:ext uri="{FF2B5EF4-FFF2-40B4-BE49-F238E27FC236}">
                <a16:creationId xmlns:a16="http://schemas.microsoft.com/office/drawing/2014/main" id="{63EC2B3D-5279-4A94-8677-4293B863E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060" y="1327387"/>
            <a:ext cx="2474879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Rompimento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Liberdade de expressão</a:t>
            </a:r>
          </a:p>
        </p:txBody>
      </p:sp>
      <p:sp>
        <p:nvSpPr>
          <p:cNvPr id="13356" name="Rectangle 47">
            <a:extLst>
              <a:ext uri="{FF2B5EF4-FFF2-40B4-BE49-F238E27FC236}">
                <a16:creationId xmlns:a16="http://schemas.microsoft.com/office/drawing/2014/main" id="{AD6A0DD1-7A04-48EC-AE1C-BEC156F2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" y="4171950"/>
            <a:ext cx="2478087" cy="1295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57" name="Line 48">
            <a:extLst>
              <a:ext uri="{FF2B5EF4-FFF2-40B4-BE49-F238E27FC236}">
                <a16:creationId xmlns:a16="http://schemas.microsoft.com/office/drawing/2014/main" id="{364BE2AA-E793-4878-A0B0-DBE23FB1CF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276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58" name="Line 49">
            <a:extLst>
              <a:ext uri="{FF2B5EF4-FFF2-40B4-BE49-F238E27FC236}">
                <a16:creationId xmlns:a16="http://schemas.microsoft.com/office/drawing/2014/main" id="{A6F90DDB-3384-4726-BD4F-779A62E152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57800" y="795338"/>
            <a:ext cx="0" cy="1033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59" name="Line 50">
            <a:extLst>
              <a:ext uri="{FF2B5EF4-FFF2-40B4-BE49-F238E27FC236}">
                <a16:creationId xmlns:a16="http://schemas.microsoft.com/office/drawing/2014/main" id="{CFE5A003-86D3-4C72-9AB1-58D6442B1D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9913" y="709613"/>
            <a:ext cx="2071687" cy="4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60" name="Line 51">
            <a:extLst>
              <a:ext uri="{FF2B5EF4-FFF2-40B4-BE49-F238E27FC236}">
                <a16:creationId xmlns:a16="http://schemas.microsoft.com/office/drawing/2014/main" id="{DD4566D3-EF18-4B21-8F94-8B54BBA311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905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61" name="Line 52">
            <a:extLst>
              <a:ext uri="{FF2B5EF4-FFF2-40B4-BE49-F238E27FC236}">
                <a16:creationId xmlns:a16="http://schemas.microsoft.com/office/drawing/2014/main" id="{1DF6357A-0F07-4FB3-84CA-D70A7C196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5488" y="1828800"/>
            <a:ext cx="72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62" name="Line 53">
            <a:extLst>
              <a:ext uri="{FF2B5EF4-FFF2-40B4-BE49-F238E27FC236}">
                <a16:creationId xmlns:a16="http://schemas.microsoft.com/office/drawing/2014/main" id="{D4BA2DB5-1005-49BA-8575-DFD68D4B3E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63" name="Line 54">
            <a:extLst>
              <a:ext uri="{FF2B5EF4-FFF2-40B4-BE49-F238E27FC236}">
                <a16:creationId xmlns:a16="http://schemas.microsoft.com/office/drawing/2014/main" id="{A5EAF506-A2C8-420A-A805-02FC77CBE0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64" name="Rectangle 55">
            <a:extLst>
              <a:ext uri="{FF2B5EF4-FFF2-40B4-BE49-F238E27FC236}">
                <a16:creationId xmlns:a16="http://schemas.microsoft.com/office/drawing/2014/main" id="{0431676A-616F-40A9-9CDC-C311E866D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828800"/>
            <a:ext cx="1447800" cy="14478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65" name="Rectangle 56">
            <a:extLst>
              <a:ext uri="{FF2B5EF4-FFF2-40B4-BE49-F238E27FC236}">
                <a16:creationId xmlns:a16="http://schemas.microsoft.com/office/drawing/2014/main" id="{5613A0AC-F79F-4430-9013-1E25E7A1E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620713"/>
            <a:ext cx="1563687" cy="2655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66" name="Rectangle 57">
            <a:extLst>
              <a:ext uri="{FF2B5EF4-FFF2-40B4-BE49-F238E27FC236}">
                <a16:creationId xmlns:a16="http://schemas.microsoft.com/office/drawing/2014/main" id="{745C69B4-8970-4949-8D6F-BD595AAC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738313"/>
            <a:ext cx="1371600" cy="152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67" name="Rectangle 58">
            <a:extLst>
              <a:ext uri="{FF2B5EF4-FFF2-40B4-BE49-F238E27FC236}">
                <a16:creationId xmlns:a16="http://schemas.microsoft.com/office/drawing/2014/main" id="{31764F9B-CACE-4CC4-9294-268F59441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95400"/>
            <a:ext cx="2979738" cy="198120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68" name="Rectangle 59">
            <a:extLst>
              <a:ext uri="{FF2B5EF4-FFF2-40B4-BE49-F238E27FC236}">
                <a16:creationId xmlns:a16="http://schemas.microsoft.com/office/drawing/2014/main" id="{0C92A0AC-D00D-49E1-9DF5-212E912BE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686" y="4035927"/>
            <a:ext cx="2357437" cy="1295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69" name="Rectangle 60">
            <a:extLst>
              <a:ext uri="{FF2B5EF4-FFF2-40B4-BE49-F238E27FC236}">
                <a16:creationId xmlns:a16="http://schemas.microsoft.com/office/drawing/2014/main" id="{97BE7200-03A7-41A3-9AEC-F3CA59020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3989388"/>
            <a:ext cx="3009900" cy="1676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70" name="Line 61">
            <a:extLst>
              <a:ext uri="{FF2B5EF4-FFF2-40B4-BE49-F238E27FC236}">
                <a16:creationId xmlns:a16="http://schemas.microsoft.com/office/drawing/2014/main" id="{E1B4C989-CF94-4832-9AEE-B87A419B4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7363" y="801688"/>
            <a:ext cx="20637" cy="249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98" name="Text Box 62">
            <a:extLst>
              <a:ext uri="{FF2B5EF4-FFF2-40B4-BE49-F238E27FC236}">
                <a16:creationId xmlns:a16="http://schemas.microsoft.com/office/drawing/2014/main" id="{1C1B320D-476A-4F66-931D-E57E2FC46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28817"/>
            <a:ext cx="9144000" cy="5232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Teocentrismo/Subjetivismo </a:t>
            </a:r>
          </a:p>
        </p:txBody>
      </p:sp>
      <p:sp>
        <p:nvSpPr>
          <p:cNvPr id="14399" name="Text Box 63">
            <a:extLst>
              <a:ext uri="{FF2B5EF4-FFF2-40B4-BE49-F238E27FC236}">
                <a16:creationId xmlns:a16="http://schemas.microsoft.com/office/drawing/2014/main" id="{668962B6-8E41-406A-8E3A-B70FC4233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3375"/>
            <a:ext cx="9144000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Antropocentrismo/Objetivismo</a:t>
            </a:r>
          </a:p>
        </p:txBody>
      </p:sp>
      <p:sp>
        <p:nvSpPr>
          <p:cNvPr id="13373" name="AutoShape 64">
            <a:extLst>
              <a:ext uri="{FF2B5EF4-FFF2-40B4-BE49-F238E27FC236}">
                <a16:creationId xmlns:a16="http://schemas.microsoft.com/office/drawing/2014/main" id="{E15F0B09-F544-4205-890E-5AB9E0F9B8C6}"/>
              </a:ext>
            </a:extLst>
          </p:cNvPr>
          <p:cNvSpPr>
            <a:spLocks/>
          </p:cNvSpPr>
          <p:nvPr/>
        </p:nvSpPr>
        <p:spPr bwMode="auto">
          <a:xfrm rot="5400000">
            <a:off x="4347369" y="-3912393"/>
            <a:ext cx="228600" cy="8755062"/>
          </a:xfrm>
          <a:prstGeom prst="leftBrace">
            <a:avLst>
              <a:gd name="adj1" fmla="val 292382"/>
              <a:gd name="adj2" fmla="val 50000"/>
            </a:avLst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74" name="AutoShape 65">
            <a:extLst>
              <a:ext uri="{FF2B5EF4-FFF2-40B4-BE49-F238E27FC236}">
                <a16:creationId xmlns:a16="http://schemas.microsoft.com/office/drawing/2014/main" id="{5475637F-86C8-4FC7-B2DC-FBCEB54A28B9}"/>
              </a:ext>
            </a:extLst>
          </p:cNvPr>
          <p:cNvSpPr>
            <a:spLocks/>
          </p:cNvSpPr>
          <p:nvPr/>
        </p:nvSpPr>
        <p:spPr bwMode="auto">
          <a:xfrm rot="5400000">
            <a:off x="4305300" y="2019300"/>
            <a:ext cx="228600" cy="7924800"/>
          </a:xfrm>
          <a:prstGeom prst="rightBrace">
            <a:avLst>
              <a:gd name="adj1" fmla="val 288889"/>
              <a:gd name="adj2" fmla="val 50000"/>
            </a:avLst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3375" name="Picture 67" descr="BD21300_">
            <a:extLst>
              <a:ext uri="{FF2B5EF4-FFF2-40B4-BE49-F238E27FC236}">
                <a16:creationId xmlns:a16="http://schemas.microsoft.com/office/drawing/2014/main" id="{77252A8B-8811-4EB3-B6FC-64A2041DB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774825"/>
            <a:ext cx="1714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76" name="Line 70">
            <a:extLst>
              <a:ext uri="{FF2B5EF4-FFF2-40B4-BE49-F238E27FC236}">
                <a16:creationId xmlns:a16="http://schemas.microsoft.com/office/drawing/2014/main" id="{74E80BC9-DD22-42E2-8A52-D4A88927EA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" y="3606800"/>
            <a:ext cx="37147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77" name="Text Box 71">
            <a:extLst>
              <a:ext uri="{FF2B5EF4-FFF2-40B4-BE49-F238E27FC236}">
                <a16:creationId xmlns:a16="http://schemas.microsoft.com/office/drawing/2014/main" id="{5282D9A4-589D-4066-AEC0-86ED0DB9C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-55563"/>
            <a:ext cx="6553200" cy="460376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Panorama da Literatura Brasileira- Linha do tempo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 autoUpdateAnimBg="0"/>
      <p:bldP spid="14345" grpId="0" animBg="1" autoUpdateAnimBg="0"/>
      <p:bldP spid="14346" grpId="0" animBg="1" autoUpdateAnimBg="0"/>
      <p:bldP spid="14347" grpId="0" animBg="1" autoUpdateAnimBg="0"/>
      <p:bldP spid="14348" grpId="0" animBg="1" autoUpdateAnimBg="0"/>
      <p:bldP spid="1439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6600">
                <a:tint val="66000"/>
                <a:satMod val="160000"/>
              </a:srgbClr>
            </a:gs>
            <a:gs pos="50000">
              <a:srgbClr val="00CC99"/>
            </a:gs>
            <a:gs pos="100000">
              <a:srgbClr val="FF6600">
                <a:tint val="23500"/>
                <a:satMod val="160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8340461-6786-42C1-BC26-93087D2C0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640960" cy="634082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pt-BR" altLang="pt-BR" b="1" dirty="0">
                <a:solidFill>
                  <a:srgbClr val="FFC000"/>
                </a:solidFill>
              </a:rPr>
              <a:t>Romantismo </a:t>
            </a:r>
            <a:r>
              <a:rPr lang="pt-BR" altLang="pt-BR" i="1" dirty="0">
                <a:solidFill>
                  <a:srgbClr val="FFC000"/>
                </a:solidFill>
              </a:rPr>
              <a:t>versus</a:t>
            </a:r>
            <a:r>
              <a:rPr lang="pt-BR" altLang="pt-BR" b="1" dirty="0">
                <a:solidFill>
                  <a:srgbClr val="FFC000"/>
                </a:solidFill>
              </a:rPr>
              <a:t> Realismo</a:t>
            </a:r>
          </a:p>
        </p:txBody>
      </p:sp>
      <p:graphicFrame>
        <p:nvGraphicFramePr>
          <p:cNvPr id="15410" name="Group 50">
            <a:extLst>
              <a:ext uri="{FF2B5EF4-FFF2-40B4-BE49-F238E27FC236}">
                <a16:creationId xmlns:a16="http://schemas.microsoft.com/office/drawing/2014/main" id="{8E8A8C3B-9E27-4F23-B631-42F870123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35055"/>
              </p:ext>
            </p:extLst>
          </p:nvPr>
        </p:nvGraphicFramePr>
        <p:xfrm>
          <a:off x="107504" y="1052736"/>
          <a:ext cx="8928992" cy="5615492"/>
        </p:xfrm>
        <a:graphic>
          <a:graphicData uri="http://schemas.openxmlformats.org/drawingml/2006/table">
            <a:tbl>
              <a:tblPr/>
              <a:tblGrid>
                <a:gridCol w="4248472">
                  <a:extLst>
                    <a:ext uri="{9D8B030D-6E8A-4147-A177-3AD203B41FA5}">
                      <a16:colId xmlns:a16="http://schemas.microsoft.com/office/drawing/2014/main" val="909547561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3197412119"/>
                    </a:ext>
                  </a:extLst>
                </a:gridCol>
              </a:tblGrid>
              <a:tr h="475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ROMANTISMO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</a:rPr>
                        <a:t>REALISMO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65264"/>
                  </a:ext>
                </a:extLst>
              </a:tr>
              <a:tr h="422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Subjetivismo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</a:rPr>
                        <a:t>Objetivismo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282599"/>
                  </a:ext>
                </a:extLst>
              </a:tr>
              <a:tr h="422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Idealização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</a:rPr>
                        <a:t>Captação do 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76156"/>
                  </a:ext>
                </a:extLst>
              </a:tr>
              <a:tr h="7296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 Narrow" panose="020B0606020202030204" pitchFamily="34" charset="0"/>
                        </a:rPr>
                        <a:t>Linguagem poético em estilo metafórico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 Narrow" panose="020B0606020202030204" pitchFamily="34" charset="0"/>
                        </a:rPr>
                        <a:t>Linguagem direta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52873"/>
                  </a:ext>
                </a:extLst>
              </a:tr>
              <a:tr h="7296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Amor sublime e puro, anjo e perfeição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</a:rPr>
                        <a:t>Amor subjugado aos interesses sociais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8192"/>
                  </a:ext>
                </a:extLst>
              </a:tr>
              <a:tr h="559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</a:rPr>
                        <a:t>Casamento como felicidade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Casamento como instituição falida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026231"/>
                  </a:ext>
                </a:extLst>
              </a:tr>
              <a:tr h="651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</a:rPr>
                        <a:t>Herói íntegro, de caráter irrepreensível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 Narrow" panose="020B0606020202030204" pitchFamily="34" charset="0"/>
                        </a:rPr>
                        <a:t>Herói problemático, cheio de fraquezas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65378"/>
                  </a:ext>
                </a:extLst>
              </a:tr>
              <a:tr h="7296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Personagens planas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Personagens trabalhadas psicologicamente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666086"/>
                  </a:ext>
                </a:extLst>
              </a:tr>
              <a:tr h="422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 Narrow" panose="020B0606020202030204" pitchFamily="34" charset="0"/>
                        </a:rPr>
                        <a:t>Culto do eu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Universalismo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265529"/>
                  </a:ext>
                </a:extLst>
              </a:tr>
              <a:tr h="422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Passado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Presente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1553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9722BE3-837E-4E93-AAFF-0FE699FC1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748383"/>
          </a:xfr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glow rad="1714500">
              <a:srgbClr val="FF66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pt-BR" altLang="pt-BR" b="1" dirty="0">
                <a:solidFill>
                  <a:srgbClr val="000000"/>
                </a:solidFill>
              </a:rPr>
              <a:t>CONTEXTO HISTÓRICO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27A6A7C-5C39-4D5D-AD02-70D2678AE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928992" cy="5544616"/>
          </a:xfrm>
          <a:solidFill>
            <a:schemeClr val="tx1"/>
          </a:solidFill>
        </p:spPr>
        <p:txBody>
          <a:bodyPr/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t-BR" altLang="pt-BR" sz="2200" dirty="0">
                <a:solidFill>
                  <a:srgbClr val="000000"/>
                </a:solidFill>
                <a:latin typeface="Arial Narrow" panose="020B0606020202030204" pitchFamily="34" charset="0"/>
              </a:rPr>
              <a:t>O Realismo reflete as profundas transformações econômicas, políticas, sociais e culturais da Segunda metade do século XIX.  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pt-BR" altLang="pt-BR" sz="22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pt-BR" altLang="pt-BR" sz="8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t-BR" altLang="pt-BR" sz="2200" b="1" dirty="0">
                <a:solidFill>
                  <a:srgbClr val="000000"/>
                </a:solidFill>
                <a:latin typeface="Arial Narrow" panose="020B0606020202030204" pitchFamily="34" charset="0"/>
              </a:rPr>
              <a:t>A Revolução Industrial</a:t>
            </a:r>
            <a:r>
              <a:rPr lang="pt-BR" altLang="pt-BR" sz="2200" dirty="0">
                <a:solidFill>
                  <a:srgbClr val="000000"/>
                </a:solidFill>
                <a:latin typeface="Arial Narrow" panose="020B0606020202030204" pitchFamily="34" charset="0"/>
              </a:rPr>
              <a:t>, iniciada no século XVIII, entra numa nova fase, caracteriza-se pela utilização do </a:t>
            </a:r>
            <a:r>
              <a:rPr lang="pt-BR" altLang="pt-BR" sz="2200" dirty="0">
                <a:solidFill>
                  <a:srgbClr val="000000"/>
                </a:solidFill>
                <a:highlight>
                  <a:srgbClr val="00FF00"/>
                </a:highlight>
                <a:latin typeface="Arial Narrow" panose="020B0606020202030204" pitchFamily="34" charset="0"/>
              </a:rPr>
              <a:t>aço, do petróleo e da eletricidade</a:t>
            </a:r>
            <a:r>
              <a:rPr lang="pt-BR" altLang="pt-BR" sz="2200" dirty="0">
                <a:solidFill>
                  <a:srgbClr val="000000"/>
                </a:solidFill>
                <a:latin typeface="Arial Narrow" panose="020B0606020202030204" pitchFamily="34" charset="0"/>
              </a:rPr>
              <a:t>; ao mesmo tempo </a:t>
            </a:r>
            <a:r>
              <a:rPr lang="pt-BR" altLang="pt-BR" sz="2200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o </a:t>
            </a:r>
            <a:r>
              <a:rPr lang="pt-BR" altLang="pt-BR" sz="2200" b="1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avanço científico</a:t>
            </a:r>
            <a:r>
              <a:rPr lang="pt-BR" altLang="pt-BR" sz="2200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 </a:t>
            </a:r>
            <a:r>
              <a:rPr lang="pt-BR" altLang="pt-BR" sz="2200" dirty="0">
                <a:solidFill>
                  <a:srgbClr val="000000"/>
                </a:solidFill>
                <a:latin typeface="Arial Narrow" panose="020B0606020202030204" pitchFamily="34" charset="0"/>
              </a:rPr>
              <a:t>leva a novas descobertas nos campos da </a:t>
            </a:r>
            <a:r>
              <a:rPr lang="pt-BR" altLang="pt-BR" sz="2200" b="1" dirty="0">
                <a:solidFill>
                  <a:srgbClr val="000000"/>
                </a:solidFill>
                <a:highlight>
                  <a:srgbClr val="FF00FF"/>
                </a:highlight>
                <a:latin typeface="Arial Narrow" panose="020B0606020202030204" pitchFamily="34" charset="0"/>
              </a:rPr>
              <a:t>Física e da Química</a:t>
            </a:r>
            <a:r>
              <a:rPr lang="pt-BR" altLang="pt-BR" sz="2200" dirty="0">
                <a:solidFill>
                  <a:srgbClr val="000000"/>
                </a:solidFill>
                <a:latin typeface="Arial Narrow" panose="020B0606020202030204" pitchFamily="34" charset="0"/>
              </a:rPr>
              <a:t>.  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22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pt-BR" altLang="pt-BR" sz="8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t-BR" altLang="pt-BR" sz="2200" b="1" dirty="0">
                <a:solidFill>
                  <a:srgbClr val="000000"/>
                </a:solidFill>
                <a:latin typeface="Arial Narrow" panose="020B0606020202030204" pitchFamily="34" charset="0"/>
              </a:rPr>
              <a:t>O capitalismo</a:t>
            </a:r>
            <a:r>
              <a:rPr lang="pt-BR" altLang="pt-BR" sz="2200" dirty="0">
                <a:solidFill>
                  <a:srgbClr val="000000"/>
                </a:solidFill>
                <a:latin typeface="Arial Narrow" panose="020B0606020202030204" pitchFamily="34" charset="0"/>
              </a:rPr>
              <a:t> se estrutura em moldes modernos, com o surgimento de </a:t>
            </a:r>
            <a:r>
              <a:rPr lang="pt-BR" altLang="pt-BR" sz="2200" u="sng" dirty="0">
                <a:solidFill>
                  <a:srgbClr val="000000"/>
                </a:solidFill>
                <a:latin typeface="Arial Narrow" panose="020B0606020202030204" pitchFamily="34" charset="0"/>
              </a:rPr>
              <a:t>grandes complexos industriais</a:t>
            </a:r>
            <a:r>
              <a:rPr lang="pt-BR" altLang="pt-BR" sz="2200" dirty="0">
                <a:solidFill>
                  <a:srgbClr val="000000"/>
                </a:solidFill>
                <a:latin typeface="Arial Narrow" panose="020B0606020202030204" pitchFamily="34" charset="0"/>
              </a:rPr>
              <a:t>; por outro lado, a </a:t>
            </a:r>
            <a:r>
              <a:rPr lang="pt-BR" altLang="pt-BR" sz="2200" b="1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massa operária urbana avoluma-se, formando uma população marginalizada </a:t>
            </a:r>
            <a:r>
              <a:rPr lang="pt-BR" altLang="pt-BR" sz="2200" dirty="0">
                <a:solidFill>
                  <a:srgbClr val="000000"/>
                </a:solidFill>
                <a:latin typeface="Arial Narrow" panose="020B0606020202030204" pitchFamily="34" charset="0"/>
              </a:rPr>
              <a:t>que não partilha dos benefícios gerados pelo progresso industrial mas, pelo contrário, é explorada e sujeita a condições subumanas de trabalho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pt-BR" altLang="pt-BR" sz="230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9722BE3-837E-4E93-AAFF-0FE699FC1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748383"/>
          </a:xfr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glow rad="1714500">
              <a:srgbClr val="FF66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pt-BR" altLang="pt-BR" b="1" dirty="0">
                <a:solidFill>
                  <a:srgbClr val="000000"/>
                </a:solidFill>
              </a:rPr>
              <a:t>CONTEXTO HISTÓRICO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27A6A7C-5C39-4D5D-AD02-70D2678AE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928992" cy="5544616"/>
          </a:xfrm>
          <a:solidFill>
            <a:schemeClr val="tx1"/>
          </a:solidFill>
        </p:spPr>
        <p:txBody>
          <a:bodyPr/>
          <a:lstStyle/>
          <a:p>
            <a:pPr lv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pt-BR" altLang="pt-BR" sz="11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Nesse contexto, surgem o Realismo, o Naturalismo e o Parnasianismo, pois </a:t>
            </a:r>
            <a:r>
              <a:rPr lang="pt-BR" altLang="pt-BR" sz="2300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a alteração do quadro sociocultural 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exigia dos escritores outra forma de abordar a realidade:  </a:t>
            </a:r>
            <a:r>
              <a:rPr lang="pt-BR" altLang="pt-BR" sz="2300" b="1" dirty="0">
                <a:solidFill>
                  <a:srgbClr val="FF0000"/>
                </a:solidFill>
                <a:latin typeface="Arial Narrow" panose="020B0606020202030204" pitchFamily="34" charset="0"/>
              </a:rPr>
              <a:t>menos idealizada do que a romântica e mais objetiva, crítica e participante.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  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altLang="pt-BR" sz="23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lvl="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Contudo há semelhanças e diferenças entre essas correntes:  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Semelhanças residem </a:t>
            </a:r>
            <a:r>
              <a:rPr lang="pt-BR" altLang="pt-BR" sz="2300" dirty="0">
                <a:solidFill>
                  <a:srgbClr val="FF0000"/>
                </a:solidFill>
                <a:latin typeface="Arial Narrow" panose="020B0606020202030204" pitchFamily="34" charset="0"/>
              </a:rPr>
              <a:t>na objetividade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, na luta contra </a:t>
            </a:r>
            <a:r>
              <a:rPr lang="pt-BR" altLang="pt-BR" sz="2300" b="1" dirty="0">
                <a:solidFill>
                  <a:srgbClr val="7030A0"/>
                </a:solidFill>
                <a:latin typeface="Arial Narrow" panose="020B0606020202030204" pitchFamily="34" charset="0"/>
              </a:rPr>
              <a:t>o Romantismo 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e no gosto por </a:t>
            </a:r>
            <a:r>
              <a:rPr lang="pt-BR" altLang="pt-BR" sz="2300" b="1" dirty="0">
                <a:solidFill>
                  <a:srgbClr val="002060"/>
                </a:solidFill>
                <a:latin typeface="Arial Narrow" panose="020B0606020202030204" pitchFamily="34" charset="0"/>
              </a:rPr>
              <a:t>descrições minuciosas</a:t>
            </a:r>
            <a:r>
              <a:rPr lang="pt-BR" altLang="pt-BR" sz="2300" dirty="0">
                <a:solidFill>
                  <a:srgbClr val="000000"/>
                </a:solidFill>
                <a:latin typeface="Arial Narrow" panose="020B0606020202030204" pitchFamily="34" charset="0"/>
              </a:rPr>
              <a:t>. 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pt-BR" altLang="pt-BR" sz="230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9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CE244F3-08C1-456E-A30C-C7E371FFB7BA}"/>
              </a:ext>
            </a:extLst>
          </p:cNvPr>
          <p:cNvSpPr txBox="1"/>
          <p:nvPr/>
        </p:nvSpPr>
        <p:spPr>
          <a:xfrm>
            <a:off x="89756" y="2649158"/>
            <a:ext cx="89644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100" b="1" dirty="0">
                <a:solidFill>
                  <a:srgbClr val="000000"/>
                </a:solidFill>
                <a:latin typeface="Arial Narrow" panose="020B0606020202030204" pitchFamily="34" charset="0"/>
              </a:rPr>
              <a:t>Por outro lado, temos o Naturalismo que deu forma ao: Darwinismo, determinismo, liberalismo, e muitos outros “-ismos”.</a:t>
            </a:r>
          </a:p>
          <a:p>
            <a:pPr algn="just">
              <a:lnSpc>
                <a:spcPct val="150000"/>
              </a:lnSpc>
            </a:pPr>
            <a:endParaRPr lang="pt-BR" sz="21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100" b="1" dirty="0">
                <a:solidFill>
                  <a:srgbClr val="000000"/>
                </a:solidFill>
                <a:latin typeface="Arial Narrow" panose="020B0606020202030204" pitchFamily="34" charset="0"/>
              </a:rPr>
              <a:t>Machado de Assis e Aluísio de Azevedo, no Brasil, foram os escritores que melhor representaram essa época tão significativa, cercada pelas </a:t>
            </a:r>
            <a:r>
              <a:rPr lang="pt-BR" sz="2100" b="1" u="sng" dirty="0">
                <a:solidFill>
                  <a:srgbClr val="000000"/>
                </a:solidFill>
                <a:latin typeface="Arial Narrow" panose="020B0606020202030204" pitchFamily="34" charset="0"/>
              </a:rPr>
              <a:t>correntes filosóficas e cientificistas (Positivismo – Auguste Conte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100" b="1" dirty="0">
                <a:solidFill>
                  <a:srgbClr val="000000"/>
                </a:solidFill>
                <a:latin typeface="Arial Narrow" panose="020B0606020202030204" pitchFamily="34" charset="0"/>
              </a:rPr>
              <a:t>Determinismo – </a:t>
            </a:r>
            <a:r>
              <a:rPr lang="pt-BR" sz="21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Hipólite</a:t>
            </a:r>
            <a:r>
              <a:rPr lang="pt-BR" sz="2100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pt-BR" sz="21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Tayne</a:t>
            </a:r>
            <a:endParaRPr lang="pt-BR" sz="21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100" b="1" dirty="0">
                <a:solidFill>
                  <a:srgbClr val="000000"/>
                </a:solidFill>
                <a:latin typeface="Arial Narrow" panose="020B0606020202030204" pitchFamily="34" charset="0"/>
              </a:rPr>
              <a:t>Darwinismo – Charles Darwin) que dominaram as ideias do fim do séc. XIX.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04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1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5">
            <a:extLst>
              <a:ext uri="{FF2B5EF4-FFF2-40B4-BE49-F238E27FC236}">
                <a16:creationId xmlns:a16="http://schemas.microsoft.com/office/drawing/2014/main" id="{F40F3A94-363F-4509-8F02-33D9B34EB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429000"/>
            <a:ext cx="1524000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9" name="Line 6">
            <a:extLst>
              <a:ext uri="{FF2B5EF4-FFF2-40B4-BE49-F238E27FC236}">
                <a16:creationId xmlns:a16="http://schemas.microsoft.com/office/drawing/2014/main" id="{C25DDE80-567F-4F24-834B-AE44C1EF7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429000"/>
            <a:ext cx="1752600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E5004EE0-DC12-44B3-8901-4453CC2183A9}"/>
              </a:ext>
            </a:extLst>
          </p:cNvPr>
          <p:cNvSpPr txBox="1">
            <a:spLocks noChangeArrowheads="1"/>
          </p:cNvSpPr>
          <p:nvPr/>
        </p:nvSpPr>
        <p:spPr bwMode="auto">
          <a:xfrm rot="19800000">
            <a:off x="3072" y="2410924"/>
            <a:ext cx="1687195" cy="415498"/>
          </a:xfrm>
          <a:prstGeom prst="rect">
            <a:avLst/>
          </a:prstGeom>
          <a:solidFill>
            <a:srgbClr val="00CC6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</a:rPr>
              <a:t>Quinhentismo</a:t>
            </a:r>
            <a:endParaRPr kumimoji="0" lang="pt-BR" altLang="pt-BR" sz="2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8418BC26-E0DA-4783-A0FE-AB56250E9E71}"/>
              </a:ext>
            </a:extLst>
          </p:cNvPr>
          <p:cNvSpPr txBox="1">
            <a:spLocks noChangeArrowheads="1"/>
          </p:cNvSpPr>
          <p:nvPr/>
        </p:nvSpPr>
        <p:spPr bwMode="auto">
          <a:xfrm rot="19800000">
            <a:off x="1627686" y="2536643"/>
            <a:ext cx="1373549" cy="366713"/>
          </a:xfrm>
          <a:prstGeom prst="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00FF"/>
                </a:highlight>
                <a:uLnTx/>
                <a:uFillTx/>
                <a:latin typeface="Arial Narrow" panose="020B0606020202030204" pitchFamily="34" charset="0"/>
              </a:rPr>
              <a:t>Arcadismo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3F487F9C-1EFD-4C60-806C-D405F93E7DC5}"/>
              </a:ext>
            </a:extLst>
          </p:cNvPr>
          <p:cNvSpPr txBox="1">
            <a:spLocks noChangeArrowheads="1"/>
          </p:cNvSpPr>
          <p:nvPr/>
        </p:nvSpPr>
        <p:spPr bwMode="auto">
          <a:xfrm rot="19800000">
            <a:off x="3124200" y="2092445"/>
            <a:ext cx="1752600" cy="8617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</a:rPr>
              <a:t>Realismo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</a:rPr>
              <a:t>Naturalismo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88235F86-0AD0-488C-BB31-6D78A21BE650}"/>
              </a:ext>
            </a:extLst>
          </p:cNvPr>
          <p:cNvSpPr txBox="1">
            <a:spLocks noChangeArrowheads="1"/>
          </p:cNvSpPr>
          <p:nvPr/>
        </p:nvSpPr>
        <p:spPr bwMode="auto">
          <a:xfrm rot="19800000">
            <a:off x="4495327" y="2644817"/>
            <a:ext cx="1536529" cy="366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Parnasianismo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69E8547A-4369-4EC6-BADC-7DA6EF97D900}"/>
              </a:ext>
            </a:extLst>
          </p:cNvPr>
          <p:cNvSpPr txBox="1">
            <a:spLocks noChangeArrowheads="1"/>
          </p:cNvSpPr>
          <p:nvPr/>
        </p:nvSpPr>
        <p:spPr bwMode="auto">
          <a:xfrm rot="19800000">
            <a:off x="6695366" y="2219948"/>
            <a:ext cx="1981200" cy="3667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</a:rPr>
              <a:t>Modernismo</a:t>
            </a: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108EEBFD-474B-4622-8F2B-017EBD7554D2}"/>
              </a:ext>
            </a:extLst>
          </p:cNvPr>
          <p:cNvSpPr txBox="1">
            <a:spLocks noChangeArrowheads="1"/>
          </p:cNvSpPr>
          <p:nvPr/>
        </p:nvSpPr>
        <p:spPr bwMode="auto">
          <a:xfrm rot="19800000">
            <a:off x="7276490" y="2521367"/>
            <a:ext cx="1820795" cy="40011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</a:rPr>
              <a:t>Pós-Modernismo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39C860A0-F237-4939-B54C-25CF7F931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581400"/>
            <a:ext cx="8534400" cy="0"/>
          </a:xfrm>
          <a:prstGeom prst="line">
            <a:avLst/>
          </a:prstGeom>
          <a:noFill/>
          <a:ln w="22225">
            <a:solidFill>
              <a:srgbClr val="0066FF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 Box 14">
            <a:extLst>
              <a:ext uri="{FF2B5EF4-FFF2-40B4-BE49-F238E27FC236}">
                <a16:creationId xmlns:a16="http://schemas.microsoft.com/office/drawing/2014/main" id="{7634E1C2-8810-45AB-8C22-ED2B8EF90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76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XVI</a:t>
            </a:r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5B71563C-C316-4E7F-B9A9-C44A59EE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020" y="3262063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XVIII</a:t>
            </a:r>
          </a:p>
        </p:txBody>
      </p:sp>
      <p:sp>
        <p:nvSpPr>
          <p:cNvPr id="14349" name="Text Box 16">
            <a:extLst>
              <a:ext uri="{FF2B5EF4-FFF2-40B4-BE49-F238E27FC236}">
                <a16:creationId xmlns:a16="http://schemas.microsoft.com/office/drawing/2014/main" id="{D2F434CF-EBF8-45E3-91E3-DFF51E98C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81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XVI</a:t>
            </a: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F4730FC4-0880-49E3-928C-B2F72DA23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32" y="4130786"/>
            <a:ext cx="1371600" cy="415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00FF"/>
                </a:highlight>
                <a:uLnTx/>
                <a:uFillTx/>
                <a:latin typeface="Arial Narrow" panose="020B0606020202030204" pitchFamily="34" charset="0"/>
              </a:rPr>
              <a:t>Barroco</a:t>
            </a:r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F146D569-39EC-4E40-952F-DFA2FDE02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3917347"/>
            <a:ext cx="3009900" cy="4308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highlight>
                  <a:srgbClr val="FFFF00"/>
                </a:highlight>
                <a:uLnTx/>
                <a:uFillTx/>
                <a:latin typeface="Arial Narrow" panose="020B0606020202030204" pitchFamily="34" charset="0"/>
              </a:rPr>
              <a:t>Romantismo</a:t>
            </a:r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CE278C1C-6443-4022-AA90-502CFE154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019966"/>
            <a:ext cx="2285999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3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0000FF"/>
                </a:highlight>
                <a:uLnTx/>
                <a:uFillTx/>
                <a:latin typeface="Arial Narrow" panose="020B0606020202030204" pitchFamily="34" charset="0"/>
              </a:rPr>
              <a:t>Simbolismo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3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5" name="Text Box 20">
            <a:extLst>
              <a:ext uri="{FF2B5EF4-FFF2-40B4-BE49-F238E27FC236}">
                <a16:creationId xmlns:a16="http://schemas.microsoft.com/office/drawing/2014/main" id="{2D20A5CB-6328-4472-888B-0BDED5546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186" y="3595222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XIX</a:t>
            </a: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81C197E4-E88E-4E38-97EC-CD03AD469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4359" y="3262063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XIX</a:t>
            </a:r>
          </a:p>
        </p:txBody>
      </p:sp>
      <p:sp>
        <p:nvSpPr>
          <p:cNvPr id="7" name="Line 22">
            <a:extLst>
              <a:ext uri="{FF2B5EF4-FFF2-40B4-BE49-F238E27FC236}">
                <a16:creationId xmlns:a16="http://schemas.microsoft.com/office/drawing/2014/main" id="{1A1B586F-BF0A-4510-BD6F-7FB1FA2CB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733800"/>
            <a:ext cx="2209800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56" name="Text Box 23">
            <a:extLst>
              <a:ext uri="{FF2B5EF4-FFF2-40B4-BE49-F238E27FC236}">
                <a16:creationId xmlns:a16="http://schemas.microsoft.com/office/drawing/2014/main" id="{204967CC-23FA-47B4-9F07-EDDF2984C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4" y="3262063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XX</a:t>
            </a:r>
          </a:p>
        </p:txBody>
      </p:sp>
      <p:sp>
        <p:nvSpPr>
          <p:cNvPr id="14357" name="Text Box 24">
            <a:extLst>
              <a:ext uri="{FF2B5EF4-FFF2-40B4-BE49-F238E27FC236}">
                <a16:creationId xmlns:a16="http://schemas.microsoft.com/office/drawing/2014/main" id="{BDAEC1CE-7A86-40C2-A05F-2EEFA59DC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83800"/>
            <a:ext cx="2093721" cy="86177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Arial Narrow" panose="020B0606020202030204" pitchFamily="34" charset="0"/>
              </a:rPr>
              <a:t>Conflito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00"/>
                </a:highlight>
                <a:uLnTx/>
                <a:uFillTx/>
                <a:latin typeface="Arial Narrow" panose="020B0606020202030204" pitchFamily="34" charset="0"/>
              </a:rPr>
              <a:t>Antítese</a:t>
            </a:r>
          </a:p>
        </p:txBody>
      </p:sp>
      <p:pic>
        <p:nvPicPr>
          <p:cNvPr id="14358" name="Picture 25" descr="BD10297_">
            <a:extLst>
              <a:ext uri="{FF2B5EF4-FFF2-40B4-BE49-F238E27FC236}">
                <a16:creationId xmlns:a16="http://schemas.microsoft.com/office/drawing/2014/main" id="{4BDBD858-56AF-4E29-8A4E-7211BD69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050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9" name="Picture 26" descr="BD10299_">
            <a:extLst>
              <a:ext uri="{FF2B5EF4-FFF2-40B4-BE49-F238E27FC236}">
                <a16:creationId xmlns:a16="http://schemas.microsoft.com/office/drawing/2014/main" id="{E307FB01-EDB7-4F18-B88A-B63ED4C2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0" name="Picture 27" descr="BD14791_">
            <a:extLst>
              <a:ext uri="{FF2B5EF4-FFF2-40B4-BE49-F238E27FC236}">
                <a16:creationId xmlns:a16="http://schemas.microsoft.com/office/drawing/2014/main" id="{55B621BD-7A9F-4CF6-8703-11833E3C3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12875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1" name="Picture 28" descr="BD14829_">
            <a:extLst>
              <a:ext uri="{FF2B5EF4-FFF2-40B4-BE49-F238E27FC236}">
                <a16:creationId xmlns:a16="http://schemas.microsoft.com/office/drawing/2014/main" id="{9366FD2E-BC3E-4B1A-8E47-0BE7B208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0" y="453040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2" name="Picture 29" descr="BD14794_">
            <a:extLst>
              <a:ext uri="{FF2B5EF4-FFF2-40B4-BE49-F238E27FC236}">
                <a16:creationId xmlns:a16="http://schemas.microsoft.com/office/drawing/2014/main" id="{22B54FB2-E4A1-4E70-88AD-8B9C56CA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94" y="5314909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3" name="Picture 30" descr="BD15272_">
            <a:extLst>
              <a:ext uri="{FF2B5EF4-FFF2-40B4-BE49-F238E27FC236}">
                <a16:creationId xmlns:a16="http://schemas.microsoft.com/office/drawing/2014/main" id="{FFD0B807-4ECC-4B08-926C-CF20F159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708" y="4980782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4" name="Picture 31" descr="BD14980_">
            <a:extLst>
              <a:ext uri="{FF2B5EF4-FFF2-40B4-BE49-F238E27FC236}">
                <a16:creationId xmlns:a16="http://schemas.microsoft.com/office/drawing/2014/main" id="{D05149F7-507F-4165-A93C-80333BC3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11175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5" name="Picture 32" descr="BD14981_">
            <a:extLst>
              <a:ext uri="{FF2B5EF4-FFF2-40B4-BE49-F238E27FC236}">
                <a16:creationId xmlns:a16="http://schemas.microsoft.com/office/drawing/2014/main" id="{BE8675D6-1C42-4480-8743-DB89B411E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353" y="5177369"/>
            <a:ext cx="137540" cy="13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6" name="Picture 33" descr="BD15274_">
            <a:extLst>
              <a:ext uri="{FF2B5EF4-FFF2-40B4-BE49-F238E27FC236}">
                <a16:creationId xmlns:a16="http://schemas.microsoft.com/office/drawing/2014/main" id="{BD138E7D-BD1E-47AB-BF8A-235BD0B6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865" y="4930734"/>
            <a:ext cx="221498" cy="22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7" name="Picture 34" descr="BD21302_">
            <a:extLst>
              <a:ext uri="{FF2B5EF4-FFF2-40B4-BE49-F238E27FC236}">
                <a16:creationId xmlns:a16="http://schemas.microsoft.com/office/drawing/2014/main" id="{CF35B2E1-2C96-4268-B140-6A54FD5C4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18256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8" name="Picture 35" descr="BD21300_">
            <a:extLst>
              <a:ext uri="{FF2B5EF4-FFF2-40B4-BE49-F238E27FC236}">
                <a16:creationId xmlns:a16="http://schemas.microsoft.com/office/drawing/2014/main" id="{F6F11A76-8EAE-46C1-B5D6-9810815FF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" y="1181932"/>
            <a:ext cx="1714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9" name="Picture 36" descr="BD21299_">
            <a:extLst>
              <a:ext uri="{FF2B5EF4-FFF2-40B4-BE49-F238E27FC236}">
                <a16:creationId xmlns:a16="http://schemas.microsoft.com/office/drawing/2014/main" id="{5F61B428-7BED-4ADE-B6B3-2C1432DDD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10" y="4594176"/>
            <a:ext cx="165290" cy="12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0" name="Picture 37" descr="BD21297_">
            <a:extLst>
              <a:ext uri="{FF2B5EF4-FFF2-40B4-BE49-F238E27FC236}">
                <a16:creationId xmlns:a16="http://schemas.microsoft.com/office/drawing/2014/main" id="{8AE0320C-B895-45D6-87C8-419CB8E5D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30" y="794037"/>
            <a:ext cx="1492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1" name="Picture 38" descr="BD21310_">
            <a:extLst>
              <a:ext uri="{FF2B5EF4-FFF2-40B4-BE49-F238E27FC236}">
                <a16:creationId xmlns:a16="http://schemas.microsoft.com/office/drawing/2014/main" id="{522DE996-7BEB-499E-84F2-771DF5D05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55" y="1573832"/>
            <a:ext cx="3206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2" name="Picture 39" descr="BD21308_">
            <a:extLst>
              <a:ext uri="{FF2B5EF4-FFF2-40B4-BE49-F238E27FC236}">
                <a16:creationId xmlns:a16="http://schemas.microsoft.com/office/drawing/2014/main" id="{9596800A-D15E-4B65-B812-3F32F5B50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7" y="4527766"/>
            <a:ext cx="14922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3" name="Text Box 40">
            <a:extLst>
              <a:ext uri="{FF2B5EF4-FFF2-40B4-BE49-F238E27FC236}">
                <a16:creationId xmlns:a16="http://schemas.microsoft.com/office/drawing/2014/main" id="{2B11FD61-306B-4463-B99E-6A0FACA6D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037" y="4342704"/>
            <a:ext cx="2602563" cy="1323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Arial Narrow" panose="020B0606020202030204" pitchFamily="34" charset="0"/>
              </a:rPr>
              <a:t>Idealização/Nacionalismo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FF"/>
                </a:highlight>
                <a:uLnTx/>
                <a:uFillTx/>
                <a:latin typeface="Arial Narrow" panose="020B0606020202030204" pitchFamily="34" charset="0"/>
              </a:rPr>
              <a:t>Sofrer de/por Amor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00"/>
                </a:highlight>
                <a:uLnTx/>
                <a:uFillTx/>
                <a:latin typeface="Arial Narrow" panose="020B0606020202030204" pitchFamily="34" charset="0"/>
              </a:rPr>
              <a:t>Poesia social</a:t>
            </a:r>
          </a:p>
        </p:txBody>
      </p:sp>
      <p:sp>
        <p:nvSpPr>
          <p:cNvPr id="14374" name="Text Box 41">
            <a:extLst>
              <a:ext uri="{FF2B5EF4-FFF2-40B4-BE49-F238E27FC236}">
                <a16:creationId xmlns:a16="http://schemas.microsoft.com/office/drawing/2014/main" id="{AA50AE14-3967-42DD-97EC-762E385A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199" y="4481621"/>
            <a:ext cx="1828800" cy="861774"/>
          </a:xfrm>
          <a:prstGeom prst="rect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Arial Narrow" panose="020B0606020202030204" pitchFamily="34" charset="0"/>
              </a:rPr>
              <a:t>Sinestesia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</a:rPr>
              <a:t>Musicalidade</a:t>
            </a:r>
          </a:p>
        </p:txBody>
      </p:sp>
      <p:sp>
        <p:nvSpPr>
          <p:cNvPr id="14375" name="Text Box 42">
            <a:extLst>
              <a:ext uri="{FF2B5EF4-FFF2-40B4-BE49-F238E27FC236}">
                <a16:creationId xmlns:a16="http://schemas.microsoft.com/office/drawing/2014/main" id="{7E5FF3E8-9545-40E1-8A58-31E399788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5" y="740814"/>
            <a:ext cx="13716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</a:rPr>
              <a:t>Cartas</a:t>
            </a: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</a:rPr>
              <a:t>: olhar estrangeiro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</a:rPr>
              <a:t>Literatura sobre o Brasil</a:t>
            </a:r>
          </a:p>
        </p:txBody>
      </p:sp>
      <p:sp>
        <p:nvSpPr>
          <p:cNvPr id="14376" name="Text Box 43">
            <a:extLst>
              <a:ext uri="{FF2B5EF4-FFF2-40B4-BE49-F238E27FC236}">
                <a16:creationId xmlns:a16="http://schemas.microsoft.com/office/drawing/2014/main" id="{99ACEA17-F2B6-42A6-860E-0E7372A8D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686" y="1750031"/>
            <a:ext cx="1152201" cy="366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Narrow" panose="020B0606020202030204" pitchFamily="34" charset="0"/>
              </a:rPr>
              <a:t>Bucolismo</a:t>
            </a:r>
          </a:p>
        </p:txBody>
      </p:sp>
      <p:sp>
        <p:nvSpPr>
          <p:cNvPr id="14377" name="Text Box 44">
            <a:extLst>
              <a:ext uri="{FF2B5EF4-FFF2-40B4-BE49-F238E27FC236}">
                <a16:creationId xmlns:a16="http://schemas.microsoft.com/office/drawing/2014/main" id="{8861EC1A-1826-4152-AB34-FA5862418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0" y="611534"/>
            <a:ext cx="1682479" cy="12003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rPr>
              <a:t>Animalização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rPr>
              <a:t>Crítica e Análise psicológica e Social</a:t>
            </a:r>
          </a:p>
        </p:txBody>
      </p:sp>
      <p:sp>
        <p:nvSpPr>
          <p:cNvPr id="14378" name="Text Box 45">
            <a:extLst>
              <a:ext uri="{FF2B5EF4-FFF2-40B4-BE49-F238E27FC236}">
                <a16:creationId xmlns:a16="http://schemas.microsoft.com/office/drawing/2014/main" id="{83783608-17D6-47B8-AC34-C9FBF9844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828800"/>
            <a:ext cx="1030287" cy="64135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FFFF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Arte pela arte</a:t>
            </a:r>
          </a:p>
        </p:txBody>
      </p:sp>
      <p:sp>
        <p:nvSpPr>
          <p:cNvPr id="14379" name="Text Box 46">
            <a:extLst>
              <a:ext uri="{FF2B5EF4-FFF2-40B4-BE49-F238E27FC236}">
                <a16:creationId xmlns:a16="http://schemas.microsoft.com/office/drawing/2014/main" id="{B3BF114E-5F9C-4268-AEA0-BE09A9EE7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6639" y="778133"/>
            <a:ext cx="2474879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Arial Narrow" panose="020B0606020202030204" pitchFamily="34" charset="0"/>
              </a:rPr>
              <a:t>Rompimento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</a:rPr>
              <a:t>Liberdade de expressão</a:t>
            </a:r>
          </a:p>
        </p:txBody>
      </p:sp>
      <p:sp>
        <p:nvSpPr>
          <p:cNvPr id="14380" name="Rectangle 47">
            <a:extLst>
              <a:ext uri="{FF2B5EF4-FFF2-40B4-BE49-F238E27FC236}">
                <a16:creationId xmlns:a16="http://schemas.microsoft.com/office/drawing/2014/main" id="{178FDE75-6936-4710-A59D-F487BE2BC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" y="4171879"/>
            <a:ext cx="2478104" cy="1295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81" name="Line 48">
            <a:extLst>
              <a:ext uri="{FF2B5EF4-FFF2-40B4-BE49-F238E27FC236}">
                <a16:creationId xmlns:a16="http://schemas.microsoft.com/office/drawing/2014/main" id="{D45AFD38-57F4-43EC-B6F6-FB5AB769A0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276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84" name="Line 51">
            <a:extLst>
              <a:ext uri="{FF2B5EF4-FFF2-40B4-BE49-F238E27FC236}">
                <a16:creationId xmlns:a16="http://schemas.microsoft.com/office/drawing/2014/main" id="{1D2ADEEE-E38B-4862-A03A-86684A0D19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905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85" name="Line 52">
            <a:extLst>
              <a:ext uri="{FF2B5EF4-FFF2-40B4-BE49-F238E27FC236}">
                <a16:creationId xmlns:a16="http://schemas.microsoft.com/office/drawing/2014/main" id="{8599CE32-4350-4BEF-A8D8-0CC42DA96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5488" y="1828800"/>
            <a:ext cx="72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86" name="Line 53">
            <a:extLst>
              <a:ext uri="{FF2B5EF4-FFF2-40B4-BE49-F238E27FC236}">
                <a16:creationId xmlns:a16="http://schemas.microsoft.com/office/drawing/2014/main" id="{CDC84399-1172-437C-B450-0F264DC284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87" name="Line 54">
            <a:extLst>
              <a:ext uri="{FF2B5EF4-FFF2-40B4-BE49-F238E27FC236}">
                <a16:creationId xmlns:a16="http://schemas.microsoft.com/office/drawing/2014/main" id="{850424DC-D501-4A67-AA71-028954EA87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88" name="Rectangle 55">
            <a:extLst>
              <a:ext uri="{FF2B5EF4-FFF2-40B4-BE49-F238E27FC236}">
                <a16:creationId xmlns:a16="http://schemas.microsoft.com/office/drawing/2014/main" id="{0064DCC7-B963-41B9-B177-76FA91589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828800"/>
            <a:ext cx="1447800" cy="14478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89" name="Rectangle 56">
            <a:extLst>
              <a:ext uri="{FF2B5EF4-FFF2-40B4-BE49-F238E27FC236}">
                <a16:creationId xmlns:a16="http://schemas.microsoft.com/office/drawing/2014/main" id="{F5DC4219-37FB-4753-B7EE-6EC2855C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3" y="620713"/>
            <a:ext cx="1563127" cy="2655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90" name="Rectangle 57">
            <a:extLst>
              <a:ext uri="{FF2B5EF4-FFF2-40B4-BE49-F238E27FC236}">
                <a16:creationId xmlns:a16="http://schemas.microsoft.com/office/drawing/2014/main" id="{7B406C8C-32C6-4BDB-BDBC-2C177F13E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528" y="1737965"/>
            <a:ext cx="1371600" cy="152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92" name="Rectangle 59">
            <a:extLst>
              <a:ext uri="{FF2B5EF4-FFF2-40B4-BE49-F238E27FC236}">
                <a16:creationId xmlns:a16="http://schemas.microsoft.com/office/drawing/2014/main" id="{76E227C5-D055-4AD4-9ACF-9FE270DD6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107" y="4076700"/>
            <a:ext cx="2356803" cy="1295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93" name="Rectangle 60">
            <a:extLst>
              <a:ext uri="{FF2B5EF4-FFF2-40B4-BE49-F238E27FC236}">
                <a16:creationId xmlns:a16="http://schemas.microsoft.com/office/drawing/2014/main" id="{B951D59E-D035-485E-AA82-CF33A0FD8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3989559"/>
            <a:ext cx="3009900" cy="1676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98" name="Text Box 62">
            <a:extLst>
              <a:ext uri="{FF2B5EF4-FFF2-40B4-BE49-F238E27FC236}">
                <a16:creationId xmlns:a16="http://schemas.microsoft.com/office/drawing/2014/main" id="{B0BCC45B-FC12-4615-8F87-E76EB9A08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28817"/>
            <a:ext cx="9144000" cy="5232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 pitchFamily="34" charset="0"/>
              </a:rPr>
              <a:t>Teocentrismo/Subjetivismo </a:t>
            </a:r>
          </a:p>
        </p:txBody>
      </p:sp>
      <p:sp>
        <p:nvSpPr>
          <p:cNvPr id="14399" name="Text Box 63">
            <a:extLst>
              <a:ext uri="{FF2B5EF4-FFF2-40B4-BE49-F238E27FC236}">
                <a16:creationId xmlns:a16="http://schemas.microsoft.com/office/drawing/2014/main" id="{1EFF893F-A36F-4BCD-88E0-C58093AA9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3375"/>
            <a:ext cx="9144000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 Narrow" panose="020B0606020202030204" pitchFamily="34" charset="0"/>
              </a:rPr>
              <a:t>Antropocentrismo/Objetivismo</a:t>
            </a:r>
          </a:p>
        </p:txBody>
      </p:sp>
      <p:sp>
        <p:nvSpPr>
          <p:cNvPr id="14397" name="AutoShape 64">
            <a:extLst>
              <a:ext uri="{FF2B5EF4-FFF2-40B4-BE49-F238E27FC236}">
                <a16:creationId xmlns:a16="http://schemas.microsoft.com/office/drawing/2014/main" id="{F430313A-4CBF-4602-AEAD-2B4A4EB68799}"/>
              </a:ext>
            </a:extLst>
          </p:cNvPr>
          <p:cNvSpPr>
            <a:spLocks/>
          </p:cNvSpPr>
          <p:nvPr/>
        </p:nvSpPr>
        <p:spPr bwMode="auto">
          <a:xfrm rot="5400000">
            <a:off x="4347324" y="-3912739"/>
            <a:ext cx="229085" cy="8754665"/>
          </a:xfrm>
          <a:prstGeom prst="leftBrace">
            <a:avLst>
              <a:gd name="adj1" fmla="val 291667"/>
              <a:gd name="adj2" fmla="val 50000"/>
            </a:avLst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AutoShape 65">
            <a:extLst>
              <a:ext uri="{FF2B5EF4-FFF2-40B4-BE49-F238E27FC236}">
                <a16:creationId xmlns:a16="http://schemas.microsoft.com/office/drawing/2014/main" id="{58B9E4AC-3CE1-4375-A30A-B5CC970F441F}"/>
              </a:ext>
            </a:extLst>
          </p:cNvPr>
          <p:cNvSpPr>
            <a:spLocks/>
          </p:cNvSpPr>
          <p:nvPr/>
        </p:nvSpPr>
        <p:spPr bwMode="auto">
          <a:xfrm rot="5400000">
            <a:off x="4305300" y="2019300"/>
            <a:ext cx="228600" cy="7924800"/>
          </a:xfrm>
          <a:prstGeom prst="rightBrace">
            <a:avLst>
              <a:gd name="adj1" fmla="val 288889"/>
              <a:gd name="adj2" fmla="val 50000"/>
            </a:avLst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4400" name="Picture 67" descr="BD21300_">
            <a:extLst>
              <a:ext uri="{FF2B5EF4-FFF2-40B4-BE49-F238E27FC236}">
                <a16:creationId xmlns:a16="http://schemas.microsoft.com/office/drawing/2014/main" id="{EF7BD1C8-E599-4747-8CCB-4A35B15B9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83" y="1775143"/>
            <a:ext cx="1714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02" name="Line 70">
            <a:extLst>
              <a:ext uri="{FF2B5EF4-FFF2-40B4-BE49-F238E27FC236}">
                <a16:creationId xmlns:a16="http://schemas.microsoft.com/office/drawing/2014/main" id="{BA95E46C-A4C7-4A45-9575-489B22749A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1" y="3606755"/>
            <a:ext cx="370682" cy="704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03" name="Text Box 71">
            <a:extLst>
              <a:ext uri="{FF2B5EF4-FFF2-40B4-BE49-F238E27FC236}">
                <a16:creationId xmlns:a16="http://schemas.microsoft.com/office/drawing/2014/main" id="{969F558D-24D7-4557-B64C-52E28AC24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675" y="-56143"/>
            <a:ext cx="6553200" cy="4616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rPr>
              <a:t>Panorama da Literatura Brasileira- Linha do tempo</a:t>
            </a:r>
          </a:p>
        </p:txBody>
      </p:sp>
      <p:sp>
        <p:nvSpPr>
          <p:cNvPr id="67" name="Text Box 11">
            <a:extLst>
              <a:ext uri="{FF2B5EF4-FFF2-40B4-BE49-F238E27FC236}">
                <a16:creationId xmlns:a16="http://schemas.microsoft.com/office/drawing/2014/main" id="{8E411E93-2D03-4E79-BFDC-D08B2EBF6A41}"/>
              </a:ext>
            </a:extLst>
          </p:cNvPr>
          <p:cNvSpPr txBox="1">
            <a:spLocks noChangeArrowheads="1"/>
          </p:cNvSpPr>
          <p:nvPr/>
        </p:nvSpPr>
        <p:spPr bwMode="auto">
          <a:xfrm rot="19800000">
            <a:off x="5958945" y="2195371"/>
            <a:ext cx="1699219" cy="3539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700" b="1" dirty="0" err="1">
                <a:latin typeface="Arial Narrow" panose="020B0606020202030204" pitchFamily="34" charset="0"/>
              </a:rPr>
              <a:t>Pré</a:t>
            </a:r>
            <a:r>
              <a:rPr lang="pt-BR" altLang="pt-BR" sz="1700" b="1" dirty="0">
                <a:latin typeface="Arial Narrow" panose="020B0606020202030204" pitchFamily="34" charset="0"/>
              </a:rPr>
              <a:t>- </a:t>
            </a:r>
            <a:r>
              <a:rPr kumimoji="0" lang="pt-BR" altLang="pt-BR" sz="17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</a:rPr>
              <a:t>Modernismo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 autoUpdateAnimBg="0"/>
      <p:bldP spid="14344" grpId="0" animBg="1" autoUpdateAnimBg="0"/>
      <p:bldP spid="14345" grpId="0" animBg="1" autoUpdateAnimBg="0"/>
      <p:bldP spid="14346" grpId="0" animBg="1" autoUpdateAnimBg="0"/>
      <p:bldP spid="14347" grpId="0" animBg="1" autoUpdateAnimBg="0"/>
      <p:bldP spid="14353" grpId="0" animBg="1" autoUpdateAnimBg="0"/>
      <p:bldP spid="14354" grpId="0" animBg="1" autoUpdateAnimBg="0"/>
      <p:bldP spid="14355" grpId="0" autoUpdateAnimBg="0"/>
      <p:bldP spid="14398" grpId="0" animBg="1" autoUpdateAnimBg="0"/>
      <p:bldP spid="14399" grpId="0" animBg="1" autoUpdateAnimBg="0"/>
      <p:bldP spid="6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918C5F8-940E-4586-A353-76C78BE44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t-BR" altLang="pt-BR" dirty="0">
                <a:solidFill>
                  <a:srgbClr val="000000"/>
                </a:solidFill>
                <a:highlight>
                  <a:srgbClr val="FFFF00"/>
                </a:highlight>
              </a:rPr>
              <a:t>VERDADES ABSOLUTAS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AEB3372-206C-4C63-8C60-087694502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856984" cy="5472608"/>
          </a:xfrm>
          <a:solidFill>
            <a:schemeClr val="tx1"/>
          </a:solidFill>
        </p:spPr>
        <p:txBody>
          <a:bodyPr/>
          <a:lstStyle/>
          <a:p>
            <a:pPr marL="180000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pt-BR" altLang="pt-BR" sz="2400" dirty="0"/>
              <a:t>	</a:t>
            </a:r>
            <a:r>
              <a:rPr lang="pt-BR" altLang="pt-BR" sz="2400" dirty="0">
                <a:solidFill>
                  <a:srgbClr val="000066"/>
                </a:solidFill>
                <a:latin typeface="Arial Narrow" panose="020B0606020202030204" pitchFamily="34" charset="0"/>
              </a:rPr>
              <a:t>No Realismo, a arte e a literatura devem representar a </a:t>
            </a:r>
            <a:r>
              <a:rPr lang="pt-BR" altLang="pt-BR" sz="2400" b="1" dirty="0">
                <a:solidFill>
                  <a:srgbClr val="000066"/>
                </a:solidFill>
                <a:latin typeface="Arial Narrow" panose="020B0606020202030204" pitchFamily="34" charset="0"/>
              </a:rPr>
              <a:t>verdade absoluta e objetiva</a:t>
            </a:r>
            <a:r>
              <a:rPr lang="pt-BR" altLang="pt-BR" sz="2400" dirty="0">
                <a:solidFill>
                  <a:srgbClr val="000066"/>
                </a:solidFill>
                <a:latin typeface="Arial Narrow" panose="020B0606020202030204" pitchFamily="34" charset="0"/>
              </a:rPr>
              <a:t>, devem ser um </a:t>
            </a:r>
            <a:r>
              <a:rPr lang="pt-BR" altLang="pt-BR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espelho do mundo sensível</a:t>
            </a:r>
            <a:r>
              <a:rPr lang="pt-BR" altLang="pt-BR" sz="2400" dirty="0">
                <a:solidFill>
                  <a:srgbClr val="000066"/>
                </a:solidFill>
                <a:latin typeface="Arial Narrow" panose="020B0606020202030204" pitchFamily="34" charset="0"/>
              </a:rPr>
              <a:t> e dar atenção à fidelidade máxima à </a:t>
            </a:r>
            <a:r>
              <a:rPr lang="pt-BR" altLang="pt-BR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natureza física e psicológica do homem</a:t>
            </a:r>
            <a:r>
              <a:rPr lang="pt-BR" altLang="pt-BR" sz="2400" dirty="0">
                <a:solidFill>
                  <a:srgbClr val="000066"/>
                </a:solidFill>
                <a:latin typeface="Arial Narrow" panose="020B0606020202030204" pitchFamily="34" charset="0"/>
              </a:rPr>
              <a:t>. </a:t>
            </a:r>
          </a:p>
          <a:p>
            <a:pPr marL="180000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pt-BR" altLang="pt-BR" sz="2400" dirty="0">
              <a:solidFill>
                <a:srgbClr val="000066"/>
              </a:solidFill>
              <a:latin typeface="Arial Narrow" panose="020B0606020202030204" pitchFamily="34" charset="0"/>
            </a:endParaRPr>
          </a:p>
          <a:p>
            <a:pPr marL="180000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pt-BR" altLang="pt-BR" sz="2400" dirty="0">
                <a:solidFill>
                  <a:srgbClr val="000066"/>
                </a:solidFill>
                <a:latin typeface="Arial Narrow" panose="020B0606020202030204" pitchFamily="34" charset="0"/>
              </a:rPr>
              <a:t>   Esta escola literária tenta reproduzir a realidade de </a:t>
            </a:r>
            <a:r>
              <a:rPr lang="pt-BR" altLang="pt-BR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maneira exata, perfeita, </a:t>
            </a:r>
            <a:r>
              <a:rPr lang="pt-BR" altLang="pt-BR" sz="2400" dirty="0">
                <a:solidFill>
                  <a:srgbClr val="000066"/>
                </a:solidFill>
                <a:latin typeface="Arial Narrow" panose="020B0606020202030204" pitchFamily="34" charset="0"/>
              </a:rPr>
              <a:t>sempre fruto da </a:t>
            </a:r>
            <a:r>
              <a:rPr lang="pt-BR" altLang="pt-BR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observação minuciosa dos fatos</a:t>
            </a:r>
            <a:r>
              <a:rPr lang="pt-BR" altLang="pt-BR" sz="2400" dirty="0">
                <a:solidFill>
                  <a:srgbClr val="000066"/>
                </a:solidFill>
                <a:latin typeface="Arial Narrow" panose="020B0606020202030204" pitchFamily="34" charset="0"/>
              </a:rPr>
              <a:t>. É por isso que alguns críticos afirmam que, com o Realismo, se inaugura a fase do </a:t>
            </a:r>
            <a:r>
              <a:rPr lang="pt-BR" altLang="pt-BR" sz="2400" b="1" dirty="0">
                <a:solidFill>
                  <a:srgbClr val="000066"/>
                </a:solidFill>
                <a:latin typeface="Arial Narrow" panose="020B0606020202030204" pitchFamily="34" charset="0"/>
              </a:rPr>
              <a:t>"</a:t>
            </a:r>
            <a:r>
              <a:rPr lang="pt-BR" altLang="pt-BR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romance documental</a:t>
            </a:r>
            <a:r>
              <a:rPr lang="pt-BR" altLang="pt-BR" sz="2400" b="1" dirty="0">
                <a:solidFill>
                  <a:srgbClr val="000066"/>
                </a:solidFill>
                <a:latin typeface="Arial Narrow" panose="020B0606020202030204" pitchFamily="34" charset="0"/>
              </a:rPr>
              <a:t>"</a:t>
            </a:r>
            <a:r>
              <a:rPr lang="pt-BR" altLang="pt-BR" sz="2400" dirty="0">
                <a:solidFill>
                  <a:srgbClr val="000066"/>
                </a:solidFill>
                <a:latin typeface="Arial Narrow" panose="020B0606020202030204" pitchFamily="34" charset="0"/>
              </a:rPr>
              <a:t>, ou seja, os romances desse período são mesmo </a:t>
            </a:r>
            <a:r>
              <a:rPr lang="pt-BR" altLang="pt-BR" sz="2400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descrições duras da realidade</a:t>
            </a:r>
            <a:r>
              <a:rPr lang="pt-BR" altLang="pt-BR" sz="2400" dirty="0">
                <a:solidFill>
                  <a:srgbClr val="000066"/>
                </a:solidFill>
                <a:latin typeface="Arial Narrow" panose="020B0606020202030204" pitchFamily="34" charset="0"/>
              </a:rPr>
              <a:t> e procuram se assemelhar ao máximo daquilo que os olhos veem e do que tudo o que se comprova por </a:t>
            </a:r>
            <a:r>
              <a:rPr lang="pt-BR" altLang="pt-BR" sz="2400" b="1" dirty="0">
                <a:solidFill>
                  <a:srgbClr val="000066"/>
                </a:solidFill>
                <a:latin typeface="Arial Narrow" panose="020B0606020202030204" pitchFamily="34" charset="0"/>
              </a:rPr>
              <a:t>experimentação</a:t>
            </a:r>
            <a:r>
              <a:rPr lang="pt-BR" altLang="pt-BR" sz="2400" dirty="0">
                <a:solidFill>
                  <a:srgbClr val="000066"/>
                </a:solidFill>
                <a:latin typeface="Arial Narrow" panose="020B0606020202030204" pitchFamily="34" charset="0"/>
              </a:rPr>
              <a:t>.</a:t>
            </a:r>
            <a:br>
              <a:rPr lang="pt-BR" altLang="pt-BR" sz="2400" dirty="0">
                <a:solidFill>
                  <a:srgbClr val="000066"/>
                </a:solidFill>
                <a:latin typeface="Arial Narrow" panose="020B0606020202030204" pitchFamily="34" charset="0"/>
              </a:rPr>
            </a:br>
            <a:endParaRPr lang="pt-BR" altLang="pt-BR" sz="2400" dirty="0">
              <a:solidFill>
                <a:srgbClr val="000066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04CD340-E91A-40F7-BD22-ADCF3E07A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516" y="116632"/>
            <a:ext cx="8712967" cy="706090"/>
          </a:xfrm>
          <a:solidFill>
            <a:srgbClr val="000000"/>
          </a:solidFill>
        </p:spPr>
        <p:txBody>
          <a:bodyPr/>
          <a:lstStyle/>
          <a:p>
            <a:r>
              <a:rPr lang="pt-BR" altLang="pt-BR" sz="3200" b="1" dirty="0">
                <a:solidFill>
                  <a:srgbClr val="FFC000"/>
                </a:solidFill>
              </a:rPr>
              <a:t>REALISMO E NATURALISMO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8191C20-1014-42EE-8750-F995265E9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516" y="908720"/>
            <a:ext cx="8712968" cy="5688632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pt-BR" sz="2600" b="1" dirty="0">
                <a:solidFill>
                  <a:srgbClr val="000000"/>
                </a:solidFill>
              </a:rPr>
              <a:t>Descrição da Realidade Externa;</a:t>
            </a:r>
            <a:br>
              <a:rPr lang="pt-BR" altLang="pt-BR" sz="2600" b="1" dirty="0">
                <a:solidFill>
                  <a:srgbClr val="000000"/>
                </a:solidFill>
              </a:rPr>
            </a:br>
            <a:r>
              <a:rPr lang="pt-BR" altLang="pt-BR" sz="2600" b="1" dirty="0">
                <a:solidFill>
                  <a:srgbClr val="FF0000"/>
                </a:solidFill>
              </a:rPr>
              <a:t>A Realidade tal como é;</a:t>
            </a:r>
            <a:br>
              <a:rPr lang="pt-BR" altLang="pt-BR" sz="2600" b="1" dirty="0">
                <a:solidFill>
                  <a:srgbClr val="FF0000"/>
                </a:solidFill>
              </a:rPr>
            </a:br>
            <a:r>
              <a:rPr lang="pt-BR" altLang="pt-BR" sz="2600" b="1" dirty="0">
                <a:solidFill>
                  <a:srgbClr val="000000"/>
                </a:solidFill>
              </a:rPr>
              <a:t>Não a Injustiça e a Opressão;</a:t>
            </a:r>
            <a:br>
              <a:rPr lang="pt-BR" altLang="pt-BR" sz="2600" b="1" dirty="0">
                <a:solidFill>
                  <a:srgbClr val="000000"/>
                </a:solidFill>
              </a:rPr>
            </a:br>
            <a:r>
              <a:rPr lang="pt-BR" altLang="pt-BR" sz="2600" b="1" dirty="0">
                <a:solidFill>
                  <a:srgbClr val="FF0000"/>
                </a:solidFill>
              </a:rPr>
              <a:t>Revolução Industrial e Proletariado;</a:t>
            </a:r>
            <a:br>
              <a:rPr lang="pt-BR" altLang="pt-BR" sz="2600" b="1" dirty="0">
                <a:solidFill>
                  <a:srgbClr val="FF0000"/>
                </a:solidFill>
              </a:rPr>
            </a:br>
            <a:r>
              <a:rPr lang="pt-BR" altLang="pt-BR" sz="2600" b="1" dirty="0">
                <a:solidFill>
                  <a:srgbClr val="000000"/>
                </a:solidFill>
              </a:rPr>
              <a:t>Nascimento de Grandes Movimentos Sociais e Políticos;</a:t>
            </a:r>
            <a:br>
              <a:rPr lang="pt-BR" altLang="pt-BR" sz="2600" b="1" dirty="0">
                <a:solidFill>
                  <a:srgbClr val="000000"/>
                </a:solidFill>
              </a:rPr>
            </a:br>
            <a:r>
              <a:rPr lang="pt-BR" altLang="pt-BR" sz="2600" b="1" dirty="0">
                <a:solidFill>
                  <a:srgbClr val="FF0000"/>
                </a:solidFill>
              </a:rPr>
              <a:t>Socialismo, Comunismo, Anarquismo e Sindicalismo;</a:t>
            </a:r>
            <a:br>
              <a:rPr lang="pt-BR" altLang="pt-BR" sz="2600" b="1" dirty="0">
                <a:solidFill>
                  <a:srgbClr val="FF0000"/>
                </a:solidFill>
              </a:rPr>
            </a:br>
            <a:r>
              <a:rPr lang="pt-BR" altLang="pt-BR" sz="2500" b="1" dirty="0">
                <a:solidFill>
                  <a:srgbClr val="000000"/>
                </a:solidFill>
              </a:rPr>
              <a:t>Novos Campos do Conhecimento: Sociologia e Psicologia;</a:t>
            </a:r>
            <a:br>
              <a:rPr lang="pt-BR" altLang="pt-BR" sz="2500" b="1" dirty="0">
                <a:solidFill>
                  <a:srgbClr val="000000"/>
                </a:solidFill>
              </a:rPr>
            </a:br>
            <a:r>
              <a:rPr lang="pt-BR" altLang="pt-BR" sz="2600" b="1" dirty="0">
                <a:solidFill>
                  <a:srgbClr val="FF0000"/>
                </a:solidFill>
              </a:rPr>
              <a:t>Positivismo e Exageros Cientificistas;</a:t>
            </a:r>
            <a:br>
              <a:rPr lang="pt-BR" altLang="pt-BR" sz="2600" b="1" dirty="0">
                <a:solidFill>
                  <a:srgbClr val="FF0000"/>
                </a:solidFill>
              </a:rPr>
            </a:br>
            <a:endParaRPr lang="pt-BR" altLang="pt-BR" sz="2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 padrão">
  <a:themeElements>
    <a:clrScheme name="Design padrão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undiçã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ção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undiçã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undiçã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ção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undiçã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1418</Words>
  <Application>Microsoft Office PowerPoint</Application>
  <PresentationFormat>Apresentação na tela (4:3)</PresentationFormat>
  <Paragraphs>220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19</vt:i4>
      </vt:variant>
    </vt:vector>
  </HeadingPairs>
  <TitlesOfParts>
    <vt:vector size="29" baseType="lpstr">
      <vt:lpstr>Arial</vt:lpstr>
      <vt:lpstr>Arial Narrow</vt:lpstr>
      <vt:lpstr>Calibri</vt:lpstr>
      <vt:lpstr>Rockwell</vt:lpstr>
      <vt:lpstr>Times New Roman</vt:lpstr>
      <vt:lpstr>Wingdings</vt:lpstr>
      <vt:lpstr>Wingdings 2</vt:lpstr>
      <vt:lpstr>Design padrão</vt:lpstr>
      <vt:lpstr>Fundição</vt:lpstr>
      <vt:lpstr>1_Fundição</vt:lpstr>
      <vt:lpstr>REALISMO  E  NATURALISMO</vt:lpstr>
      <vt:lpstr>Apresentação do PowerPoint</vt:lpstr>
      <vt:lpstr>Romantismo versus Realismo</vt:lpstr>
      <vt:lpstr>CONTEXTO HISTÓRICO</vt:lpstr>
      <vt:lpstr>CONTEXTO HISTÓRICO</vt:lpstr>
      <vt:lpstr>Apresentação do PowerPoint</vt:lpstr>
      <vt:lpstr>Apresentação do PowerPoint</vt:lpstr>
      <vt:lpstr>VERDADES ABSOLUTAS</vt:lpstr>
      <vt:lpstr>REALISMO E NATURALISMO</vt:lpstr>
      <vt:lpstr>Características do Realismo e do Naturalismo</vt:lpstr>
      <vt:lpstr> CARACTERÍSTICAS DO REALISMO  </vt:lpstr>
      <vt:lpstr> CARACTERÍSTICAS DO REALISMO  </vt:lpstr>
      <vt:lpstr> CARACTERÍSTICAS DO REALISMO  </vt:lpstr>
      <vt:lpstr>Realismo na Pintura</vt:lpstr>
      <vt:lpstr>Realismo versus Naturalismo</vt:lpstr>
      <vt:lpstr>CARACTERÍSTICAS LITERÁRIAS –  REALISMO E NATURALISMO</vt:lpstr>
      <vt:lpstr>REALISMO E NATURALISMO</vt:lpstr>
      <vt:lpstr>ASPECTOS CONVERGENTES ENTRE ROMANCES REALISTAS E NATURALISTAS</vt:lpstr>
      <vt:lpstr>Romantismo versus Realismo</vt:lpstr>
    </vt:vector>
  </TitlesOfParts>
  <Company>Amanda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REALISMO</dc:title>
  <dc:creator>Karla Faria</dc:creator>
  <cp:lastModifiedBy>Sílvia Cláudia Marques Lima</cp:lastModifiedBy>
  <cp:revision>75</cp:revision>
  <dcterms:created xsi:type="dcterms:W3CDTF">2003-08-17T02:45:03Z</dcterms:created>
  <dcterms:modified xsi:type="dcterms:W3CDTF">2024-05-23T22:44:59Z</dcterms:modified>
</cp:coreProperties>
</file>