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52" r:id="rId2"/>
    <p:sldId id="257" r:id="rId3"/>
    <p:sldId id="299" r:id="rId4"/>
    <p:sldId id="307" r:id="rId5"/>
    <p:sldId id="309" r:id="rId6"/>
    <p:sldId id="300" r:id="rId7"/>
    <p:sldId id="302" r:id="rId8"/>
    <p:sldId id="303" r:id="rId9"/>
    <p:sldId id="304" r:id="rId10"/>
    <p:sldId id="306" r:id="rId11"/>
    <p:sldId id="312" r:id="rId12"/>
    <p:sldId id="310" r:id="rId13"/>
    <p:sldId id="311" r:id="rId14"/>
    <p:sldId id="317" r:id="rId15"/>
    <p:sldId id="318" r:id="rId16"/>
    <p:sldId id="314" r:id="rId17"/>
    <p:sldId id="321" r:id="rId18"/>
    <p:sldId id="322" r:id="rId19"/>
    <p:sldId id="323" r:id="rId20"/>
    <p:sldId id="343" r:id="rId21"/>
    <p:sldId id="326" r:id="rId22"/>
    <p:sldId id="327" r:id="rId23"/>
    <p:sldId id="315" r:id="rId24"/>
    <p:sldId id="316" r:id="rId25"/>
    <p:sldId id="328" r:id="rId26"/>
    <p:sldId id="332" r:id="rId27"/>
    <p:sldId id="333" r:id="rId28"/>
    <p:sldId id="334" r:id="rId29"/>
    <p:sldId id="335" r:id="rId30"/>
    <p:sldId id="346" r:id="rId31"/>
    <p:sldId id="351" r:id="rId32"/>
    <p:sldId id="342" r:id="rId33"/>
    <p:sldId id="347" r:id="rId34"/>
    <p:sldId id="339" r:id="rId35"/>
    <p:sldId id="337" r:id="rId36"/>
    <p:sldId id="350" r:id="rId37"/>
    <p:sldId id="349" r:id="rId38"/>
    <p:sldId id="340" r:id="rId39"/>
    <p:sldId id="348" r:id="rId40"/>
    <p:sldId id="341" r:id="rId41"/>
    <p:sldId id="290" r:id="rId42"/>
    <p:sldId id="289" r:id="rId43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Nunito" panose="020B0604020202020204" charset="0"/>
      <p:regular r:id="rId50"/>
    </p:embeddedFont>
    <p:embeddedFont>
      <p:font typeface="Maven Pro" panose="020B0604020202020204" charset="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5" autoAdjust="0"/>
  </p:normalViewPr>
  <p:slideViewPr>
    <p:cSldViewPr>
      <p:cViewPr varScale="1">
        <p:scale>
          <a:sx n="89" d="100"/>
          <a:sy n="89" d="100"/>
        </p:scale>
        <p:origin x="-59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BB364-F8E3-4965-95D7-3913F1CFF236}" type="datetimeFigureOut">
              <a:rPr lang="en-IN" smtClean="0"/>
              <a:t>05-03-2015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04A4-8759-40F8-9AC4-F4FC90B7E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4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2E8CA-DFB4-4257-A405-B3E5F17BFFEC}" type="datetimeFigureOut">
              <a:rPr lang="en-IN" smtClean="0"/>
              <a:t>05-03-2015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E0B06-DE97-40C9-B457-6E16A0C84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3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7616-A1F4-4971-807E-6E67DA85B07C}" type="datetime1">
              <a:rPr lang="en-US" smtClean="0"/>
              <a:t>05-Mar-15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E185-D26F-41AC-8922-02998E8C4C08}" type="datetime1">
              <a:rPr lang="en-US" smtClean="0"/>
              <a:t>05-Mar-15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46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2D82-1A07-48B9-91E8-D7E0E6D2915D}" type="datetime1">
              <a:rPr lang="en-US" smtClean="0"/>
              <a:t>05-Mar-15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86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73F7-1BA5-4387-9F1C-A8A1684B6613}" type="datetime1">
              <a:rPr lang="en-US" smtClean="0"/>
              <a:t>05-Mar-15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5" y="6008146"/>
            <a:ext cx="793374" cy="7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9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638-4EA0-4F5E-B99E-0F6F64197587}" type="datetime1">
              <a:rPr lang="en-US" smtClean="0"/>
              <a:t>05-Mar-15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3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B2E-9741-426E-AF2F-989A014F50B4}" type="datetime1">
              <a:rPr lang="en-US" smtClean="0"/>
              <a:t>05-Mar-15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05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2EE9-73D1-47B4-BABC-7F30D3D3CA41}" type="datetime1">
              <a:rPr lang="en-US" smtClean="0"/>
              <a:t>05-Mar-15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79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3854-38A2-48FB-B3A7-4FAECA2C2F08}" type="datetime1">
              <a:rPr lang="en-US" smtClean="0"/>
              <a:t>05-Mar-15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70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CF42-E6E9-4391-B3D5-2E479FF49267}" type="datetime1">
              <a:rPr lang="en-US" smtClean="0"/>
              <a:t>05-Mar-15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23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1194-B17C-4CCC-AFF1-5F19FEB58BB0}" type="datetime1">
              <a:rPr lang="en-US" smtClean="0"/>
              <a:t>05-Mar-15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02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3A25-B992-4DBC-BE2D-2752BCB79E7E}" type="datetime1">
              <a:rPr lang="en-US" smtClean="0"/>
              <a:t>05-Mar-15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20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816A-9F54-442C-BAEF-EA75064B2FA4}" type="datetime1">
              <a:rPr lang="en-US" smtClean="0"/>
              <a:t>05-Mar-15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8DD97-757E-4943-B2ED-9CE926C6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.sapariya@kpoin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eloper.com/net/virtualize-your-windows-development-environments-with-vagrant-packer-and-chocolatey-part-1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2" y="152401"/>
            <a:ext cx="10058400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844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Synced folders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Allows to share data between host and guest</a:t>
            </a:r>
          </a:p>
          <a:p>
            <a:r>
              <a:rPr lang="en-IN" dirty="0" smtClean="0"/>
              <a:t>Enables you to use the development environment on your host machine, but build and execute on guest machine</a:t>
            </a:r>
          </a:p>
        </p:txBody>
      </p:sp>
    </p:spTree>
    <p:extLst>
      <p:ext uri="{BB962C8B-B14F-4D97-AF65-F5344CB8AC3E}">
        <p14:creationId xmlns:p14="http://schemas.microsoft.com/office/powerpoint/2010/main" val="34756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Vagrant use cases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Reproducible/consistent environment for </a:t>
            </a:r>
            <a:r>
              <a:rPr lang="en-US" dirty="0" err="1" smtClean="0"/>
              <a:t>dev</a:t>
            </a:r>
            <a:r>
              <a:rPr lang="en-US" dirty="0" smtClean="0"/>
              <a:t>/test/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err="1" smtClean="0"/>
              <a:t>iso</a:t>
            </a:r>
            <a:r>
              <a:rPr lang="en-US" dirty="0" smtClean="0"/>
              <a:t> test automation (@kPoint)</a:t>
            </a:r>
          </a:p>
          <a:p>
            <a:r>
              <a:rPr lang="en-US" dirty="0" smtClean="0"/>
              <a:t>system test for browser matrix </a:t>
            </a:r>
            <a:r>
              <a:rPr lang="en-US" dirty="0"/>
              <a:t>coverage </a:t>
            </a:r>
            <a:r>
              <a:rPr lang="en-US" dirty="0" smtClean="0"/>
              <a:t>(@kPoint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System tests for your infrastructure code (Soon @kPoint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Puppet beaker uses vagrant</a:t>
            </a:r>
          </a:p>
          <a:p>
            <a:pPr lvl="1"/>
            <a:r>
              <a:rPr lang="en-US" dirty="0" smtClean="0"/>
              <a:t>You can automate chef recipes testing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598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Let’s Dive Now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Look at something that we do manually</a:t>
            </a:r>
          </a:p>
          <a:p>
            <a:r>
              <a:rPr lang="en-IN" dirty="0" smtClean="0"/>
              <a:t>Then look at the way how we will do it using vagrant</a:t>
            </a:r>
          </a:p>
          <a:p>
            <a:pPr lvl="1"/>
            <a:r>
              <a:rPr lang="en-IN" dirty="0" smtClean="0"/>
              <a:t>For each step we will look at the Vagrant </a:t>
            </a:r>
            <a:r>
              <a:rPr lang="en-IN" dirty="0" err="1" smtClean="0"/>
              <a:t>config</a:t>
            </a:r>
            <a:r>
              <a:rPr lang="en-IN" dirty="0" smtClean="0"/>
              <a:t> file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2675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Create a new VM from scratch (</a:t>
            </a:r>
            <a:r>
              <a:rPr lang="en-US" dirty="0" err="1" smtClean="0">
                <a:solidFill>
                  <a:srgbClr val="00AEFF"/>
                </a:solidFill>
              </a:rPr>
              <a:t>Virutalbox</a:t>
            </a:r>
            <a:r>
              <a:rPr lang="en-US" dirty="0" smtClean="0">
                <a:solidFill>
                  <a:srgbClr val="00AEFF"/>
                </a:solidFill>
              </a:rPr>
              <a:t>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Obtain </a:t>
            </a:r>
            <a:r>
              <a:rPr lang="en-IN" dirty="0" err="1" smtClean="0"/>
              <a:t>iso</a:t>
            </a:r>
            <a:endParaRPr lang="en-IN" dirty="0" smtClean="0"/>
          </a:p>
          <a:p>
            <a:r>
              <a:rPr lang="en-IN" dirty="0" smtClean="0"/>
              <a:t>Create a new VM (We will look at detailed configuration)</a:t>
            </a:r>
          </a:p>
          <a:p>
            <a:r>
              <a:rPr lang="en-IN" dirty="0" smtClean="0"/>
              <a:t>Install OS and Shutdown</a:t>
            </a:r>
          </a:p>
          <a:p>
            <a:r>
              <a:rPr lang="en-IN" dirty="0" smtClean="0"/>
              <a:t>Select VM and click on start</a:t>
            </a:r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912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Create a new VM from scratch (vagrant)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Obtain a box </a:t>
            </a:r>
            <a:r>
              <a:rPr lang="en-IN" sz="2300" dirty="0" smtClean="0"/>
              <a:t>(Assuming one is available) (If not, be prepared to have tough time)</a:t>
            </a:r>
          </a:p>
          <a:p>
            <a:r>
              <a:rPr lang="en-IN" dirty="0" smtClean="0"/>
              <a:t>vagrant </a:t>
            </a:r>
            <a:r>
              <a:rPr lang="en-IN" dirty="0" err="1" smtClean="0"/>
              <a:t>init</a:t>
            </a:r>
            <a:r>
              <a:rPr lang="en-IN" dirty="0" smtClean="0"/>
              <a:t> </a:t>
            </a:r>
            <a:r>
              <a:rPr lang="en-IN" sz="2300" dirty="0"/>
              <a:t>(Can be combined with above step)</a:t>
            </a:r>
          </a:p>
          <a:p>
            <a:r>
              <a:rPr lang="en-IN" dirty="0" smtClean="0"/>
              <a:t>Vagrant up</a:t>
            </a:r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346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Create a new VM from scratch (vagrant </a:t>
            </a:r>
            <a:r>
              <a:rPr lang="en-US" dirty="0" err="1" smtClean="0">
                <a:solidFill>
                  <a:srgbClr val="00AEFF"/>
                </a:solidFill>
              </a:rPr>
              <a:t>config</a:t>
            </a:r>
            <a:r>
              <a:rPr lang="en-US" dirty="0" smtClean="0">
                <a:solidFill>
                  <a:srgbClr val="00AEFF"/>
                </a:solidFill>
              </a:rPr>
              <a:t> file)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905000"/>
            <a:ext cx="10896600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VAGRANTFILE_API_VERSION = "2"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</a:t>
            </a:r>
          </a:p>
          <a:p>
            <a:r>
              <a:rPr lang="en-US" b="1" dirty="0" err="1"/>
              <a:t>Vagrant.configure</a:t>
            </a:r>
            <a:r>
              <a:rPr lang="en-US" b="1" dirty="0"/>
              <a:t>(VAGRANTFILE_API_VERSION) do |</a:t>
            </a:r>
            <a:r>
              <a:rPr lang="en-US" b="1" dirty="0" err="1"/>
              <a:t>config</a:t>
            </a:r>
            <a:r>
              <a:rPr lang="en-US" b="1" dirty="0"/>
              <a:t>|                              </a:t>
            </a:r>
          </a:p>
          <a:p>
            <a:r>
              <a:rPr lang="en-US" dirty="0"/>
              <a:t>  # All Vagrant configuration is done here. The most common configuration           </a:t>
            </a:r>
          </a:p>
          <a:p>
            <a:r>
              <a:rPr lang="en-US" dirty="0"/>
              <a:t>  # options are documented and commented below. For a complete reference,           </a:t>
            </a:r>
          </a:p>
          <a:p>
            <a:r>
              <a:rPr lang="en-US" dirty="0"/>
              <a:t>  # please see the online documentation at vagrantup.com.                           </a:t>
            </a:r>
          </a:p>
          <a:p>
            <a:r>
              <a:rPr lang="en-US" dirty="0"/>
              <a:t>                                                                                    </a:t>
            </a:r>
          </a:p>
          <a:p>
            <a:r>
              <a:rPr lang="en-US" dirty="0"/>
              <a:t>  # Every Vagrant virtual environment requires a box to build off of.               </a:t>
            </a:r>
          </a:p>
          <a:p>
            <a:r>
              <a:rPr lang="en-US" b="1" dirty="0"/>
              <a:t>  </a:t>
            </a:r>
            <a:r>
              <a:rPr lang="en-US" b="1" dirty="0" err="1"/>
              <a:t>config.vm.box</a:t>
            </a:r>
            <a:r>
              <a:rPr lang="en-US" b="1" dirty="0"/>
              <a:t> = </a:t>
            </a:r>
            <a:r>
              <a:rPr lang="en-US" b="1" dirty="0" smtClean="0"/>
              <a:t>“</a:t>
            </a:r>
            <a:r>
              <a:rPr lang="en-US" b="1" dirty="0" err="1" smtClean="0"/>
              <a:t>mybox</a:t>
            </a:r>
            <a:r>
              <a:rPr lang="en-US" b="1" dirty="0"/>
              <a:t>"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</a:t>
            </a:r>
          </a:p>
          <a:p>
            <a:r>
              <a:rPr lang="en-US" dirty="0"/>
              <a:t>  # The </a:t>
            </a:r>
            <a:r>
              <a:rPr lang="en-US" dirty="0" err="1"/>
              <a:t>url</a:t>
            </a:r>
            <a:r>
              <a:rPr lang="en-US" dirty="0"/>
              <a:t> from where the '</a:t>
            </a:r>
            <a:r>
              <a:rPr lang="en-US" dirty="0" err="1"/>
              <a:t>config.vm.box</a:t>
            </a:r>
            <a:r>
              <a:rPr lang="en-US" dirty="0"/>
              <a:t>' box will be fetched if it                </a:t>
            </a:r>
          </a:p>
          <a:p>
            <a:r>
              <a:rPr lang="en-US" dirty="0"/>
              <a:t>  # doesn't already exist on the user's system.                                     </a:t>
            </a:r>
          </a:p>
          <a:p>
            <a:r>
              <a:rPr lang="en-US" b="1" dirty="0"/>
              <a:t>  </a:t>
            </a:r>
            <a:r>
              <a:rPr lang="en-US" b="1" dirty="0" err="1"/>
              <a:t>config.vm.box_url</a:t>
            </a:r>
            <a:r>
              <a:rPr lang="en-US" b="1" dirty="0"/>
              <a:t> = "http</a:t>
            </a:r>
            <a:r>
              <a:rPr lang="en-US" b="1" dirty="0" smtClean="0"/>
              <a:t>://abcd.pqr/kpoint.box</a:t>
            </a:r>
            <a:r>
              <a:rPr lang="en-US" b="1" dirty="0"/>
              <a:t>"                             </a:t>
            </a:r>
          </a:p>
          <a:p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97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More RAM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1026" name="Picture 2" descr="C:\Workspace\Temp\VB-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1102508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More RAM (vagrant </a:t>
            </a:r>
            <a:r>
              <a:rPr lang="en-US" dirty="0" err="1" smtClean="0">
                <a:solidFill>
                  <a:srgbClr val="00AEFF"/>
                </a:solidFill>
              </a:rPr>
              <a:t>config</a:t>
            </a:r>
            <a:r>
              <a:rPr lang="en-US" dirty="0" smtClean="0">
                <a:solidFill>
                  <a:srgbClr val="00AEFF"/>
                </a:solidFill>
              </a:rPr>
              <a:t> file)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108966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config.vm.provider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b="1" dirty="0" err="1"/>
              <a:t>virtualbox</a:t>
            </a:r>
            <a:r>
              <a:rPr lang="en-US" b="1" dirty="0"/>
              <a:t>" do |</a:t>
            </a:r>
            <a:r>
              <a:rPr lang="en-US" b="1" dirty="0" err="1"/>
              <a:t>vb</a:t>
            </a:r>
            <a:r>
              <a:rPr lang="en-US" b="1" dirty="0"/>
              <a:t>|    </a:t>
            </a:r>
            <a:endParaRPr lang="en-US" b="1" dirty="0" smtClean="0"/>
          </a:p>
          <a:p>
            <a:r>
              <a:rPr lang="en-US" b="1" dirty="0" smtClean="0"/>
              <a:t>    # Use more memory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vb.memory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2048</a:t>
            </a:r>
          </a:p>
          <a:p>
            <a:r>
              <a:rPr lang="en-US" b="1" dirty="0"/>
              <a:t> </a:t>
            </a:r>
            <a:r>
              <a:rPr lang="en-US" b="1" dirty="0" smtClean="0"/>
              <a:t> end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12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More CPU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5" name="Picture 2" descr="C:\Workspace\Temp\VB-CP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1053978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4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More CPU (vagrant </a:t>
            </a:r>
            <a:r>
              <a:rPr lang="en-US" dirty="0" err="1" smtClean="0">
                <a:solidFill>
                  <a:srgbClr val="00AEFF"/>
                </a:solidFill>
              </a:rPr>
              <a:t>config</a:t>
            </a:r>
            <a:r>
              <a:rPr lang="en-US" dirty="0" smtClean="0">
                <a:solidFill>
                  <a:srgbClr val="00AEFF"/>
                </a:solidFill>
              </a:rPr>
              <a:t> file)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108966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config.vm.provider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b="1" dirty="0" err="1"/>
              <a:t>virtualbox</a:t>
            </a:r>
            <a:r>
              <a:rPr lang="en-US" b="1" dirty="0"/>
              <a:t>" do |</a:t>
            </a:r>
            <a:r>
              <a:rPr lang="en-US" b="1" dirty="0" err="1"/>
              <a:t>vb</a:t>
            </a:r>
            <a:r>
              <a:rPr lang="en-US" b="1" dirty="0"/>
              <a:t>|    </a:t>
            </a:r>
            <a:endParaRPr lang="en-US" b="1" dirty="0" smtClean="0"/>
          </a:p>
          <a:p>
            <a:r>
              <a:rPr lang="en-US" b="1" dirty="0" smtClean="0"/>
              <a:t>    # Use more </a:t>
            </a:r>
            <a:r>
              <a:rPr lang="en-US" b="1" dirty="0" err="1" smtClean="0"/>
              <a:t>cpus</a:t>
            </a:r>
            <a:endParaRPr lang="en-US" b="1" dirty="0" smtClean="0"/>
          </a:p>
          <a:p>
            <a:r>
              <a:rPr lang="en-US" b="1" dirty="0" smtClean="0"/>
              <a:t>    </a:t>
            </a:r>
            <a:r>
              <a:rPr lang="en-US" b="1" dirty="0" err="1" smtClean="0"/>
              <a:t>vb.cpus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2</a:t>
            </a:r>
          </a:p>
          <a:p>
            <a:r>
              <a:rPr lang="en-US" b="1" dirty="0"/>
              <a:t> </a:t>
            </a:r>
            <a:r>
              <a:rPr lang="en-US" b="1" dirty="0" smtClean="0"/>
              <a:t> end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404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DEEP  DIVE Into Vagrant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DD97-757E-4943-B2ED-9CE926C69F8D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811793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  <a:hlinkClick r:id="rId3"/>
              </a:rPr>
              <a:t>manish.sapariya@kpoint.com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  | @manishsapariya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Head less vs GUI mode (Vagrant)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108966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config.vm.provider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b="1" dirty="0" err="1"/>
              <a:t>virtualbox</a:t>
            </a:r>
            <a:r>
              <a:rPr lang="en-US" b="1" dirty="0"/>
              <a:t>" do |</a:t>
            </a:r>
            <a:r>
              <a:rPr lang="en-US" b="1" dirty="0" err="1"/>
              <a:t>vb</a:t>
            </a:r>
            <a:r>
              <a:rPr lang="en-US" b="1" dirty="0"/>
              <a:t>|    </a:t>
            </a:r>
            <a:endParaRPr lang="en-US" b="1" dirty="0" smtClean="0"/>
          </a:p>
          <a:p>
            <a:r>
              <a:rPr lang="en-US" b="1" dirty="0" smtClean="0"/>
              <a:t>    # </a:t>
            </a:r>
            <a:r>
              <a:rPr lang="en-US" b="1" dirty="0"/>
              <a:t>Don't boot with headless mode         </a:t>
            </a:r>
          </a:p>
          <a:p>
            <a:r>
              <a:rPr lang="en-US" b="1" dirty="0"/>
              <a:t>    </a:t>
            </a:r>
            <a:r>
              <a:rPr lang="en-US" b="1" dirty="0" err="1"/>
              <a:t>vb.gui</a:t>
            </a:r>
            <a:r>
              <a:rPr lang="en-US" b="1" dirty="0"/>
              <a:t> = true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end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41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Shared folder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1026" name="Picture 2" descr="C:\Workspace\Temp\VB-Shared-fol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77472"/>
            <a:ext cx="8534400" cy="52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Shared folder (vagrant </a:t>
            </a:r>
            <a:r>
              <a:rPr lang="en-US" dirty="0" err="1" smtClean="0">
                <a:solidFill>
                  <a:srgbClr val="00AEFF"/>
                </a:solidFill>
              </a:rPr>
              <a:t>config</a:t>
            </a:r>
            <a:r>
              <a:rPr lang="en-US" dirty="0" smtClean="0">
                <a:solidFill>
                  <a:srgbClr val="00AEFF"/>
                </a:solidFill>
              </a:rPr>
              <a:t> file)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10896600" cy="166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	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config.vm.synced_folder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b="1" dirty="0" err="1"/>
              <a:t>src</a:t>
            </a:r>
            <a:r>
              <a:rPr lang="en-US" b="1" dirty="0"/>
              <a:t>/", "/</a:t>
            </a:r>
            <a:r>
              <a:rPr lang="en-US" b="1" dirty="0" err="1" smtClean="0"/>
              <a:t>srv</a:t>
            </a:r>
            <a:r>
              <a:rPr lang="en-US" b="1" dirty="0" smtClean="0"/>
              <a:t>/website“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64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Basics of networking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NAT networking</a:t>
            </a:r>
          </a:p>
          <a:p>
            <a:r>
              <a:rPr lang="en-IN" dirty="0" smtClean="0"/>
              <a:t>Host Only networking</a:t>
            </a:r>
          </a:p>
          <a:p>
            <a:r>
              <a:rPr lang="en-IN" dirty="0" smtClean="0"/>
              <a:t>Bridged networking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NAT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2050" name="Picture 2" descr="C:\Workspace\Temp\VB-Network-N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8305800" cy="51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NAT (vagrant)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Default networking is NAT</a:t>
            </a:r>
          </a:p>
          <a:p>
            <a:pPr lvl="1"/>
            <a:r>
              <a:rPr lang="en-IN" dirty="0" smtClean="0"/>
              <a:t>Guest can have access to internet</a:t>
            </a:r>
          </a:p>
          <a:p>
            <a:pPr lvl="1"/>
            <a:r>
              <a:rPr lang="en-IN" dirty="0" smtClean="0"/>
              <a:t>You will have to use forwarded ports to access </a:t>
            </a:r>
            <a:r>
              <a:rPr lang="en-IN" dirty="0" err="1" smtClean="0"/>
              <a:t>servies</a:t>
            </a:r>
            <a:r>
              <a:rPr lang="en-IN" dirty="0" smtClean="0"/>
              <a:t> on VM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425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Host only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3074" name="Picture 2" descr="C:\Workspace\Temp\VB-Network-Host-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219200"/>
            <a:ext cx="8520658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Host Only (vagrant)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Also known as private network in vagrant terminology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5459" y="1905000"/>
            <a:ext cx="10896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#sets up private network using DHCP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config.vm.network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b="1" dirty="0" err="1"/>
              <a:t>private_network</a:t>
            </a:r>
            <a:r>
              <a:rPr lang="en-US" b="1" dirty="0"/>
              <a:t>", type: "</a:t>
            </a:r>
            <a:r>
              <a:rPr lang="en-US" b="1" dirty="0" err="1"/>
              <a:t>dhcp</a:t>
            </a:r>
            <a:r>
              <a:rPr lang="en-US" b="1" dirty="0" smtClean="0"/>
              <a:t>"</a:t>
            </a:r>
            <a:endParaRPr lang="en-US" dirty="0" smtClean="0"/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6494" y="4114800"/>
            <a:ext cx="10896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#sets up private network using Static IP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config.vm.network</a:t>
            </a:r>
            <a:r>
              <a:rPr lang="en-US" b="1" dirty="0" smtClean="0"/>
              <a:t> </a:t>
            </a:r>
            <a:r>
              <a:rPr lang="en-US" b="1" dirty="0"/>
              <a:t>"</a:t>
            </a:r>
            <a:r>
              <a:rPr lang="en-US" b="1" dirty="0" err="1"/>
              <a:t>private_network</a:t>
            </a:r>
            <a:r>
              <a:rPr lang="en-US" b="1" dirty="0"/>
              <a:t>", </a:t>
            </a:r>
            <a:r>
              <a:rPr lang="en-US" b="1" dirty="0" err="1"/>
              <a:t>ip</a:t>
            </a:r>
            <a:r>
              <a:rPr lang="en-US" b="1" dirty="0"/>
              <a:t>: "</a:t>
            </a:r>
            <a:r>
              <a:rPr lang="en-US" b="1" dirty="0" smtClean="0"/>
              <a:t>192.168.50.4“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2807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Bridged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4098" name="Picture 2" descr="C:\Workspace\Temp\VB-Network-Bridg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8153400" cy="503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Bridge (vagrant)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45459" y="1219201"/>
            <a:ext cx="10972800" cy="609600"/>
          </a:xfrm>
        </p:spPr>
        <p:txBody>
          <a:bodyPr>
            <a:normAutofit/>
          </a:bodyPr>
          <a:lstStyle/>
          <a:p>
            <a:r>
              <a:rPr lang="en-IN" dirty="0" smtClean="0"/>
              <a:t>Also known as public network in vagrant terminology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5459" y="1905000"/>
            <a:ext cx="10896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#sets up </a:t>
            </a:r>
            <a:r>
              <a:rPr lang="en-US" b="1" dirty="0"/>
              <a:t>public</a:t>
            </a:r>
            <a:r>
              <a:rPr lang="en-US" b="1" dirty="0" smtClean="0"/>
              <a:t> network using DHCP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config.vm.network</a:t>
            </a:r>
            <a:r>
              <a:rPr lang="en-US" b="1" dirty="0" smtClean="0"/>
              <a:t> “</a:t>
            </a:r>
            <a:r>
              <a:rPr lang="en-US" b="1" dirty="0" err="1" smtClean="0"/>
              <a:t>public_network</a:t>
            </a:r>
            <a:r>
              <a:rPr lang="en-US" b="1" dirty="0" smtClean="0"/>
              <a:t>"</a:t>
            </a:r>
            <a:endParaRPr lang="en-US" dirty="0" smtClean="0"/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6494" y="4114800"/>
            <a:ext cx="10896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#sets up public network using Static IP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config.vm.network</a:t>
            </a:r>
            <a:r>
              <a:rPr lang="en-US" b="1" dirty="0" smtClean="0"/>
              <a:t> "</a:t>
            </a:r>
            <a:r>
              <a:rPr lang="en-US" b="1" dirty="0" err="1"/>
              <a:t>public</a:t>
            </a:r>
            <a:r>
              <a:rPr lang="en-US" b="1" dirty="0" err="1" smtClean="0"/>
              <a:t>_network</a:t>
            </a:r>
            <a:r>
              <a:rPr lang="en-US" b="1" dirty="0"/>
              <a:t>", </a:t>
            </a:r>
            <a:r>
              <a:rPr lang="en-US" b="1" dirty="0" err="1"/>
              <a:t>ip</a:t>
            </a:r>
            <a:r>
              <a:rPr lang="en-US" b="1" dirty="0"/>
              <a:t>: "</a:t>
            </a:r>
            <a:r>
              <a:rPr lang="en-US" b="1" dirty="0" smtClean="0"/>
              <a:t>192.168.1.4“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717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At glance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Vagrant basics</a:t>
            </a:r>
          </a:p>
          <a:p>
            <a:r>
              <a:rPr lang="en-IN" dirty="0" smtClean="0"/>
              <a:t>Vagrant use cases</a:t>
            </a:r>
          </a:p>
          <a:p>
            <a:r>
              <a:rPr lang="en-IN" dirty="0" smtClean="0"/>
              <a:t>Deep dive</a:t>
            </a:r>
          </a:p>
          <a:p>
            <a:pPr lvl="1"/>
            <a:r>
              <a:rPr lang="en-IN" dirty="0" smtClean="0"/>
              <a:t>Vagrant configuration with respect to what we do in Virtualbox or any other virtualization tool</a:t>
            </a:r>
          </a:p>
          <a:p>
            <a:r>
              <a:rPr lang="en-IN" dirty="0" smtClean="0"/>
              <a:t>Creating vagrant friendly images</a:t>
            </a:r>
          </a:p>
          <a:p>
            <a:pPr lvl="1"/>
            <a:r>
              <a:rPr lang="en-IN" dirty="0" smtClean="0"/>
              <a:t>Packer</a:t>
            </a:r>
          </a:p>
          <a:p>
            <a:pPr lvl="1"/>
            <a:r>
              <a:rPr lang="en-IN" dirty="0" smtClean="0"/>
              <a:t>Creating image for Linux </a:t>
            </a:r>
            <a:r>
              <a:rPr lang="en-IN" dirty="0"/>
              <a:t>and windows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030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Port forwarding (Virtualbox)</a:t>
            </a:r>
            <a:endParaRPr lang="en-US" dirty="0">
              <a:solidFill>
                <a:srgbClr val="00AEFF"/>
              </a:solidFill>
            </a:endParaRPr>
          </a:p>
        </p:txBody>
      </p:sp>
      <p:pic>
        <p:nvPicPr>
          <p:cNvPr id="5122" name="Picture 2" descr="C:\Workspace\Temp\VB-Network-Port-Forward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036638"/>
            <a:ext cx="4819746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Workspace\Temp\VB-Network-Port-Forwarding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72183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Port forwarding (vagrant)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10896600" cy="166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	</a:t>
            </a:r>
          </a:p>
          <a:p>
            <a:r>
              <a:rPr lang="en-US" b="1" dirty="0"/>
              <a:t>	</a:t>
            </a:r>
            <a:r>
              <a:rPr lang="en-US" b="1" dirty="0" err="1"/>
              <a:t>config.vm.network</a:t>
            </a:r>
            <a:r>
              <a:rPr lang="en-US" b="1" dirty="0"/>
              <a:t> :</a:t>
            </a:r>
            <a:r>
              <a:rPr lang="en-US" b="1" dirty="0" err="1"/>
              <a:t>forwarded_port</a:t>
            </a:r>
            <a:r>
              <a:rPr lang="en-US" b="1" dirty="0"/>
              <a:t>, host: </a:t>
            </a:r>
            <a:r>
              <a:rPr lang="en-US" b="1" dirty="0" smtClean="0"/>
              <a:t>8080, </a:t>
            </a:r>
            <a:r>
              <a:rPr lang="en-US" b="1" dirty="0"/>
              <a:t>guest: </a:t>
            </a:r>
            <a:r>
              <a:rPr lang="en-US" b="1" dirty="0" smtClean="0"/>
              <a:t>80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986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Install or setup your VM (vagrant shell </a:t>
            </a:r>
            <a:r>
              <a:rPr lang="en-US" dirty="0" err="1" smtClean="0">
                <a:solidFill>
                  <a:srgbClr val="00AEFF"/>
                </a:solidFill>
              </a:rPr>
              <a:t>provisioner</a:t>
            </a:r>
            <a:r>
              <a:rPr lang="en-US" dirty="0" smtClean="0">
                <a:solidFill>
                  <a:srgbClr val="00AEFF"/>
                </a:solidFill>
              </a:rPr>
              <a:t>)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1089660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VAGRANTFILE_API_VERSION = "2"                                                       </a:t>
            </a:r>
          </a:p>
          <a:p>
            <a:r>
              <a:rPr lang="en-US" sz="1200" dirty="0"/>
              <a:t>                                                                                    </a:t>
            </a:r>
          </a:p>
          <a:p>
            <a:r>
              <a:rPr lang="en-US" sz="1200" dirty="0" err="1"/>
              <a:t>Vagrant.configure</a:t>
            </a:r>
            <a:r>
              <a:rPr lang="en-US" sz="1200" dirty="0"/>
              <a:t>(VAGRANTFILE_API_VERSION)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	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config.vm.network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b="1" dirty="0" err="1"/>
              <a:t>forwarded_port</a:t>
            </a:r>
            <a:r>
              <a:rPr lang="en-US" b="1" dirty="0"/>
              <a:t>, host: </a:t>
            </a:r>
            <a:r>
              <a:rPr lang="en-US" b="1" dirty="0" smtClean="0"/>
              <a:t>8080, </a:t>
            </a:r>
            <a:r>
              <a:rPr lang="en-US" b="1" dirty="0"/>
              <a:t>guest: </a:t>
            </a:r>
            <a:r>
              <a:rPr lang="en-US" b="1" dirty="0" smtClean="0"/>
              <a:t>80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config.vm.provision</a:t>
            </a:r>
            <a:r>
              <a:rPr lang="en-US" b="1" dirty="0" smtClean="0"/>
              <a:t> </a:t>
            </a:r>
            <a:r>
              <a:rPr lang="en-US" b="1" dirty="0"/>
              <a:t>"shell", path: "./scripts/fix_image.sh"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config</a:t>
            </a:r>
            <a:r>
              <a:rPr lang="en-US" b="1" dirty="0" err="1" smtClean="0"/>
              <a:t>.vm.provision</a:t>
            </a:r>
            <a:r>
              <a:rPr lang="en-US" b="1" dirty="0" smtClean="0"/>
              <a:t> </a:t>
            </a:r>
            <a:r>
              <a:rPr lang="en-US" b="1" dirty="0"/>
              <a:t>"shell", path: "./scripts/cs_start_nfs.sh"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config</a:t>
            </a:r>
            <a:r>
              <a:rPr lang="en-US" b="1" dirty="0" err="1" smtClean="0"/>
              <a:t>.vm.provision</a:t>
            </a:r>
            <a:r>
              <a:rPr lang="en-US" b="1" dirty="0" smtClean="0"/>
              <a:t> </a:t>
            </a:r>
            <a:r>
              <a:rPr lang="en-US" b="1" dirty="0"/>
              <a:t>"shell", path: "./scripts/untar_puppet_build.sh"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config</a:t>
            </a:r>
            <a:r>
              <a:rPr lang="en-US" b="1" dirty="0" err="1" smtClean="0"/>
              <a:t>.vm.provision</a:t>
            </a:r>
            <a:r>
              <a:rPr lang="en-US" b="1" dirty="0" smtClean="0"/>
              <a:t> </a:t>
            </a:r>
            <a:r>
              <a:rPr lang="en-US" b="1" dirty="0"/>
              <a:t>"shell", path: "./scripts/deploy_cs_puppet.sh"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config</a:t>
            </a:r>
            <a:r>
              <a:rPr lang="en-US" b="1" dirty="0" err="1" smtClean="0"/>
              <a:t>.vm.provision</a:t>
            </a:r>
            <a:r>
              <a:rPr lang="en-US" b="1" dirty="0" smtClean="0"/>
              <a:t> </a:t>
            </a:r>
            <a:r>
              <a:rPr lang="en-US" b="1" dirty="0"/>
              <a:t>"shell", path: "./scripts/untar_leopard_build.sh"</a:t>
            </a:r>
            <a:endParaRPr lang="en-US" b="1" dirty="0" smtClean="0"/>
          </a:p>
          <a:p>
            <a:r>
              <a:rPr lang="en-US" b="1" dirty="0" smtClean="0"/>
              <a:t>…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Run networking aware multiple VMs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838200"/>
            <a:ext cx="10896600" cy="5724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Vagrant.configure</a:t>
            </a:r>
            <a:r>
              <a:rPr lang="en-US" sz="1200" dirty="0" smtClean="0"/>
              <a:t>(VAGRANTFILE_API_VERSION</a:t>
            </a:r>
            <a:r>
              <a:rPr lang="en-US" sz="1200" dirty="0"/>
              <a:t>) do |</a:t>
            </a:r>
            <a:r>
              <a:rPr lang="en-US" sz="1200" dirty="0" err="1"/>
              <a:t>config</a:t>
            </a:r>
            <a:r>
              <a:rPr lang="en-US" sz="1200" dirty="0"/>
              <a:t>|                              </a:t>
            </a:r>
          </a:p>
          <a:p>
            <a:r>
              <a:rPr lang="en-US" b="1" dirty="0" smtClean="0"/>
              <a:t>…	</a:t>
            </a:r>
          </a:p>
          <a:p>
            <a:pPr lvl="2"/>
            <a:r>
              <a:rPr lang="en-US" b="1" dirty="0" err="1" smtClean="0"/>
              <a:t>config.vm.define</a:t>
            </a:r>
            <a:r>
              <a:rPr lang="en-US" b="1" dirty="0" smtClean="0"/>
              <a:t> </a:t>
            </a:r>
            <a:r>
              <a:rPr lang="en-US" b="1" dirty="0"/>
              <a:t>'</a:t>
            </a:r>
            <a:r>
              <a:rPr lang="en-US" b="1" dirty="0" err="1"/>
              <a:t>cs</a:t>
            </a:r>
            <a:r>
              <a:rPr lang="en-US" b="1" dirty="0"/>
              <a:t>' do |node|</a:t>
            </a:r>
          </a:p>
          <a:p>
            <a:pPr lvl="2"/>
            <a:r>
              <a:rPr lang="en-US" b="1" dirty="0"/>
              <a:t>        </a:t>
            </a:r>
            <a:r>
              <a:rPr lang="en-US" b="1" dirty="0" err="1"/>
              <a:t>node.vm.box</a:t>
            </a:r>
            <a:r>
              <a:rPr lang="en-US" b="1" dirty="0"/>
              <a:t> = '</a:t>
            </a:r>
            <a:r>
              <a:rPr lang="en-US" b="1" dirty="0" err="1"/>
              <a:t>kpoint_st</a:t>
            </a:r>
            <a:r>
              <a:rPr lang="en-US" b="1" dirty="0"/>
              <a:t>'</a:t>
            </a:r>
          </a:p>
          <a:p>
            <a:pPr lvl="2"/>
            <a:r>
              <a:rPr lang="en-US" b="1" dirty="0"/>
              <a:t>        </a:t>
            </a:r>
            <a:r>
              <a:rPr lang="en-US" b="1" dirty="0" err="1"/>
              <a:t>node.vm.box_url</a:t>
            </a:r>
            <a:r>
              <a:rPr lang="en-US" b="1" dirty="0"/>
              <a:t> = 'http://192.168.8.204/</a:t>
            </a:r>
            <a:r>
              <a:rPr lang="en-US" b="1" dirty="0" err="1"/>
              <a:t>kpoint_iso</a:t>
            </a:r>
            <a:r>
              <a:rPr lang="en-US" b="1" dirty="0"/>
              <a:t>/</a:t>
            </a:r>
            <a:r>
              <a:rPr lang="en-US" b="1" dirty="0" err="1"/>
              <a:t>kpoint.box</a:t>
            </a:r>
            <a:r>
              <a:rPr lang="en-US" b="1" dirty="0"/>
              <a:t>'</a:t>
            </a:r>
          </a:p>
          <a:p>
            <a:pPr lvl="2"/>
            <a:r>
              <a:rPr lang="en-US" b="1" dirty="0"/>
              <a:t>        </a:t>
            </a:r>
            <a:r>
              <a:rPr lang="en-US" b="1" dirty="0" err="1"/>
              <a:t>node.vm.hostname</a:t>
            </a:r>
            <a:r>
              <a:rPr lang="en-US" b="1" dirty="0"/>
              <a:t> = 'st-controller.zencite.com'</a:t>
            </a:r>
          </a:p>
          <a:p>
            <a:pPr lvl="2"/>
            <a:r>
              <a:rPr lang="en-US" b="1" dirty="0"/>
              <a:t>        </a:t>
            </a:r>
            <a:r>
              <a:rPr lang="en-US" b="1" dirty="0" err="1"/>
              <a:t>node.vm.network</a:t>
            </a:r>
            <a:r>
              <a:rPr lang="en-US" b="1" dirty="0"/>
              <a:t> :</a:t>
            </a:r>
            <a:r>
              <a:rPr lang="en-US" b="1" dirty="0" err="1"/>
              <a:t>private_network</a:t>
            </a:r>
            <a:r>
              <a:rPr lang="en-US" b="1" dirty="0"/>
              <a:t>, </a:t>
            </a:r>
            <a:r>
              <a:rPr lang="en-US" b="1" dirty="0" err="1"/>
              <a:t>ip</a:t>
            </a:r>
            <a:r>
              <a:rPr lang="en-US" b="1" dirty="0"/>
              <a:t>: '192.168.42.42'</a:t>
            </a:r>
          </a:p>
          <a:p>
            <a:pPr lvl="2"/>
            <a:r>
              <a:rPr lang="en-US" b="1" dirty="0"/>
              <a:t>        </a:t>
            </a:r>
            <a:r>
              <a:rPr lang="en-US" b="1" dirty="0" err="1"/>
              <a:t>node.hostmanager.aliases</a:t>
            </a:r>
            <a:r>
              <a:rPr lang="en-US" b="1" dirty="0"/>
              <a:t> = %w(</a:t>
            </a:r>
            <a:r>
              <a:rPr lang="en-US" b="1" dirty="0" err="1"/>
              <a:t>st</a:t>
            </a:r>
            <a:r>
              <a:rPr lang="en-US" b="1" dirty="0"/>
              <a:t>-controller beta.st-controller.zencite.com underworld.st-controller.zencite.com)</a:t>
            </a:r>
          </a:p>
          <a:p>
            <a:pPr lvl="2"/>
            <a:r>
              <a:rPr lang="en-US" b="1" dirty="0"/>
              <a:t>        </a:t>
            </a:r>
            <a:r>
              <a:rPr lang="en-US" b="1" dirty="0" err="1"/>
              <a:t>node.vm.provision</a:t>
            </a:r>
            <a:r>
              <a:rPr lang="en-US" b="1" dirty="0"/>
              <a:t> "shell", path: "./scripts/fix_image.sh"</a:t>
            </a:r>
          </a:p>
          <a:p>
            <a:pPr lvl="2"/>
            <a:r>
              <a:rPr lang="en-US" b="1" dirty="0" smtClean="0"/>
              <a:t>end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    </a:t>
            </a:r>
            <a:r>
              <a:rPr lang="en-US" b="1" dirty="0" err="1"/>
              <a:t>config.vm.define</a:t>
            </a:r>
            <a:r>
              <a:rPr lang="en-US" b="1" dirty="0"/>
              <a:t> 'client' do |node|</a:t>
            </a:r>
          </a:p>
          <a:p>
            <a:pPr lvl="1"/>
            <a:r>
              <a:rPr lang="en-US" b="1" dirty="0"/>
              <a:t>        </a:t>
            </a:r>
            <a:r>
              <a:rPr lang="en-US" b="1" dirty="0" err="1"/>
              <a:t>node.vm.box</a:t>
            </a:r>
            <a:r>
              <a:rPr lang="en-US" b="1" dirty="0"/>
              <a:t> = '</a:t>
            </a:r>
            <a:r>
              <a:rPr lang="en-US" b="1" dirty="0" err="1"/>
              <a:t>kpoint_st_client</a:t>
            </a:r>
            <a:r>
              <a:rPr lang="en-US" b="1" dirty="0"/>
              <a:t>'</a:t>
            </a:r>
          </a:p>
          <a:p>
            <a:pPr lvl="1"/>
            <a:r>
              <a:rPr lang="en-US" b="1" dirty="0"/>
              <a:t>        </a:t>
            </a:r>
            <a:r>
              <a:rPr lang="en-US" b="1" dirty="0" err="1"/>
              <a:t>node.vm.box_url</a:t>
            </a:r>
            <a:r>
              <a:rPr lang="en-US" b="1" dirty="0"/>
              <a:t> = 'http://192.168.8.204/</a:t>
            </a:r>
            <a:r>
              <a:rPr lang="en-US" b="1" dirty="0" err="1"/>
              <a:t>kpoint_iso</a:t>
            </a:r>
            <a:r>
              <a:rPr lang="en-US" b="1" dirty="0"/>
              <a:t>/</a:t>
            </a:r>
            <a:r>
              <a:rPr lang="en-US" b="1" dirty="0" err="1"/>
              <a:t>ubuntu_client.box</a:t>
            </a:r>
            <a:r>
              <a:rPr lang="en-US" b="1" dirty="0"/>
              <a:t>'</a:t>
            </a:r>
          </a:p>
          <a:p>
            <a:pPr lvl="1"/>
            <a:r>
              <a:rPr lang="en-US" b="1" dirty="0"/>
              <a:t>        </a:t>
            </a:r>
            <a:r>
              <a:rPr lang="en-US" b="1" dirty="0" err="1"/>
              <a:t>node.vm.hostname</a:t>
            </a:r>
            <a:r>
              <a:rPr lang="en-US" b="1" dirty="0"/>
              <a:t> = 'st-client.zencite.com'</a:t>
            </a:r>
          </a:p>
          <a:p>
            <a:pPr lvl="1"/>
            <a:r>
              <a:rPr lang="en-US" b="1" dirty="0"/>
              <a:t>        </a:t>
            </a:r>
            <a:r>
              <a:rPr lang="en-US" b="1" dirty="0" err="1"/>
              <a:t>node.vm.network</a:t>
            </a:r>
            <a:r>
              <a:rPr lang="en-US" b="1" dirty="0"/>
              <a:t> :</a:t>
            </a:r>
            <a:r>
              <a:rPr lang="en-US" b="1" dirty="0" err="1"/>
              <a:t>private_network</a:t>
            </a:r>
            <a:r>
              <a:rPr lang="en-US" b="1" dirty="0"/>
              <a:t>, </a:t>
            </a:r>
            <a:r>
              <a:rPr lang="en-US" b="1" dirty="0" err="1"/>
              <a:t>ip</a:t>
            </a:r>
            <a:r>
              <a:rPr lang="en-US" b="1" dirty="0"/>
              <a:t>: '192.168.42.44'</a:t>
            </a:r>
          </a:p>
          <a:p>
            <a:pPr lvl="1"/>
            <a:r>
              <a:rPr lang="en-US" b="1" dirty="0"/>
              <a:t>        </a:t>
            </a:r>
            <a:r>
              <a:rPr lang="en-US" b="1" dirty="0" err="1"/>
              <a:t>node.hostmanager.aliases</a:t>
            </a:r>
            <a:r>
              <a:rPr lang="en-US" b="1" dirty="0"/>
              <a:t> = %w(st-client.zencite.com </a:t>
            </a:r>
            <a:r>
              <a:rPr lang="en-US" b="1" dirty="0" err="1"/>
              <a:t>st</a:t>
            </a:r>
            <a:r>
              <a:rPr lang="en-US" b="1" dirty="0"/>
              <a:t>-client)</a:t>
            </a:r>
          </a:p>
          <a:p>
            <a:pPr lvl="1"/>
            <a:r>
              <a:rPr lang="en-US" b="1" dirty="0"/>
              <a:t>    end</a:t>
            </a:r>
          </a:p>
          <a:p>
            <a:r>
              <a:rPr lang="en-US" b="1" dirty="0" smtClean="0"/>
              <a:t>…</a:t>
            </a:r>
          </a:p>
          <a:p>
            <a:r>
              <a:rPr lang="en-US" sz="1200" dirty="0" smtClean="0"/>
              <a:t>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17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Vagrant plugins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Almost everything is plugins</a:t>
            </a:r>
          </a:p>
          <a:p>
            <a:pPr lvl="1"/>
            <a:r>
              <a:rPr lang="en-IN" dirty="0" smtClean="0"/>
              <a:t>Providers</a:t>
            </a:r>
          </a:p>
          <a:p>
            <a:pPr lvl="2"/>
            <a:r>
              <a:rPr lang="en-IN" dirty="0" err="1" smtClean="0"/>
              <a:t>Virtualbox,vmware,aws,lxc,docker,kvm</a:t>
            </a:r>
            <a:endParaRPr lang="en-IN" dirty="0" smtClean="0"/>
          </a:p>
          <a:p>
            <a:r>
              <a:rPr lang="en-IN" dirty="0" smtClean="0"/>
              <a:t>Plugins that I found useful</a:t>
            </a:r>
          </a:p>
          <a:p>
            <a:pPr lvl="1"/>
            <a:r>
              <a:rPr lang="en-IN" dirty="0" smtClean="0"/>
              <a:t>Host manager</a:t>
            </a:r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65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How to create boxes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manually run </a:t>
            </a:r>
            <a:r>
              <a:rPr lang="en-IN" dirty="0" err="1" smtClean="0"/>
              <a:t>vm</a:t>
            </a:r>
            <a:r>
              <a:rPr lang="en-IN" dirty="0" smtClean="0"/>
              <a:t> in Virtualbox, create box using ‘vagrant package’ command</a:t>
            </a:r>
          </a:p>
          <a:p>
            <a:r>
              <a:rPr lang="en-IN" dirty="0" smtClean="0"/>
              <a:t>Run existing </a:t>
            </a:r>
            <a:r>
              <a:rPr lang="en-IN" dirty="0" err="1" smtClean="0"/>
              <a:t>vm</a:t>
            </a:r>
            <a:r>
              <a:rPr lang="en-IN" dirty="0" smtClean="0"/>
              <a:t> using existing box, modify it, package it</a:t>
            </a:r>
          </a:p>
          <a:p>
            <a:r>
              <a:rPr lang="en-IN" dirty="0" smtClean="0"/>
              <a:t>Packer (Automate box creating using </a:t>
            </a:r>
            <a:r>
              <a:rPr lang="en-IN" dirty="0" err="1" smtClean="0"/>
              <a:t>iso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65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Packer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Automated way to create boxes</a:t>
            </a:r>
          </a:p>
          <a:p>
            <a:pPr lvl="1"/>
            <a:r>
              <a:rPr lang="en-IN" dirty="0" smtClean="0"/>
              <a:t>OS should support automated way to install e.g. </a:t>
            </a:r>
            <a:r>
              <a:rPr lang="en-IN" dirty="0" err="1" smtClean="0"/>
              <a:t>kickstart</a:t>
            </a:r>
            <a:endParaRPr lang="en-IN" dirty="0" smtClean="0"/>
          </a:p>
          <a:p>
            <a:pPr lvl="1"/>
            <a:r>
              <a:rPr lang="en-IN" dirty="0" smtClean="0"/>
              <a:t>The installation process should not have any manual input or prompt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339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52" y="35859"/>
            <a:ext cx="10972800" cy="715962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AEFF"/>
                </a:solidFill>
              </a:rPr>
              <a:t>packer.json</a:t>
            </a:r>
            <a:r>
              <a:rPr lang="en-US" dirty="0" smtClean="0">
                <a:solidFill>
                  <a:srgbClr val="00AEFF"/>
                </a:solidFill>
              </a:rPr>
              <a:t> structure glance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762000"/>
            <a:ext cx="10896600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/>
              <a:t>{</a:t>
            </a:r>
          </a:p>
          <a:p>
            <a:r>
              <a:rPr lang="en-US" sz="1200" b="1" dirty="0"/>
              <a:t>    "builders": [</a:t>
            </a:r>
          </a:p>
          <a:p>
            <a:r>
              <a:rPr lang="en-US" sz="1200" b="1" dirty="0"/>
              <a:t>    {</a:t>
            </a:r>
          </a:p>
          <a:p>
            <a:r>
              <a:rPr lang="en-US" sz="1200" b="1" dirty="0"/>
              <a:t>        "type": "</a:t>
            </a:r>
            <a:r>
              <a:rPr lang="en-US" sz="1200" b="1" dirty="0" err="1"/>
              <a:t>virtualbox-iso</a:t>
            </a:r>
            <a:r>
              <a:rPr lang="en-US" sz="1200" b="1" dirty="0"/>
              <a:t>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guest_os_type</a:t>
            </a:r>
            <a:r>
              <a:rPr lang="en-US" sz="1200" b="1" dirty="0"/>
              <a:t>": "RedHat_64",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iso_url</a:t>
            </a:r>
            <a:r>
              <a:rPr lang="en-US" sz="1200" b="1" dirty="0"/>
              <a:t>": </a:t>
            </a:r>
            <a:r>
              <a:rPr lang="en-US" sz="1200" b="1" dirty="0" smtClean="0"/>
              <a:t>“YOUR ISO URL",</a:t>
            </a:r>
            <a:endParaRPr lang="en-US" sz="1200" b="1" dirty="0"/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iso_checksum_type</a:t>
            </a:r>
            <a:r>
              <a:rPr lang="en-US" sz="1200" b="1" dirty="0"/>
              <a:t>": "none",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ssh_wait_timeout</a:t>
            </a:r>
            <a:r>
              <a:rPr lang="en-US" sz="1200" b="1" dirty="0"/>
              <a:t>": "30s",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shutdown_command</a:t>
            </a:r>
            <a:r>
              <a:rPr lang="en-US" sz="1200" b="1" dirty="0"/>
              <a:t>": "shutdown -P now",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disk_size</a:t>
            </a:r>
            <a:r>
              <a:rPr lang="en-US" sz="1200" b="1" dirty="0"/>
              <a:t>": 50000,</a:t>
            </a:r>
          </a:p>
          <a:p>
            <a:r>
              <a:rPr lang="en-US" sz="1200" b="1" dirty="0"/>
              <a:t>            "headless": true,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ssh_username</a:t>
            </a:r>
            <a:r>
              <a:rPr lang="en-US" sz="1200" b="1" dirty="0"/>
              <a:t>": "root",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ssh_password</a:t>
            </a:r>
            <a:r>
              <a:rPr lang="en-US" sz="1200" b="1" dirty="0"/>
              <a:t>": </a:t>
            </a:r>
            <a:r>
              <a:rPr lang="en-US" sz="1200" b="1" dirty="0" smtClean="0"/>
              <a:t>"your password",</a:t>
            </a:r>
            <a:endParaRPr lang="en-US" sz="1200" b="1" dirty="0"/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ssh_port</a:t>
            </a:r>
            <a:r>
              <a:rPr lang="en-US" sz="1200" b="1" dirty="0"/>
              <a:t>": 22,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ssh_wait_timeout</a:t>
            </a:r>
            <a:r>
              <a:rPr lang="en-US" sz="1200" b="1" dirty="0"/>
              <a:t>": "90m",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boot_wait</a:t>
            </a:r>
            <a:r>
              <a:rPr lang="en-US" sz="1200" b="1" dirty="0"/>
              <a:t>": "5s",</a:t>
            </a:r>
          </a:p>
          <a:p>
            <a:r>
              <a:rPr lang="en-US" sz="1200" b="1" dirty="0"/>
              <a:t>            "</a:t>
            </a:r>
            <a:r>
              <a:rPr lang="en-US" sz="1200" b="1" dirty="0" err="1"/>
              <a:t>boot_command</a:t>
            </a:r>
            <a:r>
              <a:rPr lang="en-US" sz="1200" b="1" dirty="0"/>
              <a:t>":</a:t>
            </a:r>
          </a:p>
          <a:p>
            <a:r>
              <a:rPr lang="en-US" sz="1200" b="1" dirty="0"/>
              <a:t>                [</a:t>
            </a:r>
          </a:p>
          <a:p>
            <a:r>
              <a:rPr lang="en-US" sz="1200" b="1" dirty="0"/>
              <a:t>                "&lt;esc&gt;&lt;esc&gt; </a:t>
            </a:r>
            <a:r>
              <a:rPr lang="en-US" sz="1200" b="1" dirty="0" err="1"/>
              <a:t>vmlinuz</a:t>
            </a:r>
            <a:r>
              <a:rPr lang="en-US" sz="1200" b="1" dirty="0"/>
              <a:t> </a:t>
            </a:r>
            <a:r>
              <a:rPr lang="en-US" sz="1200" b="1" dirty="0" err="1"/>
              <a:t>initrd</a:t>
            </a:r>
            <a:r>
              <a:rPr lang="en-US" sz="1200" b="1" dirty="0"/>
              <a:t>=</a:t>
            </a:r>
            <a:r>
              <a:rPr lang="en-US" sz="1200" b="1" dirty="0" err="1"/>
              <a:t>initrd.img</a:t>
            </a:r>
            <a:r>
              <a:rPr lang="en-US" sz="1200" b="1" dirty="0"/>
              <a:t> text </a:t>
            </a:r>
            <a:r>
              <a:rPr lang="en-US" sz="1200" b="1" dirty="0" err="1"/>
              <a:t>ks</a:t>
            </a:r>
            <a:r>
              <a:rPr lang="en-US" sz="1200" b="1" dirty="0"/>
              <a:t>=</a:t>
            </a:r>
            <a:r>
              <a:rPr lang="en-US" sz="1200" b="1" dirty="0" err="1"/>
              <a:t>cdrom</a:t>
            </a:r>
            <a:r>
              <a:rPr lang="en-US" sz="1200" b="1" dirty="0"/>
              <a:t>:/</a:t>
            </a:r>
            <a:r>
              <a:rPr lang="en-US" sz="1200" b="1" dirty="0" err="1"/>
              <a:t>ks</a:t>
            </a:r>
            <a:r>
              <a:rPr lang="en-US" sz="1200" b="1" dirty="0"/>
              <a:t>/centos6-vm-cd.cfg &lt;enter&gt;&lt;wait&gt;"</a:t>
            </a:r>
          </a:p>
          <a:p>
            <a:r>
              <a:rPr lang="en-US" sz="1200" b="1" dirty="0"/>
              <a:t>                ]</a:t>
            </a:r>
          </a:p>
          <a:p>
            <a:r>
              <a:rPr lang="en-US" sz="1200" b="1" dirty="0"/>
              <a:t>    }</a:t>
            </a:r>
          </a:p>
          <a:p>
            <a:r>
              <a:rPr lang="en-US" sz="1200" b="1" dirty="0"/>
              <a:t>    ],</a:t>
            </a:r>
          </a:p>
          <a:p>
            <a:r>
              <a:rPr lang="en-US" sz="1200" b="1" dirty="0" smtClean="0"/>
              <a:t>"</a:t>
            </a:r>
            <a:r>
              <a:rPr lang="en-US" sz="1200" b="1" dirty="0" err="1"/>
              <a:t>provisioners</a:t>
            </a:r>
            <a:r>
              <a:rPr lang="en-US" sz="1200" b="1" dirty="0"/>
              <a:t>": [{</a:t>
            </a:r>
          </a:p>
          <a:p>
            <a:r>
              <a:rPr lang="en-US" sz="1200" b="1" dirty="0"/>
              <a:t>            "type": "shell",</a:t>
            </a:r>
          </a:p>
          <a:p>
            <a:r>
              <a:rPr lang="en-US" sz="1200" b="1" dirty="0"/>
              <a:t>            "inline": [</a:t>
            </a:r>
          </a:p>
          <a:p>
            <a:r>
              <a:rPr lang="en-US" sz="1200" b="1" dirty="0" smtClean="0"/>
              <a:t>	"</a:t>
            </a:r>
            <a:r>
              <a:rPr lang="en-US" sz="1200" b="1" dirty="0"/>
              <a:t>echo </a:t>
            </a:r>
            <a:r>
              <a:rPr lang="en-US" sz="1200" b="1" dirty="0" smtClean="0"/>
              <a:t>WE WILL LOOK AT THIS SECTION  IN DETAIL… SOON",</a:t>
            </a:r>
            <a:endParaRPr lang="en-US" sz="1200" b="1" dirty="0"/>
          </a:p>
          <a:p>
            <a:r>
              <a:rPr lang="en-US" sz="1200" b="1" dirty="0" smtClean="0"/>
              <a:t>	]</a:t>
            </a:r>
            <a:endParaRPr lang="en-US" sz="1200" b="1" dirty="0"/>
          </a:p>
          <a:p>
            <a:r>
              <a:rPr lang="en-US" sz="1200" b="1" dirty="0"/>
              <a:t>        </a:t>
            </a:r>
            <a:r>
              <a:rPr lang="en-US" sz="1200" b="1" dirty="0" smtClean="0"/>
              <a:t>}],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b="1" dirty="0" smtClean="0"/>
              <a:t>"</a:t>
            </a:r>
            <a:r>
              <a:rPr lang="en-US" sz="1200" b="1" dirty="0"/>
              <a:t>post-processors": ["vagrant"]</a:t>
            </a:r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198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Create vagrant friendly Linux box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Vagrant assumes few things about the guest OS or Box</a:t>
            </a:r>
          </a:p>
          <a:p>
            <a:pPr lvl="1"/>
            <a:r>
              <a:rPr lang="en-IN" dirty="0" smtClean="0"/>
              <a:t>It has vagrant users</a:t>
            </a:r>
          </a:p>
          <a:p>
            <a:pPr lvl="1"/>
            <a:r>
              <a:rPr lang="en-IN" dirty="0"/>
              <a:t>v</a:t>
            </a:r>
            <a:r>
              <a:rPr lang="en-IN" dirty="0" smtClean="0"/>
              <a:t>agrant is a </a:t>
            </a:r>
            <a:r>
              <a:rPr lang="en-IN" dirty="0" err="1" smtClean="0"/>
              <a:t>sudo</a:t>
            </a:r>
            <a:r>
              <a:rPr lang="en-IN" dirty="0" smtClean="0"/>
              <a:t> user</a:t>
            </a:r>
          </a:p>
          <a:p>
            <a:pPr lvl="1"/>
            <a:r>
              <a:rPr lang="en-IN" dirty="0" smtClean="0"/>
              <a:t>Guest can be ssh into using vagrant user, using preconfigured keys</a:t>
            </a:r>
          </a:p>
          <a:p>
            <a:pPr lvl="1"/>
            <a:r>
              <a:rPr lang="en-IN" dirty="0" smtClean="0"/>
              <a:t>It is recommended to install </a:t>
            </a:r>
            <a:r>
              <a:rPr lang="en-IN" dirty="0" err="1" smtClean="0"/>
              <a:t>virtualbox</a:t>
            </a:r>
            <a:r>
              <a:rPr lang="en-IN" dirty="0" smtClean="0"/>
              <a:t> guest additions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665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AEFF"/>
                </a:solidFill>
              </a:rPr>
              <a:t>packer.json</a:t>
            </a:r>
            <a:r>
              <a:rPr lang="en-US" dirty="0" smtClean="0">
                <a:solidFill>
                  <a:srgbClr val="00AEFF"/>
                </a:solidFill>
              </a:rPr>
              <a:t> </a:t>
            </a:r>
            <a:r>
              <a:rPr lang="en-US" dirty="0" err="1" smtClean="0">
                <a:solidFill>
                  <a:srgbClr val="00AEFF"/>
                </a:solidFill>
              </a:rPr>
              <a:t>provisioner</a:t>
            </a:r>
            <a:r>
              <a:rPr lang="en-US" dirty="0" smtClean="0">
                <a:solidFill>
                  <a:srgbClr val="00AEFF"/>
                </a:solidFill>
              </a:rPr>
              <a:t> at glance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151" y="1370886"/>
            <a:ext cx="10896600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provisioners</a:t>
            </a:r>
            <a:r>
              <a:rPr lang="en-US" dirty="0"/>
              <a:t>": [{</a:t>
            </a:r>
          </a:p>
          <a:p>
            <a:r>
              <a:rPr lang="en-US" dirty="0"/>
              <a:t>            "type": "shell",</a:t>
            </a:r>
          </a:p>
          <a:p>
            <a:r>
              <a:rPr lang="en-US" dirty="0"/>
              <a:t>            "inline": [</a:t>
            </a:r>
          </a:p>
          <a:p>
            <a:r>
              <a:rPr lang="en-US" dirty="0" smtClean="0"/>
              <a:t>"</a:t>
            </a:r>
            <a:r>
              <a:rPr lang="en-US" dirty="0"/>
              <a:t>mount -o loop /root/</a:t>
            </a:r>
            <a:r>
              <a:rPr lang="en-US" dirty="0" err="1"/>
              <a:t>VBoxGuestAdditions.iso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",</a:t>
            </a:r>
          </a:p>
          <a:p>
            <a:r>
              <a:rPr lang="en-US" dirty="0"/>
              <a:t>            "cd /</a:t>
            </a:r>
            <a:r>
              <a:rPr lang="en-US" dirty="0" err="1"/>
              <a:t>mnt</a:t>
            </a:r>
            <a:r>
              <a:rPr lang="en-US" dirty="0"/>
              <a:t>/ ;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VBoxLinuxAdditions.run</a:t>
            </a:r>
            <a:r>
              <a:rPr lang="en-US" dirty="0"/>
              <a:t>",</a:t>
            </a:r>
          </a:p>
          <a:p>
            <a:r>
              <a:rPr lang="en-US" dirty="0" smtClean="0"/>
              <a:t>            </a:t>
            </a:r>
            <a:r>
              <a:rPr lang="en-US" dirty="0"/>
              <a:t>"</a:t>
            </a:r>
            <a:r>
              <a:rPr lang="en-US" dirty="0" err="1"/>
              <a:t>adduser</a:t>
            </a:r>
            <a:r>
              <a:rPr lang="en-US" dirty="0"/>
              <a:t> vagrant",</a:t>
            </a:r>
          </a:p>
          <a:p>
            <a:r>
              <a:rPr lang="en-US" dirty="0"/>
              <a:t>            "</a:t>
            </a:r>
            <a:r>
              <a:rPr lang="en-US" dirty="0" err="1"/>
              <a:t>mkdir</a:t>
            </a:r>
            <a:r>
              <a:rPr lang="en-US" dirty="0"/>
              <a:t> /home/vagrant/.ssh",</a:t>
            </a:r>
          </a:p>
          <a:p>
            <a:r>
              <a:rPr lang="en-US" dirty="0"/>
              <a:t>            "</a:t>
            </a:r>
            <a:r>
              <a:rPr lang="en-US" dirty="0" err="1"/>
              <a:t>chmod</a:t>
            </a:r>
            <a:r>
              <a:rPr lang="en-US" dirty="0"/>
              <a:t> 700 /home/vagrant/.ssh",</a:t>
            </a:r>
          </a:p>
          <a:p>
            <a:r>
              <a:rPr lang="en-US" dirty="0"/>
              <a:t>            "</a:t>
            </a:r>
            <a:r>
              <a:rPr lang="en-US" dirty="0" err="1"/>
              <a:t>wget</a:t>
            </a:r>
            <a:r>
              <a:rPr lang="en-US" dirty="0"/>
              <a:t> --no-check-certificate 'https://raw.github.com/</a:t>
            </a:r>
            <a:r>
              <a:rPr lang="en-US" dirty="0" err="1"/>
              <a:t>mitchellh</a:t>
            </a:r>
            <a:r>
              <a:rPr lang="en-US" dirty="0"/>
              <a:t>/vagrant/master/keys/vagrant.pub' -O /home/vagrant/.ssh/</a:t>
            </a:r>
            <a:r>
              <a:rPr lang="en-US" dirty="0" err="1"/>
              <a:t>authorized_keys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chmod</a:t>
            </a:r>
            <a:r>
              <a:rPr lang="en-US" dirty="0"/>
              <a:t> 600 /home/vagrant/.ssh/</a:t>
            </a:r>
            <a:r>
              <a:rPr lang="en-US" dirty="0" err="1"/>
              <a:t>authorized_keys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chown</a:t>
            </a:r>
            <a:r>
              <a:rPr lang="en-US" dirty="0"/>
              <a:t> -R vagrant /home/vagrant/.ssh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"</a:t>
            </a:r>
            <a:r>
              <a:rPr lang="en-US" dirty="0"/>
              <a:t>echo 'vagrant ALL=(ALL)       NOPASSWD: ALL' &gt;&gt;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",</a:t>
            </a:r>
          </a:p>
          <a:p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        }],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Vagrant value proposition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hoses mouth</a:t>
            </a:r>
          </a:p>
          <a:p>
            <a:pPr lvl="1"/>
            <a:r>
              <a:rPr lang="en-US" dirty="0"/>
              <a:t>Vagrant is a tool for building complete development environments. With an easy-to-use workflow and focus on automation, Vagrant lowers development environment setup time, increases development/production parity, and makes the "works on my machine" excuse a relic of the past.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7099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914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Create vagrant friendly Windows box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257799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Follow the process specified in wiki page of vagrant-windows plugin</a:t>
            </a:r>
          </a:p>
          <a:p>
            <a:pPr lvl="1"/>
            <a:r>
              <a:rPr lang="en-IN" dirty="0" smtClean="0"/>
              <a:t>Set interface to as work type instead of public</a:t>
            </a:r>
          </a:p>
          <a:p>
            <a:pPr lvl="1"/>
            <a:r>
              <a:rPr lang="en-IN" dirty="0"/>
              <a:t>Disable </a:t>
            </a:r>
            <a:r>
              <a:rPr lang="en-IN" dirty="0" err="1"/>
              <a:t>uac</a:t>
            </a:r>
            <a:endParaRPr lang="en-IN" dirty="0"/>
          </a:p>
          <a:p>
            <a:pPr lvl="1"/>
            <a:r>
              <a:rPr lang="en-IN" dirty="0" smtClean="0"/>
              <a:t>Remote </a:t>
            </a:r>
            <a:r>
              <a:rPr lang="en-IN" dirty="0"/>
              <a:t>access</a:t>
            </a:r>
          </a:p>
          <a:p>
            <a:pPr lvl="2"/>
            <a:r>
              <a:rPr lang="en-IN" dirty="0" err="1"/>
              <a:t>Openssh</a:t>
            </a:r>
            <a:endParaRPr lang="en-IN" dirty="0"/>
          </a:p>
          <a:p>
            <a:pPr lvl="2"/>
            <a:r>
              <a:rPr lang="en-IN" dirty="0" err="1" smtClean="0"/>
              <a:t>Winrm</a:t>
            </a:r>
            <a:r>
              <a:rPr lang="en-IN" dirty="0" smtClean="0"/>
              <a:t>/</a:t>
            </a:r>
            <a:r>
              <a:rPr lang="en-IN" dirty="0" err="1" smtClean="0"/>
              <a:t>winrs</a:t>
            </a:r>
            <a:r>
              <a:rPr lang="en-IN" dirty="0" smtClean="0"/>
              <a:t>/</a:t>
            </a:r>
            <a:r>
              <a:rPr lang="en-IN" dirty="0" err="1" smtClean="0"/>
              <a:t>powershell</a:t>
            </a:r>
            <a:endParaRPr lang="en-IN" dirty="0" smtClean="0"/>
          </a:p>
          <a:p>
            <a:pPr lvl="1"/>
            <a:r>
              <a:rPr lang="en-IN" dirty="0" smtClean="0"/>
              <a:t>Vagrant file</a:t>
            </a:r>
          </a:p>
          <a:p>
            <a:pPr lvl="2"/>
            <a:r>
              <a:rPr lang="en-IN" dirty="0" smtClean="0"/>
              <a:t>Set guest type to windows</a:t>
            </a:r>
          </a:p>
          <a:p>
            <a:pPr lvl="2"/>
            <a:r>
              <a:rPr lang="en-IN" dirty="0" smtClean="0"/>
              <a:t>Set communicator to </a:t>
            </a:r>
            <a:r>
              <a:rPr lang="en-IN" dirty="0" err="1" smtClean="0"/>
              <a:t>winrm</a:t>
            </a:r>
            <a:endParaRPr lang="en-IN" dirty="0" smtClean="0"/>
          </a:p>
          <a:p>
            <a:pPr lvl="2"/>
            <a:r>
              <a:rPr lang="en-IN" dirty="0" smtClean="0"/>
              <a:t>Set default network type to work</a:t>
            </a:r>
          </a:p>
          <a:p>
            <a:pPr lvl="2"/>
            <a:r>
              <a:rPr lang="en-IN" dirty="0" smtClean="0"/>
              <a:t>Forward port for RDP and </a:t>
            </a:r>
            <a:r>
              <a:rPr lang="en-IN" dirty="0" err="1" smtClean="0"/>
              <a:t>winrm</a:t>
            </a:r>
            <a:endParaRPr lang="en-IN" dirty="0" smtClean="0"/>
          </a:p>
          <a:p>
            <a:r>
              <a:rPr lang="en-IN" dirty="0" smtClean="0"/>
              <a:t>Some references for windows</a:t>
            </a:r>
          </a:p>
          <a:p>
            <a:pPr lvl="1"/>
            <a:r>
              <a:rPr lang="en-IN" dirty="0">
                <a:hlinkClick r:id="rId2"/>
              </a:rPr>
              <a:t>https://github.com/WinRb/vagrant-windows</a:t>
            </a:r>
          </a:p>
          <a:p>
            <a:pPr lvl="1"/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www.developer.com/net/virtualize-your-windows-development-environments-with-vagrant-packer-and-chocolatey-part-1.html</a:t>
            </a:r>
            <a:endParaRPr lang="en-IN" dirty="0" smtClean="0"/>
          </a:p>
          <a:p>
            <a:pPr lvl="1"/>
            <a:r>
              <a:rPr lang="en-IN" dirty="0"/>
              <a:t>http://tallmaris.com/using-vagrant-with-chocolatey-and-puppet-to-spin-up-virtual-machines/</a:t>
            </a:r>
          </a:p>
          <a:p>
            <a:pPr lvl="1"/>
            <a:r>
              <a:rPr lang="en-IN" dirty="0" smtClean="0"/>
              <a:t>https</a:t>
            </a:r>
            <a:r>
              <a:rPr lang="en-IN" dirty="0"/>
              <a:t>://</a:t>
            </a:r>
            <a:r>
              <a:rPr lang="en-IN" dirty="0" smtClean="0"/>
              <a:t>github.com/joefitzgerald/packer-windows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718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538DD97-757E-4943-B2ED-9CE926C69F8D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8" y="2168566"/>
            <a:ext cx="4543425" cy="25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538DD97-757E-4943-B2ED-9CE926C69F8D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53" y="2482594"/>
            <a:ext cx="3599695" cy="18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Vagrant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Vagrant </a:t>
            </a:r>
            <a:r>
              <a:rPr lang="en-US" dirty="0"/>
              <a:t>is a </a:t>
            </a:r>
            <a:r>
              <a:rPr lang="en-US" dirty="0" smtClean="0"/>
              <a:t>lightweight/portable tool </a:t>
            </a:r>
            <a:r>
              <a:rPr lang="en-US" dirty="0"/>
              <a:t>for building </a:t>
            </a:r>
            <a:r>
              <a:rPr lang="en-US" dirty="0" smtClean="0"/>
              <a:t>complete, reproducible development environments</a:t>
            </a:r>
            <a:endParaRPr lang="en-IN" dirty="0" smtClean="0"/>
          </a:p>
          <a:p>
            <a:r>
              <a:rPr lang="en-IN" dirty="0" smtClean="0"/>
              <a:t>Automate VM creation using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 smtClean="0"/>
              <a:t>Virtualbox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 smtClean="0"/>
              <a:t>VMWare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 smtClean="0"/>
              <a:t>Hyper-V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 smtClean="0"/>
              <a:t>AWS/</a:t>
            </a:r>
            <a:r>
              <a:rPr lang="en-IN" dirty="0" err="1" smtClean="0"/>
              <a:t>OpenStack</a:t>
            </a:r>
            <a:r>
              <a:rPr lang="en-IN" dirty="0" smtClean="0"/>
              <a:t>/Docker/LXC</a:t>
            </a:r>
          </a:p>
          <a:p>
            <a:r>
              <a:rPr lang="en-IN" dirty="0" smtClean="0"/>
              <a:t>Supports various configuration management tools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IN" dirty="0" smtClean="0"/>
              <a:t>Shell, </a:t>
            </a:r>
            <a:r>
              <a:rPr lang="en-IN" dirty="0" err="1" smtClean="0"/>
              <a:t>Ansible</a:t>
            </a:r>
            <a:r>
              <a:rPr lang="en-IN" dirty="0" smtClean="0"/>
              <a:t>, chef, puppet, Salt</a:t>
            </a:r>
            <a:endParaRPr lang="en-IN" dirty="0"/>
          </a:p>
          <a:p>
            <a:r>
              <a:rPr lang="en-IN" dirty="0" smtClean="0"/>
              <a:t>Works on Windows, Linux, Mac</a:t>
            </a:r>
          </a:p>
        </p:txBody>
      </p:sp>
    </p:spTree>
    <p:extLst>
      <p:ext uri="{BB962C8B-B14F-4D97-AF65-F5344CB8AC3E}">
        <p14:creationId xmlns:p14="http://schemas.microsoft.com/office/powerpoint/2010/main" val="18272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terminology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Box</a:t>
            </a:r>
          </a:p>
          <a:p>
            <a:r>
              <a:rPr lang="en-US" dirty="0" smtClean="0"/>
              <a:t>Provider</a:t>
            </a:r>
          </a:p>
          <a:p>
            <a:r>
              <a:rPr lang="en-US" dirty="0" err="1" smtClean="0"/>
              <a:t>Provisioner</a:t>
            </a:r>
            <a:endParaRPr lang="en-US" dirty="0" smtClean="0"/>
          </a:p>
          <a:p>
            <a:r>
              <a:rPr lang="en-US" dirty="0" smtClean="0"/>
              <a:t>Synced Folders</a:t>
            </a:r>
          </a:p>
        </p:txBody>
      </p:sp>
    </p:spTree>
    <p:extLst>
      <p:ext uri="{BB962C8B-B14F-4D97-AF65-F5344CB8AC3E}">
        <p14:creationId xmlns:p14="http://schemas.microsoft.com/office/powerpoint/2010/main" val="29401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Box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A complete OS packaged in a single file</a:t>
            </a:r>
          </a:p>
          <a:p>
            <a:pPr lvl="1"/>
            <a:r>
              <a:rPr lang="en-IN" dirty="0" smtClean="0"/>
              <a:t>More like a ghost image</a:t>
            </a:r>
          </a:p>
          <a:p>
            <a:pPr lvl="2"/>
            <a:r>
              <a:rPr lang="en-IN" dirty="0" smtClean="0"/>
              <a:t>Only much more flexible and programmable</a:t>
            </a:r>
          </a:p>
          <a:p>
            <a:r>
              <a:rPr lang="en-IN" dirty="0" smtClean="0"/>
              <a:t>Readymade boxes on vagrant cloud</a:t>
            </a:r>
          </a:p>
          <a:p>
            <a:r>
              <a:rPr lang="en-IN" dirty="0" smtClean="0"/>
              <a:t>Create from running VM</a:t>
            </a:r>
          </a:p>
          <a:p>
            <a:r>
              <a:rPr lang="en-IN" dirty="0" smtClean="0"/>
              <a:t>Create one of your own from scratch using Packer</a:t>
            </a:r>
          </a:p>
        </p:txBody>
      </p:sp>
    </p:spTree>
    <p:extLst>
      <p:ext uri="{BB962C8B-B14F-4D97-AF65-F5344CB8AC3E}">
        <p14:creationId xmlns:p14="http://schemas.microsoft.com/office/powerpoint/2010/main" val="12369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Provider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virtualization platform for managing VMs</a:t>
            </a:r>
          </a:p>
          <a:p>
            <a:pPr lvl="1"/>
            <a:r>
              <a:rPr lang="en-IN" dirty="0" err="1" smtClean="0"/>
              <a:t>Virutalbox</a:t>
            </a:r>
            <a:r>
              <a:rPr lang="en-IN" dirty="0" smtClean="0"/>
              <a:t> is supported out of the box</a:t>
            </a:r>
          </a:p>
          <a:p>
            <a:pPr lvl="1"/>
            <a:r>
              <a:rPr lang="en-IN" dirty="0" smtClean="0"/>
              <a:t>For others need to be installed using plugin</a:t>
            </a:r>
          </a:p>
          <a:p>
            <a:pPr lvl="2"/>
            <a:r>
              <a:rPr lang="en-IN" dirty="0" smtClean="0"/>
              <a:t>VMWare (Commercially available)</a:t>
            </a:r>
          </a:p>
          <a:p>
            <a:pPr lvl="2"/>
            <a:r>
              <a:rPr lang="en-IN" dirty="0" smtClean="0"/>
              <a:t>Also support AWS/</a:t>
            </a:r>
            <a:r>
              <a:rPr lang="en-IN" dirty="0" err="1" smtClean="0"/>
              <a:t>OpenStack</a:t>
            </a:r>
            <a:endParaRPr lang="en-IN" dirty="0" smtClean="0"/>
          </a:p>
          <a:p>
            <a:pPr lvl="2"/>
            <a:r>
              <a:rPr lang="en-IN" dirty="0" smtClean="0"/>
              <a:t>Also support containers using LXC/Docker</a:t>
            </a:r>
          </a:p>
        </p:txBody>
      </p:sp>
    </p:spTree>
    <p:extLst>
      <p:ext uri="{BB962C8B-B14F-4D97-AF65-F5344CB8AC3E}">
        <p14:creationId xmlns:p14="http://schemas.microsoft.com/office/powerpoint/2010/main" val="2142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AEFF"/>
                </a:solidFill>
              </a:rPr>
              <a:t>What is </a:t>
            </a:r>
            <a:r>
              <a:rPr lang="en-US" dirty="0" err="1" smtClean="0">
                <a:solidFill>
                  <a:srgbClr val="00AEFF"/>
                </a:solidFill>
              </a:rPr>
              <a:t>Provisioner</a:t>
            </a:r>
            <a:endParaRPr lang="en-US" dirty="0">
              <a:solidFill>
                <a:srgbClr val="00AEFF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Something which provisions the VM</a:t>
            </a:r>
          </a:p>
          <a:p>
            <a:pPr lvl="1"/>
            <a:r>
              <a:rPr lang="en-IN" dirty="0" smtClean="0"/>
              <a:t>Shell, Chef, Puppet, </a:t>
            </a:r>
            <a:r>
              <a:rPr lang="en-IN" dirty="0" err="1" smtClean="0"/>
              <a:t>Ansible</a:t>
            </a:r>
            <a:r>
              <a:rPr lang="en-IN" dirty="0" smtClean="0"/>
              <a:t>, Salt</a:t>
            </a:r>
          </a:p>
          <a:p>
            <a:pPr lvl="1"/>
            <a:r>
              <a:rPr lang="en-US" smtClean="0"/>
              <a:t>Provisioners</a:t>
            </a:r>
            <a:r>
              <a:rPr lang="en-US" dirty="0" smtClean="0"/>
              <a:t> </a:t>
            </a:r>
            <a:r>
              <a:rPr lang="en-US" dirty="0"/>
              <a:t>in Vagrant allow you to automatically install software, alter configurations, and more on the machine as part of the vagrant up process.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705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-style-1">
      <a:majorFont>
        <a:latin typeface="Nunito"/>
        <a:ea typeface=""/>
        <a:cs typeface=""/>
      </a:majorFont>
      <a:minorFont>
        <a:latin typeface="Mave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1354</Words>
  <Application>Microsoft Office PowerPoint</Application>
  <PresentationFormat>Custom</PresentationFormat>
  <Paragraphs>316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Nunito</vt:lpstr>
      <vt:lpstr>Maven Pro</vt:lpstr>
      <vt:lpstr>Office Theme</vt:lpstr>
      <vt:lpstr>PowerPoint Presentation</vt:lpstr>
      <vt:lpstr>DEEP  DIVE Into Vagrant</vt:lpstr>
      <vt:lpstr>At glance</vt:lpstr>
      <vt:lpstr>Vagrant value proposition</vt:lpstr>
      <vt:lpstr>what is Vagrant</vt:lpstr>
      <vt:lpstr>terminology</vt:lpstr>
      <vt:lpstr>What is Box</vt:lpstr>
      <vt:lpstr>What is Provider</vt:lpstr>
      <vt:lpstr>What is Provisioner</vt:lpstr>
      <vt:lpstr>Synced folders</vt:lpstr>
      <vt:lpstr>Vagrant use cases</vt:lpstr>
      <vt:lpstr>Let’s Dive Now</vt:lpstr>
      <vt:lpstr>Create a new VM from scratch (Virutalbox)</vt:lpstr>
      <vt:lpstr>Create a new VM from scratch (vagrant)</vt:lpstr>
      <vt:lpstr>Create a new VM from scratch (vagrant config file)</vt:lpstr>
      <vt:lpstr>More RAM (Virtualbox)</vt:lpstr>
      <vt:lpstr>More RAM (vagrant config file)</vt:lpstr>
      <vt:lpstr>More CPU (Virtualbox)</vt:lpstr>
      <vt:lpstr>More CPU (vagrant config file)</vt:lpstr>
      <vt:lpstr>Head less vs GUI mode (Vagrant)</vt:lpstr>
      <vt:lpstr>Shared folder (Virtualbox)</vt:lpstr>
      <vt:lpstr>Shared folder (vagrant config file)</vt:lpstr>
      <vt:lpstr>Basics of networking</vt:lpstr>
      <vt:lpstr>NAT (Virtualbox)</vt:lpstr>
      <vt:lpstr>NAT (vagrant)</vt:lpstr>
      <vt:lpstr>Host only (Virtualbox)</vt:lpstr>
      <vt:lpstr>Host Only (vagrant)</vt:lpstr>
      <vt:lpstr>Bridged (Virtualbox)</vt:lpstr>
      <vt:lpstr>Bridge (vagrant)</vt:lpstr>
      <vt:lpstr>Port forwarding (Virtualbox)</vt:lpstr>
      <vt:lpstr>Port forwarding (vagrant)</vt:lpstr>
      <vt:lpstr>Install or setup your VM (vagrant shell provisioner)</vt:lpstr>
      <vt:lpstr>Run networking aware multiple VMs</vt:lpstr>
      <vt:lpstr>Vagrant plugins</vt:lpstr>
      <vt:lpstr>How to create boxes</vt:lpstr>
      <vt:lpstr>Packer</vt:lpstr>
      <vt:lpstr>packer.json structure glance</vt:lpstr>
      <vt:lpstr>Create vagrant friendly Linux box</vt:lpstr>
      <vt:lpstr>packer.json provisioner at glance</vt:lpstr>
      <vt:lpstr>Create vagrant friendly Windows box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Platform for Customer Support</dc:title>
  <dc:creator>Kshitij</dc:creator>
  <cp:lastModifiedBy>Manish</cp:lastModifiedBy>
  <cp:revision>179</cp:revision>
  <dcterms:created xsi:type="dcterms:W3CDTF">2013-11-12T10:38:10Z</dcterms:created>
  <dcterms:modified xsi:type="dcterms:W3CDTF">2015-03-05T12:59:30Z</dcterms:modified>
</cp:coreProperties>
</file>