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86" r:id="rId24"/>
    <p:sldId id="278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shitij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Objects="1">
      <p:cViewPr>
        <p:scale>
          <a:sx n="75" d="100"/>
          <a:sy n="75" d="100"/>
        </p:scale>
        <p:origin x="-3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E53C3A-29BF-4DC4-BEF6-D52F287517A6}" type="datetimeFigureOut">
              <a:rPr lang="en-US"/>
              <a:pPr>
                <a:defRPr/>
              </a:pPr>
              <a:t>23-Jul-14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C0D4C5-0810-4F5E-BBA1-CB0ED0CF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ue_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917575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7975"/>
            <a:ext cx="7086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08038"/>
            <a:ext cx="85344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400" b="0">
                <a:solidFill>
                  <a:srgbClr val="21AFED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8534400" cy="4541838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 baseline="0">
                <a:latin typeface="Helvetica"/>
                <a:cs typeface="Helvetica"/>
              </a:defRPr>
            </a:lvl1pPr>
            <a:lvl2pPr>
              <a:buClr>
                <a:srgbClr val="21AFED"/>
              </a:buClr>
              <a:buFont typeface="Arial"/>
              <a:buChar char="•"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477000"/>
            <a:ext cx="2133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CF54AFB-3A00-4AB2-AB1F-C7B212AE1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IN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2863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ontent_Background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ish.sapariya@kpoin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rte.si/" TargetMode="External"/><Relationship Id="rId4" Type="http://schemas.openxmlformats.org/officeDocument/2006/relationships/hyperlink" Target="http://mitmproxy.org/abou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 bwMode="auto">
          <a:xfrm>
            <a:off x="685800" y="2743200"/>
            <a:ext cx="7772400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Open source </a:t>
            </a:r>
            <a:r>
              <a:rPr lang="en-US" b="1" dirty="0" smtClean="0"/>
              <a:t>‘Splunk</a:t>
            </a:r>
            <a:r>
              <a:rPr lang="en-US" b="1" dirty="0"/>
              <a:t>’ applied to QA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 bwMode="auto">
          <a:xfrm>
            <a:off x="685800" y="4117975"/>
            <a:ext cx="7086600" cy="2054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By Manish Sapariya</a:t>
            </a:r>
          </a:p>
          <a:p>
            <a:pPr algn="ctr" eaLnBrk="1" hangingPunct="1"/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  <a:hlinkClick r:id="rId2"/>
              </a:rPr>
              <a:t>manish.sapariya@kpoint.com</a:t>
            </a:r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  <a:p>
            <a:pPr algn="ctr" eaLnBrk="1" hangingPunct="1"/>
            <a:r>
              <a:rPr lang="en-US" dirty="0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@</a:t>
            </a:r>
            <a:r>
              <a:rPr lang="en-US" dirty="0" err="1" smtClean="0">
                <a:solidFill>
                  <a:srgbClr val="0D0D0D"/>
                </a:solidFill>
                <a:latin typeface="Helvetica" pitchFamily="34" charset="0"/>
                <a:cs typeface="Helvetica" pitchFamily="34" charset="0"/>
              </a:rPr>
              <a:t>manishsapariya</a:t>
            </a:r>
            <a:endParaRPr lang="en-US" dirty="0" smtClean="0">
              <a:solidFill>
                <a:srgbClr val="0D0D0D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Benefits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Monitoring infrastructure is also getting tested in QA cycles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One place to debug problems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no more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ssh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/vi/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grep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awk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Dev/QA are more aware of good log signatures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Very critical to track/debug production issues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Nightly system jobs are verified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Lots of insight about system behavior from the trend data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9614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ELK as debugging tool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Poor man’s profiling tool, with least effort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Profile XML-RPC chattiness using justniffer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Very helpful for plain text protocols like http/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smtp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mysql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and so on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Profile processes using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strace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ps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/top</a:t>
            </a:r>
          </a:p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System monitoring dashboard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Send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sar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data to logstash to get system usage stats</a:t>
            </a:r>
          </a:p>
          <a:p>
            <a:pPr marL="800100" lvl="2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Very useful if you do not have munin/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collectd</a:t>
            </a: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Analyze volumes of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mysql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queries using tools like mysqlsniffer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0886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do default ELLK configuration gives me?</a:t>
            </a:r>
          </a:p>
        </p:txBody>
      </p:sp>
    </p:spTree>
    <p:extLst>
      <p:ext uri="{BB962C8B-B14F-4D97-AF65-F5344CB8AC3E}">
        <p14:creationId xmlns:p14="http://schemas.microsoft.com/office/powerpoint/2010/main" val="30956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How to identify application specific logs in ELK?</a:t>
            </a:r>
          </a:p>
        </p:txBody>
      </p:sp>
    </p:spTree>
    <p:extLst>
      <p:ext uri="{BB962C8B-B14F-4D97-AF65-F5344CB8AC3E}">
        <p14:creationId xmlns:p14="http://schemas.microsoft.com/office/powerpoint/2010/main" val="31402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How does ELK manage/store/index logs from different log files?</a:t>
            </a:r>
          </a:p>
        </p:txBody>
      </p:sp>
    </p:spTree>
    <p:extLst>
      <p:ext uri="{BB962C8B-B14F-4D97-AF65-F5344CB8AC3E}">
        <p14:creationId xmlns:p14="http://schemas.microsoft.com/office/powerpoint/2010/main" val="39571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kind of APIs are provided by ELK stack?</a:t>
            </a:r>
          </a:p>
        </p:txBody>
      </p:sp>
    </p:spTree>
    <p:extLst>
      <p:ext uri="{BB962C8B-B14F-4D97-AF65-F5344CB8AC3E}">
        <p14:creationId xmlns:p14="http://schemas.microsoft.com/office/powerpoint/2010/main" val="3094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kind of default dashboards are provided by Splunk?</a:t>
            </a:r>
          </a:p>
        </p:txBody>
      </p:sp>
    </p:spTree>
    <p:extLst>
      <p:ext uri="{BB962C8B-B14F-4D97-AF65-F5344CB8AC3E}">
        <p14:creationId xmlns:p14="http://schemas.microsoft.com/office/powerpoint/2010/main" val="38895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kind of computation/co-relation I can do using ELK?</a:t>
            </a:r>
          </a:p>
        </p:txBody>
      </p:sp>
    </p:spTree>
    <p:extLst>
      <p:ext uri="{BB962C8B-B14F-4D97-AF65-F5344CB8AC3E}">
        <p14:creationId xmlns:p14="http://schemas.microsoft.com/office/powerpoint/2010/main" val="2226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What is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ElasticSearch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? / How does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ElasticSearch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37050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Can I debug SSL traffic?</a:t>
            </a: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Note: This </a:t>
            </a:r>
            <a:r>
              <a:rPr lang="en-US">
                <a:latin typeface="Helvetica" pitchFamily="34" charset="0"/>
                <a:cs typeface="Helvetica" pitchFamily="34" charset="0"/>
              </a:rPr>
              <a:t>tool </a:t>
            </a:r>
            <a:r>
              <a:rPr lang="en-US">
                <a:latin typeface="Helvetica" pitchFamily="34" charset="0"/>
                <a:cs typeface="Helvetica" pitchFamily="34" charset="0"/>
                <a:hlinkClick r:id="rId4"/>
              </a:rPr>
              <a:t>http</a:t>
            </a:r>
            <a:r>
              <a:rPr lang="en-US">
                <a:latin typeface="Helvetica" pitchFamily="34" charset="0"/>
                <a:cs typeface="Helvetica" pitchFamily="34" charset="0"/>
                <a:hlinkClick r:id="rId4"/>
              </a:rPr>
              <a:t>://</a:t>
            </a:r>
            <a:r>
              <a:rPr lang="en-US" smtClean="0">
                <a:latin typeface="Helvetica" pitchFamily="34" charset="0"/>
                <a:cs typeface="Helvetica" pitchFamily="34" charset="0"/>
                <a:hlinkClick r:id="rId4"/>
              </a:rPr>
              <a:t>mitmproxy.org/about.html</a:t>
            </a:r>
            <a:r>
              <a:rPr lang="en-US" smtClean="0">
                <a:latin typeface="Helvetica" pitchFamily="34" charset="0"/>
                <a:cs typeface="Helvetica" pitchFamily="34" charset="0"/>
              </a:rPr>
              <a:t> is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by </a:t>
            </a:r>
            <a:r>
              <a:rPr lang="en-US" dirty="0">
                <a:latin typeface="Helvetica" pitchFamily="34" charset="0"/>
                <a:cs typeface="Helvetica" pitchFamily="34" charset="0"/>
                <a:hlinkClick r:id="rId5"/>
              </a:rPr>
              <a:t>http://corte.si</a:t>
            </a:r>
            <a:r>
              <a:rPr lang="en-US" dirty="0" smtClean="0">
                <a:latin typeface="Helvetica" pitchFamily="34" charset="0"/>
                <a:cs typeface="Helvetica" pitchFamily="34" charset="0"/>
                <a:hlinkClick r:id="rId5"/>
              </a:rPr>
              <a:t>/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and not MIT as I mistakenly referred to in talk.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who am I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Architect at kPoint Technologies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Pvt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Ltd.</a:t>
            </a:r>
          </a:p>
          <a:p>
            <a:pPr marL="400050" lvl="1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kPoint : 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Platform for creating videos easily which are deeply searchable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Distribute and track the usage of videos</a:t>
            </a:r>
          </a:p>
          <a:p>
            <a:pPr marL="800100" lvl="2" indent="0" eaLnBrk="1" hangingPunct="1">
              <a:defRPr/>
            </a:pPr>
            <a:r>
              <a:rPr lang="en-US" dirty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Training, video based customer self service are some of use cases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 Primary responsibilities are Testing of kPoint and managing kPoint services cloud.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Can’t browser send error reports, which can be used in ELK to track errors?</a:t>
            </a:r>
          </a:p>
        </p:txBody>
      </p:sp>
    </p:spTree>
    <p:extLst>
      <p:ext uri="{BB962C8B-B14F-4D97-AF65-F5344CB8AC3E}">
        <p14:creationId xmlns:p14="http://schemas.microsoft.com/office/powerpoint/2010/main" val="599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Can mysqlsniffer give me details of actual queries going to DB server?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Can I use mysqlsniffer with Oracle?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Note: In my talk I said YES, but as I thought about it, the wireline protocol for Oracle might be different and mysqlsniffer may not work out of the box? Sorry for confusion.</a:t>
            </a:r>
          </a:p>
        </p:txBody>
      </p:sp>
    </p:spTree>
    <p:extLst>
      <p:ext uri="{BB962C8B-B14F-4D97-AF65-F5344CB8AC3E}">
        <p14:creationId xmlns:p14="http://schemas.microsoft.com/office/powerpoint/2010/main" val="42864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219200" cy="676460"/>
          </a:xfrm>
          <a:prstGeom prst="rect">
            <a:avLst/>
          </a:prstGeom>
        </p:spPr>
      </p:pic>
      <p:sp>
        <p:nvSpPr>
          <p:cNvPr id="6" name="Content Placeholder 18"/>
          <p:cNvSpPr txBox="1">
            <a:spLocks/>
          </p:cNvSpPr>
          <p:nvPr/>
        </p:nvSpPr>
        <p:spPr bwMode="auto">
          <a:xfrm>
            <a:off x="429126" y="1066800"/>
            <a:ext cx="8534400" cy="5257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1AFED"/>
              </a:buClr>
              <a:buFont typeface="Arial"/>
              <a:buChar char="•"/>
              <a:defRPr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Can I use log4j instead of logstash?</a:t>
            </a:r>
          </a:p>
        </p:txBody>
      </p:sp>
    </p:spTree>
    <p:extLst>
      <p:ext uri="{BB962C8B-B14F-4D97-AF65-F5344CB8AC3E}">
        <p14:creationId xmlns:p14="http://schemas.microsoft.com/office/powerpoint/2010/main" val="19155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buNone/>
              <a:defRPr/>
            </a:pPr>
            <a:endParaRPr lang="en-US" dirty="0" smtClean="0"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  <a:p>
            <a:pPr marL="0" indent="0" eaLnBrk="1" hangingPunct="1">
              <a:buSzTx/>
              <a:buNone/>
              <a:defRPr/>
            </a:pP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53" y="2482594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Talk at glance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What is Splunk/Logstash(aka ELK stack)?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Brief of ELK stack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kPoint’s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use case of ELK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Why use ELK in QA</a:t>
            </a:r>
          </a:p>
          <a:p>
            <a:pPr marL="0" indent="0" eaLnBrk="1" hangingPunct="1">
              <a:buSzTx/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Challenges in internalizing it in QA team</a:t>
            </a: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QA related ELK dashboards</a:t>
            </a: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How is it benefitting</a:t>
            </a:r>
          </a:p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ELK as debugging tool</a:t>
            </a:r>
            <a:endParaRPr lang="en-US" dirty="0" smtClean="0">
              <a:solidFill>
                <a:srgbClr val="7F7F7F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0250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What is </a:t>
            </a:r>
            <a:r>
              <a:rPr lang="en-US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plunk/Logstash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Splunk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Log management tool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Gives lots of insight into operations/security and other monitoring aspect from the logs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Proprietary and costly for small business/startups 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Logstash / ELK stack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Log management tool/stack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No out of the box report/dashboard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Can be configured to build </a:t>
            </a:r>
            <a:r>
              <a:rPr lang="en-US" dirty="0" err="1">
                <a:latin typeface="Helvetica" pitchFamily="34" charset="0"/>
                <a:cs typeface="Helvetica" pitchFamily="34" charset="0"/>
              </a:rPr>
              <a:t>splunk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 like tool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Free/Open source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Great community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1040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ELK Stack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8121" y="853622"/>
            <a:ext cx="8610600" cy="5961718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2576" y="383124"/>
              <a:ext cx="3552032" cy="6041230"/>
              <a:chOff x="282576" y="381001"/>
              <a:chExt cx="3552032" cy="604123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82576" y="381001"/>
                <a:ext cx="3552032" cy="604123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/>
              </a:p>
            </p:txBody>
          </p:sp>
          <p:sp>
            <p:nvSpPr>
              <p:cNvPr id="17" name="TextBox 30"/>
              <p:cNvSpPr txBox="1">
                <a:spLocks noChangeArrowheads="1"/>
              </p:cNvSpPr>
              <p:nvPr/>
            </p:nvSpPr>
            <p:spPr bwMode="auto">
              <a:xfrm>
                <a:off x="620859" y="6012292"/>
                <a:ext cx="3138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 dirty="0" smtClean="0"/>
                  <a:t>Central log management server</a:t>
                </a:r>
                <a:endParaRPr lang="en-US" sz="1600" b="1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858774" y="894159"/>
                <a:ext cx="2240319" cy="5014914"/>
                <a:chOff x="858774" y="588962"/>
                <a:chExt cx="2240319" cy="5014914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858774" y="588962"/>
                  <a:ext cx="2240319" cy="13319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400" dirty="0" smtClean="0"/>
                    <a:t>Logstash input/Indexer</a:t>
                  </a:r>
                  <a:endParaRPr lang="en-US" sz="24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858774" y="2406650"/>
                  <a:ext cx="2240319" cy="13319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400" dirty="0" err="1" smtClean="0"/>
                    <a:t>Elasticsearch</a:t>
                  </a:r>
                  <a:r>
                    <a:rPr lang="en-US" sz="2400" dirty="0" smtClean="0"/>
                    <a:t> index store</a:t>
                  </a:r>
                  <a:endParaRPr lang="en-US" sz="2400" dirty="0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58774" y="4271964"/>
                  <a:ext cx="2240319" cy="133191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2400" dirty="0" err="1" smtClean="0"/>
                    <a:t>Kibana</a:t>
                  </a:r>
                  <a:endParaRPr lang="en-US" sz="2400" dirty="0" smtClean="0"/>
                </a:p>
                <a:p>
                  <a:pPr algn="ctr">
                    <a:defRPr/>
                  </a:pPr>
                  <a:r>
                    <a:rPr lang="en-US" sz="2400" dirty="0" smtClean="0"/>
                    <a:t>Web</a:t>
                  </a:r>
                  <a:endParaRPr lang="en-US" sz="2400" dirty="0"/>
                </a:p>
              </p:txBody>
            </p:sp>
          </p:grpSp>
        </p:grpSp>
        <p:sp>
          <p:nvSpPr>
            <p:cNvPr id="10" name="Right Arrow 9"/>
            <p:cNvSpPr/>
            <p:nvPr/>
          </p:nvSpPr>
          <p:spPr>
            <a:xfrm>
              <a:off x="3099093" y="5037858"/>
              <a:ext cx="1320507" cy="29614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29200" y="402707"/>
              <a:ext cx="2690601" cy="1825488"/>
              <a:chOff x="5029200" y="402707"/>
              <a:chExt cx="2690601" cy="182548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029200" y="402707"/>
                <a:ext cx="2081001" cy="13319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0" y="649287"/>
                <a:ext cx="2081001" cy="13319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638800" y="896282"/>
                <a:ext cx="2081001" cy="13319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 smtClean="0"/>
                  <a:t>Logstash forwarder</a:t>
                </a:r>
                <a:endParaRPr lang="en-US" sz="2400" dirty="0"/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 rot="10800000">
              <a:off x="3099092" y="1167171"/>
              <a:ext cx="1930107" cy="296143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own Arrow 1"/>
          <p:cNvSpPr/>
          <p:nvPr/>
        </p:nvSpPr>
        <p:spPr>
          <a:xfrm>
            <a:off x="1981200" y="2790611"/>
            <a:ext cx="339267" cy="422289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1200" y="4370743"/>
            <a:ext cx="339267" cy="4636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11" y="3682462"/>
            <a:ext cx="4332750" cy="27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kPoint’s</a:t>
            </a:r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use case of ELK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Started with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Extract business metric from logs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Today, using for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Central dashboard for business metric from log and DB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System performance metric from logs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Central console for debugging production issues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Monitoring specific ERROR reports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In QA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Go to tool for debugging problems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Get insights into problems which do not have visible impact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2769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Why use ELK stack in QA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Started with metric monitoring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Used it for production problem debugging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Tool got widely adapted various kPoint teams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Need for making sure the ELK implementation is not regressing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It was obvious to leverage it in QA cycles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7828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Challenges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Initial resistance to adopt the new tool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simple google like search box was not enough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Created dedicated dashboard to monitor various type of information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One central server or individual ELK instance?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Central ELK server for pre-staging server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Optimized local installation on individual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dev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/QA VMs</a:t>
            </a:r>
          </a:p>
          <a:p>
            <a:pPr marL="0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Getting 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dev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to sprinkle enough information in the logs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spec/test case reviews,  to  ensure specific signatures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More signatures are added during the QA cycle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1690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04800" y="21975"/>
            <a:ext cx="8534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Typical QA dashboard</a:t>
            </a:r>
          </a:p>
        </p:txBody>
      </p:sp>
      <p:sp>
        <p:nvSpPr>
          <p:cNvPr id="5123" name="Content Placeholder 18"/>
          <p:cNvSpPr>
            <a:spLocks noGrp="1"/>
          </p:cNvSpPr>
          <p:nvPr>
            <p:ph sz="half" idx="2"/>
          </p:nvPr>
        </p:nvSpPr>
        <p:spPr bwMode="auto">
          <a:xfrm>
            <a:off x="276726" y="914400"/>
            <a:ext cx="8534400" cy="5257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SzTx/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One dashboard for each new feature in current sprint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expected error signatures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signatures which are fixed as part of bug fixes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feature usage metric (gives rough idea of coverage)</a:t>
            </a:r>
          </a:p>
          <a:p>
            <a:pPr marL="0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Global dashboard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Error/Exceptions/Warning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count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HTTPD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access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log</a:t>
            </a:r>
          </a:p>
          <a:p>
            <a:pPr marL="400050" lvl="1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SQL Slow query logs</a:t>
            </a:r>
          </a:p>
          <a:p>
            <a:pPr marL="400050" lvl="1" indent="0" eaLnBrk="1" hangingPunct="1">
              <a:defRPr/>
            </a:pPr>
            <a:r>
              <a:rPr lang="en-US" dirty="0" smtClean="0">
                <a:latin typeface="Helvetica" pitchFamily="34" charset="0"/>
                <a:cs typeface="Helvetica" pitchFamily="34" charset="0"/>
              </a:rPr>
              <a:t> Daemon/</a:t>
            </a:r>
            <a:r>
              <a:rPr lang="en-US" dirty="0" err="1" smtClean="0">
                <a:latin typeface="Helvetica" pitchFamily="34" charset="0"/>
                <a:cs typeface="Helvetica" pitchFamily="34" charset="0"/>
              </a:rPr>
              <a:t>cron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job monitor</a:t>
            </a:r>
          </a:p>
          <a:p>
            <a:pPr marL="800100" lvl="2" indent="0" eaLnBrk="1" hangingPunct="1">
              <a:defRPr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Backup job ran, how long did it take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0E79532-E330-4179-90DD-8EF184232EAA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Calibri" pitchFamily="34" charset="0"/>
              </a:rPr>
              <a:t>www.kpoint.com</a:t>
            </a:r>
          </a:p>
        </p:txBody>
      </p:sp>
    </p:spTree>
    <p:extLst>
      <p:ext uri="{BB962C8B-B14F-4D97-AF65-F5344CB8AC3E}">
        <p14:creationId xmlns:p14="http://schemas.microsoft.com/office/powerpoint/2010/main" val="39465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822</Words>
  <Application>Microsoft Office PowerPoint</Application>
  <PresentationFormat>On-screen Show (4:3)</PresentationFormat>
  <Paragraphs>262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Open source ‘Splunk’ applied to QA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Turner Broadcasting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kPoint Template</dc:title>
  <dc:creator>kPoint Technologies Pvt Ltd</dc:creator>
  <cp:lastModifiedBy>Manish</cp:lastModifiedBy>
  <cp:revision>466</cp:revision>
  <dcterms:created xsi:type="dcterms:W3CDTF">2012-06-11T18:02:23Z</dcterms:created>
  <dcterms:modified xsi:type="dcterms:W3CDTF">2014-07-23T07:20:38Z</dcterms:modified>
</cp:coreProperties>
</file>