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7" r:id="rId4"/>
    <p:sldId id="268" r:id="rId5"/>
    <p:sldId id="278" r:id="rId6"/>
    <p:sldId id="270" r:id="rId7"/>
    <p:sldId id="271" r:id="rId8"/>
    <p:sldId id="272" r:id="rId9"/>
    <p:sldId id="276" r:id="rId10"/>
    <p:sldId id="274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shitij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 snapToObjects="1">
      <p:cViewPr>
        <p:scale>
          <a:sx n="59" d="100"/>
          <a:sy n="59" d="100"/>
        </p:scale>
        <p:origin x="-168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5T12:06:58.553" idx="1">
    <p:pos x="10" y="10"/>
    <p:text>No changes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E53C3A-29BF-4DC4-BEF6-D52F287517A6}" type="datetimeFigureOut">
              <a:rPr lang="en-US"/>
              <a:pPr>
                <a:defRPr/>
              </a:pPr>
              <a:t>20-Sep-13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C0D4C5-0810-4F5E-BBA1-CB0ED0CF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ue_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917575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7975"/>
            <a:ext cx="7086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08038"/>
            <a:ext cx="85344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400" b="0">
                <a:solidFill>
                  <a:srgbClr val="21AFED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8534400" cy="4541838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 baseline="0">
                <a:latin typeface="Helvetica"/>
                <a:cs typeface="Helvetica"/>
              </a:defRPr>
            </a:lvl1pPr>
            <a:lvl2pPr>
              <a:buClr>
                <a:srgbClr val="21AFED"/>
              </a:buClr>
              <a:buFont typeface="Arial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477000"/>
            <a:ext cx="2133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CF54AFB-3A00-4AB2-AB1F-C7B212AE1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IN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2863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50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chemeClr val="accent5">
                  <a:lumMod val="7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defRPr>
            </a:lvl1pPr>
          </a:lstStyle>
          <a:p>
            <a:fld id="{CE8D9873-1642-4E7F-B079-1BAA1596726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9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A837B-3CAA-4D61-BDC5-8A45F3341B3D}" type="datetimeFigureOut">
              <a:rPr lang="en-US"/>
              <a:pPr>
                <a:defRPr/>
              </a:pPr>
              <a:t>20-Sep-13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F923F-B408-454E-8A72-4FBEF826D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ontent_Background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la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hyperlink" Target="http://www.kpoin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 bwMode="auto">
          <a:xfrm>
            <a:off x="685800" y="2743200"/>
            <a:ext cx="7772400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Helvetica" pitchFamily="34" charset="0"/>
                <a:cs typeface="Helvetica" pitchFamily="34" charset="0"/>
              </a:rPr>
              <a:t>Testing Challenges in startup product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By Manish </a:t>
            </a:r>
            <a:r>
              <a:rPr lang="en-US" dirty="0" err="1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Sapariya</a:t>
            </a:r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Thank you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1447800"/>
            <a:ext cx="85344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  Questions.</a:t>
            </a:r>
          </a:p>
          <a:p>
            <a:pPr marL="0" indent="0" eaLnBrk="1" hangingPunct="1">
              <a:buNone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2774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About Me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Architect at kPoint technologies Ltd.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Test kPoint</a:t>
            </a: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Manage releases and production deployment of kPoint</a:t>
            </a: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Passionate about using tools especially open source, which help me test better</a:t>
            </a:r>
          </a:p>
          <a:p>
            <a:pPr marL="400050" lvl="1" indent="0" eaLnBrk="1" hangingPunct="1"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Follow me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on twitter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@</a:t>
            </a:r>
            <a:r>
              <a:rPr lang="en-US" dirty="0" err="1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manishsapariya</a:t>
            </a: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96" name="Group 8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05557358"/>
              </p:ext>
            </p:extLst>
          </p:nvPr>
        </p:nvGraphicFramePr>
        <p:xfrm>
          <a:off x="317500" y="933215"/>
          <a:ext cx="8445500" cy="5694967"/>
        </p:xfrm>
        <a:graphic>
          <a:graphicData uri="http://schemas.openxmlformats.org/drawingml/2006/table">
            <a:tbl>
              <a:tblPr/>
              <a:tblGrid>
                <a:gridCol w="1828800"/>
                <a:gridCol w="6616700"/>
              </a:tblGrid>
              <a:tr h="2009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Company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A streaming technology innovator based in Pune, result of R&amp;D started in May 2007</a:t>
                      </a:r>
                    </a:p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Backed by five patent-pending innovations</a:t>
                      </a:r>
                    </a:p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v1 launched in Nov 2009, currently shipping </a:t>
                      </a: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v7.0 </a:t>
                      </a:r>
                      <a:endParaRPr lang="en-US" sz="2000" kern="1200" baseline="0" dirty="0" smtClean="0">
                        <a:solidFill>
                          <a:srgbClr val="7F7F7F"/>
                        </a:solidFill>
                        <a:latin typeface="Helvetica" pitchFamily="34" charset="0"/>
                        <a:ea typeface="+mn-ea"/>
                        <a:cs typeface="Helvetica" pitchFamily="34" charset="0"/>
                      </a:endParaRPr>
                    </a:p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kPoint was incubated at </a:t>
                      </a: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  <a:hlinkClick r:id="rId3"/>
                        </a:rPr>
                        <a:t>GS Lab</a:t>
                      </a: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 and started as a separate company on April 2011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7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Customers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30+ market leaders and start-ups as customers</a:t>
                      </a:r>
                    </a:p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Multiple sectors – IT, </a:t>
                      </a:r>
                      <a:r>
                        <a:rPr lang="en-US" sz="2000" kern="1200" baseline="0" dirty="0" err="1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ITes</a:t>
                      </a: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, Manufacturing, Consulting </a:t>
                      </a:r>
                    </a:p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7 customers who exceed USD 1B in annual revenue 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Business Value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  <a:hlinkClick r:id="rId4"/>
                        </a:rPr>
                        <a:t>kPoint</a:t>
                      </a: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 makes videos engaging by making video content fully searchable, interactive and easily promotable to search engines.  And we enable instant creation of video mash-ups. 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5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Leadership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AFED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rgbClr val="7F7F7F"/>
                          </a:solidFill>
                          <a:latin typeface="Helvetica" pitchFamily="34" charset="0"/>
                          <a:ea typeface="+mn-ea"/>
                          <a:cs typeface="Helvetica" pitchFamily="34" charset="0"/>
                        </a:rPr>
                        <a:t>A team with repeated technology business successes, seed investment by GS Lab, now self-funded.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Placeholder 1"/>
          <p:cNvSpPr txBox="1">
            <a:spLocks/>
          </p:cNvSpPr>
          <p:nvPr/>
        </p:nvSpPr>
        <p:spPr bwMode="auto">
          <a:xfrm>
            <a:off x="304800" y="46038"/>
            <a:ext cx="85344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About kPoint Technologies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www.kpoint.com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600D0574-9305-448E-A9D5-58F0E7E14B40}" type="slidenum">
              <a:rPr lang="en-US" smtClean="0"/>
              <a:pPr algn="ctr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0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92768" y="5933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kPoint, Technology overview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What?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Is a multimedia mash-up creation and distribution platform</a:t>
            </a: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Key differentiator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The kapsules are precisely searchable 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Technologies used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Server side: Java, PHP, C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Client side: Flash, HTML5,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iOS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Android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Flash media server for media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XMPP/HTTP for control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Built on 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CentOS Linux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3890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n 70"/>
          <p:cNvSpPr/>
          <p:nvPr/>
        </p:nvSpPr>
        <p:spPr>
          <a:xfrm>
            <a:off x="6858000" y="3216275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314950" y="1819275"/>
            <a:ext cx="1066800" cy="70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05400" y="1909763"/>
            <a:ext cx="1062038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6213" y="42863"/>
            <a:ext cx="2732087" cy="673893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1463" y="4419600"/>
            <a:ext cx="1125537" cy="5254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SAML IDP</a:t>
            </a:r>
          </a:p>
        </p:txBody>
      </p:sp>
      <p:sp>
        <p:nvSpPr>
          <p:cNvPr id="5" name="Flowchart: Magnetic Disk 13"/>
          <p:cNvSpPr>
            <a:spLocks noChangeArrowheads="1"/>
          </p:cNvSpPr>
          <p:nvPr/>
        </p:nvSpPr>
        <p:spPr bwMode="auto">
          <a:xfrm>
            <a:off x="264396" y="5562600"/>
            <a:ext cx="2057400" cy="990600"/>
          </a:xfrm>
          <a:prstGeom prst="flowChartMagneticDisk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226" name="TextBox 54"/>
          <p:cNvSpPr txBox="1">
            <a:spLocks noChangeArrowheads="1"/>
          </p:cNvSpPr>
          <p:nvPr/>
        </p:nvSpPr>
        <p:spPr bwMode="auto">
          <a:xfrm>
            <a:off x="263525" y="5954713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Corporate Directory</a:t>
            </a:r>
          </a:p>
        </p:txBody>
      </p:sp>
      <p:sp>
        <p:nvSpPr>
          <p:cNvPr id="8" name="Up-Down Arrow 7"/>
          <p:cNvSpPr/>
          <p:nvPr/>
        </p:nvSpPr>
        <p:spPr>
          <a:xfrm>
            <a:off x="1873250" y="5029200"/>
            <a:ext cx="309563" cy="5334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228" name="Picture 5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850" y="354013"/>
            <a:ext cx="8763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5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2550" y="2266950"/>
            <a:ext cx="8763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5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38" y="2266950"/>
            <a:ext cx="8763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5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6513" y="363538"/>
            <a:ext cx="8763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5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950" y="1371600"/>
            <a:ext cx="8747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659313" y="152400"/>
            <a:ext cx="4332287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772025" y="228600"/>
            <a:ext cx="17049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kPoint</a:t>
            </a:r>
            <a:r>
              <a:rPr lang="en-US" sz="1400" dirty="0"/>
              <a:t> </a:t>
            </a:r>
          </a:p>
          <a:p>
            <a:pPr algn="ctr">
              <a:defRPr/>
            </a:pPr>
            <a:r>
              <a:rPr lang="en-US" sz="1400" dirty="0"/>
              <a:t>Server on Amazon EC2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24425" y="2054225"/>
            <a:ext cx="1019175" cy="68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Media Server on Amazon EC2</a:t>
            </a:r>
          </a:p>
        </p:txBody>
      </p:sp>
      <p:sp>
        <p:nvSpPr>
          <p:cNvPr id="22" name="Can 21"/>
          <p:cNvSpPr/>
          <p:nvPr/>
        </p:nvSpPr>
        <p:spPr>
          <a:xfrm>
            <a:off x="7523163" y="342900"/>
            <a:ext cx="1011237" cy="8001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/>
              <a:t>kPoint</a:t>
            </a:r>
            <a:r>
              <a:rPr lang="en-US" sz="1200" dirty="0"/>
              <a:t> </a:t>
            </a:r>
            <a:r>
              <a:rPr lang="en-US" sz="1200" dirty="0" err="1"/>
              <a:t>DataStore</a:t>
            </a:r>
            <a:r>
              <a:rPr lang="en-US" sz="1200" dirty="0"/>
              <a:t> on Amazon EBS</a:t>
            </a:r>
          </a:p>
        </p:txBody>
      </p:sp>
      <p:sp>
        <p:nvSpPr>
          <p:cNvPr id="25" name="Can 24"/>
          <p:cNvSpPr/>
          <p:nvPr/>
        </p:nvSpPr>
        <p:spPr>
          <a:xfrm>
            <a:off x="6877050" y="1884363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8077200" y="1895475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7491413" y="1920875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Amazon</a:t>
            </a:r>
            <a:r>
              <a:rPr lang="en-US" dirty="0"/>
              <a:t> </a:t>
            </a:r>
            <a:r>
              <a:rPr lang="en-US" sz="1400" dirty="0"/>
              <a:t>S3</a:t>
            </a:r>
          </a:p>
        </p:txBody>
      </p:sp>
      <p:sp>
        <p:nvSpPr>
          <p:cNvPr id="28" name="Up-Down Arrow 27"/>
          <p:cNvSpPr/>
          <p:nvPr/>
        </p:nvSpPr>
        <p:spPr>
          <a:xfrm>
            <a:off x="412750" y="3533775"/>
            <a:ext cx="312738" cy="1944688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2320925" y="342900"/>
            <a:ext cx="2451100" cy="30480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2265363" y="2290763"/>
            <a:ext cx="2659062" cy="376237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43" name="TextBox 30"/>
          <p:cNvSpPr txBox="1">
            <a:spLocks noChangeArrowheads="1"/>
          </p:cNvSpPr>
          <p:nvPr/>
        </p:nvSpPr>
        <p:spPr bwMode="auto">
          <a:xfrm>
            <a:off x="3276600" y="762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HTTPS, XMPP</a:t>
            </a:r>
          </a:p>
        </p:txBody>
      </p:sp>
      <p:sp>
        <p:nvSpPr>
          <p:cNvPr id="9244" name="TextBox 31"/>
          <p:cNvSpPr txBox="1">
            <a:spLocks noChangeArrowheads="1"/>
          </p:cNvSpPr>
          <p:nvPr/>
        </p:nvSpPr>
        <p:spPr bwMode="auto">
          <a:xfrm>
            <a:off x="3276600" y="1978025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HTTPS, RTMP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5314950" y="1066800"/>
            <a:ext cx="271463" cy="714375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46" name="TextBox 33"/>
          <p:cNvSpPr txBox="1">
            <a:spLocks noChangeArrowheads="1"/>
          </p:cNvSpPr>
          <p:nvPr/>
        </p:nvSpPr>
        <p:spPr bwMode="auto">
          <a:xfrm>
            <a:off x="6705600" y="2405063"/>
            <a:ext cx="21907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100" b="1">
                <a:solidFill>
                  <a:srgbClr val="FF0000"/>
                </a:solidFill>
              </a:rPr>
              <a:t>Amazon Singapore S1 Data Center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9313" y="5029200"/>
            <a:ext cx="433228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7029450" y="5770563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8229600" y="5781675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7643813" y="5807075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Amazon</a:t>
            </a:r>
            <a:r>
              <a:rPr lang="en-US" dirty="0"/>
              <a:t> </a:t>
            </a:r>
            <a:r>
              <a:rPr lang="en-US" sz="1400" dirty="0"/>
              <a:t>S3</a:t>
            </a:r>
          </a:p>
        </p:txBody>
      </p:sp>
      <p:sp>
        <p:nvSpPr>
          <p:cNvPr id="9251" name="TextBox 45"/>
          <p:cNvSpPr txBox="1">
            <a:spLocks noChangeArrowheads="1"/>
          </p:cNvSpPr>
          <p:nvPr/>
        </p:nvSpPr>
        <p:spPr bwMode="auto">
          <a:xfrm>
            <a:off x="6724650" y="6291263"/>
            <a:ext cx="2038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100" b="1">
                <a:solidFill>
                  <a:srgbClr val="FF0000"/>
                </a:solidFill>
              </a:rPr>
              <a:t>Amazon US Data Center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343525" y="5715000"/>
            <a:ext cx="1065213" cy="70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133975" y="5805488"/>
            <a:ext cx="1062038" cy="75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953000" y="5949950"/>
            <a:ext cx="1019175" cy="68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Media Server on Amazon EC2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08738" y="3048000"/>
            <a:ext cx="2582862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8077200" y="3224213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Can 57"/>
          <p:cNvSpPr/>
          <p:nvPr/>
        </p:nvSpPr>
        <p:spPr>
          <a:xfrm>
            <a:off x="7491413" y="3249613"/>
            <a:ext cx="685800" cy="517525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/>
              <a:t>Amazon</a:t>
            </a:r>
            <a:r>
              <a:rPr lang="en-US" sz="1400" dirty="0"/>
              <a:t> S3</a:t>
            </a:r>
          </a:p>
        </p:txBody>
      </p:sp>
      <p:sp>
        <p:nvSpPr>
          <p:cNvPr id="9258" name="TextBox 58"/>
          <p:cNvSpPr txBox="1">
            <a:spLocks noChangeArrowheads="1"/>
          </p:cNvSpPr>
          <p:nvPr/>
        </p:nvSpPr>
        <p:spPr bwMode="auto">
          <a:xfrm>
            <a:off x="6553200" y="3771900"/>
            <a:ext cx="2362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100" b="1">
                <a:solidFill>
                  <a:srgbClr val="FF0000"/>
                </a:solidFill>
              </a:rPr>
              <a:t>Amazon Singapore S2 Data Center</a:t>
            </a:r>
          </a:p>
        </p:txBody>
      </p:sp>
      <p:sp>
        <p:nvSpPr>
          <p:cNvPr id="61" name="Up-Down Arrow 60"/>
          <p:cNvSpPr/>
          <p:nvPr/>
        </p:nvSpPr>
        <p:spPr>
          <a:xfrm>
            <a:off x="5105400" y="2901950"/>
            <a:ext cx="481013" cy="266065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60" name="TextBox 61"/>
          <p:cNvSpPr txBox="1">
            <a:spLocks noChangeArrowheads="1"/>
          </p:cNvSpPr>
          <p:nvPr/>
        </p:nvSpPr>
        <p:spPr bwMode="auto">
          <a:xfrm>
            <a:off x="3581400" y="3541713"/>
            <a:ext cx="1676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Geographically Distributed Content Caching</a:t>
            </a:r>
          </a:p>
        </p:txBody>
      </p:sp>
      <p:sp>
        <p:nvSpPr>
          <p:cNvPr id="63" name="Up-Down Arrow 62"/>
          <p:cNvSpPr/>
          <p:nvPr/>
        </p:nvSpPr>
        <p:spPr>
          <a:xfrm>
            <a:off x="7634288" y="2597150"/>
            <a:ext cx="333375" cy="60960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62" name="TextBox 63"/>
          <p:cNvSpPr txBox="1">
            <a:spLocks noChangeArrowheads="1"/>
          </p:cNvSpPr>
          <p:nvPr/>
        </p:nvSpPr>
        <p:spPr bwMode="auto">
          <a:xfrm>
            <a:off x="6248400" y="2590800"/>
            <a:ext cx="146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200"/>
              <a:t>Backup Replication in different zone</a:t>
            </a:r>
          </a:p>
        </p:txBody>
      </p:sp>
      <p:sp>
        <p:nvSpPr>
          <p:cNvPr id="9263" name="TextBox 53"/>
          <p:cNvSpPr txBox="1">
            <a:spLocks noChangeArrowheads="1"/>
          </p:cNvSpPr>
          <p:nvPr/>
        </p:nvSpPr>
        <p:spPr bwMode="auto">
          <a:xfrm>
            <a:off x="381000" y="0"/>
            <a:ext cx="219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0000"/>
                </a:solidFill>
              </a:rPr>
              <a:t>Enterprise Customer</a:t>
            </a:r>
          </a:p>
        </p:txBody>
      </p:sp>
      <p:sp>
        <p:nvSpPr>
          <p:cNvPr id="65" name="Up-Down Arrow 64"/>
          <p:cNvSpPr/>
          <p:nvPr/>
        </p:nvSpPr>
        <p:spPr>
          <a:xfrm>
            <a:off x="7894638" y="1181100"/>
            <a:ext cx="334962" cy="72390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6477000" y="381000"/>
            <a:ext cx="1066800" cy="41275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8" name="Up-Down Arrow 67"/>
          <p:cNvSpPr/>
          <p:nvPr/>
        </p:nvSpPr>
        <p:spPr>
          <a:xfrm>
            <a:off x="7594600" y="3962400"/>
            <a:ext cx="406400" cy="1752600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67" name="TextBox 68"/>
          <p:cNvSpPr txBox="1">
            <a:spLocks noChangeArrowheads="1"/>
          </p:cNvSpPr>
          <p:nvPr/>
        </p:nvSpPr>
        <p:spPr bwMode="auto">
          <a:xfrm>
            <a:off x="6243638" y="4267200"/>
            <a:ext cx="14525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Backup Replication in Different Region</a:t>
            </a:r>
          </a:p>
        </p:txBody>
      </p:sp>
      <p:sp>
        <p:nvSpPr>
          <p:cNvPr id="9268" name="TextBox 69"/>
          <p:cNvSpPr txBox="1">
            <a:spLocks noChangeArrowheads="1"/>
          </p:cNvSpPr>
          <p:nvPr/>
        </p:nvSpPr>
        <p:spPr bwMode="auto">
          <a:xfrm>
            <a:off x="6553200" y="12192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200"/>
              <a:t>kPoint Backup in Amazon S3</a:t>
            </a:r>
          </a:p>
        </p:txBody>
      </p:sp>
      <p:sp>
        <p:nvSpPr>
          <p:cNvPr id="4" name="Down Arrow 3"/>
          <p:cNvSpPr/>
          <p:nvPr/>
        </p:nvSpPr>
        <p:spPr>
          <a:xfrm>
            <a:off x="2514600" y="938213"/>
            <a:ext cx="247650" cy="348138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71750" y="811213"/>
            <a:ext cx="2200275" cy="2555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71" name="TextBox 31"/>
          <p:cNvSpPr txBox="1">
            <a:spLocks noChangeArrowheads="1"/>
          </p:cNvSpPr>
          <p:nvPr/>
        </p:nvSpPr>
        <p:spPr bwMode="auto">
          <a:xfrm>
            <a:off x="3048000" y="9906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SAML Authentication</a:t>
            </a:r>
          </a:p>
        </p:txBody>
      </p:sp>
      <p:sp>
        <p:nvSpPr>
          <p:cNvPr id="9272" name="TextBox 31"/>
          <p:cNvSpPr txBox="1">
            <a:spLocks noChangeArrowheads="1"/>
          </p:cNvSpPr>
          <p:nvPr/>
        </p:nvSpPr>
        <p:spPr bwMode="auto">
          <a:xfrm>
            <a:off x="609600" y="38100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Single SignOn</a:t>
            </a:r>
          </a:p>
        </p:txBody>
      </p:sp>
    </p:spTree>
    <p:extLst>
      <p:ext uri="{BB962C8B-B14F-4D97-AF65-F5344CB8AC3E}">
        <p14:creationId xmlns:p14="http://schemas.microsoft.com/office/powerpoint/2010/main" val="16030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168442" y="72024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Testing challenges- Technical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Multiple technologies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Real time multimedia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application, especially in unreliable internet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Difficult to automate and verify.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distributed deployment</a:t>
            </a: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Endless end points to support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Enterprise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vs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Consumer 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Legacy end points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Multiple deployment scenarios</a:t>
            </a:r>
          </a:p>
          <a:p>
            <a:pPr marL="800100" lvl="2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Lab management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Performance and stress testing</a:t>
            </a: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Difficult to simulate the volume</a:t>
            </a: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2223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28600" y="32084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Testing challenges - Other</a:t>
            </a:r>
            <a:endParaRPr lang="en-US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Changing environments/technologies/use case</a:t>
            </a: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People need to work on multiple things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Budgetary constraints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do more with less,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always</a:t>
            </a:r>
          </a:p>
          <a:p>
            <a:pPr marL="400050" lvl="1" indent="0" eaLnBrk="1" hangingPunct="1">
              <a:defRPr/>
            </a:pPr>
            <a:r>
              <a:rPr lang="en-US" smtClean="0">
                <a:latin typeface="Helvetica" pitchFamily="34" charset="0"/>
                <a:cs typeface="Helvetica" pitchFamily="34" charset="0"/>
              </a:rPr>
              <a:t> Lesser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head count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High expectations from every individual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Hiring right people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4907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152400" y="55982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Overcoming the challenges, </a:t>
            </a:r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kPoint way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28600" y="771944"/>
            <a:ext cx="8534400" cy="562885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Have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dev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team to write as many unit and integration tests as possible.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Trials from home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Trials from office, with 400 end points joining the webinar stress test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We had to modify our client components to support this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Bandwidth simulators</a:t>
            </a: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Use of Open source everywhere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Opennebula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as private cloud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Test automation :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watir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jmeter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cucumber,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capistrano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, 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Continuous integration : Hudson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Monitoring :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munin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nagios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logstash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elasticsearch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,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kibana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4907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288758" y="46038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Overcoming the </a:t>
            </a:r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challenges, kPoint way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304800" y="838200"/>
            <a:ext cx="85344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The most important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Have user view of product.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Test production as a end user.</a:t>
            </a: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5675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539</Words>
  <Application>Microsoft Office PowerPoint</Application>
  <PresentationFormat>On-screen Show (4:3)</PresentationFormat>
  <Paragraphs>116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Testing Challenges in startup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Turner Broadcasting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kPoint Template</dc:title>
  <dc:creator>kPoint Technologies Pvt Ltd</dc:creator>
  <cp:lastModifiedBy>Manish</cp:lastModifiedBy>
  <cp:revision>220</cp:revision>
  <dcterms:created xsi:type="dcterms:W3CDTF">2012-06-11T18:02:23Z</dcterms:created>
  <dcterms:modified xsi:type="dcterms:W3CDTF">2013-09-20T15:06:15Z</dcterms:modified>
</cp:coreProperties>
</file>