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5"/>
  </p:notesMasterIdLst>
  <p:sldIdLst>
    <p:sldId id="256" r:id="rId2"/>
    <p:sldId id="257" r:id="rId3"/>
    <p:sldId id="312" r:id="rId4"/>
    <p:sldId id="343" r:id="rId5"/>
    <p:sldId id="344" r:id="rId6"/>
    <p:sldId id="345" r:id="rId7"/>
    <p:sldId id="346" r:id="rId8"/>
    <p:sldId id="347" r:id="rId9"/>
    <p:sldId id="348" r:id="rId10"/>
    <p:sldId id="349" r:id="rId11"/>
    <p:sldId id="350" r:id="rId12"/>
    <p:sldId id="328"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14" r:id="rId27"/>
    <p:sldId id="366" r:id="rId28"/>
    <p:sldId id="367" r:id="rId29"/>
    <p:sldId id="368" r:id="rId30"/>
    <p:sldId id="369" r:id="rId31"/>
    <p:sldId id="370" r:id="rId32"/>
    <p:sldId id="371" r:id="rId33"/>
    <p:sldId id="329" r:id="rId34"/>
    <p:sldId id="313" r:id="rId35"/>
    <p:sldId id="373" r:id="rId36"/>
    <p:sldId id="374" r:id="rId37"/>
    <p:sldId id="375" r:id="rId38"/>
    <p:sldId id="376" r:id="rId39"/>
    <p:sldId id="377" r:id="rId40"/>
    <p:sldId id="305"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323" r:id="rId63"/>
    <p:sldId id="401" r:id="rId64"/>
    <p:sldId id="402" r:id="rId65"/>
    <p:sldId id="265" r:id="rId66"/>
    <p:sldId id="340" r:id="rId67"/>
    <p:sldId id="330" r:id="rId68"/>
    <p:sldId id="307" r:id="rId69"/>
    <p:sldId id="404" r:id="rId70"/>
    <p:sldId id="405" r:id="rId71"/>
    <p:sldId id="406" r:id="rId72"/>
    <p:sldId id="407" r:id="rId73"/>
    <p:sldId id="310" r:id="rId74"/>
    <p:sldId id="409" r:id="rId75"/>
    <p:sldId id="410" r:id="rId76"/>
    <p:sldId id="411" r:id="rId77"/>
    <p:sldId id="412" r:id="rId78"/>
    <p:sldId id="413" r:id="rId79"/>
    <p:sldId id="414" r:id="rId80"/>
    <p:sldId id="415" r:id="rId81"/>
    <p:sldId id="416" r:id="rId82"/>
    <p:sldId id="417" r:id="rId83"/>
    <p:sldId id="418" r:id="rId84"/>
    <p:sldId id="419" r:id="rId85"/>
    <p:sldId id="420" r:id="rId86"/>
    <p:sldId id="421" r:id="rId87"/>
    <p:sldId id="422" r:id="rId88"/>
    <p:sldId id="423" r:id="rId89"/>
    <p:sldId id="424" r:id="rId90"/>
    <p:sldId id="425" r:id="rId91"/>
    <p:sldId id="426" r:id="rId92"/>
    <p:sldId id="427" r:id="rId93"/>
    <p:sldId id="428" r:id="rId94"/>
    <p:sldId id="266" r:id="rId95"/>
    <p:sldId id="430" r:id="rId96"/>
    <p:sldId id="431" r:id="rId97"/>
    <p:sldId id="432" r:id="rId98"/>
    <p:sldId id="433" r:id="rId99"/>
    <p:sldId id="434" r:id="rId100"/>
    <p:sldId id="435" r:id="rId101"/>
    <p:sldId id="436" r:id="rId102"/>
    <p:sldId id="437" r:id="rId103"/>
    <p:sldId id="269" r:id="rId104"/>
    <p:sldId id="324" r:id="rId105"/>
    <p:sldId id="439" r:id="rId106"/>
    <p:sldId id="440" r:id="rId107"/>
    <p:sldId id="441" r:id="rId108"/>
    <p:sldId id="442" r:id="rId109"/>
    <p:sldId id="443" r:id="rId110"/>
    <p:sldId id="271" r:id="rId111"/>
    <p:sldId id="445" r:id="rId112"/>
    <p:sldId id="446" r:id="rId113"/>
    <p:sldId id="447" r:id="rId114"/>
    <p:sldId id="448" r:id="rId115"/>
    <p:sldId id="272" r:id="rId116"/>
    <p:sldId id="450" r:id="rId117"/>
    <p:sldId id="451" r:id="rId118"/>
    <p:sldId id="452" r:id="rId119"/>
    <p:sldId id="273" r:id="rId120"/>
    <p:sldId id="454" r:id="rId121"/>
    <p:sldId id="276" r:id="rId122"/>
    <p:sldId id="456" r:id="rId123"/>
    <p:sldId id="457" r:id="rId124"/>
    <p:sldId id="458" r:id="rId125"/>
    <p:sldId id="331" r:id="rId126"/>
    <p:sldId id="278" r:id="rId127"/>
    <p:sldId id="460" r:id="rId128"/>
    <p:sldId id="461" r:id="rId129"/>
    <p:sldId id="462" r:id="rId130"/>
    <p:sldId id="463" r:id="rId131"/>
    <p:sldId id="464" r:id="rId132"/>
    <p:sldId id="465" r:id="rId133"/>
    <p:sldId id="466" r:id="rId134"/>
    <p:sldId id="467" r:id="rId135"/>
    <p:sldId id="468" r:id="rId136"/>
    <p:sldId id="327" r:id="rId137"/>
    <p:sldId id="470" r:id="rId138"/>
    <p:sldId id="471" r:id="rId139"/>
    <p:sldId id="472" r:id="rId140"/>
    <p:sldId id="473" r:id="rId141"/>
    <p:sldId id="474" r:id="rId142"/>
    <p:sldId id="475" r:id="rId143"/>
    <p:sldId id="476" r:id="rId144"/>
    <p:sldId id="477" r:id="rId145"/>
    <p:sldId id="279" r:id="rId146"/>
    <p:sldId id="479" r:id="rId147"/>
    <p:sldId id="480" r:id="rId148"/>
    <p:sldId id="481" r:id="rId149"/>
    <p:sldId id="482" r:id="rId150"/>
    <p:sldId id="483" r:id="rId151"/>
    <p:sldId id="484" r:id="rId152"/>
    <p:sldId id="280" r:id="rId153"/>
    <p:sldId id="325" r:id="rId154"/>
    <p:sldId id="486" r:id="rId155"/>
    <p:sldId id="487" r:id="rId156"/>
    <p:sldId id="488" r:id="rId157"/>
    <p:sldId id="489" r:id="rId158"/>
    <p:sldId id="283" r:id="rId159"/>
    <p:sldId id="491" r:id="rId160"/>
    <p:sldId id="492" r:id="rId161"/>
    <p:sldId id="284" r:id="rId162"/>
    <p:sldId id="285" r:id="rId163"/>
    <p:sldId id="494" r:id="rId164"/>
    <p:sldId id="287" r:id="rId165"/>
    <p:sldId id="288" r:id="rId166"/>
    <p:sldId id="496" r:id="rId167"/>
    <p:sldId id="341" r:id="rId168"/>
    <p:sldId id="281" r:id="rId169"/>
    <p:sldId id="498" r:id="rId170"/>
    <p:sldId id="499" r:id="rId171"/>
    <p:sldId id="500" r:id="rId172"/>
    <p:sldId id="501" r:id="rId173"/>
    <p:sldId id="502" r:id="rId174"/>
    <p:sldId id="503" r:id="rId175"/>
    <p:sldId id="504" r:id="rId176"/>
    <p:sldId id="505" r:id="rId177"/>
    <p:sldId id="506" r:id="rId178"/>
    <p:sldId id="507" r:id="rId179"/>
    <p:sldId id="508" r:id="rId180"/>
    <p:sldId id="509" r:id="rId181"/>
    <p:sldId id="332" r:id="rId182"/>
    <p:sldId id="267" r:id="rId183"/>
    <p:sldId id="293" r:id="rId1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0925" autoAdjust="0"/>
  </p:normalViewPr>
  <p:slideViewPr>
    <p:cSldViewPr>
      <p:cViewPr>
        <p:scale>
          <a:sx n="80" d="100"/>
          <a:sy n="80" d="100"/>
        </p:scale>
        <p:origin x="-486" y="4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val>
            <c:numRef>
              <c:f>Sheet1!$B$10:$C$10</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val>
            <c:numRef>
              <c:f>Sheet1!$B$10:$C$10</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B487E-B796-4807-B1EF-483A6FE45489}" type="datetimeFigureOut">
              <a:rPr lang="en-US" smtClean="0"/>
              <a:t>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9A7A2-B93B-40AA-81CE-B72C9F12ACE9}" type="slidenum">
              <a:rPr lang="en-US" smtClean="0"/>
              <a:t>‹#›</a:t>
            </a:fld>
            <a:endParaRPr lang="en-US"/>
          </a:p>
        </p:txBody>
      </p:sp>
    </p:spTree>
    <p:extLst>
      <p:ext uri="{BB962C8B-B14F-4D97-AF65-F5344CB8AC3E}">
        <p14:creationId xmlns:p14="http://schemas.microsoft.com/office/powerpoint/2010/main" val="228346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3</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40</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41</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42</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43</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44</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45</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46</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47</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48</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49</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50</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51</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52</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53</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54</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55</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56</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57</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58</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59</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60</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61</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Abbreviate. Single thesis statement</a:t>
            </a:r>
          </a:p>
          <a:p>
            <a:endParaRPr lang="en-US" dirty="0" smtClean="0"/>
          </a:p>
          <a:p>
            <a:r>
              <a:rPr lang="en-US" dirty="0" smtClean="0"/>
              <a:t>This</a:t>
            </a:r>
            <a:r>
              <a:rPr lang="en-US" baseline="0" dirty="0" smtClean="0"/>
              <a:t> thesis uses (boxes) WR and RP with consideration of relocation and (transition) costs by developing a systematic framework for electricity cost minimization</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65</a:t>
            </a:fld>
            <a:endParaRPr lang="en-US"/>
          </a:p>
        </p:txBody>
      </p:sp>
    </p:spTree>
    <p:extLst>
      <p:ext uri="{BB962C8B-B14F-4D97-AF65-F5344CB8AC3E}">
        <p14:creationId xmlns:p14="http://schemas.microsoft.com/office/powerpoint/2010/main" val="2980449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68</a:t>
            </a:fld>
            <a:endParaRPr lang="en-US"/>
          </a:p>
        </p:txBody>
      </p:sp>
    </p:spTree>
    <p:extLst>
      <p:ext uri="{BB962C8B-B14F-4D97-AF65-F5344CB8AC3E}">
        <p14:creationId xmlns:p14="http://schemas.microsoft.com/office/powerpoint/2010/main" val="2528056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69</a:t>
            </a:fld>
            <a:endParaRPr lang="en-US"/>
          </a:p>
        </p:txBody>
      </p:sp>
    </p:spTree>
    <p:extLst>
      <p:ext uri="{BB962C8B-B14F-4D97-AF65-F5344CB8AC3E}">
        <p14:creationId xmlns:p14="http://schemas.microsoft.com/office/powerpoint/2010/main" val="2528056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70</a:t>
            </a:fld>
            <a:endParaRPr lang="en-US"/>
          </a:p>
        </p:txBody>
      </p:sp>
    </p:spTree>
    <p:extLst>
      <p:ext uri="{BB962C8B-B14F-4D97-AF65-F5344CB8AC3E}">
        <p14:creationId xmlns:p14="http://schemas.microsoft.com/office/powerpoint/2010/main" val="2528056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71</a:t>
            </a:fld>
            <a:endParaRPr lang="en-US"/>
          </a:p>
        </p:txBody>
      </p:sp>
    </p:spTree>
    <p:extLst>
      <p:ext uri="{BB962C8B-B14F-4D97-AF65-F5344CB8AC3E}">
        <p14:creationId xmlns:p14="http://schemas.microsoft.com/office/powerpoint/2010/main" val="25280563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72</a:t>
            </a:fld>
            <a:endParaRPr lang="en-US"/>
          </a:p>
        </p:txBody>
      </p:sp>
    </p:spTree>
    <p:extLst>
      <p:ext uri="{BB962C8B-B14F-4D97-AF65-F5344CB8AC3E}">
        <p14:creationId xmlns:p14="http://schemas.microsoft.com/office/powerpoint/2010/main" val="2528056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94</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95</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6</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96</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97</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98</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99</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100</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101</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102</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103</a:t>
            </a:fld>
            <a:endParaRPr lang="en-US">
              <a:solidFill>
                <a:prstClr val="black"/>
              </a:solidFill>
            </a:endParaRPr>
          </a:p>
        </p:txBody>
      </p:sp>
    </p:spTree>
    <p:extLst>
      <p:ext uri="{BB962C8B-B14F-4D97-AF65-F5344CB8AC3E}">
        <p14:creationId xmlns:p14="http://schemas.microsoft.com/office/powerpoint/2010/main" val="3982735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115</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116</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7</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117</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118</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119</a:t>
            </a:fld>
            <a:endParaRPr lang="en-US">
              <a:solidFill>
                <a:prstClr val="black"/>
              </a:solidFill>
            </a:endParaRPr>
          </a:p>
        </p:txBody>
      </p:sp>
    </p:spTree>
    <p:extLst>
      <p:ext uri="{BB962C8B-B14F-4D97-AF65-F5344CB8AC3E}">
        <p14:creationId xmlns:p14="http://schemas.microsoft.com/office/powerpoint/2010/main" val="20492897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120</a:t>
            </a:fld>
            <a:endParaRPr lang="en-US">
              <a:solidFill>
                <a:prstClr val="black"/>
              </a:solidFill>
            </a:endParaRPr>
          </a:p>
        </p:txBody>
      </p:sp>
    </p:spTree>
    <p:extLst>
      <p:ext uri="{BB962C8B-B14F-4D97-AF65-F5344CB8AC3E}">
        <p14:creationId xmlns:p14="http://schemas.microsoft.com/office/powerpoint/2010/main" val="20492897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126</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127</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128</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129</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130</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131</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8</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132</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133</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134</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135</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153</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154</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155</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156</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157</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168</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9</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169</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170</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171</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172</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173</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174</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175</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176</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177</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178</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10</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179</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180</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11</a:t>
            </a:fld>
            <a:endParaRPr lang="en-US"/>
          </a:p>
        </p:txBody>
      </p:sp>
    </p:spTree>
    <p:extLst>
      <p:ext uri="{BB962C8B-B14F-4D97-AF65-F5344CB8AC3E}">
        <p14:creationId xmlns:p14="http://schemas.microsoft.com/office/powerpoint/2010/main" val="67457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76F94E-B70A-4D20-A963-B2E77A6CA218}"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7025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F1F2DE-2F4C-4971-9AC1-45C8A3C498E3}"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97343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FE54D-5DD5-4FD7-82B7-75176F543B9C}"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40620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9BC11-16FE-4F94-9427-2A6B053583E6}"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E32B92A-CB75-4E54-8293-CBC8A13B5AFB}" type="slidenum">
              <a:rPr lang="en-US" smtClean="0"/>
              <a:pPr/>
              <a:t>‹#›</a:t>
            </a:fld>
            <a:endParaRPr lang="en-US" dirty="0"/>
          </a:p>
        </p:txBody>
      </p:sp>
    </p:spTree>
    <p:extLst>
      <p:ext uri="{BB962C8B-B14F-4D97-AF65-F5344CB8AC3E}">
        <p14:creationId xmlns:p14="http://schemas.microsoft.com/office/powerpoint/2010/main" val="22382644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18F36-C704-4A31-8A4F-C2851244FD34}"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7828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4097C3-A00C-4000-A250-5F860E9A0AFC}"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04872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748D5E-41BD-488F-B260-5BEECDA4CB36}" type="datetime1">
              <a:rPr lang="en-US" smtClean="0"/>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86921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89DA6D-F0FC-4489-B281-41E53B5456AE}" type="datetime1">
              <a:rPr lang="en-US" smtClean="0"/>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56807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C0269-D6FC-4CA1-BA34-F69AD430A7CF}" type="datetime1">
              <a:rPr lang="en-US" smtClean="0"/>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5154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26116-53BC-471D-9E9A-53E3F17AFA6C}"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2159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8A05A-BF96-4986-9924-B3541A347BDB}"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7708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59DB4-F73B-429C-9D90-B72CAF5C46CB}" type="datetime1">
              <a:rPr lang="en-US" smtClean="0"/>
              <a:t>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2B92A-CB75-4E54-8293-CBC8A13B5AFB}" type="slidenum">
              <a:rPr lang="en-US" smtClean="0"/>
              <a:t>‹#›</a:t>
            </a:fld>
            <a:endParaRPr lang="en-US"/>
          </a:p>
        </p:txBody>
      </p:sp>
    </p:spTree>
    <p:extLst>
      <p:ext uri="{BB962C8B-B14F-4D97-AF65-F5344CB8AC3E}">
        <p14:creationId xmlns:p14="http://schemas.microsoft.com/office/powerpoint/2010/main" val="306187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8.jpeg"/><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8.jpeg"/><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jpeg"/><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lstStyle/>
          <a:p>
            <a:r>
              <a:rPr lang="en-US" dirty="0"/>
              <a:t>Cutting Electricity Cost For Service Provider </a:t>
            </a:r>
            <a:r>
              <a:rPr lang="en-US" dirty="0" smtClean="0"/>
              <a:t>Networks</a:t>
            </a:r>
            <a:endParaRPr lang="en-US" dirty="0"/>
          </a:p>
        </p:txBody>
      </p:sp>
      <p:sp>
        <p:nvSpPr>
          <p:cNvPr id="3" name="Subtitle 2"/>
          <p:cNvSpPr>
            <a:spLocks noGrp="1"/>
          </p:cNvSpPr>
          <p:nvPr>
            <p:ph type="subTitle" idx="1"/>
          </p:nvPr>
        </p:nvSpPr>
        <p:spPr>
          <a:xfrm>
            <a:off x="1447800" y="3733800"/>
            <a:ext cx="6400800" cy="1752600"/>
          </a:xfrm>
        </p:spPr>
        <p:txBody>
          <a:bodyPr/>
          <a:lstStyle/>
          <a:p>
            <a:r>
              <a:rPr lang="en-US" dirty="0" smtClean="0"/>
              <a:t>Muhammad </a:t>
            </a:r>
            <a:r>
              <a:rPr lang="en-US" dirty="0" err="1" smtClean="0"/>
              <a:t>Saqib</a:t>
            </a:r>
            <a:r>
              <a:rPr lang="en-US" dirty="0" smtClean="0"/>
              <a:t> </a:t>
            </a:r>
            <a:r>
              <a:rPr lang="en-US" dirty="0" err="1" smtClean="0"/>
              <a:t>Ilyas</a:t>
            </a:r>
            <a:endParaRPr lang="en-US" dirty="0"/>
          </a:p>
        </p:txBody>
      </p:sp>
      <p:sp>
        <p:nvSpPr>
          <p:cNvPr id="4" name="Slide Number Placeholder 3"/>
          <p:cNvSpPr>
            <a:spLocks noGrp="1"/>
          </p:cNvSpPr>
          <p:nvPr>
            <p:ph type="sldNum" sz="quarter" idx="12"/>
          </p:nvPr>
        </p:nvSpPr>
        <p:spPr/>
        <p:txBody>
          <a:bodyPr/>
          <a:lstStyle/>
          <a:p>
            <a:r>
              <a:rPr lang="en-US" smtClean="0"/>
              <a:t>1</a:t>
            </a:r>
            <a:endParaRPr lang="en-US"/>
          </a:p>
        </p:txBody>
      </p:sp>
      <p:sp>
        <p:nvSpPr>
          <p:cNvPr id="5" name="TextBox 4"/>
          <p:cNvSpPr txBox="1"/>
          <p:nvPr/>
        </p:nvSpPr>
        <p:spPr>
          <a:xfrm>
            <a:off x="152400" y="4419600"/>
            <a:ext cx="3188117" cy="2308324"/>
          </a:xfrm>
          <a:prstGeom prst="rect">
            <a:avLst/>
          </a:prstGeom>
          <a:noFill/>
        </p:spPr>
        <p:txBody>
          <a:bodyPr wrap="none" rtlCol="0">
            <a:spAutoFit/>
          </a:bodyPr>
          <a:lstStyle/>
          <a:p>
            <a:r>
              <a:rPr lang="en-US" sz="2400" dirty="0" smtClean="0">
                <a:solidFill>
                  <a:schemeClr val="accent6">
                    <a:lumMod val="50000"/>
                  </a:schemeClr>
                </a:solidFill>
              </a:rPr>
              <a:t>FDC</a:t>
            </a:r>
          </a:p>
          <a:p>
            <a:r>
              <a:rPr lang="en-US" sz="2400" dirty="0" err="1" smtClean="0"/>
              <a:t>Zartash</a:t>
            </a:r>
            <a:r>
              <a:rPr lang="en-US" sz="2400" dirty="0" smtClean="0"/>
              <a:t> Afzal </a:t>
            </a:r>
            <a:r>
              <a:rPr lang="en-US" sz="2400" dirty="0" err="1" smtClean="0"/>
              <a:t>Uzmi</a:t>
            </a:r>
            <a:endParaRPr lang="en-US" sz="2400" dirty="0" smtClean="0"/>
          </a:p>
          <a:p>
            <a:r>
              <a:rPr lang="en-US" sz="2400" dirty="0" smtClean="0"/>
              <a:t>Tariq Mahmood </a:t>
            </a:r>
            <a:r>
              <a:rPr lang="en-US" sz="2400" dirty="0" err="1" smtClean="0"/>
              <a:t>Jadoon</a:t>
            </a:r>
            <a:endParaRPr lang="en-US" sz="2400" dirty="0" smtClean="0"/>
          </a:p>
          <a:p>
            <a:r>
              <a:rPr lang="en-US" sz="2400" dirty="0" err="1" smtClean="0"/>
              <a:t>Ihsan</a:t>
            </a:r>
            <a:r>
              <a:rPr lang="en-US" sz="2400" dirty="0" smtClean="0"/>
              <a:t> Ayyub </a:t>
            </a:r>
            <a:r>
              <a:rPr lang="en-US" sz="2400" dirty="0" err="1" smtClean="0"/>
              <a:t>Qazi</a:t>
            </a:r>
            <a:endParaRPr lang="en-US" sz="2400" dirty="0" smtClean="0"/>
          </a:p>
          <a:p>
            <a:r>
              <a:rPr lang="en-US" sz="2400" dirty="0" smtClean="0"/>
              <a:t>Muhamad Fareed </a:t>
            </a:r>
            <a:r>
              <a:rPr lang="en-US" sz="2400" dirty="0" err="1" smtClean="0"/>
              <a:t>Zaffar</a:t>
            </a:r>
            <a:endParaRPr lang="en-US" sz="2400" dirty="0" smtClean="0"/>
          </a:p>
          <a:p>
            <a:r>
              <a:rPr lang="en-US" sz="2400" dirty="0" err="1" smtClean="0"/>
              <a:t>Aamir</a:t>
            </a:r>
            <a:r>
              <a:rPr lang="en-US" sz="2400" dirty="0" smtClean="0"/>
              <a:t> </a:t>
            </a:r>
            <a:r>
              <a:rPr lang="en-US" sz="2400" dirty="0" err="1" smtClean="0"/>
              <a:t>Qayyum</a:t>
            </a:r>
            <a:endParaRPr lang="en-US" sz="2400" dirty="0"/>
          </a:p>
        </p:txBody>
      </p:sp>
      <p:pic>
        <p:nvPicPr>
          <p:cNvPr id="6" name="Picture 2" descr="http://www.rubinet.org/uploads/Projects/bull.jpg"/>
          <p:cNvPicPr>
            <a:picLocks noChangeAspect="1" noChangeArrowheads="1"/>
          </p:cNvPicPr>
          <p:nvPr/>
        </p:nvPicPr>
        <p:blipFill>
          <a:blip r:embed="rId2" cstate="print"/>
          <a:srcRect/>
          <a:stretch>
            <a:fillRect/>
          </a:stretch>
        </p:blipFill>
        <p:spPr bwMode="auto">
          <a:xfrm>
            <a:off x="6306403" y="0"/>
            <a:ext cx="2819400" cy="2612572"/>
          </a:xfrm>
          <a:prstGeom prst="rect">
            <a:avLst/>
          </a:prstGeom>
          <a:noFill/>
        </p:spPr>
      </p:pic>
      <p:pic>
        <p:nvPicPr>
          <p:cNvPr id="7" name="Picture 2" descr="http://seventy2minutes.com/blog/wp-content/uploads/2012/12/@-pressureU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752" y="179696"/>
            <a:ext cx="3528363" cy="220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9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sp>
        <p:nvSpPr>
          <p:cNvPr id="8" name="Cloud 7" descr=" 11"/>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7" name="Straight Connector 6" descr=" 13"/>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descr=" 17"/>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8" descr=" 10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527" y="1349171"/>
            <a:ext cx="1057152" cy="5946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7" descr="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100" y="5449608"/>
            <a:ext cx="659100" cy="6591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descr=" 19"/>
          <p:cNvCxnSpPr/>
          <p:nvPr/>
        </p:nvCxnSpPr>
        <p:spPr>
          <a:xfrm>
            <a:off x="3429000" y="4069807"/>
            <a:ext cx="1371600" cy="39575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 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90500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descr=" 5"/>
          <p:cNvCxnSpPr/>
          <p:nvPr/>
        </p:nvCxnSpPr>
        <p:spPr>
          <a:xfrm>
            <a:off x="1333500" y="2395408"/>
            <a:ext cx="1485900" cy="719007"/>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8" descr=" 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968" y="511081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descr=" 35"/>
          <p:cNvCxnSpPr/>
          <p:nvPr/>
        </p:nvCxnSpPr>
        <p:spPr>
          <a:xfrm flipH="1">
            <a:off x="1617006" y="4114800"/>
            <a:ext cx="1202394" cy="996010"/>
          </a:xfrm>
          <a:prstGeom prst="line">
            <a:avLst/>
          </a:prstGeom>
        </p:spPr>
        <p:style>
          <a:lnRef idx="1">
            <a:schemeClr val="accent1"/>
          </a:lnRef>
          <a:fillRef idx="0">
            <a:schemeClr val="accent1"/>
          </a:fillRef>
          <a:effectRef idx="0">
            <a:schemeClr val="accent1"/>
          </a:effectRef>
          <a:fontRef idx="minor">
            <a:schemeClr val="tx1"/>
          </a:fontRef>
        </p:style>
      </p:cxnSp>
      <p:sp>
        <p:nvSpPr>
          <p:cNvPr id="18" name="Slide Number Placeholder 17" descr=" 18"/>
          <p:cNvSpPr>
            <a:spLocks noGrp="1"/>
          </p:cNvSpPr>
          <p:nvPr>
            <p:ph type="sldNum" sz="quarter" idx="12"/>
          </p:nvPr>
        </p:nvSpPr>
        <p:spPr/>
        <p:txBody>
          <a:bodyPr/>
          <a:lstStyle/>
          <a:p>
            <a:r>
              <a:rPr lang="en-US" smtClean="0"/>
              <a:t>3</a:t>
            </a:r>
            <a:endParaRPr lang="en-US"/>
          </a:p>
        </p:txBody>
      </p:sp>
      <p:sp>
        <p:nvSpPr>
          <p:cNvPr id="17" name="Cloud 16" descr=" 85"/>
          <p:cNvSpPr/>
          <p:nvPr/>
        </p:nvSpPr>
        <p:spPr>
          <a:xfrm>
            <a:off x="4190753" y="4335081"/>
            <a:ext cx="1790700" cy="90824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Cellular network</a:t>
            </a:r>
            <a:endParaRPr lang="en-US" dirty="0">
              <a:solidFill>
                <a:schemeClr val="tx1"/>
              </a:solidFill>
            </a:endParaRPr>
          </a:p>
        </p:txBody>
      </p:sp>
      <p:pic>
        <p:nvPicPr>
          <p:cNvPr id="23" name="Picture 6" descr="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9752" y="2758127"/>
            <a:ext cx="1135707" cy="113570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descr=" 30"/>
          <p:cNvCxnSpPr/>
          <p:nvPr/>
        </p:nvCxnSpPr>
        <p:spPr>
          <a:xfrm flipH="1">
            <a:off x="4423023" y="3267476"/>
            <a:ext cx="1291977" cy="11701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40048" y="4612805"/>
            <a:ext cx="688538" cy="84502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descr=" 14"/>
          <p:cNvCxnSpPr/>
          <p:nvPr/>
        </p:nvCxnSpPr>
        <p:spPr>
          <a:xfrm>
            <a:off x="5981453" y="4789203"/>
            <a:ext cx="902864" cy="3552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19272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7" name="Right Brace 6" descr=" 10"/>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descr=" 11"/>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23365697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11" name="Rounded Rectangular Callout 10" descr=" 6"/>
          <p:cNvSpPr/>
          <p:nvPr/>
        </p:nvSpPr>
        <p:spPr>
          <a:xfrm>
            <a:off x="1981200" y="4038600"/>
            <a:ext cx="1600200" cy="609600"/>
          </a:xfrm>
          <a:prstGeom prst="wedgeRoundRectCallout">
            <a:avLst>
              <a:gd name="adj1" fmla="val -4570"/>
              <a:gd name="adj2" fmla="val -13703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data centers</a:t>
            </a:r>
            <a:endParaRPr lang="en-US" dirty="0"/>
          </a:p>
        </p:txBody>
      </p:sp>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7" name="Right Brace 6" descr=" 10"/>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descr=" 11"/>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241263816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12" name="Rounded Rectangular Callout 11" descr=" 5"/>
          <p:cNvSpPr/>
          <p:nvPr/>
        </p:nvSpPr>
        <p:spPr>
          <a:xfrm>
            <a:off x="304800" y="4038600"/>
            <a:ext cx="1600200" cy="609600"/>
          </a:xfrm>
          <a:prstGeom prst="wedgeRoundRectCallout">
            <a:avLst>
              <a:gd name="adj1" fmla="val 55236"/>
              <a:gd name="adj2" fmla="val -135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intervals</a:t>
            </a:r>
            <a:endParaRPr lang="en-US" dirty="0"/>
          </a:p>
        </p:txBody>
      </p:sp>
      <p:sp>
        <p:nvSpPr>
          <p:cNvPr id="11" name="Rounded Rectangular Callout 10" descr=" 6"/>
          <p:cNvSpPr/>
          <p:nvPr/>
        </p:nvSpPr>
        <p:spPr>
          <a:xfrm>
            <a:off x="1981200" y="4038600"/>
            <a:ext cx="1600200" cy="609600"/>
          </a:xfrm>
          <a:prstGeom prst="wedgeRoundRectCallout">
            <a:avLst>
              <a:gd name="adj1" fmla="val -4570"/>
              <a:gd name="adj2" fmla="val -13703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data centers</a:t>
            </a:r>
            <a:endParaRPr lang="en-US" dirty="0"/>
          </a:p>
        </p:txBody>
      </p:sp>
      <p:sp>
        <p:nvSpPr>
          <p:cNvPr id="13" name="TextBox 12" descr=" 7"/>
          <p:cNvSpPr txBox="1"/>
          <p:nvPr/>
        </p:nvSpPr>
        <p:spPr>
          <a:xfrm>
            <a:off x="1981200" y="5574268"/>
            <a:ext cx="5063309" cy="369332"/>
          </a:xfrm>
          <a:prstGeom prst="rect">
            <a:avLst/>
          </a:prstGeom>
          <a:noFill/>
          <a:ln>
            <a:solidFill>
              <a:schemeClr val="accent1">
                <a:shade val="50000"/>
              </a:schemeClr>
            </a:solidFill>
          </a:ln>
        </p:spPr>
        <p:txBody>
          <a:bodyPr wrap="none" rtlCol="0">
            <a:spAutoFit/>
          </a:bodyPr>
          <a:lstStyle/>
          <a:p>
            <a:r>
              <a:rPr lang="en-US" dirty="0" smtClean="0"/>
              <a:t>Subject to several constraints (please see the thesis)</a:t>
            </a:r>
            <a:endParaRPr lang="en-US" dirty="0"/>
          </a:p>
        </p:txBody>
      </p:sp>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7" name="Right Brace 6" descr=" 10"/>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descr=" 11"/>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4353424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schemes</a:t>
            </a:r>
            <a:endParaRPr lang="en-US" dirty="0"/>
          </a:p>
        </p:txBody>
      </p:sp>
      <p:sp>
        <p:nvSpPr>
          <p:cNvPr id="4" name="Slide Number Placeholder 3"/>
          <p:cNvSpPr>
            <a:spLocks noGrp="1"/>
          </p:cNvSpPr>
          <p:nvPr>
            <p:ph type="sldNum" sz="quarter" idx="12"/>
          </p:nvPr>
        </p:nvSpPr>
        <p:spPr/>
        <p:txBody>
          <a:bodyPr/>
          <a:lstStyle/>
          <a:p>
            <a:r>
              <a:rPr lang="en-US" smtClean="0">
                <a:solidFill>
                  <a:prstClr val="black">
                    <a:tint val="75000"/>
                  </a:prstClr>
                </a:solidFill>
              </a:rPr>
              <a:t>16</a:t>
            </a:r>
            <a:endParaRPr lang="en-US">
              <a:solidFill>
                <a:prstClr val="black">
                  <a:tint val="75000"/>
                </a:prstClr>
              </a:solidFill>
            </a:endParaRPr>
          </a:p>
        </p:txBody>
      </p:sp>
    </p:spTree>
    <p:extLst>
      <p:ext uri="{BB962C8B-B14F-4D97-AF65-F5344CB8AC3E}">
        <p14:creationId xmlns:p14="http://schemas.microsoft.com/office/powerpoint/2010/main" val="36742751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3" name="Slide Number Placeholder 2" descr=" 3"/>
          <p:cNvSpPr>
            <a:spLocks noGrp="1"/>
          </p:cNvSpPr>
          <p:nvPr>
            <p:ph type="sldNum" sz="quarter" idx="12"/>
          </p:nvPr>
        </p:nvSpPr>
        <p:spPr/>
        <p:txBody>
          <a:bodyPr/>
          <a:lstStyle/>
          <a:p>
            <a:r>
              <a:rPr lang="en-US" smtClean="0"/>
              <a:t>17</a:t>
            </a:r>
            <a:endParaRPr lang="en-US"/>
          </a:p>
        </p:txBody>
      </p:sp>
    </p:spTree>
    <p:extLst>
      <p:ext uri="{BB962C8B-B14F-4D97-AF65-F5344CB8AC3E}">
        <p14:creationId xmlns:p14="http://schemas.microsoft.com/office/powerpoint/2010/main" val="206442778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4" name="TextBox 3" descr=" 34"/>
          <p:cNvSpPr txBox="1"/>
          <p:nvPr/>
        </p:nvSpPr>
        <p:spPr>
          <a:xfrm>
            <a:off x="169182" y="1789390"/>
            <a:ext cx="3793218" cy="369332"/>
          </a:xfrm>
          <a:prstGeom prst="rect">
            <a:avLst/>
          </a:prstGeom>
          <a:noFill/>
        </p:spPr>
        <p:txBody>
          <a:bodyPr wrap="none" rtlCol="0">
            <a:spAutoFit/>
          </a:bodyPr>
          <a:lstStyle/>
          <a:p>
            <a:r>
              <a:rPr lang="en-US" dirty="0">
                <a:solidFill>
                  <a:prstClr val="black"/>
                </a:solidFill>
              </a:rPr>
              <a:t>UNIFORM: Equally distribute workload</a:t>
            </a:r>
          </a:p>
        </p:txBody>
      </p:sp>
      <p:grpSp>
        <p:nvGrpSpPr>
          <p:cNvPr id="5" name="Group 4" descr=" 123"/>
          <p:cNvGrpSpPr/>
          <p:nvPr/>
        </p:nvGrpSpPr>
        <p:grpSpPr>
          <a:xfrm>
            <a:off x="4267200" y="1524000"/>
            <a:ext cx="4636331" cy="900112"/>
            <a:chOff x="4267200" y="1309688"/>
            <a:chExt cx="4636331" cy="900112"/>
          </a:xfrm>
        </p:grpSpPr>
        <p:sp>
          <p:nvSpPr>
            <p:cNvPr id="6" name="Oval 5"/>
            <p:cNvSpPr/>
            <p:nvPr/>
          </p:nvSpPr>
          <p:spPr>
            <a:xfrm>
              <a:off x="5163067" y="144084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4732908" y="1704659"/>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p:cNvSpPr/>
            <p:nvPr/>
          </p:nvSpPr>
          <p:spPr>
            <a:xfrm>
              <a:off x="4267200"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857113" y="156223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26954" y="134859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p:cNvSpPr/>
            <p:nvPr/>
          </p:nvSpPr>
          <p:spPr>
            <a:xfrm>
              <a:off x="5996795" y="1775872"/>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p:cNvSpPr/>
            <p:nvPr/>
          </p:nvSpPr>
          <p:spPr>
            <a:xfrm>
              <a:off x="5961244" y="131298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512478" y="179119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a:off x="8082319" y="135502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652160" y="1562231"/>
              <a:ext cx="351948"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7616609"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8" idx="3"/>
              <a:endCxn id="12" idx="1"/>
            </p:cNvCxnSpPr>
            <p:nvPr/>
          </p:nvCxnSpPr>
          <p:spPr>
            <a:xfrm>
              <a:off x="5554122" y="173055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6" idx="1"/>
            </p:cNvCxnSpPr>
            <p:nvPr/>
          </p:nvCxnSpPr>
          <p:spPr>
            <a:xfrm flipV="1">
              <a:off x="7248166" y="173055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17913" y="1406140"/>
              <a:ext cx="176499" cy="203782"/>
            </a:xfrm>
            <a:prstGeom prst="rect">
              <a:avLst/>
            </a:prstGeom>
            <a:noFill/>
          </p:spPr>
          <p:txBody>
            <a:bodyPr wrap="none" rtlCol="0">
              <a:spAutoFit/>
            </a:bodyPr>
            <a:lstStyle/>
            <a:p>
              <a:r>
                <a:rPr lang="en-US" dirty="0" smtClean="0"/>
                <a:t>3</a:t>
              </a:r>
              <a:endParaRPr lang="en-US" dirty="0"/>
            </a:p>
          </p:txBody>
        </p:sp>
        <p:sp>
          <p:nvSpPr>
            <p:cNvPr id="20" name="TextBox 19"/>
            <p:cNvSpPr txBox="1"/>
            <p:nvPr/>
          </p:nvSpPr>
          <p:spPr>
            <a:xfrm>
              <a:off x="6898431" y="1537334"/>
              <a:ext cx="176499" cy="203782"/>
            </a:xfrm>
            <a:prstGeom prst="rect">
              <a:avLst/>
            </a:prstGeom>
            <a:noFill/>
          </p:spPr>
          <p:txBody>
            <a:bodyPr wrap="none" rtlCol="0">
              <a:spAutoFit/>
            </a:bodyPr>
            <a:lstStyle/>
            <a:p>
              <a:r>
                <a:rPr lang="en-US" dirty="0" smtClean="0"/>
                <a:t>3</a:t>
              </a:r>
              <a:endParaRPr lang="en-US" dirty="0"/>
            </a:p>
          </p:txBody>
        </p:sp>
        <p:sp>
          <p:nvSpPr>
            <p:cNvPr id="21" name="TextBox 20"/>
            <p:cNvSpPr txBox="1"/>
            <p:nvPr/>
          </p:nvSpPr>
          <p:spPr>
            <a:xfrm>
              <a:off x="7716568" y="1534530"/>
              <a:ext cx="176499" cy="203782"/>
            </a:xfrm>
            <a:prstGeom prst="rect">
              <a:avLst/>
            </a:prstGeom>
            <a:noFill/>
          </p:spPr>
          <p:txBody>
            <a:bodyPr wrap="none" rtlCol="0">
              <a:spAutoFit/>
            </a:bodyPr>
            <a:lstStyle/>
            <a:p>
              <a:r>
                <a:rPr lang="en-US" dirty="0" smtClean="0"/>
                <a:t>1</a:t>
              </a:r>
              <a:endParaRPr lang="en-US" dirty="0"/>
            </a:p>
          </p:txBody>
        </p:sp>
        <p:sp>
          <p:nvSpPr>
            <p:cNvPr id="22" name="TextBox 21"/>
            <p:cNvSpPr txBox="1"/>
            <p:nvPr/>
          </p:nvSpPr>
          <p:spPr>
            <a:xfrm>
              <a:off x="5087669" y="1840468"/>
              <a:ext cx="418704" cy="369332"/>
            </a:xfrm>
            <a:prstGeom prst="rect">
              <a:avLst/>
            </a:prstGeom>
            <a:noFill/>
          </p:spPr>
          <p:txBody>
            <a:bodyPr wrap="none" rtlCol="0">
              <a:spAutoFit/>
            </a:bodyPr>
            <a:lstStyle/>
            <a:p>
              <a:r>
                <a:rPr lang="en-US" dirty="0" smtClean="0"/>
                <a:t>15</a:t>
              </a:r>
              <a:endParaRPr lang="en-US" dirty="0"/>
            </a:p>
          </p:txBody>
        </p:sp>
        <p:sp>
          <p:nvSpPr>
            <p:cNvPr id="23" name="TextBox 22"/>
            <p:cNvSpPr txBox="1"/>
            <p:nvPr/>
          </p:nvSpPr>
          <p:spPr>
            <a:xfrm>
              <a:off x="6654898" y="1826180"/>
              <a:ext cx="418704" cy="369332"/>
            </a:xfrm>
            <a:prstGeom prst="rect">
              <a:avLst/>
            </a:prstGeom>
            <a:noFill/>
          </p:spPr>
          <p:txBody>
            <a:bodyPr wrap="none" rtlCol="0">
              <a:spAutoFit/>
            </a:bodyPr>
            <a:lstStyle/>
            <a:p>
              <a:r>
                <a:rPr lang="en-US" dirty="0" smtClean="0"/>
                <a:t>15</a:t>
              </a:r>
              <a:endParaRPr lang="en-US" dirty="0"/>
            </a:p>
          </p:txBody>
        </p:sp>
        <p:sp>
          <p:nvSpPr>
            <p:cNvPr id="24" name="TextBox 23"/>
            <p:cNvSpPr txBox="1"/>
            <p:nvPr/>
          </p:nvSpPr>
          <p:spPr>
            <a:xfrm>
              <a:off x="8112545" y="1828007"/>
              <a:ext cx="418704" cy="369332"/>
            </a:xfrm>
            <a:prstGeom prst="rect">
              <a:avLst/>
            </a:prstGeom>
            <a:noFill/>
          </p:spPr>
          <p:txBody>
            <a:bodyPr wrap="none" rtlCol="0">
              <a:spAutoFit/>
            </a:bodyPr>
            <a:lstStyle/>
            <a:p>
              <a:r>
                <a:rPr lang="en-US" dirty="0" smtClean="0"/>
                <a:t>20</a:t>
              </a:r>
              <a:endParaRPr lang="en-US" dirty="0"/>
            </a:p>
          </p:txBody>
        </p:sp>
        <p:sp>
          <p:nvSpPr>
            <p:cNvPr id="25" name="TextBox 24"/>
            <p:cNvSpPr txBox="1"/>
            <p:nvPr/>
          </p:nvSpPr>
          <p:spPr>
            <a:xfrm>
              <a:off x="5587236" y="1412519"/>
              <a:ext cx="301686" cy="369332"/>
            </a:xfrm>
            <a:prstGeom prst="rect">
              <a:avLst/>
            </a:prstGeom>
            <a:noFill/>
          </p:spPr>
          <p:txBody>
            <a:bodyPr wrap="none" rtlCol="0">
              <a:spAutoFit/>
            </a:bodyPr>
            <a:lstStyle/>
            <a:p>
              <a:r>
                <a:rPr lang="en-US" dirty="0" smtClean="0"/>
                <a:t>0</a:t>
              </a:r>
              <a:endParaRPr lang="en-US" dirty="0"/>
            </a:p>
          </p:txBody>
        </p:sp>
        <p:sp>
          <p:nvSpPr>
            <p:cNvPr id="26" name="TextBox 25"/>
            <p:cNvSpPr txBox="1"/>
            <p:nvPr/>
          </p:nvSpPr>
          <p:spPr>
            <a:xfrm>
              <a:off x="7238521" y="1415897"/>
              <a:ext cx="301686"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8135177" y="1309688"/>
              <a:ext cx="301686" cy="320040"/>
            </a:xfrm>
            <a:prstGeom prst="rect">
              <a:avLst/>
            </a:prstGeom>
            <a:noFill/>
          </p:spPr>
          <p:txBody>
            <a:bodyPr wrap="none" rtlCol="0">
              <a:spAutoFit/>
            </a:bodyPr>
            <a:lstStyle/>
            <a:p>
              <a:r>
                <a:rPr lang="en-US" dirty="0" smtClean="0"/>
                <a:t>2</a:t>
              </a:r>
              <a:endParaRPr lang="en-US" dirty="0"/>
            </a:p>
          </p:txBody>
        </p:sp>
        <p:sp>
          <p:nvSpPr>
            <p:cNvPr id="28" name="Oval 27"/>
            <p:cNvSpPr/>
            <p:nvPr/>
          </p:nvSpPr>
          <p:spPr>
            <a:xfrm>
              <a:off x="4332040" y="136546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Chord 28"/>
            <p:cNvSpPr/>
            <p:nvPr/>
          </p:nvSpPr>
          <p:spPr>
            <a:xfrm>
              <a:off x="4343650" y="138787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hord 29"/>
            <p:cNvSpPr/>
            <p:nvPr/>
          </p:nvSpPr>
          <p:spPr>
            <a:xfrm>
              <a:off x="4741230" y="172455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hord 30"/>
            <p:cNvSpPr/>
            <p:nvPr/>
          </p:nvSpPr>
          <p:spPr>
            <a:xfrm>
              <a:off x="5169455" y="145902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hord 31"/>
            <p:cNvSpPr/>
            <p:nvPr/>
          </p:nvSpPr>
          <p:spPr>
            <a:xfrm>
              <a:off x="6007610" y="179351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p:cNvSpPr/>
            <p:nvPr/>
          </p:nvSpPr>
          <p:spPr>
            <a:xfrm>
              <a:off x="6435836" y="1365463"/>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hord 33"/>
            <p:cNvSpPr/>
            <p:nvPr/>
          </p:nvSpPr>
          <p:spPr>
            <a:xfrm>
              <a:off x="6867240" y="15786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p:cNvSpPr/>
            <p:nvPr/>
          </p:nvSpPr>
          <p:spPr>
            <a:xfrm>
              <a:off x="7668585" y="1574196"/>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hord 35"/>
            <p:cNvSpPr/>
            <p:nvPr/>
          </p:nvSpPr>
          <p:spPr>
            <a:xfrm>
              <a:off x="8094585" y="1370478"/>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hord 36"/>
            <p:cNvSpPr/>
            <p:nvPr/>
          </p:nvSpPr>
          <p:spPr>
            <a:xfrm>
              <a:off x="8518088" y="18118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463816" y="1330619"/>
              <a:ext cx="301686" cy="320040"/>
            </a:xfrm>
            <a:prstGeom prst="rect">
              <a:avLst/>
            </a:prstGeom>
            <a:noFill/>
          </p:spPr>
          <p:txBody>
            <a:bodyPr wrap="none" rtlCol="0">
              <a:spAutoFit/>
            </a:bodyPr>
            <a:lstStyle/>
            <a:p>
              <a:r>
                <a:rPr lang="en-US" dirty="0" smtClean="0"/>
                <a:t>2</a:t>
              </a:r>
              <a:endParaRPr lang="en-US" dirty="0"/>
            </a:p>
          </p:txBody>
        </p:sp>
        <p:sp>
          <p:nvSpPr>
            <p:cNvPr id="39" name="TextBox 38"/>
            <p:cNvSpPr txBox="1"/>
            <p:nvPr/>
          </p:nvSpPr>
          <p:spPr>
            <a:xfrm>
              <a:off x="4747943" y="1672998"/>
              <a:ext cx="301686" cy="320040"/>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6019800" y="1752600"/>
              <a:ext cx="176499" cy="203782"/>
            </a:xfrm>
            <a:prstGeom prst="rect">
              <a:avLst/>
            </a:prstGeom>
            <a:noFill/>
          </p:spPr>
          <p:txBody>
            <a:bodyPr wrap="none" rtlCol="0">
              <a:spAutoFit/>
            </a:bodyPr>
            <a:lstStyle/>
            <a:p>
              <a:r>
                <a:rPr lang="en-US" dirty="0" smtClean="0"/>
                <a:t>1</a:t>
              </a:r>
              <a:endParaRPr lang="en-US" dirty="0"/>
            </a:p>
          </p:txBody>
        </p:sp>
        <p:sp>
          <p:nvSpPr>
            <p:cNvPr id="41" name="TextBox 40"/>
            <p:cNvSpPr txBox="1"/>
            <p:nvPr/>
          </p:nvSpPr>
          <p:spPr>
            <a:xfrm>
              <a:off x="4367150" y="1355843"/>
              <a:ext cx="176499" cy="20378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8548623" y="1776063"/>
              <a:ext cx="176499" cy="203782"/>
            </a:xfrm>
            <a:prstGeom prst="rect">
              <a:avLst/>
            </a:prstGeom>
            <a:noFill/>
          </p:spPr>
          <p:txBody>
            <a:bodyPr wrap="none" rtlCol="0">
              <a:spAutoFit/>
            </a:bodyPr>
            <a:lstStyle/>
            <a:p>
              <a:r>
                <a:rPr lang="en-US" dirty="0" smtClean="0"/>
                <a:t>3</a:t>
              </a:r>
              <a:endParaRPr lang="en-US" dirty="0"/>
            </a:p>
          </p:txBody>
        </p:sp>
      </p:grpSp>
      <p:sp>
        <p:nvSpPr>
          <p:cNvPr id="3" name="Slide Number Placeholder 2" descr=" 3"/>
          <p:cNvSpPr>
            <a:spLocks noGrp="1"/>
          </p:cNvSpPr>
          <p:nvPr>
            <p:ph type="sldNum" sz="quarter" idx="12"/>
          </p:nvPr>
        </p:nvSpPr>
        <p:spPr/>
        <p:txBody>
          <a:bodyPr/>
          <a:lstStyle/>
          <a:p>
            <a:r>
              <a:rPr lang="en-US" smtClean="0"/>
              <a:t>17</a:t>
            </a:r>
            <a:endParaRPr lang="en-US"/>
          </a:p>
        </p:txBody>
      </p:sp>
    </p:spTree>
    <p:extLst>
      <p:ext uri="{BB962C8B-B14F-4D97-AF65-F5344CB8AC3E}">
        <p14:creationId xmlns:p14="http://schemas.microsoft.com/office/powerpoint/2010/main" val="17675935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43" name="TextBox 42" descr=" 30"/>
          <p:cNvSpPr txBox="1"/>
          <p:nvPr/>
        </p:nvSpPr>
        <p:spPr>
          <a:xfrm>
            <a:off x="125104" y="3464142"/>
            <a:ext cx="4181786" cy="369332"/>
          </a:xfrm>
          <a:prstGeom prst="rect">
            <a:avLst/>
          </a:prstGeom>
          <a:noFill/>
        </p:spPr>
        <p:txBody>
          <a:bodyPr wrap="none" rtlCol="0">
            <a:spAutoFit/>
          </a:bodyPr>
          <a:lstStyle/>
          <a:p>
            <a:r>
              <a:rPr lang="en-US" dirty="0" smtClean="0">
                <a:solidFill>
                  <a:prstClr val="black"/>
                </a:solidFill>
              </a:rPr>
              <a:t>LO: </a:t>
            </a:r>
            <a:r>
              <a:rPr lang="en-US" dirty="0">
                <a:solidFill>
                  <a:prstClr val="black"/>
                </a:solidFill>
              </a:rPr>
              <a:t>Local Optimal </a:t>
            </a:r>
            <a:r>
              <a:rPr lang="en-US" dirty="0" smtClean="0">
                <a:solidFill>
                  <a:prstClr val="black"/>
                </a:solidFill>
              </a:rPr>
              <a:t>Ignoring Transition Costs</a:t>
            </a:r>
            <a:endParaRPr lang="en-US" dirty="0">
              <a:solidFill>
                <a:prstClr val="black"/>
              </a:solidFill>
            </a:endParaRPr>
          </a:p>
        </p:txBody>
      </p:sp>
      <p:sp>
        <p:nvSpPr>
          <p:cNvPr id="3" name="Slide Number Placeholder 2" descr=" 3"/>
          <p:cNvSpPr>
            <a:spLocks noGrp="1"/>
          </p:cNvSpPr>
          <p:nvPr>
            <p:ph type="sldNum" sz="quarter" idx="12"/>
          </p:nvPr>
        </p:nvSpPr>
        <p:spPr/>
        <p:txBody>
          <a:bodyPr/>
          <a:lstStyle/>
          <a:p>
            <a:r>
              <a:rPr lang="en-US" smtClean="0"/>
              <a:t>17</a:t>
            </a:r>
            <a:endParaRPr lang="en-US"/>
          </a:p>
        </p:txBody>
      </p:sp>
      <p:grpSp>
        <p:nvGrpSpPr>
          <p:cNvPr id="44" name="Group 43" descr=" 204"/>
          <p:cNvGrpSpPr/>
          <p:nvPr/>
        </p:nvGrpSpPr>
        <p:grpSpPr>
          <a:xfrm>
            <a:off x="4267200" y="3200400"/>
            <a:ext cx="4636331" cy="896817"/>
            <a:chOff x="4267200" y="3508256"/>
            <a:chExt cx="4636331" cy="896817"/>
          </a:xfrm>
        </p:grpSpPr>
        <p:sp>
          <p:nvSpPr>
            <p:cNvPr id="45" name="Oval 44"/>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Oval 46"/>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ounded Rectangle 47"/>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1" name="Oval 50"/>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Rounded Rectangle 51"/>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4" name="Oval 53"/>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Oval 54"/>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48" idx="3"/>
              <a:endCxn id="52"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56"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61" name="TextBox 60"/>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62" name="TextBox 61"/>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63" name="TextBox 62"/>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64" name="TextBox 63"/>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65" name="TextBox 64"/>
            <p:cNvSpPr txBox="1"/>
            <p:nvPr/>
          </p:nvSpPr>
          <p:spPr>
            <a:xfrm>
              <a:off x="5587236" y="3607792"/>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6" name="TextBox 65"/>
            <p:cNvSpPr txBox="1"/>
            <p:nvPr/>
          </p:nvSpPr>
          <p:spPr>
            <a:xfrm>
              <a:off x="7238521" y="3609976"/>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7" name="Chord 66"/>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hord 68"/>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02255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43" name="TextBox 42" descr=" 30"/>
          <p:cNvSpPr txBox="1"/>
          <p:nvPr/>
        </p:nvSpPr>
        <p:spPr>
          <a:xfrm>
            <a:off x="125104" y="3464142"/>
            <a:ext cx="4181786" cy="369332"/>
          </a:xfrm>
          <a:prstGeom prst="rect">
            <a:avLst/>
          </a:prstGeom>
          <a:noFill/>
        </p:spPr>
        <p:txBody>
          <a:bodyPr wrap="none" rtlCol="0">
            <a:spAutoFit/>
          </a:bodyPr>
          <a:lstStyle/>
          <a:p>
            <a:r>
              <a:rPr lang="en-US" dirty="0" smtClean="0">
                <a:solidFill>
                  <a:prstClr val="black"/>
                </a:solidFill>
              </a:rPr>
              <a:t>LO: </a:t>
            </a:r>
            <a:r>
              <a:rPr lang="en-US" dirty="0">
                <a:solidFill>
                  <a:prstClr val="black"/>
                </a:solidFill>
              </a:rPr>
              <a:t>Local Optimal </a:t>
            </a:r>
            <a:r>
              <a:rPr lang="en-US" dirty="0" smtClean="0">
                <a:solidFill>
                  <a:prstClr val="black"/>
                </a:solidFill>
              </a:rPr>
              <a:t>Ignoring Transition Costs</a:t>
            </a:r>
            <a:endParaRPr lang="en-US" dirty="0">
              <a:solidFill>
                <a:prstClr val="black"/>
              </a:solidFill>
            </a:endParaRPr>
          </a:p>
        </p:txBody>
      </p:sp>
      <p:sp>
        <p:nvSpPr>
          <p:cNvPr id="31" name="TextBox 30" descr=" 33"/>
          <p:cNvSpPr txBox="1"/>
          <p:nvPr/>
        </p:nvSpPr>
        <p:spPr>
          <a:xfrm>
            <a:off x="125104" y="5283874"/>
            <a:ext cx="3169714" cy="369332"/>
          </a:xfrm>
          <a:prstGeom prst="rect">
            <a:avLst/>
          </a:prstGeom>
          <a:noFill/>
        </p:spPr>
        <p:txBody>
          <a:bodyPr wrap="none" rtlCol="0">
            <a:spAutoFit/>
          </a:bodyPr>
          <a:lstStyle/>
          <a:p>
            <a:r>
              <a:rPr lang="en-US" dirty="0">
                <a:solidFill>
                  <a:prstClr val="black"/>
                </a:solidFill>
              </a:rPr>
              <a:t>LS: Local Optimal with Selection</a:t>
            </a:r>
          </a:p>
        </p:txBody>
      </p:sp>
      <p:grpSp>
        <p:nvGrpSpPr>
          <p:cNvPr id="32" name="Group 31" descr=" 178"/>
          <p:cNvGrpSpPr/>
          <p:nvPr/>
        </p:nvGrpSpPr>
        <p:grpSpPr>
          <a:xfrm>
            <a:off x="4267194" y="5020132"/>
            <a:ext cx="4636331" cy="896817"/>
            <a:chOff x="4267194" y="5632633"/>
            <a:chExt cx="4636331" cy="896817"/>
          </a:xfrm>
        </p:grpSpPr>
        <p:sp>
          <p:nvSpPr>
            <p:cNvPr id="33" name="Oval 32"/>
            <p:cNvSpPr/>
            <p:nvPr/>
          </p:nvSpPr>
          <p:spPr>
            <a:xfrm>
              <a:off x="5163063" y="576049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p:cNvSpPr/>
            <p:nvPr/>
          </p:nvSpPr>
          <p:spPr>
            <a:xfrm>
              <a:off x="4732904" y="602430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302745" y="570384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6" name="Rounded Rectangle 35"/>
            <p:cNvSpPr/>
            <p:nvPr/>
          </p:nvSpPr>
          <p:spPr>
            <a:xfrm>
              <a:off x="4267194"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7107"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426948" y="5668240"/>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Oval 38"/>
            <p:cNvSpPr/>
            <p:nvPr/>
          </p:nvSpPr>
          <p:spPr>
            <a:xfrm>
              <a:off x="5996789"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ounded Rectangle 39"/>
            <p:cNvSpPr/>
            <p:nvPr/>
          </p:nvSpPr>
          <p:spPr>
            <a:xfrm>
              <a:off x="5961238" y="563263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512472"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2" name="Oval 41"/>
            <p:cNvSpPr/>
            <p:nvPr/>
          </p:nvSpPr>
          <p:spPr>
            <a:xfrm>
              <a:off x="8082313" y="5674677"/>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0" name="Oval 69"/>
            <p:cNvSpPr/>
            <p:nvPr/>
          </p:nvSpPr>
          <p:spPr>
            <a:xfrm>
              <a:off x="7652154"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7616603"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a:stCxn id="36" idx="3"/>
              <a:endCxn id="40" idx="1"/>
            </p:cNvCxnSpPr>
            <p:nvPr/>
          </p:nvCxnSpPr>
          <p:spPr>
            <a:xfrm>
              <a:off x="5554116" y="605020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0" idx="3"/>
              <a:endCxn id="71" idx="1"/>
            </p:cNvCxnSpPr>
            <p:nvPr/>
          </p:nvCxnSpPr>
          <p:spPr>
            <a:xfrm flipV="1">
              <a:off x="7248160" y="605020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229782" y="5725790"/>
              <a:ext cx="176499" cy="203782"/>
            </a:xfrm>
            <a:prstGeom prst="rect">
              <a:avLst/>
            </a:prstGeom>
            <a:noFill/>
          </p:spPr>
          <p:txBody>
            <a:bodyPr wrap="none" rtlCol="0">
              <a:spAutoFit/>
            </a:bodyPr>
            <a:lstStyle/>
            <a:p>
              <a:r>
                <a:rPr lang="en-US" dirty="0" smtClean="0"/>
                <a:t>3</a:t>
              </a:r>
              <a:endParaRPr lang="en-US" dirty="0"/>
            </a:p>
          </p:txBody>
        </p:sp>
        <p:sp>
          <p:nvSpPr>
            <p:cNvPr id="75" name="TextBox 74"/>
            <p:cNvSpPr txBox="1"/>
            <p:nvPr/>
          </p:nvSpPr>
          <p:spPr>
            <a:xfrm>
              <a:off x="6934050" y="5845109"/>
              <a:ext cx="176499" cy="203782"/>
            </a:xfrm>
            <a:prstGeom prst="rect">
              <a:avLst/>
            </a:prstGeom>
            <a:noFill/>
          </p:spPr>
          <p:txBody>
            <a:bodyPr wrap="none" rtlCol="0">
              <a:spAutoFit/>
            </a:bodyPr>
            <a:lstStyle/>
            <a:p>
              <a:r>
                <a:rPr lang="en-US" dirty="0" smtClean="0"/>
                <a:t>3</a:t>
              </a:r>
              <a:endParaRPr lang="en-US" dirty="0"/>
            </a:p>
          </p:txBody>
        </p:sp>
        <p:sp>
          <p:nvSpPr>
            <p:cNvPr id="76" name="TextBox 75"/>
            <p:cNvSpPr txBox="1"/>
            <p:nvPr/>
          </p:nvSpPr>
          <p:spPr>
            <a:xfrm>
              <a:off x="7721388" y="5853355"/>
              <a:ext cx="176499" cy="203782"/>
            </a:xfrm>
            <a:prstGeom prst="rect">
              <a:avLst/>
            </a:prstGeom>
            <a:noFill/>
          </p:spPr>
          <p:txBody>
            <a:bodyPr wrap="none" rtlCol="0">
              <a:spAutoFit/>
            </a:bodyPr>
            <a:lstStyle/>
            <a:p>
              <a:r>
                <a:rPr lang="en-US" dirty="0" smtClean="0"/>
                <a:t>1</a:t>
              </a:r>
              <a:endParaRPr lang="en-US" dirty="0"/>
            </a:p>
          </p:txBody>
        </p:sp>
        <p:sp>
          <p:nvSpPr>
            <p:cNvPr id="77" name="TextBox 76"/>
            <p:cNvSpPr txBox="1"/>
            <p:nvPr/>
          </p:nvSpPr>
          <p:spPr>
            <a:xfrm>
              <a:off x="5087663" y="6160118"/>
              <a:ext cx="418704" cy="369332"/>
            </a:xfrm>
            <a:prstGeom prst="rect">
              <a:avLst/>
            </a:prstGeom>
            <a:noFill/>
          </p:spPr>
          <p:txBody>
            <a:bodyPr wrap="none" rtlCol="0">
              <a:spAutoFit/>
            </a:bodyPr>
            <a:lstStyle/>
            <a:p>
              <a:r>
                <a:rPr lang="en-US" dirty="0" smtClean="0"/>
                <a:t>15</a:t>
              </a:r>
              <a:endParaRPr lang="en-US" dirty="0"/>
            </a:p>
          </p:txBody>
        </p:sp>
        <p:sp>
          <p:nvSpPr>
            <p:cNvPr id="78" name="TextBox 77"/>
            <p:cNvSpPr txBox="1"/>
            <p:nvPr/>
          </p:nvSpPr>
          <p:spPr>
            <a:xfrm>
              <a:off x="6654892" y="6145830"/>
              <a:ext cx="244959" cy="203782"/>
            </a:xfrm>
            <a:prstGeom prst="rect">
              <a:avLst/>
            </a:prstGeom>
            <a:noFill/>
          </p:spPr>
          <p:txBody>
            <a:bodyPr wrap="none" rtlCol="0">
              <a:spAutoFit/>
            </a:bodyPr>
            <a:lstStyle/>
            <a:p>
              <a:r>
                <a:rPr lang="en-US" dirty="0" smtClean="0"/>
                <a:t>10</a:t>
              </a:r>
              <a:endParaRPr lang="en-US" dirty="0"/>
            </a:p>
          </p:txBody>
        </p:sp>
        <p:sp>
          <p:nvSpPr>
            <p:cNvPr id="79" name="TextBox 78"/>
            <p:cNvSpPr txBox="1"/>
            <p:nvPr/>
          </p:nvSpPr>
          <p:spPr>
            <a:xfrm>
              <a:off x="8168185" y="6147657"/>
              <a:ext cx="244959" cy="203781"/>
            </a:xfrm>
            <a:prstGeom prst="rect">
              <a:avLst/>
            </a:prstGeom>
            <a:noFill/>
          </p:spPr>
          <p:txBody>
            <a:bodyPr wrap="none" rtlCol="0">
              <a:spAutoFit/>
            </a:bodyPr>
            <a:lstStyle/>
            <a:p>
              <a:r>
                <a:rPr lang="en-US" dirty="0" smtClean="0"/>
                <a:t>10</a:t>
              </a:r>
              <a:endParaRPr lang="en-US" dirty="0"/>
            </a:p>
          </p:txBody>
        </p:sp>
        <p:sp>
          <p:nvSpPr>
            <p:cNvPr id="80" name="TextBox 79"/>
            <p:cNvSpPr txBox="1"/>
            <p:nvPr/>
          </p:nvSpPr>
          <p:spPr>
            <a:xfrm>
              <a:off x="5587230" y="573216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7238515" y="5734353"/>
              <a:ext cx="301686" cy="369332"/>
            </a:xfrm>
            <a:prstGeom prst="rect">
              <a:avLst/>
            </a:prstGeom>
            <a:noFill/>
          </p:spPr>
          <p:txBody>
            <a:bodyPr wrap="none" rtlCol="0">
              <a:spAutoFit/>
            </a:bodyPr>
            <a:lstStyle/>
            <a:p>
              <a:r>
                <a:rPr lang="en-US" dirty="0" smtClean="0"/>
                <a:t>6</a:t>
              </a:r>
              <a:endParaRPr lang="en-US" dirty="0"/>
            </a:p>
          </p:txBody>
        </p:sp>
        <p:sp>
          <p:nvSpPr>
            <p:cNvPr id="82" name="Chord 81"/>
            <p:cNvSpPr/>
            <p:nvPr/>
          </p:nvSpPr>
          <p:spPr>
            <a:xfrm>
              <a:off x="7662968" y="5895707"/>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hord 82"/>
            <p:cNvSpPr/>
            <p:nvPr/>
          </p:nvSpPr>
          <p:spPr>
            <a:xfrm>
              <a:off x="6864244" y="589536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hord 83"/>
            <p:cNvSpPr/>
            <p:nvPr/>
          </p:nvSpPr>
          <p:spPr>
            <a:xfrm>
              <a:off x="5172771" y="577160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descr=" 3"/>
          <p:cNvSpPr>
            <a:spLocks noGrp="1"/>
          </p:cNvSpPr>
          <p:nvPr>
            <p:ph type="sldNum" sz="quarter" idx="12"/>
          </p:nvPr>
        </p:nvSpPr>
        <p:spPr/>
        <p:txBody>
          <a:bodyPr/>
          <a:lstStyle/>
          <a:p>
            <a:r>
              <a:rPr lang="en-US" smtClean="0"/>
              <a:t>17</a:t>
            </a:r>
            <a:endParaRPr lang="en-US"/>
          </a:p>
        </p:txBody>
      </p:sp>
      <p:grpSp>
        <p:nvGrpSpPr>
          <p:cNvPr id="44" name="Group 43" descr=" 204"/>
          <p:cNvGrpSpPr/>
          <p:nvPr/>
        </p:nvGrpSpPr>
        <p:grpSpPr>
          <a:xfrm>
            <a:off x="4267200" y="3200400"/>
            <a:ext cx="4636331" cy="896817"/>
            <a:chOff x="4267200" y="3508256"/>
            <a:chExt cx="4636331" cy="896817"/>
          </a:xfrm>
        </p:grpSpPr>
        <p:sp>
          <p:nvSpPr>
            <p:cNvPr id="45" name="Oval 44"/>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Oval 46"/>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ounded Rectangle 47"/>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1" name="Oval 50"/>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Rounded Rectangle 51"/>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4" name="Oval 53"/>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Oval 54"/>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48" idx="3"/>
              <a:endCxn id="52"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56"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61" name="TextBox 60"/>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62" name="TextBox 61"/>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63" name="TextBox 62"/>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64" name="TextBox 63"/>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65" name="TextBox 64"/>
            <p:cNvSpPr txBox="1"/>
            <p:nvPr/>
          </p:nvSpPr>
          <p:spPr>
            <a:xfrm>
              <a:off x="5587236" y="3607792"/>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6" name="TextBox 65"/>
            <p:cNvSpPr txBox="1"/>
            <p:nvPr/>
          </p:nvSpPr>
          <p:spPr>
            <a:xfrm>
              <a:off x="7238521" y="3609976"/>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7" name="Chord 66"/>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hord 68"/>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844232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43" name="TextBox 42" descr=" 30"/>
          <p:cNvSpPr txBox="1"/>
          <p:nvPr/>
        </p:nvSpPr>
        <p:spPr>
          <a:xfrm>
            <a:off x="125104" y="3464142"/>
            <a:ext cx="4181786" cy="369332"/>
          </a:xfrm>
          <a:prstGeom prst="rect">
            <a:avLst/>
          </a:prstGeom>
          <a:noFill/>
        </p:spPr>
        <p:txBody>
          <a:bodyPr wrap="none" rtlCol="0">
            <a:spAutoFit/>
          </a:bodyPr>
          <a:lstStyle/>
          <a:p>
            <a:r>
              <a:rPr lang="en-US" dirty="0" smtClean="0">
                <a:solidFill>
                  <a:prstClr val="black"/>
                </a:solidFill>
              </a:rPr>
              <a:t>LO: </a:t>
            </a:r>
            <a:r>
              <a:rPr lang="en-US" dirty="0">
                <a:solidFill>
                  <a:prstClr val="black"/>
                </a:solidFill>
              </a:rPr>
              <a:t>Local Optimal </a:t>
            </a:r>
            <a:r>
              <a:rPr lang="en-US" dirty="0" smtClean="0">
                <a:solidFill>
                  <a:prstClr val="black"/>
                </a:solidFill>
              </a:rPr>
              <a:t>Ignoring Transition Costs</a:t>
            </a:r>
            <a:endParaRPr lang="en-US" dirty="0">
              <a:solidFill>
                <a:prstClr val="black"/>
              </a:solidFill>
            </a:endParaRPr>
          </a:p>
        </p:txBody>
      </p:sp>
      <p:sp>
        <p:nvSpPr>
          <p:cNvPr id="31" name="TextBox 30" descr=" 33"/>
          <p:cNvSpPr txBox="1"/>
          <p:nvPr/>
        </p:nvSpPr>
        <p:spPr>
          <a:xfrm>
            <a:off x="125104" y="5283874"/>
            <a:ext cx="3169714" cy="369332"/>
          </a:xfrm>
          <a:prstGeom prst="rect">
            <a:avLst/>
          </a:prstGeom>
          <a:noFill/>
        </p:spPr>
        <p:txBody>
          <a:bodyPr wrap="none" rtlCol="0">
            <a:spAutoFit/>
          </a:bodyPr>
          <a:lstStyle/>
          <a:p>
            <a:r>
              <a:rPr lang="en-US" dirty="0">
                <a:solidFill>
                  <a:prstClr val="black"/>
                </a:solidFill>
              </a:rPr>
              <a:t>LS: Local Optimal with Selection</a:t>
            </a:r>
          </a:p>
        </p:txBody>
      </p:sp>
      <p:grpSp>
        <p:nvGrpSpPr>
          <p:cNvPr id="32" name="Group 31" descr=" 178"/>
          <p:cNvGrpSpPr/>
          <p:nvPr/>
        </p:nvGrpSpPr>
        <p:grpSpPr>
          <a:xfrm>
            <a:off x="4267194" y="5020132"/>
            <a:ext cx="4636331" cy="896817"/>
            <a:chOff x="4267194" y="5632633"/>
            <a:chExt cx="4636331" cy="896817"/>
          </a:xfrm>
        </p:grpSpPr>
        <p:sp>
          <p:nvSpPr>
            <p:cNvPr id="33" name="Oval 32"/>
            <p:cNvSpPr/>
            <p:nvPr/>
          </p:nvSpPr>
          <p:spPr>
            <a:xfrm>
              <a:off x="5163063" y="576049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p:cNvSpPr/>
            <p:nvPr/>
          </p:nvSpPr>
          <p:spPr>
            <a:xfrm>
              <a:off x="4732904" y="602430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302745" y="570384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6" name="Rounded Rectangle 35"/>
            <p:cNvSpPr/>
            <p:nvPr/>
          </p:nvSpPr>
          <p:spPr>
            <a:xfrm>
              <a:off x="4267194"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7107"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426948" y="5668240"/>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Oval 38"/>
            <p:cNvSpPr/>
            <p:nvPr/>
          </p:nvSpPr>
          <p:spPr>
            <a:xfrm>
              <a:off x="5996789"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ounded Rectangle 39"/>
            <p:cNvSpPr/>
            <p:nvPr/>
          </p:nvSpPr>
          <p:spPr>
            <a:xfrm>
              <a:off x="5961238" y="563263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512472"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2" name="Oval 41"/>
            <p:cNvSpPr/>
            <p:nvPr/>
          </p:nvSpPr>
          <p:spPr>
            <a:xfrm>
              <a:off x="8082313" y="5674677"/>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0" name="Oval 69"/>
            <p:cNvSpPr/>
            <p:nvPr/>
          </p:nvSpPr>
          <p:spPr>
            <a:xfrm>
              <a:off x="7652154"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7616603"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a:stCxn id="36" idx="3"/>
              <a:endCxn id="40" idx="1"/>
            </p:cNvCxnSpPr>
            <p:nvPr/>
          </p:nvCxnSpPr>
          <p:spPr>
            <a:xfrm>
              <a:off x="5554116" y="605020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0" idx="3"/>
              <a:endCxn id="71" idx="1"/>
            </p:cNvCxnSpPr>
            <p:nvPr/>
          </p:nvCxnSpPr>
          <p:spPr>
            <a:xfrm flipV="1">
              <a:off x="7248160" y="605020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229782" y="5725790"/>
              <a:ext cx="176499" cy="203782"/>
            </a:xfrm>
            <a:prstGeom prst="rect">
              <a:avLst/>
            </a:prstGeom>
            <a:noFill/>
          </p:spPr>
          <p:txBody>
            <a:bodyPr wrap="none" rtlCol="0">
              <a:spAutoFit/>
            </a:bodyPr>
            <a:lstStyle/>
            <a:p>
              <a:r>
                <a:rPr lang="en-US" dirty="0" smtClean="0"/>
                <a:t>3</a:t>
              </a:r>
              <a:endParaRPr lang="en-US" dirty="0"/>
            </a:p>
          </p:txBody>
        </p:sp>
        <p:sp>
          <p:nvSpPr>
            <p:cNvPr id="75" name="TextBox 74"/>
            <p:cNvSpPr txBox="1"/>
            <p:nvPr/>
          </p:nvSpPr>
          <p:spPr>
            <a:xfrm>
              <a:off x="6934050" y="5845109"/>
              <a:ext cx="176499" cy="203782"/>
            </a:xfrm>
            <a:prstGeom prst="rect">
              <a:avLst/>
            </a:prstGeom>
            <a:noFill/>
          </p:spPr>
          <p:txBody>
            <a:bodyPr wrap="none" rtlCol="0">
              <a:spAutoFit/>
            </a:bodyPr>
            <a:lstStyle/>
            <a:p>
              <a:r>
                <a:rPr lang="en-US" dirty="0" smtClean="0"/>
                <a:t>3</a:t>
              </a:r>
              <a:endParaRPr lang="en-US" dirty="0"/>
            </a:p>
          </p:txBody>
        </p:sp>
        <p:sp>
          <p:nvSpPr>
            <p:cNvPr id="76" name="TextBox 75"/>
            <p:cNvSpPr txBox="1"/>
            <p:nvPr/>
          </p:nvSpPr>
          <p:spPr>
            <a:xfrm>
              <a:off x="7721388" y="5853355"/>
              <a:ext cx="176499" cy="203782"/>
            </a:xfrm>
            <a:prstGeom prst="rect">
              <a:avLst/>
            </a:prstGeom>
            <a:noFill/>
          </p:spPr>
          <p:txBody>
            <a:bodyPr wrap="none" rtlCol="0">
              <a:spAutoFit/>
            </a:bodyPr>
            <a:lstStyle/>
            <a:p>
              <a:r>
                <a:rPr lang="en-US" dirty="0" smtClean="0"/>
                <a:t>1</a:t>
              </a:r>
              <a:endParaRPr lang="en-US" dirty="0"/>
            </a:p>
          </p:txBody>
        </p:sp>
        <p:sp>
          <p:nvSpPr>
            <p:cNvPr id="77" name="TextBox 76"/>
            <p:cNvSpPr txBox="1"/>
            <p:nvPr/>
          </p:nvSpPr>
          <p:spPr>
            <a:xfrm>
              <a:off x="5087663" y="6160118"/>
              <a:ext cx="418704" cy="369332"/>
            </a:xfrm>
            <a:prstGeom prst="rect">
              <a:avLst/>
            </a:prstGeom>
            <a:noFill/>
          </p:spPr>
          <p:txBody>
            <a:bodyPr wrap="none" rtlCol="0">
              <a:spAutoFit/>
            </a:bodyPr>
            <a:lstStyle/>
            <a:p>
              <a:r>
                <a:rPr lang="en-US" dirty="0" smtClean="0"/>
                <a:t>15</a:t>
              </a:r>
              <a:endParaRPr lang="en-US" dirty="0"/>
            </a:p>
          </p:txBody>
        </p:sp>
        <p:sp>
          <p:nvSpPr>
            <p:cNvPr id="78" name="TextBox 77"/>
            <p:cNvSpPr txBox="1"/>
            <p:nvPr/>
          </p:nvSpPr>
          <p:spPr>
            <a:xfrm>
              <a:off x="6654892" y="6145830"/>
              <a:ext cx="244959" cy="203782"/>
            </a:xfrm>
            <a:prstGeom prst="rect">
              <a:avLst/>
            </a:prstGeom>
            <a:noFill/>
          </p:spPr>
          <p:txBody>
            <a:bodyPr wrap="none" rtlCol="0">
              <a:spAutoFit/>
            </a:bodyPr>
            <a:lstStyle/>
            <a:p>
              <a:r>
                <a:rPr lang="en-US" dirty="0" smtClean="0"/>
                <a:t>10</a:t>
              </a:r>
              <a:endParaRPr lang="en-US" dirty="0"/>
            </a:p>
          </p:txBody>
        </p:sp>
        <p:sp>
          <p:nvSpPr>
            <p:cNvPr id="79" name="TextBox 78"/>
            <p:cNvSpPr txBox="1"/>
            <p:nvPr/>
          </p:nvSpPr>
          <p:spPr>
            <a:xfrm>
              <a:off x="8168185" y="6147657"/>
              <a:ext cx="244959" cy="203781"/>
            </a:xfrm>
            <a:prstGeom prst="rect">
              <a:avLst/>
            </a:prstGeom>
            <a:noFill/>
          </p:spPr>
          <p:txBody>
            <a:bodyPr wrap="none" rtlCol="0">
              <a:spAutoFit/>
            </a:bodyPr>
            <a:lstStyle/>
            <a:p>
              <a:r>
                <a:rPr lang="en-US" dirty="0" smtClean="0"/>
                <a:t>10</a:t>
              </a:r>
              <a:endParaRPr lang="en-US" dirty="0"/>
            </a:p>
          </p:txBody>
        </p:sp>
        <p:sp>
          <p:nvSpPr>
            <p:cNvPr id="80" name="TextBox 79"/>
            <p:cNvSpPr txBox="1"/>
            <p:nvPr/>
          </p:nvSpPr>
          <p:spPr>
            <a:xfrm>
              <a:off x="5587230" y="573216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7238515" y="5734353"/>
              <a:ext cx="301686" cy="369332"/>
            </a:xfrm>
            <a:prstGeom prst="rect">
              <a:avLst/>
            </a:prstGeom>
            <a:noFill/>
          </p:spPr>
          <p:txBody>
            <a:bodyPr wrap="none" rtlCol="0">
              <a:spAutoFit/>
            </a:bodyPr>
            <a:lstStyle/>
            <a:p>
              <a:r>
                <a:rPr lang="en-US" dirty="0" smtClean="0"/>
                <a:t>6</a:t>
              </a:r>
              <a:endParaRPr lang="en-US" dirty="0"/>
            </a:p>
          </p:txBody>
        </p:sp>
        <p:sp>
          <p:nvSpPr>
            <p:cNvPr id="82" name="Chord 81"/>
            <p:cNvSpPr/>
            <p:nvPr/>
          </p:nvSpPr>
          <p:spPr>
            <a:xfrm>
              <a:off x="7662968" y="5895707"/>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hord 82"/>
            <p:cNvSpPr/>
            <p:nvPr/>
          </p:nvSpPr>
          <p:spPr>
            <a:xfrm>
              <a:off x="6864244" y="589536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hord 83"/>
            <p:cNvSpPr/>
            <p:nvPr/>
          </p:nvSpPr>
          <p:spPr>
            <a:xfrm>
              <a:off x="5172771" y="577160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descr=" 3"/>
          <p:cNvSpPr>
            <a:spLocks noGrp="1"/>
          </p:cNvSpPr>
          <p:nvPr>
            <p:ph type="sldNum" sz="quarter" idx="12"/>
          </p:nvPr>
        </p:nvSpPr>
        <p:spPr/>
        <p:txBody>
          <a:bodyPr/>
          <a:lstStyle/>
          <a:p>
            <a:r>
              <a:rPr lang="en-US" smtClean="0"/>
              <a:t>17</a:t>
            </a:r>
            <a:endParaRPr lang="en-US"/>
          </a:p>
        </p:txBody>
      </p:sp>
      <p:grpSp>
        <p:nvGrpSpPr>
          <p:cNvPr id="44" name="Group 43" descr=" 204"/>
          <p:cNvGrpSpPr/>
          <p:nvPr/>
        </p:nvGrpSpPr>
        <p:grpSpPr>
          <a:xfrm>
            <a:off x="4267200" y="3200400"/>
            <a:ext cx="4636331" cy="896817"/>
            <a:chOff x="4267200" y="3508256"/>
            <a:chExt cx="4636331" cy="896817"/>
          </a:xfrm>
        </p:grpSpPr>
        <p:sp>
          <p:nvSpPr>
            <p:cNvPr id="45" name="Oval 44"/>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Oval 46"/>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ounded Rectangle 47"/>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1" name="Oval 50"/>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Rounded Rectangle 51"/>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4" name="Oval 53"/>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Oval 54"/>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48" idx="3"/>
              <a:endCxn id="52"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56"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61" name="TextBox 60"/>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62" name="TextBox 61"/>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63" name="TextBox 62"/>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64" name="TextBox 63"/>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65" name="TextBox 64"/>
            <p:cNvSpPr txBox="1"/>
            <p:nvPr/>
          </p:nvSpPr>
          <p:spPr>
            <a:xfrm>
              <a:off x="5587236" y="3607792"/>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6" name="TextBox 65"/>
            <p:cNvSpPr txBox="1"/>
            <p:nvPr/>
          </p:nvSpPr>
          <p:spPr>
            <a:xfrm>
              <a:off x="7238521" y="3609976"/>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7" name="Chord 66"/>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hord 68"/>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ounded Rectangular Callout 84" descr=" 18"/>
          <p:cNvSpPr/>
          <p:nvPr/>
        </p:nvSpPr>
        <p:spPr>
          <a:xfrm>
            <a:off x="2895599" y="4419600"/>
            <a:ext cx="2862084" cy="381000"/>
          </a:xfrm>
          <a:prstGeom prst="wedgeRoundRectCallout">
            <a:avLst>
              <a:gd name="adj1" fmla="val 5870"/>
              <a:gd name="adj2" fmla="val 13056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Sometimes idling is better</a:t>
            </a:r>
            <a:endParaRPr lang="en-US" dirty="0"/>
          </a:p>
        </p:txBody>
      </p:sp>
    </p:spTree>
    <p:extLst>
      <p:ext uri="{BB962C8B-B14F-4D97-AF65-F5344CB8AC3E}">
        <p14:creationId xmlns:p14="http://schemas.microsoft.com/office/powerpoint/2010/main" val="398650086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43" name="TextBox 42" descr=" 30"/>
          <p:cNvSpPr txBox="1"/>
          <p:nvPr/>
        </p:nvSpPr>
        <p:spPr>
          <a:xfrm>
            <a:off x="125104" y="3464142"/>
            <a:ext cx="4181786" cy="369332"/>
          </a:xfrm>
          <a:prstGeom prst="rect">
            <a:avLst/>
          </a:prstGeom>
          <a:noFill/>
        </p:spPr>
        <p:txBody>
          <a:bodyPr wrap="none" rtlCol="0">
            <a:spAutoFit/>
          </a:bodyPr>
          <a:lstStyle/>
          <a:p>
            <a:r>
              <a:rPr lang="en-US" dirty="0" smtClean="0">
                <a:solidFill>
                  <a:prstClr val="black"/>
                </a:solidFill>
              </a:rPr>
              <a:t>LO: </a:t>
            </a:r>
            <a:r>
              <a:rPr lang="en-US" dirty="0">
                <a:solidFill>
                  <a:prstClr val="black"/>
                </a:solidFill>
              </a:rPr>
              <a:t>Local Optimal </a:t>
            </a:r>
            <a:r>
              <a:rPr lang="en-US" dirty="0" smtClean="0">
                <a:solidFill>
                  <a:prstClr val="black"/>
                </a:solidFill>
              </a:rPr>
              <a:t>Ignoring Transition Costs</a:t>
            </a:r>
            <a:endParaRPr lang="en-US" dirty="0">
              <a:solidFill>
                <a:prstClr val="black"/>
              </a:solidFill>
            </a:endParaRPr>
          </a:p>
        </p:txBody>
      </p:sp>
      <p:sp>
        <p:nvSpPr>
          <p:cNvPr id="31" name="TextBox 30" descr=" 33"/>
          <p:cNvSpPr txBox="1"/>
          <p:nvPr/>
        </p:nvSpPr>
        <p:spPr>
          <a:xfrm>
            <a:off x="125104" y="5283874"/>
            <a:ext cx="3169714" cy="369332"/>
          </a:xfrm>
          <a:prstGeom prst="rect">
            <a:avLst/>
          </a:prstGeom>
          <a:noFill/>
        </p:spPr>
        <p:txBody>
          <a:bodyPr wrap="none" rtlCol="0">
            <a:spAutoFit/>
          </a:bodyPr>
          <a:lstStyle/>
          <a:p>
            <a:r>
              <a:rPr lang="en-US" dirty="0">
                <a:solidFill>
                  <a:prstClr val="black"/>
                </a:solidFill>
              </a:rPr>
              <a:t>LS: Local Optimal with Selection</a:t>
            </a:r>
          </a:p>
        </p:txBody>
      </p:sp>
      <p:grpSp>
        <p:nvGrpSpPr>
          <p:cNvPr id="32" name="Group 31" descr=" 178"/>
          <p:cNvGrpSpPr/>
          <p:nvPr/>
        </p:nvGrpSpPr>
        <p:grpSpPr>
          <a:xfrm>
            <a:off x="4267194" y="5020132"/>
            <a:ext cx="4636331" cy="896817"/>
            <a:chOff x="4267194" y="5632633"/>
            <a:chExt cx="4636331" cy="896817"/>
          </a:xfrm>
        </p:grpSpPr>
        <p:sp>
          <p:nvSpPr>
            <p:cNvPr id="33" name="Oval 32"/>
            <p:cNvSpPr/>
            <p:nvPr/>
          </p:nvSpPr>
          <p:spPr>
            <a:xfrm>
              <a:off x="5163063" y="576049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p:cNvSpPr/>
            <p:nvPr/>
          </p:nvSpPr>
          <p:spPr>
            <a:xfrm>
              <a:off x="4732904" y="602430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302745" y="570384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6" name="Rounded Rectangle 35"/>
            <p:cNvSpPr/>
            <p:nvPr/>
          </p:nvSpPr>
          <p:spPr>
            <a:xfrm>
              <a:off x="4267194"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7107"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426948" y="5668240"/>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Oval 38"/>
            <p:cNvSpPr/>
            <p:nvPr/>
          </p:nvSpPr>
          <p:spPr>
            <a:xfrm>
              <a:off x="5996789"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ounded Rectangle 39"/>
            <p:cNvSpPr/>
            <p:nvPr/>
          </p:nvSpPr>
          <p:spPr>
            <a:xfrm>
              <a:off x="5961238" y="563263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512472"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2" name="Oval 41"/>
            <p:cNvSpPr/>
            <p:nvPr/>
          </p:nvSpPr>
          <p:spPr>
            <a:xfrm>
              <a:off x="8082313" y="5674677"/>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0" name="Oval 69"/>
            <p:cNvSpPr/>
            <p:nvPr/>
          </p:nvSpPr>
          <p:spPr>
            <a:xfrm>
              <a:off x="7652154"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7616603"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a:stCxn id="36" idx="3"/>
              <a:endCxn id="40" idx="1"/>
            </p:cNvCxnSpPr>
            <p:nvPr/>
          </p:nvCxnSpPr>
          <p:spPr>
            <a:xfrm>
              <a:off x="5554116" y="605020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0" idx="3"/>
              <a:endCxn id="71" idx="1"/>
            </p:cNvCxnSpPr>
            <p:nvPr/>
          </p:nvCxnSpPr>
          <p:spPr>
            <a:xfrm flipV="1">
              <a:off x="7248160" y="605020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229782" y="5725790"/>
              <a:ext cx="176499" cy="203782"/>
            </a:xfrm>
            <a:prstGeom prst="rect">
              <a:avLst/>
            </a:prstGeom>
            <a:noFill/>
          </p:spPr>
          <p:txBody>
            <a:bodyPr wrap="none" rtlCol="0">
              <a:spAutoFit/>
            </a:bodyPr>
            <a:lstStyle/>
            <a:p>
              <a:r>
                <a:rPr lang="en-US" dirty="0" smtClean="0"/>
                <a:t>3</a:t>
              </a:r>
              <a:endParaRPr lang="en-US" dirty="0"/>
            </a:p>
          </p:txBody>
        </p:sp>
        <p:sp>
          <p:nvSpPr>
            <p:cNvPr id="75" name="TextBox 74"/>
            <p:cNvSpPr txBox="1"/>
            <p:nvPr/>
          </p:nvSpPr>
          <p:spPr>
            <a:xfrm>
              <a:off x="6934050" y="5845109"/>
              <a:ext cx="176499" cy="203782"/>
            </a:xfrm>
            <a:prstGeom prst="rect">
              <a:avLst/>
            </a:prstGeom>
            <a:noFill/>
          </p:spPr>
          <p:txBody>
            <a:bodyPr wrap="none" rtlCol="0">
              <a:spAutoFit/>
            </a:bodyPr>
            <a:lstStyle/>
            <a:p>
              <a:r>
                <a:rPr lang="en-US" dirty="0" smtClean="0"/>
                <a:t>3</a:t>
              </a:r>
              <a:endParaRPr lang="en-US" dirty="0"/>
            </a:p>
          </p:txBody>
        </p:sp>
        <p:sp>
          <p:nvSpPr>
            <p:cNvPr id="76" name="TextBox 75"/>
            <p:cNvSpPr txBox="1"/>
            <p:nvPr/>
          </p:nvSpPr>
          <p:spPr>
            <a:xfrm>
              <a:off x="7721388" y="5853355"/>
              <a:ext cx="176499" cy="203782"/>
            </a:xfrm>
            <a:prstGeom prst="rect">
              <a:avLst/>
            </a:prstGeom>
            <a:noFill/>
          </p:spPr>
          <p:txBody>
            <a:bodyPr wrap="none" rtlCol="0">
              <a:spAutoFit/>
            </a:bodyPr>
            <a:lstStyle/>
            <a:p>
              <a:r>
                <a:rPr lang="en-US" dirty="0" smtClean="0"/>
                <a:t>1</a:t>
              </a:r>
              <a:endParaRPr lang="en-US" dirty="0"/>
            </a:p>
          </p:txBody>
        </p:sp>
        <p:sp>
          <p:nvSpPr>
            <p:cNvPr id="77" name="TextBox 76"/>
            <p:cNvSpPr txBox="1"/>
            <p:nvPr/>
          </p:nvSpPr>
          <p:spPr>
            <a:xfrm>
              <a:off x="5087663" y="6160118"/>
              <a:ext cx="418704" cy="369332"/>
            </a:xfrm>
            <a:prstGeom prst="rect">
              <a:avLst/>
            </a:prstGeom>
            <a:noFill/>
          </p:spPr>
          <p:txBody>
            <a:bodyPr wrap="none" rtlCol="0">
              <a:spAutoFit/>
            </a:bodyPr>
            <a:lstStyle/>
            <a:p>
              <a:r>
                <a:rPr lang="en-US" dirty="0" smtClean="0"/>
                <a:t>15</a:t>
              </a:r>
              <a:endParaRPr lang="en-US" dirty="0"/>
            </a:p>
          </p:txBody>
        </p:sp>
        <p:sp>
          <p:nvSpPr>
            <p:cNvPr id="78" name="TextBox 77"/>
            <p:cNvSpPr txBox="1"/>
            <p:nvPr/>
          </p:nvSpPr>
          <p:spPr>
            <a:xfrm>
              <a:off x="6654892" y="6145830"/>
              <a:ext cx="244959" cy="203782"/>
            </a:xfrm>
            <a:prstGeom prst="rect">
              <a:avLst/>
            </a:prstGeom>
            <a:noFill/>
          </p:spPr>
          <p:txBody>
            <a:bodyPr wrap="none" rtlCol="0">
              <a:spAutoFit/>
            </a:bodyPr>
            <a:lstStyle/>
            <a:p>
              <a:r>
                <a:rPr lang="en-US" dirty="0" smtClean="0"/>
                <a:t>10</a:t>
              </a:r>
              <a:endParaRPr lang="en-US" dirty="0"/>
            </a:p>
          </p:txBody>
        </p:sp>
        <p:sp>
          <p:nvSpPr>
            <p:cNvPr id="79" name="TextBox 78"/>
            <p:cNvSpPr txBox="1"/>
            <p:nvPr/>
          </p:nvSpPr>
          <p:spPr>
            <a:xfrm>
              <a:off x="8168185" y="6147657"/>
              <a:ext cx="244959" cy="203781"/>
            </a:xfrm>
            <a:prstGeom prst="rect">
              <a:avLst/>
            </a:prstGeom>
            <a:noFill/>
          </p:spPr>
          <p:txBody>
            <a:bodyPr wrap="none" rtlCol="0">
              <a:spAutoFit/>
            </a:bodyPr>
            <a:lstStyle/>
            <a:p>
              <a:r>
                <a:rPr lang="en-US" dirty="0" smtClean="0"/>
                <a:t>10</a:t>
              </a:r>
              <a:endParaRPr lang="en-US" dirty="0"/>
            </a:p>
          </p:txBody>
        </p:sp>
        <p:sp>
          <p:nvSpPr>
            <p:cNvPr id="80" name="TextBox 79"/>
            <p:cNvSpPr txBox="1"/>
            <p:nvPr/>
          </p:nvSpPr>
          <p:spPr>
            <a:xfrm>
              <a:off x="5587230" y="573216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7238515" y="5734353"/>
              <a:ext cx="301686" cy="369332"/>
            </a:xfrm>
            <a:prstGeom prst="rect">
              <a:avLst/>
            </a:prstGeom>
            <a:noFill/>
          </p:spPr>
          <p:txBody>
            <a:bodyPr wrap="none" rtlCol="0">
              <a:spAutoFit/>
            </a:bodyPr>
            <a:lstStyle/>
            <a:p>
              <a:r>
                <a:rPr lang="en-US" dirty="0" smtClean="0"/>
                <a:t>6</a:t>
              </a:r>
              <a:endParaRPr lang="en-US" dirty="0"/>
            </a:p>
          </p:txBody>
        </p:sp>
        <p:sp>
          <p:nvSpPr>
            <p:cNvPr id="82" name="Chord 81"/>
            <p:cNvSpPr/>
            <p:nvPr/>
          </p:nvSpPr>
          <p:spPr>
            <a:xfrm>
              <a:off x="7662968" y="5895707"/>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hord 82"/>
            <p:cNvSpPr/>
            <p:nvPr/>
          </p:nvSpPr>
          <p:spPr>
            <a:xfrm>
              <a:off x="6864244" y="589536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hord 83"/>
            <p:cNvSpPr/>
            <p:nvPr/>
          </p:nvSpPr>
          <p:spPr>
            <a:xfrm>
              <a:off x="5172771" y="577160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descr=" 3"/>
          <p:cNvSpPr>
            <a:spLocks noGrp="1"/>
          </p:cNvSpPr>
          <p:nvPr>
            <p:ph type="sldNum" sz="quarter" idx="12"/>
          </p:nvPr>
        </p:nvSpPr>
        <p:spPr/>
        <p:txBody>
          <a:bodyPr/>
          <a:lstStyle/>
          <a:p>
            <a:r>
              <a:rPr lang="en-US" smtClean="0"/>
              <a:t>17</a:t>
            </a:r>
            <a:endParaRPr lang="en-US"/>
          </a:p>
        </p:txBody>
      </p:sp>
      <p:grpSp>
        <p:nvGrpSpPr>
          <p:cNvPr id="44" name="Group 43" descr=" 204"/>
          <p:cNvGrpSpPr/>
          <p:nvPr/>
        </p:nvGrpSpPr>
        <p:grpSpPr>
          <a:xfrm>
            <a:off x="4267200" y="3200400"/>
            <a:ext cx="4636331" cy="896817"/>
            <a:chOff x="4267200" y="3508256"/>
            <a:chExt cx="4636331" cy="896817"/>
          </a:xfrm>
        </p:grpSpPr>
        <p:sp>
          <p:nvSpPr>
            <p:cNvPr id="45" name="Oval 44"/>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Oval 46"/>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ounded Rectangle 47"/>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1" name="Oval 50"/>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Rounded Rectangle 51"/>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4" name="Oval 53"/>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Oval 54"/>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48" idx="3"/>
              <a:endCxn id="52"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56"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61" name="TextBox 60"/>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62" name="TextBox 61"/>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63" name="TextBox 62"/>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64" name="TextBox 63"/>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65" name="TextBox 64"/>
            <p:cNvSpPr txBox="1"/>
            <p:nvPr/>
          </p:nvSpPr>
          <p:spPr>
            <a:xfrm>
              <a:off x="5587236" y="3607792"/>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6" name="TextBox 65"/>
            <p:cNvSpPr txBox="1"/>
            <p:nvPr/>
          </p:nvSpPr>
          <p:spPr>
            <a:xfrm>
              <a:off x="7238521" y="3609976"/>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7" name="Chord 66"/>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hord 68"/>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ounded Rectangular Callout 84" descr=" 18"/>
          <p:cNvSpPr/>
          <p:nvPr/>
        </p:nvSpPr>
        <p:spPr>
          <a:xfrm>
            <a:off x="2895599" y="4419600"/>
            <a:ext cx="2862084" cy="381000"/>
          </a:xfrm>
          <a:prstGeom prst="wedgeRoundRectCallout">
            <a:avLst>
              <a:gd name="adj1" fmla="val 5870"/>
              <a:gd name="adj2" fmla="val 13056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Sometimes idling is better</a:t>
            </a:r>
            <a:endParaRPr lang="en-US" dirty="0"/>
          </a:p>
        </p:txBody>
      </p:sp>
      <p:sp>
        <p:nvSpPr>
          <p:cNvPr id="86" name="TextBox 85" descr=" 230"/>
          <p:cNvSpPr txBox="1"/>
          <p:nvPr/>
        </p:nvSpPr>
        <p:spPr>
          <a:xfrm>
            <a:off x="220640" y="5951983"/>
            <a:ext cx="3647089" cy="369332"/>
          </a:xfrm>
          <a:prstGeom prst="rect">
            <a:avLst/>
          </a:prstGeom>
          <a:solidFill>
            <a:schemeClr val="tx2">
              <a:lumMod val="75000"/>
            </a:schemeClr>
          </a:solidFill>
        </p:spPr>
        <p:txBody>
          <a:bodyPr wrap="none" rtlCol="0">
            <a:spAutoFit/>
          </a:bodyPr>
          <a:lstStyle/>
          <a:p>
            <a:r>
              <a:rPr lang="en-US" dirty="0" smtClean="0">
                <a:solidFill>
                  <a:schemeClr val="bg1"/>
                </a:solidFill>
              </a:rPr>
              <a:t>Best practical variant of local optimal</a:t>
            </a:r>
            <a:endParaRPr lang="en-US" dirty="0">
              <a:solidFill>
                <a:schemeClr val="bg1"/>
              </a:solidFill>
            </a:endParaRPr>
          </a:p>
        </p:txBody>
      </p:sp>
    </p:spTree>
    <p:extLst>
      <p:ext uri="{BB962C8B-B14F-4D97-AF65-F5344CB8AC3E}">
        <p14:creationId xmlns:p14="http://schemas.microsoft.com/office/powerpoint/2010/main" val="118221598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sp>
        <p:nvSpPr>
          <p:cNvPr id="8" name="Cloud 7" descr=" 11"/>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7" name="Straight Connector 6" descr=" 13"/>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descr=" 17"/>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8" descr=" 10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527" y="1349171"/>
            <a:ext cx="1057152" cy="5946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7" descr="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100" y="5449608"/>
            <a:ext cx="659100" cy="6591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descr=" 19"/>
          <p:cNvCxnSpPr/>
          <p:nvPr/>
        </p:nvCxnSpPr>
        <p:spPr>
          <a:xfrm>
            <a:off x="3429000" y="4069807"/>
            <a:ext cx="1371600" cy="39575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 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90500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descr=" 5"/>
          <p:cNvCxnSpPr/>
          <p:nvPr/>
        </p:nvCxnSpPr>
        <p:spPr>
          <a:xfrm>
            <a:off x="1333500" y="2395408"/>
            <a:ext cx="1485900" cy="719007"/>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8" descr=" 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968" y="511081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descr=" 35"/>
          <p:cNvCxnSpPr/>
          <p:nvPr/>
        </p:nvCxnSpPr>
        <p:spPr>
          <a:xfrm flipH="1">
            <a:off x="1617006" y="4114800"/>
            <a:ext cx="1202394" cy="996010"/>
          </a:xfrm>
          <a:prstGeom prst="line">
            <a:avLst/>
          </a:prstGeom>
        </p:spPr>
        <p:style>
          <a:lnRef idx="1">
            <a:schemeClr val="accent1"/>
          </a:lnRef>
          <a:fillRef idx="0">
            <a:schemeClr val="accent1"/>
          </a:fillRef>
          <a:effectRef idx="0">
            <a:schemeClr val="accent1"/>
          </a:effectRef>
          <a:fontRef idx="minor">
            <a:schemeClr val="tx1"/>
          </a:fontRef>
        </p:style>
      </p:cxnSp>
      <p:sp>
        <p:nvSpPr>
          <p:cNvPr id="18" name="Slide Number Placeholder 17" descr=" 18"/>
          <p:cNvSpPr>
            <a:spLocks noGrp="1"/>
          </p:cNvSpPr>
          <p:nvPr>
            <p:ph type="sldNum" sz="quarter" idx="12"/>
          </p:nvPr>
        </p:nvSpPr>
        <p:spPr/>
        <p:txBody>
          <a:bodyPr/>
          <a:lstStyle/>
          <a:p>
            <a:r>
              <a:rPr lang="en-US" smtClean="0"/>
              <a:t>3</a:t>
            </a:r>
            <a:endParaRPr lang="en-US"/>
          </a:p>
        </p:txBody>
      </p:sp>
      <p:sp>
        <p:nvSpPr>
          <p:cNvPr id="17" name="Cloud 16" descr=" 85"/>
          <p:cNvSpPr/>
          <p:nvPr/>
        </p:nvSpPr>
        <p:spPr>
          <a:xfrm>
            <a:off x="4190753" y="4335081"/>
            <a:ext cx="1790700" cy="90824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Cellular network</a:t>
            </a:r>
            <a:endParaRPr lang="en-US" dirty="0">
              <a:solidFill>
                <a:schemeClr val="tx1"/>
              </a:solidFill>
            </a:endParaRPr>
          </a:p>
        </p:txBody>
      </p:sp>
      <p:pic>
        <p:nvPicPr>
          <p:cNvPr id="23" name="Picture 6" descr="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9752" y="2758127"/>
            <a:ext cx="1135707" cy="113570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descr=" 30"/>
          <p:cNvCxnSpPr/>
          <p:nvPr/>
        </p:nvCxnSpPr>
        <p:spPr>
          <a:xfrm flipH="1">
            <a:off x="4423023" y="3267476"/>
            <a:ext cx="1291977" cy="1170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descr=" 20"/>
          <p:cNvSpPr txBox="1"/>
          <p:nvPr/>
        </p:nvSpPr>
        <p:spPr>
          <a:xfrm>
            <a:off x="2853817" y="2099231"/>
            <a:ext cx="6029728" cy="461665"/>
          </a:xfrm>
          <a:prstGeom prst="rect">
            <a:avLst/>
          </a:prstGeom>
          <a:solidFill>
            <a:srgbClr val="002060"/>
          </a:solidFill>
          <a:ln>
            <a:solidFill>
              <a:schemeClr val="tx1"/>
            </a:solidFill>
          </a:ln>
        </p:spPr>
        <p:txBody>
          <a:bodyPr wrap="none" rtlCol="0">
            <a:spAutoFit/>
          </a:bodyPr>
          <a:lstStyle/>
          <a:p>
            <a:r>
              <a:rPr lang="en-US" sz="2400" dirty="0" smtClean="0">
                <a:solidFill>
                  <a:schemeClr val="bg1"/>
                </a:solidFill>
              </a:rPr>
              <a:t>Federated networks empower communication</a:t>
            </a:r>
            <a:endParaRPr lang="en-US" sz="2400" dirty="0">
              <a:solidFill>
                <a:schemeClr val="bg1"/>
              </a:solidFill>
            </a:endParaRPr>
          </a:p>
        </p:txBody>
      </p:sp>
      <p:pic>
        <p:nvPicPr>
          <p:cNvPr id="6" name="Picture 5" descr="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40048" y="4612805"/>
            <a:ext cx="688538" cy="84502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descr=" 14"/>
          <p:cNvCxnSpPr/>
          <p:nvPr/>
        </p:nvCxnSpPr>
        <p:spPr>
          <a:xfrm>
            <a:off x="5981453" y="4789203"/>
            <a:ext cx="902864" cy="3552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656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sp>
        <p:nvSpPr>
          <p:cNvPr id="3" name="Slide Number Placeholder 2" descr=" 3"/>
          <p:cNvSpPr>
            <a:spLocks noGrp="1"/>
          </p:cNvSpPr>
          <p:nvPr>
            <p:ph type="sldNum" sz="quarter" idx="12"/>
          </p:nvPr>
        </p:nvSpPr>
        <p:spPr/>
        <p:txBody>
          <a:bodyPr/>
          <a:lstStyle/>
          <a:p>
            <a:r>
              <a:rPr lang="en-US" smtClean="0"/>
              <a:t>18</a:t>
            </a:r>
            <a:endParaRPr lang="en-US"/>
          </a:p>
        </p:txBody>
      </p:sp>
      <p:pic>
        <p:nvPicPr>
          <p:cNvPr id="4" name="Picture 3" desc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09913"/>
            <a:ext cx="7543800" cy="3197555"/>
          </a:xfrm>
          <a:prstGeom prst="rect">
            <a:avLst/>
          </a:prstGeom>
        </p:spPr>
      </p:pic>
      <p:sp>
        <p:nvSpPr>
          <p:cNvPr id="5" name="TextBox 4" descr=" 5"/>
          <p:cNvSpPr txBox="1"/>
          <p:nvPr/>
        </p:nvSpPr>
        <p:spPr>
          <a:xfrm>
            <a:off x="3651447" y="4507468"/>
            <a:ext cx="2139753" cy="369332"/>
          </a:xfrm>
          <a:prstGeom prst="rect">
            <a:avLst/>
          </a:prstGeom>
          <a:noFill/>
        </p:spPr>
        <p:txBody>
          <a:bodyPr wrap="none" rtlCol="0">
            <a:spAutoFit/>
          </a:bodyPr>
          <a:lstStyle/>
          <a:p>
            <a:r>
              <a:rPr lang="en-US" dirty="0" smtClean="0"/>
              <a:t>Overprovisioning (%)</a:t>
            </a:r>
            <a:endParaRPr lang="en-US" dirty="0"/>
          </a:p>
        </p:txBody>
      </p:sp>
      <p:sp>
        <p:nvSpPr>
          <p:cNvPr id="11" name="TextBox 10" descr=" 11"/>
          <p:cNvSpPr txBox="1"/>
          <p:nvPr/>
        </p:nvSpPr>
        <p:spPr>
          <a:xfrm rot="16200000">
            <a:off x="58562" y="2682731"/>
            <a:ext cx="2690608" cy="369332"/>
          </a:xfrm>
          <a:prstGeom prst="rect">
            <a:avLst/>
          </a:prstGeom>
          <a:noFill/>
        </p:spPr>
        <p:txBody>
          <a:bodyPr wrap="none" rtlCol="0">
            <a:spAutoFit/>
          </a:bodyPr>
          <a:lstStyle/>
          <a:p>
            <a:r>
              <a:rPr lang="en-US" dirty="0" smtClean="0"/>
              <a:t>Savings over UNIFORM (%)</a:t>
            </a:r>
            <a:endParaRPr lang="en-US" dirty="0"/>
          </a:p>
        </p:txBody>
      </p:sp>
    </p:spTree>
    <p:extLst>
      <p:ext uri="{BB962C8B-B14F-4D97-AF65-F5344CB8AC3E}">
        <p14:creationId xmlns:p14="http://schemas.microsoft.com/office/powerpoint/2010/main" val="350792701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sp>
        <p:nvSpPr>
          <p:cNvPr id="3" name="Slide Number Placeholder 2" descr=" 3"/>
          <p:cNvSpPr>
            <a:spLocks noGrp="1"/>
          </p:cNvSpPr>
          <p:nvPr>
            <p:ph type="sldNum" sz="quarter" idx="12"/>
          </p:nvPr>
        </p:nvSpPr>
        <p:spPr/>
        <p:txBody>
          <a:bodyPr/>
          <a:lstStyle/>
          <a:p>
            <a:r>
              <a:rPr lang="en-US" smtClean="0"/>
              <a:t>18</a:t>
            </a:r>
            <a:endParaRPr lang="en-US"/>
          </a:p>
        </p:txBody>
      </p:sp>
      <p:pic>
        <p:nvPicPr>
          <p:cNvPr id="4" name="Picture 3" desc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09913"/>
            <a:ext cx="7543800" cy="3197555"/>
          </a:xfrm>
          <a:prstGeom prst="rect">
            <a:avLst/>
          </a:prstGeom>
        </p:spPr>
      </p:pic>
      <p:sp>
        <p:nvSpPr>
          <p:cNvPr id="5" name="TextBox 4" descr=" 5"/>
          <p:cNvSpPr txBox="1"/>
          <p:nvPr/>
        </p:nvSpPr>
        <p:spPr>
          <a:xfrm>
            <a:off x="3651447" y="4507468"/>
            <a:ext cx="2139753" cy="369332"/>
          </a:xfrm>
          <a:prstGeom prst="rect">
            <a:avLst/>
          </a:prstGeom>
          <a:noFill/>
        </p:spPr>
        <p:txBody>
          <a:bodyPr wrap="none" rtlCol="0">
            <a:spAutoFit/>
          </a:bodyPr>
          <a:lstStyle/>
          <a:p>
            <a:r>
              <a:rPr lang="en-US" dirty="0" smtClean="0"/>
              <a:t>Overprovisioning (%)</a:t>
            </a:r>
            <a:endParaRPr lang="en-US" dirty="0"/>
          </a:p>
        </p:txBody>
      </p:sp>
      <p:sp>
        <p:nvSpPr>
          <p:cNvPr id="11" name="TextBox 10" descr=" 11"/>
          <p:cNvSpPr txBox="1"/>
          <p:nvPr/>
        </p:nvSpPr>
        <p:spPr>
          <a:xfrm rot="16200000">
            <a:off x="58562" y="2682731"/>
            <a:ext cx="2690608" cy="369332"/>
          </a:xfrm>
          <a:prstGeom prst="rect">
            <a:avLst/>
          </a:prstGeom>
          <a:noFill/>
        </p:spPr>
        <p:txBody>
          <a:bodyPr wrap="none" rtlCol="0">
            <a:spAutoFit/>
          </a:bodyPr>
          <a:lstStyle/>
          <a:p>
            <a:r>
              <a:rPr lang="en-US" dirty="0" smtClean="0"/>
              <a:t>Savings over UNIFORM (%)</a:t>
            </a:r>
            <a:endParaRPr lang="en-US" dirty="0"/>
          </a:p>
        </p:txBody>
      </p:sp>
      <p:sp>
        <p:nvSpPr>
          <p:cNvPr id="7" name="TextBox 6" descr=" 6"/>
          <p:cNvSpPr txBox="1"/>
          <p:nvPr/>
        </p:nvSpPr>
        <p:spPr>
          <a:xfrm>
            <a:off x="990600" y="5029200"/>
            <a:ext cx="3046540" cy="400110"/>
          </a:xfrm>
          <a:prstGeom prst="rect">
            <a:avLst/>
          </a:prstGeom>
          <a:solidFill>
            <a:srgbClr val="002060"/>
          </a:solidFill>
        </p:spPr>
        <p:txBody>
          <a:bodyPr wrap="none" rtlCol="0">
            <a:spAutoFit/>
          </a:bodyPr>
          <a:lstStyle/>
          <a:p>
            <a:r>
              <a:rPr lang="en-US" sz="2000" dirty="0" smtClean="0">
                <a:solidFill>
                  <a:schemeClr val="bg1"/>
                </a:solidFill>
              </a:rPr>
              <a:t>Increased over provisioning</a:t>
            </a:r>
            <a:endParaRPr lang="en-US" sz="2000" dirty="0">
              <a:solidFill>
                <a:schemeClr val="bg1"/>
              </a:solidFill>
            </a:endParaRPr>
          </a:p>
        </p:txBody>
      </p:sp>
      <p:sp>
        <p:nvSpPr>
          <p:cNvPr id="8" name="Right Arrow 7" descr=" 12"/>
          <p:cNvSpPr/>
          <p:nvPr/>
        </p:nvSpPr>
        <p:spPr>
          <a:xfrm>
            <a:off x="4343400" y="5147593"/>
            <a:ext cx="454123"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70586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sp>
        <p:nvSpPr>
          <p:cNvPr id="3" name="Slide Number Placeholder 2" descr=" 3"/>
          <p:cNvSpPr>
            <a:spLocks noGrp="1"/>
          </p:cNvSpPr>
          <p:nvPr>
            <p:ph type="sldNum" sz="quarter" idx="12"/>
          </p:nvPr>
        </p:nvSpPr>
        <p:spPr/>
        <p:txBody>
          <a:bodyPr/>
          <a:lstStyle/>
          <a:p>
            <a:r>
              <a:rPr lang="en-US" smtClean="0"/>
              <a:t>18</a:t>
            </a:r>
            <a:endParaRPr lang="en-US"/>
          </a:p>
        </p:txBody>
      </p:sp>
      <p:pic>
        <p:nvPicPr>
          <p:cNvPr id="4" name="Picture 3" desc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09913"/>
            <a:ext cx="7543800" cy="3197555"/>
          </a:xfrm>
          <a:prstGeom prst="rect">
            <a:avLst/>
          </a:prstGeom>
        </p:spPr>
      </p:pic>
      <p:sp>
        <p:nvSpPr>
          <p:cNvPr id="5" name="TextBox 4" descr=" 5"/>
          <p:cNvSpPr txBox="1"/>
          <p:nvPr/>
        </p:nvSpPr>
        <p:spPr>
          <a:xfrm>
            <a:off x="3651447" y="4507468"/>
            <a:ext cx="2139753" cy="369332"/>
          </a:xfrm>
          <a:prstGeom prst="rect">
            <a:avLst/>
          </a:prstGeom>
          <a:noFill/>
        </p:spPr>
        <p:txBody>
          <a:bodyPr wrap="none" rtlCol="0">
            <a:spAutoFit/>
          </a:bodyPr>
          <a:lstStyle/>
          <a:p>
            <a:r>
              <a:rPr lang="en-US" dirty="0" smtClean="0"/>
              <a:t>Overprovisioning (%)</a:t>
            </a:r>
            <a:endParaRPr lang="en-US" dirty="0"/>
          </a:p>
        </p:txBody>
      </p:sp>
      <p:sp>
        <p:nvSpPr>
          <p:cNvPr id="11" name="TextBox 10" descr=" 11"/>
          <p:cNvSpPr txBox="1"/>
          <p:nvPr/>
        </p:nvSpPr>
        <p:spPr>
          <a:xfrm rot="16200000">
            <a:off x="58562" y="2682731"/>
            <a:ext cx="2690608" cy="369332"/>
          </a:xfrm>
          <a:prstGeom prst="rect">
            <a:avLst/>
          </a:prstGeom>
          <a:noFill/>
        </p:spPr>
        <p:txBody>
          <a:bodyPr wrap="none" rtlCol="0">
            <a:spAutoFit/>
          </a:bodyPr>
          <a:lstStyle/>
          <a:p>
            <a:r>
              <a:rPr lang="en-US" dirty="0" smtClean="0"/>
              <a:t>Savings over UNIFORM (%)</a:t>
            </a:r>
            <a:endParaRPr lang="en-US" dirty="0"/>
          </a:p>
        </p:txBody>
      </p:sp>
      <p:sp>
        <p:nvSpPr>
          <p:cNvPr id="7" name="TextBox 6" descr=" 6"/>
          <p:cNvSpPr txBox="1"/>
          <p:nvPr/>
        </p:nvSpPr>
        <p:spPr>
          <a:xfrm>
            <a:off x="990600" y="5029200"/>
            <a:ext cx="3046540" cy="400110"/>
          </a:xfrm>
          <a:prstGeom prst="rect">
            <a:avLst/>
          </a:prstGeom>
          <a:solidFill>
            <a:srgbClr val="002060"/>
          </a:solidFill>
        </p:spPr>
        <p:txBody>
          <a:bodyPr wrap="none" rtlCol="0">
            <a:spAutoFit/>
          </a:bodyPr>
          <a:lstStyle/>
          <a:p>
            <a:r>
              <a:rPr lang="en-US" sz="2000" dirty="0" smtClean="0">
                <a:solidFill>
                  <a:schemeClr val="bg1"/>
                </a:solidFill>
              </a:rPr>
              <a:t>Increased over provisioning</a:t>
            </a:r>
            <a:endParaRPr lang="en-US" sz="2000" dirty="0">
              <a:solidFill>
                <a:schemeClr val="bg1"/>
              </a:solidFill>
            </a:endParaRPr>
          </a:p>
        </p:txBody>
      </p:sp>
      <p:sp>
        <p:nvSpPr>
          <p:cNvPr id="9" name="TextBox 8" descr=" 13"/>
          <p:cNvSpPr txBox="1"/>
          <p:nvPr/>
        </p:nvSpPr>
        <p:spPr>
          <a:xfrm>
            <a:off x="5086112" y="5029200"/>
            <a:ext cx="3836756" cy="400110"/>
          </a:xfrm>
          <a:prstGeom prst="rect">
            <a:avLst/>
          </a:prstGeom>
          <a:solidFill>
            <a:srgbClr val="002060"/>
          </a:solidFill>
        </p:spPr>
        <p:txBody>
          <a:bodyPr wrap="none" rtlCol="0">
            <a:spAutoFit/>
          </a:bodyPr>
          <a:lstStyle/>
          <a:p>
            <a:r>
              <a:rPr lang="en-US" sz="2000" dirty="0" smtClean="0">
                <a:solidFill>
                  <a:schemeClr val="bg1"/>
                </a:solidFill>
              </a:rPr>
              <a:t>More capacity at cheaper locations</a:t>
            </a:r>
            <a:endParaRPr lang="en-US" sz="2000" dirty="0">
              <a:solidFill>
                <a:schemeClr val="bg1"/>
              </a:solidFill>
            </a:endParaRPr>
          </a:p>
        </p:txBody>
      </p:sp>
      <p:sp>
        <p:nvSpPr>
          <p:cNvPr id="8" name="Right Arrow 7" descr=" 12"/>
          <p:cNvSpPr/>
          <p:nvPr/>
        </p:nvSpPr>
        <p:spPr>
          <a:xfrm>
            <a:off x="4343400" y="5147593"/>
            <a:ext cx="454123"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9655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sp>
        <p:nvSpPr>
          <p:cNvPr id="3" name="Slide Number Placeholder 2" descr=" 3"/>
          <p:cNvSpPr>
            <a:spLocks noGrp="1"/>
          </p:cNvSpPr>
          <p:nvPr>
            <p:ph type="sldNum" sz="quarter" idx="12"/>
          </p:nvPr>
        </p:nvSpPr>
        <p:spPr/>
        <p:txBody>
          <a:bodyPr/>
          <a:lstStyle/>
          <a:p>
            <a:r>
              <a:rPr lang="en-US" smtClean="0"/>
              <a:t>18</a:t>
            </a:r>
            <a:endParaRPr lang="en-US"/>
          </a:p>
        </p:txBody>
      </p:sp>
      <p:pic>
        <p:nvPicPr>
          <p:cNvPr id="4" name="Picture 3" desc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09913"/>
            <a:ext cx="7543800" cy="3197555"/>
          </a:xfrm>
          <a:prstGeom prst="rect">
            <a:avLst/>
          </a:prstGeom>
        </p:spPr>
      </p:pic>
      <p:sp>
        <p:nvSpPr>
          <p:cNvPr id="5" name="TextBox 4" descr=" 5"/>
          <p:cNvSpPr txBox="1"/>
          <p:nvPr/>
        </p:nvSpPr>
        <p:spPr>
          <a:xfrm>
            <a:off x="3651447" y="4507468"/>
            <a:ext cx="2139753" cy="369332"/>
          </a:xfrm>
          <a:prstGeom prst="rect">
            <a:avLst/>
          </a:prstGeom>
          <a:noFill/>
        </p:spPr>
        <p:txBody>
          <a:bodyPr wrap="none" rtlCol="0">
            <a:spAutoFit/>
          </a:bodyPr>
          <a:lstStyle/>
          <a:p>
            <a:r>
              <a:rPr lang="en-US" dirty="0" smtClean="0"/>
              <a:t>Overprovisioning (%)</a:t>
            </a:r>
            <a:endParaRPr lang="en-US" dirty="0"/>
          </a:p>
        </p:txBody>
      </p:sp>
      <p:sp>
        <p:nvSpPr>
          <p:cNvPr id="11" name="TextBox 10" descr=" 11"/>
          <p:cNvSpPr txBox="1"/>
          <p:nvPr/>
        </p:nvSpPr>
        <p:spPr>
          <a:xfrm rot="16200000">
            <a:off x="58562" y="2682731"/>
            <a:ext cx="2690608" cy="369332"/>
          </a:xfrm>
          <a:prstGeom prst="rect">
            <a:avLst/>
          </a:prstGeom>
          <a:noFill/>
        </p:spPr>
        <p:txBody>
          <a:bodyPr wrap="none" rtlCol="0">
            <a:spAutoFit/>
          </a:bodyPr>
          <a:lstStyle/>
          <a:p>
            <a:r>
              <a:rPr lang="en-US" dirty="0" smtClean="0"/>
              <a:t>Savings over UNIFORM (%)</a:t>
            </a:r>
            <a:endParaRPr lang="en-US" dirty="0"/>
          </a:p>
        </p:txBody>
      </p:sp>
      <p:sp>
        <p:nvSpPr>
          <p:cNvPr id="7" name="TextBox 6" descr=" 6"/>
          <p:cNvSpPr txBox="1"/>
          <p:nvPr/>
        </p:nvSpPr>
        <p:spPr>
          <a:xfrm>
            <a:off x="990600" y="5029200"/>
            <a:ext cx="3046540" cy="400110"/>
          </a:xfrm>
          <a:prstGeom prst="rect">
            <a:avLst/>
          </a:prstGeom>
          <a:solidFill>
            <a:srgbClr val="002060"/>
          </a:solidFill>
        </p:spPr>
        <p:txBody>
          <a:bodyPr wrap="none" rtlCol="0">
            <a:spAutoFit/>
          </a:bodyPr>
          <a:lstStyle/>
          <a:p>
            <a:r>
              <a:rPr lang="en-US" sz="2000" dirty="0" smtClean="0">
                <a:solidFill>
                  <a:schemeClr val="bg1"/>
                </a:solidFill>
              </a:rPr>
              <a:t>Increased over provisioning</a:t>
            </a:r>
            <a:endParaRPr lang="en-US" sz="2000" dirty="0">
              <a:solidFill>
                <a:schemeClr val="bg1"/>
              </a:solidFill>
            </a:endParaRPr>
          </a:p>
        </p:txBody>
      </p:sp>
      <p:sp>
        <p:nvSpPr>
          <p:cNvPr id="9" name="TextBox 8" descr=" 13"/>
          <p:cNvSpPr txBox="1"/>
          <p:nvPr/>
        </p:nvSpPr>
        <p:spPr>
          <a:xfrm>
            <a:off x="5086112" y="5029200"/>
            <a:ext cx="3836756" cy="400110"/>
          </a:xfrm>
          <a:prstGeom prst="rect">
            <a:avLst/>
          </a:prstGeom>
          <a:solidFill>
            <a:srgbClr val="002060"/>
          </a:solidFill>
        </p:spPr>
        <p:txBody>
          <a:bodyPr wrap="none" rtlCol="0">
            <a:spAutoFit/>
          </a:bodyPr>
          <a:lstStyle/>
          <a:p>
            <a:r>
              <a:rPr lang="en-US" sz="2000" dirty="0" smtClean="0">
                <a:solidFill>
                  <a:schemeClr val="bg1"/>
                </a:solidFill>
              </a:rPr>
              <a:t>More capacity at cheaper locations</a:t>
            </a:r>
            <a:endParaRPr lang="en-US" sz="2000" dirty="0">
              <a:solidFill>
                <a:schemeClr val="bg1"/>
              </a:solidFill>
            </a:endParaRPr>
          </a:p>
        </p:txBody>
      </p:sp>
      <p:sp>
        <p:nvSpPr>
          <p:cNvPr id="8" name="Right Arrow 7" descr=" 12"/>
          <p:cNvSpPr/>
          <p:nvPr/>
        </p:nvSpPr>
        <p:spPr>
          <a:xfrm>
            <a:off x="4343400" y="5147593"/>
            <a:ext cx="454123"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4"/>
          <p:cNvSpPr txBox="1"/>
          <p:nvPr/>
        </p:nvSpPr>
        <p:spPr>
          <a:xfrm>
            <a:off x="6248400" y="6031468"/>
            <a:ext cx="1628716" cy="369332"/>
          </a:xfrm>
          <a:prstGeom prst="rect">
            <a:avLst/>
          </a:prstGeom>
          <a:solidFill>
            <a:srgbClr val="002060"/>
          </a:solidFill>
        </p:spPr>
        <p:txBody>
          <a:bodyPr wrap="none" rtlCol="0">
            <a:spAutoFit/>
          </a:bodyPr>
          <a:lstStyle/>
          <a:p>
            <a:r>
              <a:rPr lang="en-US" dirty="0" smtClean="0">
                <a:solidFill>
                  <a:schemeClr val="bg1"/>
                </a:solidFill>
              </a:rPr>
              <a:t>Greater savings</a:t>
            </a:r>
            <a:endParaRPr lang="en-US" dirty="0">
              <a:solidFill>
                <a:schemeClr val="bg1"/>
              </a:solidFill>
            </a:endParaRPr>
          </a:p>
        </p:txBody>
      </p:sp>
      <p:sp>
        <p:nvSpPr>
          <p:cNvPr id="10" name="Down Arrow 9" descr=" 15"/>
          <p:cNvSpPr/>
          <p:nvPr/>
        </p:nvSpPr>
        <p:spPr>
          <a:xfrm>
            <a:off x="6934200" y="5562600"/>
            <a:ext cx="228600" cy="30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83126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sp>
        <p:nvSpPr>
          <p:cNvPr id="3" name="Slide Number Placeholder 2" descr=" 3"/>
          <p:cNvSpPr>
            <a:spLocks noGrp="1"/>
          </p:cNvSpPr>
          <p:nvPr>
            <p:ph type="sldNum" sz="quarter" idx="12"/>
          </p:nvPr>
        </p:nvSpPr>
        <p:spPr/>
        <p:txBody>
          <a:bodyPr/>
          <a:lstStyle/>
          <a:p>
            <a:r>
              <a:rPr lang="en-US" smtClean="0"/>
              <a:t>18</a:t>
            </a:r>
            <a:endParaRPr lang="en-US"/>
          </a:p>
        </p:txBody>
      </p:sp>
      <p:pic>
        <p:nvPicPr>
          <p:cNvPr id="4" name="Picture 3" desc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09913"/>
            <a:ext cx="7543800" cy="3197555"/>
          </a:xfrm>
          <a:prstGeom prst="rect">
            <a:avLst/>
          </a:prstGeom>
        </p:spPr>
      </p:pic>
      <p:sp>
        <p:nvSpPr>
          <p:cNvPr id="5" name="TextBox 4" descr=" 5"/>
          <p:cNvSpPr txBox="1"/>
          <p:nvPr/>
        </p:nvSpPr>
        <p:spPr>
          <a:xfrm>
            <a:off x="3651447" y="4507468"/>
            <a:ext cx="2139753" cy="369332"/>
          </a:xfrm>
          <a:prstGeom prst="rect">
            <a:avLst/>
          </a:prstGeom>
          <a:noFill/>
        </p:spPr>
        <p:txBody>
          <a:bodyPr wrap="none" rtlCol="0">
            <a:spAutoFit/>
          </a:bodyPr>
          <a:lstStyle/>
          <a:p>
            <a:r>
              <a:rPr lang="en-US" dirty="0" smtClean="0"/>
              <a:t>Overprovisioning (%)</a:t>
            </a:r>
            <a:endParaRPr lang="en-US" dirty="0"/>
          </a:p>
        </p:txBody>
      </p:sp>
      <p:sp>
        <p:nvSpPr>
          <p:cNvPr id="11" name="TextBox 10" descr=" 11"/>
          <p:cNvSpPr txBox="1"/>
          <p:nvPr/>
        </p:nvSpPr>
        <p:spPr>
          <a:xfrm rot="16200000">
            <a:off x="58562" y="2682731"/>
            <a:ext cx="2690608" cy="369332"/>
          </a:xfrm>
          <a:prstGeom prst="rect">
            <a:avLst/>
          </a:prstGeom>
          <a:noFill/>
        </p:spPr>
        <p:txBody>
          <a:bodyPr wrap="none" rtlCol="0">
            <a:spAutoFit/>
          </a:bodyPr>
          <a:lstStyle/>
          <a:p>
            <a:r>
              <a:rPr lang="en-US" dirty="0" smtClean="0"/>
              <a:t>Savings over UNIFORM (%)</a:t>
            </a:r>
            <a:endParaRPr lang="en-US" dirty="0"/>
          </a:p>
        </p:txBody>
      </p:sp>
      <p:sp>
        <p:nvSpPr>
          <p:cNvPr id="13" name="TextBox 12" descr=" 16"/>
          <p:cNvSpPr txBox="1"/>
          <p:nvPr/>
        </p:nvSpPr>
        <p:spPr>
          <a:xfrm>
            <a:off x="3001582" y="3200400"/>
            <a:ext cx="4061176" cy="523220"/>
          </a:xfrm>
          <a:prstGeom prst="rect">
            <a:avLst/>
          </a:prstGeom>
          <a:solidFill>
            <a:srgbClr val="002060"/>
          </a:solidFill>
        </p:spPr>
        <p:txBody>
          <a:bodyPr wrap="none" rtlCol="0">
            <a:spAutoFit/>
          </a:bodyPr>
          <a:lstStyle/>
          <a:p>
            <a:r>
              <a:rPr lang="en-US" sz="2800" dirty="0" smtClean="0">
                <a:solidFill>
                  <a:schemeClr val="bg1"/>
                </a:solidFill>
              </a:rPr>
              <a:t>Returns start to “diminish”</a:t>
            </a:r>
            <a:endParaRPr lang="en-US" sz="2800" dirty="0">
              <a:solidFill>
                <a:schemeClr val="bg1"/>
              </a:solidFill>
            </a:endParaRPr>
          </a:p>
        </p:txBody>
      </p:sp>
    </p:spTree>
    <p:extLst>
      <p:ext uri="{BB962C8B-B14F-4D97-AF65-F5344CB8AC3E}">
        <p14:creationId xmlns:p14="http://schemas.microsoft.com/office/powerpoint/2010/main" val="177992391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9" name="Slide Number Placeholder 8" descr=" 9"/>
          <p:cNvSpPr>
            <a:spLocks noGrp="1"/>
          </p:cNvSpPr>
          <p:nvPr>
            <p:ph type="sldNum" sz="quarter" idx="12"/>
          </p:nvPr>
        </p:nvSpPr>
        <p:spPr/>
        <p:txBody>
          <a:bodyPr/>
          <a:lstStyle/>
          <a:p>
            <a:r>
              <a:rPr lang="en-US" smtClean="0"/>
              <a:t>19</a:t>
            </a:r>
            <a:endParaRPr lang="en-US"/>
          </a:p>
        </p:txBody>
      </p:sp>
      <p:pic>
        <p:nvPicPr>
          <p:cNvPr id="10" name="Picture 9" descr="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03804"/>
            <a:ext cx="7848600" cy="3596796"/>
          </a:xfrm>
          <a:prstGeom prst="rect">
            <a:avLst/>
          </a:prstGeom>
        </p:spPr>
      </p:pic>
      <p:sp>
        <p:nvSpPr>
          <p:cNvPr id="12" name="TextBox 11" descr=" 12"/>
          <p:cNvSpPr txBox="1"/>
          <p:nvPr/>
        </p:nvSpPr>
        <p:spPr>
          <a:xfrm rot="16200000">
            <a:off x="-56939" y="2541513"/>
            <a:ext cx="2363147" cy="646331"/>
          </a:xfrm>
          <a:prstGeom prst="rect">
            <a:avLst/>
          </a:prstGeom>
          <a:noFill/>
        </p:spPr>
        <p:txBody>
          <a:bodyPr wrap="none" rtlCol="0">
            <a:spAutoFit/>
          </a:bodyPr>
          <a:lstStyle/>
          <a:p>
            <a:pPr algn="ctr"/>
            <a:r>
              <a:rPr lang="en-US" dirty="0" smtClean="0"/>
              <a:t>Electricity Cost Savings </a:t>
            </a:r>
          </a:p>
          <a:p>
            <a:pPr algn="ctr"/>
            <a:r>
              <a:rPr lang="en-US" dirty="0" smtClean="0"/>
              <a:t>vs UNIFORM (%)</a:t>
            </a:r>
            <a:endParaRPr lang="en-US" dirty="0"/>
          </a:p>
        </p:txBody>
      </p:sp>
      <p:sp>
        <p:nvSpPr>
          <p:cNvPr id="11" name="TextBox 10" descr=" 11"/>
          <p:cNvSpPr txBox="1"/>
          <p:nvPr/>
        </p:nvSpPr>
        <p:spPr>
          <a:xfrm>
            <a:off x="3035596" y="4648200"/>
            <a:ext cx="3593804" cy="369332"/>
          </a:xfrm>
          <a:prstGeom prst="rect">
            <a:avLst/>
          </a:prstGeom>
          <a:noFill/>
        </p:spPr>
        <p:txBody>
          <a:bodyPr wrap="none" rtlCol="0">
            <a:spAutoFit/>
          </a:bodyPr>
          <a:lstStyle/>
          <a:p>
            <a:r>
              <a:rPr lang="en-US" dirty="0" smtClean="0"/>
              <a:t>Transition costs (relative magnitude)</a:t>
            </a:r>
            <a:endParaRPr lang="en-US" dirty="0"/>
          </a:p>
        </p:txBody>
      </p:sp>
    </p:spTree>
    <p:extLst>
      <p:ext uri="{BB962C8B-B14F-4D97-AF65-F5344CB8AC3E}">
        <p14:creationId xmlns:p14="http://schemas.microsoft.com/office/powerpoint/2010/main" val="899981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9" name="Slide Number Placeholder 8" descr=" 9"/>
          <p:cNvSpPr>
            <a:spLocks noGrp="1"/>
          </p:cNvSpPr>
          <p:nvPr>
            <p:ph type="sldNum" sz="quarter" idx="12"/>
          </p:nvPr>
        </p:nvSpPr>
        <p:spPr/>
        <p:txBody>
          <a:bodyPr/>
          <a:lstStyle/>
          <a:p>
            <a:r>
              <a:rPr lang="en-US" smtClean="0"/>
              <a:t>19</a:t>
            </a:r>
            <a:endParaRPr lang="en-US"/>
          </a:p>
        </p:txBody>
      </p:sp>
      <p:pic>
        <p:nvPicPr>
          <p:cNvPr id="10" name="Picture 9" descr="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03804"/>
            <a:ext cx="7848600" cy="3596796"/>
          </a:xfrm>
          <a:prstGeom prst="rect">
            <a:avLst/>
          </a:prstGeom>
        </p:spPr>
      </p:pic>
      <p:sp>
        <p:nvSpPr>
          <p:cNvPr id="7" name="Rounded Rectangular Callout 6" descr=" 4"/>
          <p:cNvSpPr/>
          <p:nvPr/>
        </p:nvSpPr>
        <p:spPr>
          <a:xfrm>
            <a:off x="5105400" y="5029200"/>
            <a:ext cx="3886200" cy="457200"/>
          </a:xfrm>
          <a:prstGeom prst="wedgeRoundRectCallout">
            <a:avLst>
              <a:gd name="adj1" fmla="val 20255"/>
              <a:gd name="adj2" fmla="val -13750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 = energy cost</a:t>
            </a:r>
            <a:endParaRPr lang="en-US" dirty="0"/>
          </a:p>
        </p:txBody>
      </p:sp>
      <p:sp>
        <p:nvSpPr>
          <p:cNvPr id="12" name="TextBox 11" descr=" 12"/>
          <p:cNvSpPr txBox="1"/>
          <p:nvPr/>
        </p:nvSpPr>
        <p:spPr>
          <a:xfrm rot="16200000">
            <a:off x="-56939" y="2541513"/>
            <a:ext cx="2363147" cy="646331"/>
          </a:xfrm>
          <a:prstGeom prst="rect">
            <a:avLst/>
          </a:prstGeom>
          <a:noFill/>
        </p:spPr>
        <p:txBody>
          <a:bodyPr wrap="none" rtlCol="0">
            <a:spAutoFit/>
          </a:bodyPr>
          <a:lstStyle/>
          <a:p>
            <a:pPr algn="ctr"/>
            <a:r>
              <a:rPr lang="en-US" dirty="0" smtClean="0"/>
              <a:t>Electricity Cost Savings </a:t>
            </a:r>
          </a:p>
          <a:p>
            <a:pPr algn="ctr"/>
            <a:r>
              <a:rPr lang="en-US" dirty="0" smtClean="0"/>
              <a:t>vs UNIFORM (%)</a:t>
            </a:r>
            <a:endParaRPr lang="en-US" dirty="0"/>
          </a:p>
        </p:txBody>
      </p:sp>
      <p:sp>
        <p:nvSpPr>
          <p:cNvPr id="11" name="TextBox 10" descr=" 11"/>
          <p:cNvSpPr txBox="1"/>
          <p:nvPr/>
        </p:nvSpPr>
        <p:spPr>
          <a:xfrm>
            <a:off x="3035596" y="4648200"/>
            <a:ext cx="3593804" cy="369332"/>
          </a:xfrm>
          <a:prstGeom prst="rect">
            <a:avLst/>
          </a:prstGeom>
          <a:noFill/>
        </p:spPr>
        <p:txBody>
          <a:bodyPr wrap="none" rtlCol="0">
            <a:spAutoFit/>
          </a:bodyPr>
          <a:lstStyle/>
          <a:p>
            <a:r>
              <a:rPr lang="en-US" dirty="0" smtClean="0"/>
              <a:t>Transition costs (relative magnitude)</a:t>
            </a:r>
            <a:endParaRPr lang="en-US" dirty="0"/>
          </a:p>
        </p:txBody>
      </p:sp>
    </p:spTree>
    <p:extLst>
      <p:ext uri="{BB962C8B-B14F-4D97-AF65-F5344CB8AC3E}">
        <p14:creationId xmlns:p14="http://schemas.microsoft.com/office/powerpoint/2010/main" val="135511498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9" name="Slide Number Placeholder 8" descr=" 9"/>
          <p:cNvSpPr>
            <a:spLocks noGrp="1"/>
          </p:cNvSpPr>
          <p:nvPr>
            <p:ph type="sldNum" sz="quarter" idx="12"/>
          </p:nvPr>
        </p:nvSpPr>
        <p:spPr/>
        <p:txBody>
          <a:bodyPr/>
          <a:lstStyle/>
          <a:p>
            <a:r>
              <a:rPr lang="en-US" smtClean="0"/>
              <a:t>19</a:t>
            </a:r>
            <a:endParaRPr lang="en-US"/>
          </a:p>
        </p:txBody>
      </p:sp>
      <p:pic>
        <p:nvPicPr>
          <p:cNvPr id="10" name="Picture 9" descr="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03804"/>
            <a:ext cx="7848600" cy="3596796"/>
          </a:xfrm>
          <a:prstGeom prst="rect">
            <a:avLst/>
          </a:prstGeom>
        </p:spPr>
      </p:pic>
      <p:sp>
        <p:nvSpPr>
          <p:cNvPr id="7" name="Rounded Rectangular Callout 6" descr=" 4"/>
          <p:cNvSpPr/>
          <p:nvPr/>
        </p:nvSpPr>
        <p:spPr>
          <a:xfrm>
            <a:off x="5105400" y="5029200"/>
            <a:ext cx="3886200" cy="457200"/>
          </a:xfrm>
          <a:prstGeom prst="wedgeRoundRectCallout">
            <a:avLst>
              <a:gd name="adj1" fmla="val 20255"/>
              <a:gd name="adj2" fmla="val -13750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 = energy cost</a:t>
            </a:r>
            <a:endParaRPr lang="en-US" dirty="0"/>
          </a:p>
        </p:txBody>
      </p:sp>
      <p:sp>
        <p:nvSpPr>
          <p:cNvPr id="12" name="TextBox 11" descr=" 12"/>
          <p:cNvSpPr txBox="1"/>
          <p:nvPr/>
        </p:nvSpPr>
        <p:spPr>
          <a:xfrm rot="16200000">
            <a:off x="-56939" y="2541513"/>
            <a:ext cx="2363147" cy="646331"/>
          </a:xfrm>
          <a:prstGeom prst="rect">
            <a:avLst/>
          </a:prstGeom>
          <a:noFill/>
        </p:spPr>
        <p:txBody>
          <a:bodyPr wrap="none" rtlCol="0">
            <a:spAutoFit/>
          </a:bodyPr>
          <a:lstStyle/>
          <a:p>
            <a:pPr algn="ctr"/>
            <a:r>
              <a:rPr lang="en-US" dirty="0" smtClean="0"/>
              <a:t>Electricity Cost Savings </a:t>
            </a:r>
          </a:p>
          <a:p>
            <a:pPr algn="ctr"/>
            <a:r>
              <a:rPr lang="en-US" dirty="0" smtClean="0"/>
              <a:t>vs UNIFORM (%)</a:t>
            </a:r>
            <a:endParaRPr lang="en-US" dirty="0"/>
          </a:p>
        </p:txBody>
      </p:sp>
      <p:sp>
        <p:nvSpPr>
          <p:cNvPr id="11" name="TextBox 10" descr=" 11"/>
          <p:cNvSpPr txBox="1"/>
          <p:nvPr/>
        </p:nvSpPr>
        <p:spPr>
          <a:xfrm>
            <a:off x="3035596" y="4648200"/>
            <a:ext cx="3593804" cy="369332"/>
          </a:xfrm>
          <a:prstGeom prst="rect">
            <a:avLst/>
          </a:prstGeom>
          <a:noFill/>
        </p:spPr>
        <p:txBody>
          <a:bodyPr wrap="none" rtlCol="0">
            <a:spAutoFit/>
          </a:bodyPr>
          <a:lstStyle/>
          <a:p>
            <a:r>
              <a:rPr lang="en-US" dirty="0" smtClean="0"/>
              <a:t>Transition costs (relative magnitude)</a:t>
            </a:r>
            <a:endParaRPr lang="en-US" dirty="0"/>
          </a:p>
        </p:txBody>
      </p:sp>
      <p:sp>
        <p:nvSpPr>
          <p:cNvPr id="8" name="Rounded Rectangular Callout 7" descr=" 5"/>
          <p:cNvSpPr/>
          <p:nvPr/>
        </p:nvSpPr>
        <p:spPr>
          <a:xfrm>
            <a:off x="93260" y="5029200"/>
            <a:ext cx="2133600" cy="381000"/>
          </a:xfrm>
          <a:prstGeom prst="wedgeRoundRectCallout">
            <a:avLst>
              <a:gd name="adj1" fmla="val 29060"/>
              <a:gd name="adj2" fmla="val -16675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transition costs</a:t>
            </a:r>
            <a:endParaRPr lang="en-US" dirty="0"/>
          </a:p>
        </p:txBody>
      </p:sp>
    </p:spTree>
    <p:extLst>
      <p:ext uri="{BB962C8B-B14F-4D97-AF65-F5344CB8AC3E}">
        <p14:creationId xmlns:p14="http://schemas.microsoft.com/office/powerpoint/2010/main" val="32754073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9" name="Slide Number Placeholder 8" descr=" 9"/>
          <p:cNvSpPr>
            <a:spLocks noGrp="1"/>
          </p:cNvSpPr>
          <p:nvPr>
            <p:ph type="sldNum" sz="quarter" idx="12"/>
          </p:nvPr>
        </p:nvSpPr>
        <p:spPr/>
        <p:txBody>
          <a:bodyPr/>
          <a:lstStyle/>
          <a:p>
            <a:r>
              <a:rPr lang="en-US" smtClean="0"/>
              <a:t>19</a:t>
            </a:r>
            <a:endParaRPr lang="en-US"/>
          </a:p>
        </p:txBody>
      </p:sp>
      <p:pic>
        <p:nvPicPr>
          <p:cNvPr id="10" name="Picture 9" descr="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03804"/>
            <a:ext cx="7848600" cy="3596796"/>
          </a:xfrm>
          <a:prstGeom prst="rect">
            <a:avLst/>
          </a:prstGeom>
        </p:spPr>
      </p:pic>
      <p:sp>
        <p:nvSpPr>
          <p:cNvPr id="12" name="TextBox 11" descr=" 12"/>
          <p:cNvSpPr txBox="1"/>
          <p:nvPr/>
        </p:nvSpPr>
        <p:spPr>
          <a:xfrm rot="16200000">
            <a:off x="-56939" y="2541513"/>
            <a:ext cx="2363147" cy="646331"/>
          </a:xfrm>
          <a:prstGeom prst="rect">
            <a:avLst/>
          </a:prstGeom>
          <a:noFill/>
        </p:spPr>
        <p:txBody>
          <a:bodyPr wrap="none" rtlCol="0">
            <a:spAutoFit/>
          </a:bodyPr>
          <a:lstStyle/>
          <a:p>
            <a:pPr algn="ctr"/>
            <a:r>
              <a:rPr lang="en-US" dirty="0" smtClean="0"/>
              <a:t>Electricity Cost Savings </a:t>
            </a:r>
          </a:p>
          <a:p>
            <a:pPr algn="ctr"/>
            <a:r>
              <a:rPr lang="en-US" dirty="0" smtClean="0"/>
              <a:t>vs UNIFORM (%)</a:t>
            </a:r>
            <a:endParaRPr lang="en-US" dirty="0"/>
          </a:p>
        </p:txBody>
      </p:sp>
      <p:sp>
        <p:nvSpPr>
          <p:cNvPr id="11" name="TextBox 10" descr=" 11"/>
          <p:cNvSpPr txBox="1"/>
          <p:nvPr/>
        </p:nvSpPr>
        <p:spPr>
          <a:xfrm>
            <a:off x="3035596" y="4648200"/>
            <a:ext cx="3593804" cy="369332"/>
          </a:xfrm>
          <a:prstGeom prst="rect">
            <a:avLst/>
          </a:prstGeom>
          <a:noFill/>
        </p:spPr>
        <p:txBody>
          <a:bodyPr wrap="none" rtlCol="0">
            <a:spAutoFit/>
          </a:bodyPr>
          <a:lstStyle/>
          <a:p>
            <a:r>
              <a:rPr lang="en-US" dirty="0" smtClean="0"/>
              <a:t>Transition costs (relative magnitude)</a:t>
            </a:r>
            <a:endParaRPr lang="en-US" dirty="0"/>
          </a:p>
        </p:txBody>
      </p:sp>
      <p:sp>
        <p:nvSpPr>
          <p:cNvPr id="13" name="TextBox 12" descr=" 13"/>
          <p:cNvSpPr txBox="1"/>
          <p:nvPr/>
        </p:nvSpPr>
        <p:spPr>
          <a:xfrm>
            <a:off x="564932" y="3048000"/>
            <a:ext cx="8070543" cy="523220"/>
          </a:xfrm>
          <a:prstGeom prst="rect">
            <a:avLst/>
          </a:prstGeom>
          <a:solidFill>
            <a:srgbClr val="002060"/>
          </a:solidFill>
        </p:spPr>
        <p:txBody>
          <a:bodyPr wrap="none" rtlCol="0">
            <a:spAutoFit/>
          </a:bodyPr>
          <a:lstStyle/>
          <a:p>
            <a:r>
              <a:rPr lang="en-US" sz="2800" dirty="0" smtClean="0">
                <a:solidFill>
                  <a:schemeClr val="bg1"/>
                </a:solidFill>
              </a:rPr>
              <a:t>Optimal energy savings scale well with transition costs</a:t>
            </a:r>
            <a:endParaRPr lang="en-US" sz="2800" dirty="0">
              <a:solidFill>
                <a:schemeClr val="bg1"/>
              </a:solidFill>
            </a:endParaRPr>
          </a:p>
        </p:txBody>
      </p:sp>
    </p:spTree>
    <p:extLst>
      <p:ext uri="{BB962C8B-B14F-4D97-AF65-F5344CB8AC3E}">
        <p14:creationId xmlns:p14="http://schemas.microsoft.com/office/powerpoint/2010/main" val="129207076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Granular (De)activation</a:t>
            </a:r>
            <a:endParaRPr lang="en-US" dirty="0"/>
          </a:p>
        </p:txBody>
      </p:sp>
      <p:sp>
        <p:nvSpPr>
          <p:cNvPr id="4" name="Slide Number Placeholder 3" descr=" 4"/>
          <p:cNvSpPr>
            <a:spLocks noGrp="1"/>
          </p:cNvSpPr>
          <p:nvPr>
            <p:ph type="sldNum" sz="quarter" idx="12"/>
          </p:nvPr>
        </p:nvSpPr>
        <p:spPr/>
        <p:txBody>
          <a:bodyPr/>
          <a:lstStyle/>
          <a:p>
            <a:r>
              <a:rPr lang="en-US" smtClean="0"/>
              <a:t>20</a:t>
            </a:r>
            <a:endParaRPr lang="en-US"/>
          </a:p>
        </p:txBody>
      </p:sp>
      <p:pic>
        <p:nvPicPr>
          <p:cNvPr id="3" name="Picture 2" desc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800"/>
            <a:ext cx="9144000" cy="4043174"/>
          </a:xfrm>
          <a:prstGeom prst="rect">
            <a:avLst/>
          </a:prstGeom>
        </p:spPr>
      </p:pic>
      <p:sp>
        <p:nvSpPr>
          <p:cNvPr id="10" name="TextBox 9" descr=" 10"/>
          <p:cNvSpPr txBox="1"/>
          <p:nvPr/>
        </p:nvSpPr>
        <p:spPr>
          <a:xfrm>
            <a:off x="3260608" y="4953000"/>
            <a:ext cx="2835392" cy="369332"/>
          </a:xfrm>
          <a:prstGeom prst="rect">
            <a:avLst/>
          </a:prstGeom>
          <a:noFill/>
        </p:spPr>
        <p:txBody>
          <a:bodyPr wrap="none" rtlCol="0">
            <a:spAutoFit/>
          </a:bodyPr>
          <a:lstStyle/>
          <a:p>
            <a:r>
              <a:rPr lang="en-US" dirty="0" smtClean="0"/>
              <a:t>Granularity of (de)activation</a:t>
            </a:r>
            <a:endParaRPr lang="en-US" dirty="0"/>
          </a:p>
        </p:txBody>
      </p:sp>
      <p:sp>
        <p:nvSpPr>
          <p:cNvPr id="6" name="Rounded Rectangular Callout 5" descr=" 6"/>
          <p:cNvSpPr/>
          <p:nvPr/>
        </p:nvSpPr>
        <p:spPr>
          <a:xfrm>
            <a:off x="2895600" y="5486400"/>
            <a:ext cx="2286000" cy="685800"/>
          </a:xfrm>
          <a:prstGeom prst="wedgeRoundRectCallout">
            <a:avLst>
              <a:gd name="adj1" fmla="val 13310"/>
              <a:gd name="adj2" fmla="val -13756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(de)activate half a data center</a:t>
            </a:r>
          </a:p>
        </p:txBody>
      </p:sp>
      <p:sp>
        <p:nvSpPr>
          <p:cNvPr id="5" name="Rounded Rectangular Callout 4" descr=" 5"/>
          <p:cNvSpPr/>
          <p:nvPr/>
        </p:nvSpPr>
        <p:spPr>
          <a:xfrm>
            <a:off x="6248400" y="5486400"/>
            <a:ext cx="2286000" cy="685800"/>
          </a:xfrm>
          <a:prstGeom prst="wedgeRoundRectCallout">
            <a:avLst>
              <a:gd name="adj1" fmla="val 37206"/>
              <a:gd name="adj2" fmla="val -13746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only (de)activate entire data center</a:t>
            </a:r>
          </a:p>
        </p:txBody>
      </p:sp>
      <p:sp>
        <p:nvSpPr>
          <p:cNvPr id="11" name="TextBox 10" descr=" 11"/>
          <p:cNvSpPr txBox="1"/>
          <p:nvPr/>
        </p:nvSpPr>
        <p:spPr>
          <a:xfrm rot="16200000">
            <a:off x="-900062" y="2768565"/>
            <a:ext cx="3083858" cy="646331"/>
          </a:xfrm>
          <a:prstGeom prst="rect">
            <a:avLst/>
          </a:prstGeom>
          <a:noFill/>
        </p:spPr>
        <p:txBody>
          <a:bodyPr wrap="none" rtlCol="0">
            <a:spAutoFit/>
          </a:bodyPr>
          <a:lstStyle/>
          <a:p>
            <a:pPr algn="ctr"/>
            <a:r>
              <a:rPr lang="en-US" dirty="0" smtClean="0"/>
              <a:t>Electricity Cost Savings Over </a:t>
            </a:r>
          </a:p>
          <a:p>
            <a:pPr algn="ctr"/>
            <a:r>
              <a:rPr lang="en-US" dirty="0" smtClean="0"/>
              <a:t>Full Data Center (De)Activation</a:t>
            </a:r>
            <a:endParaRPr lang="en-US" dirty="0"/>
          </a:p>
        </p:txBody>
      </p:sp>
    </p:spTree>
    <p:extLst>
      <p:ext uri="{BB962C8B-B14F-4D97-AF65-F5344CB8AC3E}">
        <p14:creationId xmlns:p14="http://schemas.microsoft.com/office/powerpoint/2010/main" val="237455962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9218" name="Picture 2" descr=" 9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524000"/>
            <a:ext cx="714375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descr=" 8"/>
          <p:cNvSpPr txBox="1"/>
          <p:nvPr/>
        </p:nvSpPr>
        <p:spPr>
          <a:xfrm>
            <a:off x="5214475" y="1110734"/>
            <a:ext cx="3878754" cy="369332"/>
          </a:xfrm>
          <a:prstGeom prst="rect">
            <a:avLst/>
          </a:prstGeom>
          <a:noFill/>
        </p:spPr>
        <p:txBody>
          <a:bodyPr wrap="none" rtlCol="0">
            <a:spAutoFit/>
          </a:bodyPr>
          <a:lstStyle/>
          <a:p>
            <a:r>
              <a:rPr lang="en-US" dirty="0" smtClean="0"/>
              <a:t>1 Data Center ~ 50,000 - 80,000 servers</a:t>
            </a:r>
            <a:endParaRPr lang="en-US" dirty="0"/>
          </a:p>
        </p:txBody>
      </p:sp>
      <p:pic>
        <p:nvPicPr>
          <p:cNvPr id="9221" name="Picture 5" descr=" 9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34" y="1174296"/>
            <a:ext cx="8609266" cy="49217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descr=" 12"/>
          <p:cNvSpPr txBox="1"/>
          <p:nvPr/>
        </p:nvSpPr>
        <p:spPr>
          <a:xfrm>
            <a:off x="2057400" y="6248400"/>
            <a:ext cx="4820743" cy="461665"/>
          </a:xfrm>
          <a:prstGeom prst="rect">
            <a:avLst/>
          </a:prstGeom>
          <a:noFill/>
        </p:spPr>
        <p:txBody>
          <a:bodyPr wrap="none" rtlCol="0">
            <a:spAutoFit/>
          </a:bodyPr>
          <a:lstStyle/>
          <a:p>
            <a:r>
              <a:rPr lang="en-US" sz="2400" dirty="0" smtClean="0"/>
              <a:t>Image source: http</a:t>
            </a:r>
            <a:r>
              <a:rPr lang="en-US" sz="2400" dirty="0"/>
              <a:t>://bit.ly/1awWnLn</a:t>
            </a:r>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12</a:t>
            </a:fld>
            <a:endParaRPr lang="en-US" dirty="0"/>
          </a:p>
        </p:txBody>
      </p:sp>
    </p:spTree>
    <p:extLst>
      <p:ext uri="{BB962C8B-B14F-4D97-AF65-F5344CB8AC3E}">
        <p14:creationId xmlns:p14="http://schemas.microsoft.com/office/powerpoint/2010/main" val="4031647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Granular (De)activation</a:t>
            </a:r>
            <a:endParaRPr lang="en-US" dirty="0"/>
          </a:p>
        </p:txBody>
      </p:sp>
      <p:sp>
        <p:nvSpPr>
          <p:cNvPr id="4" name="Slide Number Placeholder 3" descr=" 4"/>
          <p:cNvSpPr>
            <a:spLocks noGrp="1"/>
          </p:cNvSpPr>
          <p:nvPr>
            <p:ph type="sldNum" sz="quarter" idx="12"/>
          </p:nvPr>
        </p:nvSpPr>
        <p:spPr/>
        <p:txBody>
          <a:bodyPr/>
          <a:lstStyle/>
          <a:p>
            <a:r>
              <a:rPr lang="en-US" smtClean="0"/>
              <a:t>20</a:t>
            </a:r>
            <a:endParaRPr lang="en-US"/>
          </a:p>
        </p:txBody>
      </p:sp>
      <p:pic>
        <p:nvPicPr>
          <p:cNvPr id="3" name="Picture 2" desc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800"/>
            <a:ext cx="9144000" cy="4043174"/>
          </a:xfrm>
          <a:prstGeom prst="rect">
            <a:avLst/>
          </a:prstGeom>
        </p:spPr>
      </p:pic>
      <p:sp>
        <p:nvSpPr>
          <p:cNvPr id="10" name="TextBox 9" descr=" 10"/>
          <p:cNvSpPr txBox="1"/>
          <p:nvPr/>
        </p:nvSpPr>
        <p:spPr>
          <a:xfrm>
            <a:off x="3260608" y="4953000"/>
            <a:ext cx="2835392" cy="369332"/>
          </a:xfrm>
          <a:prstGeom prst="rect">
            <a:avLst/>
          </a:prstGeom>
          <a:noFill/>
        </p:spPr>
        <p:txBody>
          <a:bodyPr wrap="none" rtlCol="0">
            <a:spAutoFit/>
          </a:bodyPr>
          <a:lstStyle/>
          <a:p>
            <a:r>
              <a:rPr lang="en-US" dirty="0" smtClean="0"/>
              <a:t>Granularity of (de)activation</a:t>
            </a:r>
            <a:endParaRPr lang="en-US" dirty="0"/>
          </a:p>
        </p:txBody>
      </p:sp>
      <p:sp>
        <p:nvSpPr>
          <p:cNvPr id="11" name="TextBox 10" descr=" 11"/>
          <p:cNvSpPr txBox="1"/>
          <p:nvPr/>
        </p:nvSpPr>
        <p:spPr>
          <a:xfrm rot="16200000">
            <a:off x="-900062" y="2768565"/>
            <a:ext cx="3083858" cy="646331"/>
          </a:xfrm>
          <a:prstGeom prst="rect">
            <a:avLst/>
          </a:prstGeom>
          <a:noFill/>
        </p:spPr>
        <p:txBody>
          <a:bodyPr wrap="none" rtlCol="0">
            <a:spAutoFit/>
          </a:bodyPr>
          <a:lstStyle/>
          <a:p>
            <a:pPr algn="ctr"/>
            <a:r>
              <a:rPr lang="en-US" dirty="0" smtClean="0"/>
              <a:t>Electricity Cost Savings Over </a:t>
            </a:r>
          </a:p>
          <a:p>
            <a:pPr algn="ctr"/>
            <a:r>
              <a:rPr lang="en-US" dirty="0" smtClean="0"/>
              <a:t>Full Data Center (De)Activation</a:t>
            </a:r>
            <a:endParaRPr lang="en-US" dirty="0"/>
          </a:p>
        </p:txBody>
      </p:sp>
      <p:sp>
        <p:nvSpPr>
          <p:cNvPr id="9" name="TextBox 8" descr=" 8"/>
          <p:cNvSpPr txBox="1"/>
          <p:nvPr/>
        </p:nvSpPr>
        <p:spPr>
          <a:xfrm>
            <a:off x="2667000" y="1676400"/>
            <a:ext cx="6265498" cy="584775"/>
          </a:xfrm>
          <a:prstGeom prst="rect">
            <a:avLst/>
          </a:prstGeom>
          <a:solidFill>
            <a:srgbClr val="002060"/>
          </a:solidFill>
          <a:ln>
            <a:solidFill>
              <a:schemeClr val="accent1"/>
            </a:solidFill>
          </a:ln>
        </p:spPr>
        <p:txBody>
          <a:bodyPr wrap="none" rtlCol="0">
            <a:spAutoFit/>
          </a:bodyPr>
          <a:lstStyle/>
          <a:p>
            <a:r>
              <a:rPr lang="en-US" sz="3200" dirty="0" smtClean="0">
                <a:solidFill>
                  <a:schemeClr val="bg1"/>
                </a:solidFill>
              </a:rPr>
              <a:t>Nearly linear increase in cost savings</a:t>
            </a:r>
            <a:endParaRPr lang="en-US" sz="3200" dirty="0">
              <a:solidFill>
                <a:schemeClr val="bg1"/>
              </a:solidFill>
            </a:endParaRPr>
          </a:p>
        </p:txBody>
      </p:sp>
    </p:spTree>
    <p:extLst>
      <p:ext uri="{BB962C8B-B14F-4D97-AF65-F5344CB8AC3E}">
        <p14:creationId xmlns:p14="http://schemas.microsoft.com/office/powerpoint/2010/main" val="22279886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Summary – Case Study I</a:t>
            </a:r>
            <a:endParaRPr lang="en-US" dirty="0"/>
          </a:p>
        </p:txBody>
      </p:sp>
      <p:sp>
        <p:nvSpPr>
          <p:cNvPr id="3" name="Content Placeholder 2" descr=" 3"/>
          <p:cNvSpPr>
            <a:spLocks noGrp="1"/>
          </p:cNvSpPr>
          <p:nvPr>
            <p:ph idx="1"/>
          </p:nvPr>
        </p:nvSpPr>
        <p:spPr/>
        <p:txBody>
          <a:bodyPr/>
          <a:lstStyle/>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a:buChar char=" "/>
            </a:pPr>
            <a:r>
              <a:rPr lang="en-US" smtClean="0"/>
              <a:t>                              </a:t>
            </a:r>
            <a:endParaRPr lang="en-US" dirty="0"/>
          </a:p>
        </p:txBody>
      </p:sp>
      <p:sp>
        <p:nvSpPr>
          <p:cNvPr id="5" name="Slide Number Placeholder 4" descr=" 5"/>
          <p:cNvSpPr>
            <a:spLocks noGrp="1"/>
          </p:cNvSpPr>
          <p:nvPr>
            <p:ph type="sldNum" sz="quarter" idx="12"/>
          </p:nvPr>
        </p:nvSpPr>
        <p:spPr/>
        <p:txBody>
          <a:bodyPr/>
          <a:lstStyle/>
          <a:p>
            <a:r>
              <a:rPr lang="en-US" smtClean="0"/>
              <a:t>21</a:t>
            </a:r>
            <a:endParaRPr lang="en-US"/>
          </a:p>
        </p:txBody>
      </p:sp>
    </p:spTree>
    <p:extLst>
      <p:ext uri="{BB962C8B-B14F-4D97-AF65-F5344CB8AC3E}">
        <p14:creationId xmlns:p14="http://schemas.microsoft.com/office/powerpoint/2010/main" val="37235986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Summary – Case Study I</a:t>
            </a:r>
            <a:endParaRPr lang="en-US" dirty="0"/>
          </a:p>
        </p:txBody>
      </p:sp>
      <p:sp>
        <p:nvSpPr>
          <p:cNvPr id="3" name="Content Placeholder 2" descr=" 3"/>
          <p:cNvSpPr>
            <a:spLocks noGrp="1"/>
          </p:cNvSpPr>
          <p:nvPr>
            <p:ph idx="1"/>
          </p:nvPr>
        </p:nvSpPr>
        <p:spPr>
          <a:xfrm>
            <a:off x="457200" y="1600200"/>
            <a:ext cx="8229600" cy="4525963"/>
          </a:xfrm>
        </p:spPr>
        <p:txBody>
          <a:bodyPr/>
          <a:lstStyle/>
          <a:p>
            <a:r>
              <a:rPr lang="en-US" smtClean="0">
                <a:latin typeface="Calibri"/>
              </a:rPr>
              <a:t>Electricity cost savings can be achieved</a:t>
            </a:r>
          </a:p>
          <a:p>
            <a:pPr lvl="1"/>
            <a:r>
              <a:rPr lang="en-US" smtClean="0">
                <a:latin typeface="Calibri"/>
              </a:rPr>
              <a:t>Overprovisioning</a:t>
            </a:r>
          </a:p>
          <a:p>
            <a:pPr lvl="1"/>
            <a:r>
              <a:rPr lang="en-US" smtClean="0">
                <a:latin typeface="Calibri"/>
              </a:rPr>
              <a:t>Diversity</a:t>
            </a:r>
          </a:p>
          <a:p>
            <a:pPr>
              <a:buChar char=" "/>
            </a:pPr>
            <a:r>
              <a:rPr lang="en-US" smtClean="0"/>
              <a:t>                                            </a:t>
            </a:r>
            <a:endParaRPr lang="en-US" dirty="0" smtClean="0"/>
          </a:p>
          <a:p>
            <a:pPr>
              <a:buChar char=" "/>
            </a:pPr>
            <a:r>
              <a:rPr lang="en-US" smtClean="0"/>
              <a:t>                              </a:t>
            </a:r>
            <a:endParaRPr lang="en-US" dirty="0"/>
          </a:p>
        </p:txBody>
      </p:sp>
      <p:sp>
        <p:nvSpPr>
          <p:cNvPr id="5" name="Slide Number Placeholder 4" descr=" 5"/>
          <p:cNvSpPr>
            <a:spLocks noGrp="1"/>
          </p:cNvSpPr>
          <p:nvPr>
            <p:ph type="sldNum" sz="quarter" idx="12"/>
          </p:nvPr>
        </p:nvSpPr>
        <p:spPr/>
        <p:txBody>
          <a:bodyPr/>
          <a:lstStyle/>
          <a:p>
            <a:r>
              <a:rPr lang="en-US" smtClean="0"/>
              <a:t>21</a:t>
            </a:r>
            <a:endParaRPr lang="en-US"/>
          </a:p>
        </p:txBody>
      </p:sp>
    </p:spTree>
    <p:extLst>
      <p:ext uri="{BB962C8B-B14F-4D97-AF65-F5344CB8AC3E}">
        <p14:creationId xmlns:p14="http://schemas.microsoft.com/office/powerpoint/2010/main" val="44029545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Summary – Case Study I</a:t>
            </a:r>
            <a:endParaRPr lang="en-US" dirty="0"/>
          </a:p>
        </p:txBody>
      </p:sp>
      <p:sp>
        <p:nvSpPr>
          <p:cNvPr id="3" name="Content Placeholder 2" descr=" 3"/>
          <p:cNvSpPr>
            <a:spLocks noGrp="1"/>
          </p:cNvSpPr>
          <p:nvPr>
            <p:ph idx="1"/>
          </p:nvPr>
        </p:nvSpPr>
        <p:spPr>
          <a:xfrm>
            <a:off x="457200" y="1600200"/>
            <a:ext cx="8229600" cy="4525963"/>
          </a:xfrm>
        </p:spPr>
        <p:txBody>
          <a:bodyPr/>
          <a:lstStyle/>
          <a:p>
            <a:r>
              <a:rPr lang="en-US" smtClean="0">
                <a:latin typeface="Calibri"/>
              </a:rPr>
              <a:t>Electricity cost savings can be achieved</a:t>
            </a:r>
          </a:p>
          <a:p>
            <a:pPr lvl="1"/>
            <a:r>
              <a:rPr lang="en-US" smtClean="0">
                <a:latin typeface="Calibri"/>
              </a:rPr>
              <a:t>Overprovisioning</a:t>
            </a:r>
          </a:p>
          <a:p>
            <a:pPr lvl="1"/>
            <a:r>
              <a:rPr lang="en-US" smtClean="0">
                <a:latin typeface="Calibri"/>
              </a:rPr>
              <a:t>Diversity</a:t>
            </a:r>
          </a:p>
          <a:p>
            <a:r>
              <a:rPr lang="en-US" smtClean="0">
                <a:latin typeface="Calibri"/>
              </a:rPr>
              <a:t>It is important to consider transition costs</a:t>
            </a:r>
          </a:p>
          <a:p>
            <a:pPr>
              <a:buChar char=" "/>
            </a:pPr>
            <a:r>
              <a:rPr lang="en-US" smtClean="0"/>
              <a:t>                              </a:t>
            </a:r>
            <a:endParaRPr lang="en-US" dirty="0"/>
          </a:p>
        </p:txBody>
      </p:sp>
      <p:sp>
        <p:nvSpPr>
          <p:cNvPr id="5" name="Slide Number Placeholder 4" descr=" 5"/>
          <p:cNvSpPr>
            <a:spLocks noGrp="1"/>
          </p:cNvSpPr>
          <p:nvPr>
            <p:ph type="sldNum" sz="quarter" idx="12"/>
          </p:nvPr>
        </p:nvSpPr>
        <p:spPr/>
        <p:txBody>
          <a:bodyPr/>
          <a:lstStyle/>
          <a:p>
            <a:r>
              <a:rPr lang="en-US" smtClean="0"/>
              <a:t>21</a:t>
            </a:r>
            <a:endParaRPr lang="en-US"/>
          </a:p>
        </p:txBody>
      </p:sp>
    </p:spTree>
    <p:extLst>
      <p:ext uri="{BB962C8B-B14F-4D97-AF65-F5344CB8AC3E}">
        <p14:creationId xmlns:p14="http://schemas.microsoft.com/office/powerpoint/2010/main" val="35971070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Summary – Case Study I</a:t>
            </a:r>
            <a:endParaRPr lang="en-US" dirty="0"/>
          </a:p>
        </p:txBody>
      </p:sp>
      <p:sp>
        <p:nvSpPr>
          <p:cNvPr id="3" name="Content Placeholder 2" descr=" 3"/>
          <p:cNvSpPr>
            <a:spLocks noGrp="1"/>
          </p:cNvSpPr>
          <p:nvPr>
            <p:ph idx="1"/>
          </p:nvPr>
        </p:nvSpPr>
        <p:spPr>
          <a:xfrm>
            <a:off x="457200" y="1600200"/>
            <a:ext cx="8229600" cy="4525963"/>
          </a:xfrm>
        </p:spPr>
        <p:txBody>
          <a:bodyPr/>
          <a:lstStyle/>
          <a:p>
            <a:r>
              <a:rPr lang="en-US" smtClean="0">
                <a:latin typeface="Calibri"/>
              </a:rPr>
              <a:t>Electricity cost savings can be achieved</a:t>
            </a:r>
          </a:p>
          <a:p>
            <a:pPr lvl="1"/>
            <a:r>
              <a:rPr lang="en-US" smtClean="0">
                <a:latin typeface="Calibri"/>
              </a:rPr>
              <a:t>Overprovisioning</a:t>
            </a:r>
          </a:p>
          <a:p>
            <a:pPr lvl="1"/>
            <a:r>
              <a:rPr lang="en-US" smtClean="0">
                <a:latin typeface="Calibri"/>
              </a:rPr>
              <a:t>Diversity</a:t>
            </a:r>
          </a:p>
          <a:p>
            <a:r>
              <a:rPr lang="en-US" smtClean="0">
                <a:latin typeface="Calibri"/>
              </a:rPr>
              <a:t>It is important to consider transition costs</a:t>
            </a:r>
          </a:p>
          <a:p>
            <a:r>
              <a:rPr lang="en-US" smtClean="0">
                <a:latin typeface="Calibri"/>
              </a:rPr>
              <a:t>RED-BL has wider applicability</a:t>
            </a:r>
            <a:endParaRPr lang="en-US" dirty="0"/>
          </a:p>
        </p:txBody>
      </p:sp>
      <p:sp>
        <p:nvSpPr>
          <p:cNvPr id="5" name="Slide Number Placeholder 4" descr=" 5"/>
          <p:cNvSpPr>
            <a:spLocks noGrp="1"/>
          </p:cNvSpPr>
          <p:nvPr>
            <p:ph type="sldNum" sz="quarter" idx="12"/>
          </p:nvPr>
        </p:nvSpPr>
        <p:spPr/>
        <p:txBody>
          <a:bodyPr/>
          <a:lstStyle/>
          <a:p>
            <a:r>
              <a:rPr lang="en-US" smtClean="0"/>
              <a:t>21</a:t>
            </a:r>
            <a:endParaRPr lang="en-US"/>
          </a:p>
        </p:txBody>
      </p:sp>
    </p:spTree>
    <p:extLst>
      <p:ext uri="{BB962C8B-B14F-4D97-AF65-F5344CB8AC3E}">
        <p14:creationId xmlns:p14="http://schemas.microsoft.com/office/powerpoint/2010/main" val="81403089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key idea</a:t>
            </a:r>
          </a:p>
          <a:p>
            <a:r>
              <a:rPr lang="en-US" dirty="0" smtClean="0"/>
              <a:t>Case studies:</a:t>
            </a:r>
          </a:p>
          <a:p>
            <a:pPr lvl="1"/>
            <a:r>
              <a:rPr lang="en-US" dirty="0" smtClean="0"/>
              <a:t>Data centers</a:t>
            </a:r>
          </a:p>
          <a:p>
            <a:pPr lvl="1"/>
            <a:r>
              <a:rPr lang="en-US" b="1" dirty="0" smtClean="0">
                <a:solidFill>
                  <a:srgbClr val="FF0000"/>
                </a:solidFill>
              </a:rPr>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r>
              <a:rPr lang="en-US" smtClean="0"/>
              <a:t>22</a:t>
            </a:r>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10" name="Picture 2" descr=" 10"/>
          <p:cNvPicPr>
            <a:picLocks noChangeAspect="1" noChangeArrowheads="1"/>
          </p:cNvPicPr>
          <p:nvPr/>
        </p:nvPicPr>
        <p:blipFill>
          <a:blip r:embed="rId3" cstate="print"/>
          <a:srcRect/>
          <a:stretch>
            <a:fillRect/>
          </a:stretch>
        </p:blipFill>
        <p:spPr bwMode="auto">
          <a:xfrm flipH="1">
            <a:off x="457200" y="3200400"/>
            <a:ext cx="381000" cy="381000"/>
          </a:xfrm>
          <a:prstGeom prst="rect">
            <a:avLst/>
          </a:prstGeom>
          <a:noFill/>
        </p:spPr>
      </p:pic>
      <p:sp>
        <p:nvSpPr>
          <p:cNvPr id="3" name="Slide Number Placeholder 2" descr=" 3"/>
          <p:cNvSpPr>
            <a:spLocks noGrp="1"/>
          </p:cNvSpPr>
          <p:nvPr>
            <p:ph type="sldNum" sz="quarter" idx="12"/>
          </p:nvPr>
        </p:nvSpPr>
        <p:spPr/>
        <p:txBody>
          <a:bodyPr/>
          <a:lstStyle/>
          <a:p>
            <a:r>
              <a:rPr lang="en-US" smtClean="0"/>
              <a:t>23</a:t>
            </a:r>
            <a:endParaRPr lang="en-US"/>
          </a:p>
        </p:txBody>
      </p:sp>
      <p:sp>
        <p:nvSpPr>
          <p:cNvPr id="26" name="Content Placeholder 25"/>
          <p:cNvSpPr>
            <a:spLocks noGrp="1"/>
          </p:cNvSpPr>
          <p:nvPr>
            <p:ph idx="1"/>
          </p:nvPr>
        </p:nvSpPr>
        <p:spPr/>
        <p:txBody>
          <a:bodyPr/>
          <a:lstStyle/>
          <a:p>
            <a:endParaRPr lang="en-US"/>
          </a:p>
        </p:txBody>
      </p:sp>
    </p:spTree>
    <p:extLst>
      <p:ext uri="{BB962C8B-B14F-4D97-AF65-F5344CB8AC3E}">
        <p14:creationId xmlns:p14="http://schemas.microsoft.com/office/powerpoint/2010/main" val="45240844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7" name="Rounded Rectangular Callout 6" descr=" 24"/>
          <p:cNvSpPr/>
          <p:nvPr/>
        </p:nvSpPr>
        <p:spPr>
          <a:xfrm>
            <a:off x="2857500" y="1586242"/>
            <a:ext cx="2057400" cy="942315"/>
          </a:xfrm>
          <a:prstGeom prst="wedgeRoundRectCallout">
            <a:avLst>
              <a:gd name="adj1" fmla="val -121327"/>
              <a:gd name="adj2" fmla="val 11903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TRXs</a:t>
            </a:r>
          </a:p>
          <a:p>
            <a:pPr algn="ctr"/>
            <a:r>
              <a:rPr lang="en-US" dirty="0" smtClean="0"/>
              <a:t>Power amplifiers</a:t>
            </a:r>
          </a:p>
          <a:p>
            <a:pPr algn="ctr"/>
            <a:r>
              <a:rPr lang="en-US" dirty="0" smtClean="0"/>
              <a:t>Air conditioning</a:t>
            </a:r>
            <a:endParaRPr lang="en-US" dirty="0"/>
          </a:p>
        </p:txBody>
      </p:sp>
      <p:sp>
        <p:nvSpPr>
          <p:cNvPr id="3" name="Slide Number Placeholder 2" descr=" 3"/>
          <p:cNvSpPr>
            <a:spLocks noGrp="1"/>
          </p:cNvSpPr>
          <p:nvPr>
            <p:ph type="sldNum" sz="quarter" idx="12"/>
          </p:nvPr>
        </p:nvSpPr>
        <p:spPr/>
        <p:txBody>
          <a:bodyPr/>
          <a:lstStyle/>
          <a:p>
            <a:r>
              <a:rPr lang="en-US" smtClean="0"/>
              <a:t>23</a:t>
            </a:r>
            <a:endParaRPr lang="en-US"/>
          </a:p>
        </p:txBody>
      </p:sp>
    </p:spTree>
    <p:extLst>
      <p:ext uri="{BB962C8B-B14F-4D97-AF65-F5344CB8AC3E}">
        <p14:creationId xmlns:p14="http://schemas.microsoft.com/office/powerpoint/2010/main" val="293481204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8" name="Hexagon 7" descr=" 32"/>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3" name="Slide Number Placeholder 2" descr=" 3"/>
          <p:cNvSpPr>
            <a:spLocks noGrp="1"/>
          </p:cNvSpPr>
          <p:nvPr>
            <p:ph type="sldNum" sz="quarter" idx="12"/>
          </p:nvPr>
        </p:nvSpPr>
        <p:spPr/>
        <p:txBody>
          <a:bodyPr/>
          <a:lstStyle/>
          <a:p>
            <a:r>
              <a:rPr lang="en-US" smtClean="0"/>
              <a:t>23</a:t>
            </a:r>
            <a:endParaRPr lang="en-US"/>
          </a:p>
        </p:txBody>
      </p:sp>
    </p:spTree>
    <p:extLst>
      <p:ext uri="{BB962C8B-B14F-4D97-AF65-F5344CB8AC3E}">
        <p14:creationId xmlns:p14="http://schemas.microsoft.com/office/powerpoint/2010/main" val="29034896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8" name="Hexagon 7" descr=" 32"/>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descr=" 33"/>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descr=" 34"/>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1" name="Picture 3" descr=" 5"/>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9" name="Picture 3" descr=" 6"/>
          <p:cNvPicPr>
            <a:picLocks noChangeAspect="1" noChangeArrowheads="1"/>
          </p:cNvPicPr>
          <p:nvPr/>
        </p:nvPicPr>
        <p:blipFill>
          <a:blip r:embed="rId3" cstate="print"/>
          <a:srcRect/>
          <a:stretch>
            <a:fillRect/>
          </a:stretch>
        </p:blipFill>
        <p:spPr bwMode="auto">
          <a:xfrm>
            <a:off x="1731334" y="2611170"/>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3" name="Slide Number Placeholder 2" descr=" 3"/>
          <p:cNvSpPr>
            <a:spLocks noGrp="1"/>
          </p:cNvSpPr>
          <p:nvPr>
            <p:ph type="sldNum" sz="quarter" idx="12"/>
          </p:nvPr>
        </p:nvSpPr>
        <p:spPr/>
        <p:txBody>
          <a:bodyPr/>
          <a:lstStyle/>
          <a:p>
            <a:r>
              <a:rPr lang="en-US" smtClean="0"/>
              <a:t>23</a:t>
            </a:r>
            <a:endParaRPr lang="en-US"/>
          </a:p>
        </p:txBody>
      </p:sp>
    </p:spTree>
    <p:extLst>
      <p:ext uri="{BB962C8B-B14F-4D97-AF65-F5344CB8AC3E}">
        <p14:creationId xmlns:p14="http://schemas.microsoft.com/office/powerpoint/2010/main" val="46884694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9218" name="Picture 2" descr=" 9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524000"/>
            <a:ext cx="714375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descr=" 8"/>
          <p:cNvSpPr txBox="1"/>
          <p:nvPr/>
        </p:nvSpPr>
        <p:spPr>
          <a:xfrm>
            <a:off x="5214475" y="1110734"/>
            <a:ext cx="3878754" cy="369332"/>
          </a:xfrm>
          <a:prstGeom prst="rect">
            <a:avLst/>
          </a:prstGeom>
          <a:noFill/>
        </p:spPr>
        <p:txBody>
          <a:bodyPr wrap="none" rtlCol="0">
            <a:spAutoFit/>
          </a:bodyPr>
          <a:lstStyle/>
          <a:p>
            <a:r>
              <a:rPr lang="en-US" dirty="0" smtClean="0"/>
              <a:t>1 Data Center ~ 50,000 - 80,000 servers</a:t>
            </a:r>
            <a:endParaRPr lang="en-US" dirty="0"/>
          </a:p>
        </p:txBody>
      </p:sp>
      <p:sp>
        <p:nvSpPr>
          <p:cNvPr id="10" name="TextBox 9" descr=" 7"/>
          <p:cNvSpPr txBox="1"/>
          <p:nvPr/>
        </p:nvSpPr>
        <p:spPr>
          <a:xfrm>
            <a:off x="2362200" y="5131670"/>
            <a:ext cx="4038599" cy="707886"/>
          </a:xfrm>
          <a:prstGeom prst="rect">
            <a:avLst/>
          </a:prstGeom>
          <a:noFill/>
        </p:spPr>
        <p:txBody>
          <a:bodyPr wrap="square" rtlCol="0">
            <a:spAutoFit/>
          </a:bodyPr>
          <a:lstStyle/>
          <a:p>
            <a:pPr algn="ctr"/>
            <a:r>
              <a:rPr lang="en-US" sz="2000" dirty="0" smtClean="0"/>
              <a:t>Google’s data center locations</a:t>
            </a:r>
          </a:p>
          <a:p>
            <a:pPr algn="ctr"/>
            <a:r>
              <a:rPr lang="en-US" sz="2000" dirty="0"/>
              <a:t>http://bit.ly/1WbIvbe</a:t>
            </a:r>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13</a:t>
            </a:fld>
            <a:endParaRPr lang="en-US" dirty="0"/>
          </a:p>
        </p:txBody>
      </p:sp>
    </p:spTree>
    <p:extLst>
      <p:ext uri="{BB962C8B-B14F-4D97-AF65-F5344CB8AC3E}">
        <p14:creationId xmlns:p14="http://schemas.microsoft.com/office/powerpoint/2010/main" val="301920896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8" name="Hexagon 7" descr=" 32"/>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descr=" 33"/>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descr=" 34"/>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1" name="Picture 3" descr=" 5"/>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9" name="Picture 3" descr=" 6"/>
          <p:cNvPicPr>
            <a:picLocks noChangeAspect="1" noChangeArrowheads="1"/>
          </p:cNvPicPr>
          <p:nvPr/>
        </p:nvPicPr>
        <p:blipFill>
          <a:blip r:embed="rId3" cstate="print"/>
          <a:srcRect/>
          <a:stretch>
            <a:fillRect/>
          </a:stretch>
        </p:blipFill>
        <p:spPr bwMode="auto">
          <a:xfrm>
            <a:off x="1731334" y="2611170"/>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4" name="Rounded Rectangle 13" descr=" 11"/>
          <p:cNvSpPr/>
          <p:nvPr/>
        </p:nvSpPr>
        <p:spPr>
          <a:xfrm>
            <a:off x="2590800" y="32766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cxnSp>
        <p:nvCxnSpPr>
          <p:cNvPr id="16" name="Straight Connector 15" descr=" 14"/>
          <p:cNvCxnSpPr/>
          <p:nvPr/>
        </p:nvCxnSpPr>
        <p:spPr>
          <a:xfrm>
            <a:off x="2036134" y="2867685"/>
            <a:ext cx="630866" cy="40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descr=" 15"/>
          <p:cNvCxnSpPr/>
          <p:nvPr/>
        </p:nvCxnSpPr>
        <p:spPr>
          <a:xfrm>
            <a:off x="1447800" y="33528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 16"/>
          <p:cNvCxnSpPr/>
          <p:nvPr/>
        </p:nvCxnSpPr>
        <p:spPr>
          <a:xfrm flipV="1">
            <a:off x="2057400" y="3657600"/>
            <a:ext cx="609600" cy="2252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descr=" 3"/>
          <p:cNvSpPr>
            <a:spLocks noGrp="1"/>
          </p:cNvSpPr>
          <p:nvPr>
            <p:ph type="sldNum" sz="quarter" idx="12"/>
          </p:nvPr>
        </p:nvSpPr>
        <p:spPr/>
        <p:txBody>
          <a:bodyPr/>
          <a:lstStyle/>
          <a:p>
            <a:r>
              <a:rPr lang="en-US" smtClean="0"/>
              <a:t>23</a:t>
            </a:r>
            <a:endParaRPr lang="en-US"/>
          </a:p>
        </p:txBody>
      </p:sp>
    </p:spTree>
    <p:extLst>
      <p:ext uri="{BB962C8B-B14F-4D97-AF65-F5344CB8AC3E}">
        <p14:creationId xmlns:p14="http://schemas.microsoft.com/office/powerpoint/2010/main" val="121005676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21" name="Hexagon 20" descr=" 42"/>
          <p:cNvSpPr/>
          <p:nvPr/>
        </p:nvSpPr>
        <p:spPr>
          <a:xfrm>
            <a:off x="350520" y="507235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descr=" 43"/>
          <p:cNvSpPr/>
          <p:nvPr/>
        </p:nvSpPr>
        <p:spPr>
          <a:xfrm>
            <a:off x="973758" y="4667779"/>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descr=" 44"/>
          <p:cNvSpPr/>
          <p:nvPr/>
        </p:nvSpPr>
        <p:spPr>
          <a:xfrm>
            <a:off x="968472" y="548123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descr=" 32"/>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descr=" 33"/>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descr=" 34"/>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1" name="Picture 3" descr=" 5"/>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9" name="Picture 3" descr=" 6"/>
          <p:cNvPicPr>
            <a:picLocks noChangeAspect="1" noChangeArrowheads="1"/>
          </p:cNvPicPr>
          <p:nvPr/>
        </p:nvPicPr>
        <p:blipFill>
          <a:blip r:embed="rId3" cstate="print"/>
          <a:srcRect/>
          <a:stretch>
            <a:fillRect/>
          </a:stretch>
        </p:blipFill>
        <p:spPr bwMode="auto">
          <a:xfrm>
            <a:off x="1731334" y="2611170"/>
            <a:ext cx="304800" cy="513030"/>
          </a:xfrm>
          <a:prstGeom prst="rect">
            <a:avLst/>
          </a:prstGeom>
          <a:noFill/>
        </p:spPr>
      </p:pic>
      <p:pic>
        <p:nvPicPr>
          <p:cNvPr id="18" name="Picture 3" descr=" 7"/>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19" name="Picture 3" descr=" 8"/>
          <p:cNvPicPr>
            <a:picLocks noChangeAspect="1" noChangeArrowheads="1"/>
          </p:cNvPicPr>
          <p:nvPr/>
        </p:nvPicPr>
        <p:blipFill>
          <a:blip r:embed="rId3" cstate="print"/>
          <a:srcRect/>
          <a:stretch>
            <a:fillRect/>
          </a:stretch>
        </p:blipFill>
        <p:spPr bwMode="auto">
          <a:xfrm>
            <a:off x="1219200" y="5410200"/>
            <a:ext cx="304800" cy="513030"/>
          </a:xfrm>
          <a:prstGeom prst="rect">
            <a:avLst/>
          </a:prstGeom>
          <a:noFill/>
        </p:spPr>
      </p:pic>
      <p:pic>
        <p:nvPicPr>
          <p:cNvPr id="20" name="Picture 3" descr=" 9"/>
          <p:cNvPicPr>
            <a:picLocks noChangeAspect="1" noChangeArrowheads="1"/>
          </p:cNvPicPr>
          <p:nvPr/>
        </p:nvPicPr>
        <p:blipFill>
          <a:blip r:embed="rId3" cstate="print"/>
          <a:srcRect/>
          <a:stretch>
            <a:fillRect/>
          </a:stretch>
        </p:blipFill>
        <p:spPr bwMode="auto">
          <a:xfrm>
            <a:off x="1219200" y="4603899"/>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4" name="Rounded Rectangle 13" descr=" 11"/>
          <p:cNvSpPr/>
          <p:nvPr/>
        </p:nvSpPr>
        <p:spPr>
          <a:xfrm>
            <a:off x="2590800" y="32766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4" name="Rounded Rectangle 23" descr=" 12"/>
          <p:cNvSpPr/>
          <p:nvPr/>
        </p:nvSpPr>
        <p:spPr>
          <a:xfrm>
            <a:off x="2514600" y="52578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cxnSp>
        <p:nvCxnSpPr>
          <p:cNvPr id="16" name="Straight Connector 15" descr=" 14"/>
          <p:cNvCxnSpPr/>
          <p:nvPr/>
        </p:nvCxnSpPr>
        <p:spPr>
          <a:xfrm>
            <a:off x="2036134" y="2867685"/>
            <a:ext cx="630866" cy="40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descr=" 15"/>
          <p:cNvCxnSpPr/>
          <p:nvPr/>
        </p:nvCxnSpPr>
        <p:spPr>
          <a:xfrm>
            <a:off x="1447800" y="33528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 16"/>
          <p:cNvCxnSpPr/>
          <p:nvPr/>
        </p:nvCxnSpPr>
        <p:spPr>
          <a:xfrm flipV="1">
            <a:off x="2057400" y="3657600"/>
            <a:ext cx="609600" cy="22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descr=" 18"/>
          <p:cNvCxnSpPr/>
          <p:nvPr/>
        </p:nvCxnSpPr>
        <p:spPr>
          <a:xfrm>
            <a:off x="1524000" y="4860414"/>
            <a:ext cx="990600" cy="43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descr=" 19"/>
          <p:cNvCxnSpPr/>
          <p:nvPr/>
        </p:nvCxnSpPr>
        <p:spPr>
          <a:xfrm>
            <a:off x="914400" y="5293296"/>
            <a:ext cx="1600200" cy="15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descr=" 20"/>
          <p:cNvCxnSpPr/>
          <p:nvPr/>
        </p:nvCxnSpPr>
        <p:spPr>
          <a:xfrm flipV="1">
            <a:off x="1524000" y="5638800"/>
            <a:ext cx="990600" cy="253916"/>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descr=" 3"/>
          <p:cNvSpPr>
            <a:spLocks noGrp="1"/>
          </p:cNvSpPr>
          <p:nvPr>
            <p:ph type="sldNum" sz="quarter" idx="12"/>
          </p:nvPr>
        </p:nvSpPr>
        <p:spPr/>
        <p:txBody>
          <a:bodyPr/>
          <a:lstStyle/>
          <a:p>
            <a:r>
              <a:rPr lang="en-US" smtClean="0"/>
              <a:t>23</a:t>
            </a:r>
            <a:endParaRPr lang="en-US"/>
          </a:p>
        </p:txBody>
      </p:sp>
    </p:spTree>
    <p:extLst>
      <p:ext uri="{BB962C8B-B14F-4D97-AF65-F5344CB8AC3E}">
        <p14:creationId xmlns:p14="http://schemas.microsoft.com/office/powerpoint/2010/main" val="14311143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21" name="Hexagon 20" descr=" 42"/>
          <p:cNvSpPr/>
          <p:nvPr/>
        </p:nvSpPr>
        <p:spPr>
          <a:xfrm>
            <a:off x="350520" y="507235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descr=" 43"/>
          <p:cNvSpPr/>
          <p:nvPr/>
        </p:nvSpPr>
        <p:spPr>
          <a:xfrm>
            <a:off x="973758" y="4667779"/>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descr=" 44"/>
          <p:cNvSpPr/>
          <p:nvPr/>
        </p:nvSpPr>
        <p:spPr>
          <a:xfrm>
            <a:off x="968472" y="548123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descr=" 32"/>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descr=" 33"/>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descr=" 34"/>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1" name="Picture 3" descr=" 5"/>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9" name="Picture 3" descr=" 6"/>
          <p:cNvPicPr>
            <a:picLocks noChangeAspect="1" noChangeArrowheads="1"/>
          </p:cNvPicPr>
          <p:nvPr/>
        </p:nvPicPr>
        <p:blipFill>
          <a:blip r:embed="rId3" cstate="print"/>
          <a:srcRect/>
          <a:stretch>
            <a:fillRect/>
          </a:stretch>
        </p:blipFill>
        <p:spPr bwMode="auto">
          <a:xfrm>
            <a:off x="1731334" y="2611170"/>
            <a:ext cx="304800" cy="513030"/>
          </a:xfrm>
          <a:prstGeom prst="rect">
            <a:avLst/>
          </a:prstGeom>
          <a:noFill/>
        </p:spPr>
      </p:pic>
      <p:pic>
        <p:nvPicPr>
          <p:cNvPr id="18" name="Picture 3" descr=" 7"/>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19" name="Picture 3" descr=" 8"/>
          <p:cNvPicPr>
            <a:picLocks noChangeAspect="1" noChangeArrowheads="1"/>
          </p:cNvPicPr>
          <p:nvPr/>
        </p:nvPicPr>
        <p:blipFill>
          <a:blip r:embed="rId3" cstate="print"/>
          <a:srcRect/>
          <a:stretch>
            <a:fillRect/>
          </a:stretch>
        </p:blipFill>
        <p:spPr bwMode="auto">
          <a:xfrm>
            <a:off x="1219200" y="5410200"/>
            <a:ext cx="304800" cy="513030"/>
          </a:xfrm>
          <a:prstGeom prst="rect">
            <a:avLst/>
          </a:prstGeom>
          <a:noFill/>
        </p:spPr>
      </p:pic>
      <p:pic>
        <p:nvPicPr>
          <p:cNvPr id="20" name="Picture 3" descr=" 9"/>
          <p:cNvPicPr>
            <a:picLocks noChangeAspect="1" noChangeArrowheads="1"/>
          </p:cNvPicPr>
          <p:nvPr/>
        </p:nvPicPr>
        <p:blipFill>
          <a:blip r:embed="rId3" cstate="print"/>
          <a:srcRect/>
          <a:stretch>
            <a:fillRect/>
          </a:stretch>
        </p:blipFill>
        <p:spPr bwMode="auto">
          <a:xfrm>
            <a:off x="1219200" y="4603899"/>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4" name="Rounded Rectangle 13" descr=" 11"/>
          <p:cNvSpPr/>
          <p:nvPr/>
        </p:nvSpPr>
        <p:spPr>
          <a:xfrm>
            <a:off x="2590800" y="32766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4" name="Rounded Rectangle 23" descr=" 12"/>
          <p:cNvSpPr/>
          <p:nvPr/>
        </p:nvSpPr>
        <p:spPr>
          <a:xfrm>
            <a:off x="2514600" y="52578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31" name="Rounded Rectangle 30" descr=" 13"/>
          <p:cNvSpPr/>
          <p:nvPr/>
        </p:nvSpPr>
        <p:spPr>
          <a:xfrm>
            <a:off x="3352800" y="42672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6" name="Straight Connector 15" descr=" 14"/>
          <p:cNvCxnSpPr/>
          <p:nvPr/>
        </p:nvCxnSpPr>
        <p:spPr>
          <a:xfrm>
            <a:off x="2036134" y="2867685"/>
            <a:ext cx="630866" cy="40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descr=" 15"/>
          <p:cNvCxnSpPr/>
          <p:nvPr/>
        </p:nvCxnSpPr>
        <p:spPr>
          <a:xfrm>
            <a:off x="1447800" y="33528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 16"/>
          <p:cNvCxnSpPr/>
          <p:nvPr/>
        </p:nvCxnSpPr>
        <p:spPr>
          <a:xfrm flipV="1">
            <a:off x="2057400" y="3657600"/>
            <a:ext cx="609600" cy="22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descr=" 17"/>
          <p:cNvCxnSpPr/>
          <p:nvPr/>
        </p:nvCxnSpPr>
        <p:spPr>
          <a:xfrm>
            <a:off x="3276600" y="3467100"/>
            <a:ext cx="4191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descr=" 18"/>
          <p:cNvCxnSpPr/>
          <p:nvPr/>
        </p:nvCxnSpPr>
        <p:spPr>
          <a:xfrm>
            <a:off x="1524000" y="4860414"/>
            <a:ext cx="990600" cy="43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descr=" 19"/>
          <p:cNvCxnSpPr/>
          <p:nvPr/>
        </p:nvCxnSpPr>
        <p:spPr>
          <a:xfrm>
            <a:off x="914400" y="5293296"/>
            <a:ext cx="1600200" cy="15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descr=" 20"/>
          <p:cNvCxnSpPr/>
          <p:nvPr/>
        </p:nvCxnSpPr>
        <p:spPr>
          <a:xfrm flipV="1">
            <a:off x="1524000" y="5638800"/>
            <a:ext cx="99060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21"/>
          <p:cNvCxnSpPr/>
          <p:nvPr/>
        </p:nvCxnSpPr>
        <p:spPr>
          <a:xfrm flipV="1">
            <a:off x="3200400" y="4648200"/>
            <a:ext cx="4953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descr=" 3"/>
          <p:cNvSpPr>
            <a:spLocks noGrp="1"/>
          </p:cNvSpPr>
          <p:nvPr>
            <p:ph type="sldNum" sz="quarter" idx="12"/>
          </p:nvPr>
        </p:nvSpPr>
        <p:spPr/>
        <p:txBody>
          <a:bodyPr/>
          <a:lstStyle/>
          <a:p>
            <a:r>
              <a:rPr lang="en-US" smtClean="0"/>
              <a:t>23</a:t>
            </a:r>
            <a:endParaRPr lang="en-US"/>
          </a:p>
        </p:txBody>
      </p:sp>
    </p:spTree>
    <p:extLst>
      <p:ext uri="{BB962C8B-B14F-4D97-AF65-F5344CB8AC3E}">
        <p14:creationId xmlns:p14="http://schemas.microsoft.com/office/powerpoint/2010/main" val="25087804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21" name="Hexagon 20" descr=" 42"/>
          <p:cNvSpPr/>
          <p:nvPr/>
        </p:nvSpPr>
        <p:spPr>
          <a:xfrm>
            <a:off x="350520" y="507235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descr=" 43"/>
          <p:cNvSpPr/>
          <p:nvPr/>
        </p:nvSpPr>
        <p:spPr>
          <a:xfrm>
            <a:off x="973758" y="4667779"/>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descr=" 44"/>
          <p:cNvSpPr/>
          <p:nvPr/>
        </p:nvSpPr>
        <p:spPr>
          <a:xfrm>
            <a:off x="968472" y="548123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descr=" 32"/>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descr=" 33"/>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descr=" 34"/>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1" name="Picture 3" descr=" 5"/>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9" name="Picture 3" descr=" 6"/>
          <p:cNvPicPr>
            <a:picLocks noChangeAspect="1" noChangeArrowheads="1"/>
          </p:cNvPicPr>
          <p:nvPr/>
        </p:nvPicPr>
        <p:blipFill>
          <a:blip r:embed="rId3" cstate="print"/>
          <a:srcRect/>
          <a:stretch>
            <a:fillRect/>
          </a:stretch>
        </p:blipFill>
        <p:spPr bwMode="auto">
          <a:xfrm>
            <a:off x="1731334" y="2611170"/>
            <a:ext cx="304800" cy="513030"/>
          </a:xfrm>
          <a:prstGeom prst="rect">
            <a:avLst/>
          </a:prstGeom>
          <a:noFill/>
        </p:spPr>
      </p:pic>
      <p:pic>
        <p:nvPicPr>
          <p:cNvPr id="18" name="Picture 3" descr=" 7"/>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19" name="Picture 3" descr=" 8"/>
          <p:cNvPicPr>
            <a:picLocks noChangeAspect="1" noChangeArrowheads="1"/>
          </p:cNvPicPr>
          <p:nvPr/>
        </p:nvPicPr>
        <p:blipFill>
          <a:blip r:embed="rId3" cstate="print"/>
          <a:srcRect/>
          <a:stretch>
            <a:fillRect/>
          </a:stretch>
        </p:blipFill>
        <p:spPr bwMode="auto">
          <a:xfrm>
            <a:off x="1219200" y="5410200"/>
            <a:ext cx="304800" cy="513030"/>
          </a:xfrm>
          <a:prstGeom prst="rect">
            <a:avLst/>
          </a:prstGeom>
          <a:noFill/>
        </p:spPr>
      </p:pic>
      <p:pic>
        <p:nvPicPr>
          <p:cNvPr id="20" name="Picture 3" descr=" 9"/>
          <p:cNvPicPr>
            <a:picLocks noChangeAspect="1" noChangeArrowheads="1"/>
          </p:cNvPicPr>
          <p:nvPr/>
        </p:nvPicPr>
        <p:blipFill>
          <a:blip r:embed="rId3" cstate="print"/>
          <a:srcRect/>
          <a:stretch>
            <a:fillRect/>
          </a:stretch>
        </p:blipFill>
        <p:spPr bwMode="auto">
          <a:xfrm>
            <a:off x="1219200" y="4603899"/>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4" name="Rounded Rectangle 13" descr=" 11"/>
          <p:cNvSpPr/>
          <p:nvPr/>
        </p:nvSpPr>
        <p:spPr>
          <a:xfrm>
            <a:off x="2590800" y="32766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4" name="Rounded Rectangle 23" descr=" 12"/>
          <p:cNvSpPr/>
          <p:nvPr/>
        </p:nvSpPr>
        <p:spPr>
          <a:xfrm>
            <a:off x="2514600" y="52578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31" name="Rounded Rectangle 30" descr=" 13"/>
          <p:cNvSpPr/>
          <p:nvPr/>
        </p:nvSpPr>
        <p:spPr>
          <a:xfrm>
            <a:off x="3352800" y="42672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6" name="Straight Connector 15" descr=" 14"/>
          <p:cNvCxnSpPr/>
          <p:nvPr/>
        </p:nvCxnSpPr>
        <p:spPr>
          <a:xfrm>
            <a:off x="2036134" y="2867685"/>
            <a:ext cx="630866" cy="40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descr=" 15"/>
          <p:cNvCxnSpPr/>
          <p:nvPr/>
        </p:nvCxnSpPr>
        <p:spPr>
          <a:xfrm>
            <a:off x="1447800" y="33528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 16"/>
          <p:cNvCxnSpPr/>
          <p:nvPr/>
        </p:nvCxnSpPr>
        <p:spPr>
          <a:xfrm flipV="1">
            <a:off x="2057400" y="3657600"/>
            <a:ext cx="609600" cy="22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descr=" 17"/>
          <p:cNvCxnSpPr/>
          <p:nvPr/>
        </p:nvCxnSpPr>
        <p:spPr>
          <a:xfrm>
            <a:off x="3276600" y="3467100"/>
            <a:ext cx="4191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descr=" 18"/>
          <p:cNvCxnSpPr/>
          <p:nvPr/>
        </p:nvCxnSpPr>
        <p:spPr>
          <a:xfrm>
            <a:off x="1524000" y="4860414"/>
            <a:ext cx="990600" cy="43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descr=" 19"/>
          <p:cNvCxnSpPr/>
          <p:nvPr/>
        </p:nvCxnSpPr>
        <p:spPr>
          <a:xfrm>
            <a:off x="914400" y="5293296"/>
            <a:ext cx="1600200" cy="15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descr=" 20"/>
          <p:cNvCxnSpPr/>
          <p:nvPr/>
        </p:nvCxnSpPr>
        <p:spPr>
          <a:xfrm flipV="1">
            <a:off x="1524000" y="5638800"/>
            <a:ext cx="99060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21"/>
          <p:cNvCxnSpPr/>
          <p:nvPr/>
        </p:nvCxnSpPr>
        <p:spPr>
          <a:xfrm flipV="1">
            <a:off x="3200400" y="4648200"/>
            <a:ext cx="4953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ounded Rectangular Callout 31" descr=" 22"/>
          <p:cNvSpPr/>
          <p:nvPr/>
        </p:nvSpPr>
        <p:spPr>
          <a:xfrm>
            <a:off x="114300" y="2140579"/>
            <a:ext cx="2628900" cy="450221"/>
          </a:xfrm>
          <a:prstGeom prst="wedgeRoundRectCallout">
            <a:avLst>
              <a:gd name="adj1" fmla="val -5296"/>
              <a:gd name="adj2" fmla="val 13529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Major power consumers</a:t>
            </a:r>
            <a:endParaRPr lang="en-US" dirty="0"/>
          </a:p>
        </p:txBody>
      </p:sp>
      <p:sp>
        <p:nvSpPr>
          <p:cNvPr id="3" name="Slide Number Placeholder 2" descr=" 3"/>
          <p:cNvSpPr>
            <a:spLocks noGrp="1"/>
          </p:cNvSpPr>
          <p:nvPr>
            <p:ph type="sldNum" sz="quarter" idx="12"/>
          </p:nvPr>
        </p:nvSpPr>
        <p:spPr/>
        <p:txBody>
          <a:bodyPr/>
          <a:lstStyle/>
          <a:p>
            <a:r>
              <a:rPr lang="en-US" smtClean="0"/>
              <a:t>23</a:t>
            </a:r>
            <a:endParaRPr lang="en-US"/>
          </a:p>
        </p:txBody>
      </p:sp>
    </p:spTree>
    <p:extLst>
      <p:ext uri="{BB962C8B-B14F-4D97-AF65-F5344CB8AC3E}">
        <p14:creationId xmlns:p14="http://schemas.microsoft.com/office/powerpoint/2010/main" val="190826515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21" name="Hexagon 20" descr=" 42"/>
          <p:cNvSpPr/>
          <p:nvPr/>
        </p:nvSpPr>
        <p:spPr>
          <a:xfrm>
            <a:off x="350520" y="507235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descr=" 43"/>
          <p:cNvSpPr/>
          <p:nvPr/>
        </p:nvSpPr>
        <p:spPr>
          <a:xfrm>
            <a:off x="973758" y="4667779"/>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descr=" 44"/>
          <p:cNvSpPr/>
          <p:nvPr/>
        </p:nvSpPr>
        <p:spPr>
          <a:xfrm>
            <a:off x="968472" y="548123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descr=" 32"/>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descr=" 33"/>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descr=" 34"/>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1" name="Picture 3" descr=" 5"/>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9" name="Picture 3" descr=" 6"/>
          <p:cNvPicPr>
            <a:picLocks noChangeAspect="1" noChangeArrowheads="1"/>
          </p:cNvPicPr>
          <p:nvPr/>
        </p:nvPicPr>
        <p:blipFill>
          <a:blip r:embed="rId3" cstate="print"/>
          <a:srcRect/>
          <a:stretch>
            <a:fillRect/>
          </a:stretch>
        </p:blipFill>
        <p:spPr bwMode="auto">
          <a:xfrm>
            <a:off x="1731334" y="2611170"/>
            <a:ext cx="304800" cy="513030"/>
          </a:xfrm>
          <a:prstGeom prst="rect">
            <a:avLst/>
          </a:prstGeom>
          <a:noFill/>
        </p:spPr>
      </p:pic>
      <p:pic>
        <p:nvPicPr>
          <p:cNvPr id="18" name="Picture 3" descr=" 7"/>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19" name="Picture 3" descr=" 8"/>
          <p:cNvPicPr>
            <a:picLocks noChangeAspect="1" noChangeArrowheads="1"/>
          </p:cNvPicPr>
          <p:nvPr/>
        </p:nvPicPr>
        <p:blipFill>
          <a:blip r:embed="rId3" cstate="print"/>
          <a:srcRect/>
          <a:stretch>
            <a:fillRect/>
          </a:stretch>
        </p:blipFill>
        <p:spPr bwMode="auto">
          <a:xfrm>
            <a:off x="1219200" y="5410200"/>
            <a:ext cx="304800" cy="513030"/>
          </a:xfrm>
          <a:prstGeom prst="rect">
            <a:avLst/>
          </a:prstGeom>
          <a:noFill/>
        </p:spPr>
      </p:pic>
      <p:pic>
        <p:nvPicPr>
          <p:cNvPr id="20" name="Picture 3" descr=" 9"/>
          <p:cNvPicPr>
            <a:picLocks noChangeAspect="1" noChangeArrowheads="1"/>
          </p:cNvPicPr>
          <p:nvPr/>
        </p:nvPicPr>
        <p:blipFill>
          <a:blip r:embed="rId3" cstate="print"/>
          <a:srcRect/>
          <a:stretch>
            <a:fillRect/>
          </a:stretch>
        </p:blipFill>
        <p:spPr bwMode="auto">
          <a:xfrm>
            <a:off x="1219200" y="4603899"/>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4" name="Rounded Rectangle 13" descr=" 11"/>
          <p:cNvSpPr/>
          <p:nvPr/>
        </p:nvSpPr>
        <p:spPr>
          <a:xfrm>
            <a:off x="2590800" y="32766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4" name="Rounded Rectangle 23" descr=" 12"/>
          <p:cNvSpPr/>
          <p:nvPr/>
        </p:nvSpPr>
        <p:spPr>
          <a:xfrm>
            <a:off x="2514600" y="52578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31" name="Rounded Rectangle 30" descr=" 13"/>
          <p:cNvSpPr/>
          <p:nvPr/>
        </p:nvSpPr>
        <p:spPr>
          <a:xfrm>
            <a:off x="3352800" y="42672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6" name="Straight Connector 15" descr=" 14"/>
          <p:cNvCxnSpPr/>
          <p:nvPr/>
        </p:nvCxnSpPr>
        <p:spPr>
          <a:xfrm>
            <a:off x="2036134" y="2867685"/>
            <a:ext cx="630866" cy="40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descr=" 15"/>
          <p:cNvCxnSpPr/>
          <p:nvPr/>
        </p:nvCxnSpPr>
        <p:spPr>
          <a:xfrm>
            <a:off x="1447800" y="33528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 16"/>
          <p:cNvCxnSpPr/>
          <p:nvPr/>
        </p:nvCxnSpPr>
        <p:spPr>
          <a:xfrm flipV="1">
            <a:off x="2057400" y="3657600"/>
            <a:ext cx="609600" cy="22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descr=" 17"/>
          <p:cNvCxnSpPr/>
          <p:nvPr/>
        </p:nvCxnSpPr>
        <p:spPr>
          <a:xfrm>
            <a:off x="3276600" y="3467100"/>
            <a:ext cx="4191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descr=" 18"/>
          <p:cNvCxnSpPr/>
          <p:nvPr/>
        </p:nvCxnSpPr>
        <p:spPr>
          <a:xfrm>
            <a:off x="1524000" y="4860414"/>
            <a:ext cx="990600" cy="43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descr=" 19"/>
          <p:cNvCxnSpPr/>
          <p:nvPr/>
        </p:nvCxnSpPr>
        <p:spPr>
          <a:xfrm>
            <a:off x="914400" y="5293296"/>
            <a:ext cx="1600200" cy="15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descr=" 20"/>
          <p:cNvCxnSpPr/>
          <p:nvPr/>
        </p:nvCxnSpPr>
        <p:spPr>
          <a:xfrm flipV="1">
            <a:off x="1524000" y="5638800"/>
            <a:ext cx="99060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21"/>
          <p:cNvCxnSpPr/>
          <p:nvPr/>
        </p:nvCxnSpPr>
        <p:spPr>
          <a:xfrm flipV="1">
            <a:off x="3200400" y="4648200"/>
            <a:ext cx="4953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ounded Rectangular Callout 31" descr=" 22"/>
          <p:cNvSpPr/>
          <p:nvPr/>
        </p:nvSpPr>
        <p:spPr>
          <a:xfrm>
            <a:off x="114300" y="2140579"/>
            <a:ext cx="2628900" cy="450221"/>
          </a:xfrm>
          <a:prstGeom prst="wedgeRoundRectCallout">
            <a:avLst>
              <a:gd name="adj1" fmla="val -5296"/>
              <a:gd name="adj2" fmla="val 13529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Major power consumers</a:t>
            </a:r>
            <a:endParaRPr lang="en-US" dirty="0"/>
          </a:p>
        </p:txBody>
      </p:sp>
      <p:sp>
        <p:nvSpPr>
          <p:cNvPr id="3" name="Slide Number Placeholder 2" descr=" 3"/>
          <p:cNvSpPr>
            <a:spLocks noGrp="1"/>
          </p:cNvSpPr>
          <p:nvPr>
            <p:ph type="sldNum" sz="quarter" idx="12"/>
          </p:nvPr>
        </p:nvSpPr>
        <p:spPr/>
        <p:txBody>
          <a:bodyPr/>
          <a:lstStyle/>
          <a:p>
            <a:r>
              <a:rPr lang="en-US" smtClean="0"/>
              <a:t>23</a:t>
            </a:r>
            <a:endParaRPr lang="en-US"/>
          </a:p>
        </p:txBody>
      </p:sp>
      <p:sp>
        <p:nvSpPr>
          <p:cNvPr id="33" name="TextBox 32" descr=" 23"/>
          <p:cNvSpPr txBox="1"/>
          <p:nvPr/>
        </p:nvSpPr>
        <p:spPr>
          <a:xfrm>
            <a:off x="647700" y="6211669"/>
            <a:ext cx="7426841" cy="646331"/>
          </a:xfrm>
          <a:prstGeom prst="rect">
            <a:avLst/>
          </a:prstGeom>
          <a:noFill/>
        </p:spPr>
        <p:txBody>
          <a:bodyPr wrap="none" rtlCol="0">
            <a:spAutoFit/>
          </a:bodyPr>
          <a:lstStyle/>
          <a:p>
            <a:r>
              <a:rPr lang="en-US" dirty="0" smtClean="0"/>
              <a:t>Source: GREENNETS Report, 2008</a:t>
            </a:r>
          </a:p>
          <a:p>
            <a:r>
              <a:rPr lang="en-US" dirty="0" smtClean="0"/>
              <a:t>Marsan et. al, “Optimal Energy Savings in Cellular Access Networks”, ICC 2009</a:t>
            </a:r>
            <a:endParaRPr lang="en-US" dirty="0"/>
          </a:p>
        </p:txBody>
      </p:sp>
    </p:spTree>
    <p:extLst>
      <p:ext uri="{BB962C8B-B14F-4D97-AF65-F5344CB8AC3E}">
        <p14:creationId xmlns:p14="http://schemas.microsoft.com/office/powerpoint/2010/main" val="84741585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21" name="Hexagon 20" descr=" 42"/>
          <p:cNvSpPr/>
          <p:nvPr/>
        </p:nvSpPr>
        <p:spPr>
          <a:xfrm>
            <a:off x="350520" y="507235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descr=" 43"/>
          <p:cNvSpPr/>
          <p:nvPr/>
        </p:nvSpPr>
        <p:spPr>
          <a:xfrm>
            <a:off x="973758" y="4667779"/>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descr=" 44"/>
          <p:cNvSpPr/>
          <p:nvPr/>
        </p:nvSpPr>
        <p:spPr>
          <a:xfrm>
            <a:off x="968472" y="548123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descr=" 32"/>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descr=" 33"/>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descr=" 34"/>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6" name="Picture 5" descr=" 4"/>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11" name="Picture 3" descr=" 5"/>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9" name="Picture 3" descr=" 6"/>
          <p:cNvPicPr>
            <a:picLocks noChangeAspect="1" noChangeArrowheads="1"/>
          </p:cNvPicPr>
          <p:nvPr/>
        </p:nvPicPr>
        <p:blipFill>
          <a:blip r:embed="rId3" cstate="print"/>
          <a:srcRect/>
          <a:stretch>
            <a:fillRect/>
          </a:stretch>
        </p:blipFill>
        <p:spPr bwMode="auto">
          <a:xfrm>
            <a:off x="1731334" y="2611170"/>
            <a:ext cx="304800" cy="513030"/>
          </a:xfrm>
          <a:prstGeom prst="rect">
            <a:avLst/>
          </a:prstGeom>
          <a:noFill/>
        </p:spPr>
      </p:pic>
      <p:pic>
        <p:nvPicPr>
          <p:cNvPr id="18" name="Picture 3" descr=" 7"/>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19" name="Picture 3" descr=" 8"/>
          <p:cNvPicPr>
            <a:picLocks noChangeAspect="1" noChangeArrowheads="1"/>
          </p:cNvPicPr>
          <p:nvPr/>
        </p:nvPicPr>
        <p:blipFill>
          <a:blip r:embed="rId3" cstate="print"/>
          <a:srcRect/>
          <a:stretch>
            <a:fillRect/>
          </a:stretch>
        </p:blipFill>
        <p:spPr bwMode="auto">
          <a:xfrm>
            <a:off x="1219200" y="5410200"/>
            <a:ext cx="304800" cy="513030"/>
          </a:xfrm>
          <a:prstGeom prst="rect">
            <a:avLst/>
          </a:prstGeom>
          <a:noFill/>
        </p:spPr>
      </p:pic>
      <p:pic>
        <p:nvPicPr>
          <p:cNvPr id="20" name="Picture 3" descr=" 9"/>
          <p:cNvPicPr>
            <a:picLocks noChangeAspect="1" noChangeArrowheads="1"/>
          </p:cNvPicPr>
          <p:nvPr/>
        </p:nvPicPr>
        <p:blipFill>
          <a:blip r:embed="rId3" cstate="print"/>
          <a:srcRect/>
          <a:stretch>
            <a:fillRect/>
          </a:stretch>
        </p:blipFill>
        <p:spPr bwMode="auto">
          <a:xfrm>
            <a:off x="1219200" y="4603899"/>
            <a:ext cx="304800" cy="513030"/>
          </a:xfrm>
          <a:prstGeom prst="rect">
            <a:avLst/>
          </a:prstGeom>
          <a:noFill/>
        </p:spPr>
      </p:pic>
      <p:pic>
        <p:nvPicPr>
          <p:cNvPr id="10" name="Picture 2" descr=" 10"/>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4" name="Rounded Rectangle 13" descr=" 11"/>
          <p:cNvSpPr/>
          <p:nvPr/>
        </p:nvSpPr>
        <p:spPr>
          <a:xfrm>
            <a:off x="2590800" y="32766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4" name="Rounded Rectangle 23" descr=" 12"/>
          <p:cNvSpPr/>
          <p:nvPr/>
        </p:nvSpPr>
        <p:spPr>
          <a:xfrm>
            <a:off x="2514600" y="52578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31" name="Rounded Rectangle 30" descr=" 13"/>
          <p:cNvSpPr/>
          <p:nvPr/>
        </p:nvSpPr>
        <p:spPr>
          <a:xfrm>
            <a:off x="3352800" y="42672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6" name="Straight Connector 15" descr=" 14"/>
          <p:cNvCxnSpPr/>
          <p:nvPr/>
        </p:nvCxnSpPr>
        <p:spPr>
          <a:xfrm>
            <a:off x="2036134" y="2867685"/>
            <a:ext cx="630866" cy="40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descr=" 15"/>
          <p:cNvCxnSpPr/>
          <p:nvPr/>
        </p:nvCxnSpPr>
        <p:spPr>
          <a:xfrm>
            <a:off x="1447800" y="33528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 16"/>
          <p:cNvCxnSpPr/>
          <p:nvPr/>
        </p:nvCxnSpPr>
        <p:spPr>
          <a:xfrm flipV="1">
            <a:off x="2057400" y="3657600"/>
            <a:ext cx="609600" cy="22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descr=" 17"/>
          <p:cNvCxnSpPr/>
          <p:nvPr/>
        </p:nvCxnSpPr>
        <p:spPr>
          <a:xfrm>
            <a:off x="3276600" y="3467100"/>
            <a:ext cx="4191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descr=" 18"/>
          <p:cNvCxnSpPr/>
          <p:nvPr/>
        </p:nvCxnSpPr>
        <p:spPr>
          <a:xfrm>
            <a:off x="1524000" y="4860414"/>
            <a:ext cx="990600" cy="43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descr=" 19"/>
          <p:cNvCxnSpPr/>
          <p:nvPr/>
        </p:nvCxnSpPr>
        <p:spPr>
          <a:xfrm>
            <a:off x="914400" y="5293296"/>
            <a:ext cx="1600200" cy="15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descr=" 20"/>
          <p:cNvCxnSpPr/>
          <p:nvPr/>
        </p:nvCxnSpPr>
        <p:spPr>
          <a:xfrm flipV="1">
            <a:off x="1524000" y="5638800"/>
            <a:ext cx="99060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21"/>
          <p:cNvCxnSpPr/>
          <p:nvPr/>
        </p:nvCxnSpPr>
        <p:spPr>
          <a:xfrm flipV="1">
            <a:off x="3200400" y="4648200"/>
            <a:ext cx="4953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ounded Rectangular Callout 31" descr=" 22"/>
          <p:cNvSpPr/>
          <p:nvPr/>
        </p:nvSpPr>
        <p:spPr>
          <a:xfrm>
            <a:off x="114300" y="2140579"/>
            <a:ext cx="2628900" cy="450221"/>
          </a:xfrm>
          <a:prstGeom prst="wedgeRoundRectCallout">
            <a:avLst>
              <a:gd name="adj1" fmla="val -5296"/>
              <a:gd name="adj2" fmla="val 13529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Major power consumers</a:t>
            </a:r>
            <a:endParaRPr lang="en-US" dirty="0"/>
          </a:p>
        </p:txBody>
      </p:sp>
      <p:sp>
        <p:nvSpPr>
          <p:cNvPr id="3" name="Slide Number Placeholder 2" descr=" 3"/>
          <p:cNvSpPr>
            <a:spLocks noGrp="1"/>
          </p:cNvSpPr>
          <p:nvPr>
            <p:ph type="sldNum" sz="quarter" idx="12"/>
          </p:nvPr>
        </p:nvSpPr>
        <p:spPr/>
        <p:txBody>
          <a:bodyPr/>
          <a:lstStyle/>
          <a:p>
            <a:r>
              <a:rPr lang="en-US" smtClean="0"/>
              <a:t>23</a:t>
            </a:r>
            <a:endParaRPr lang="en-US"/>
          </a:p>
        </p:txBody>
      </p:sp>
      <p:sp>
        <p:nvSpPr>
          <p:cNvPr id="34" name="TextBox 33" descr=" 25"/>
          <p:cNvSpPr txBox="1"/>
          <p:nvPr/>
        </p:nvSpPr>
        <p:spPr>
          <a:xfrm>
            <a:off x="3168869" y="2606075"/>
            <a:ext cx="5348002" cy="523220"/>
          </a:xfrm>
          <a:prstGeom prst="rect">
            <a:avLst/>
          </a:prstGeom>
          <a:solidFill>
            <a:srgbClr val="002060"/>
          </a:solidFill>
        </p:spPr>
        <p:txBody>
          <a:bodyPr wrap="none" rtlCol="0">
            <a:spAutoFit/>
          </a:bodyPr>
          <a:lstStyle/>
          <a:p>
            <a:r>
              <a:rPr lang="en-US" sz="2800" dirty="0" smtClean="0">
                <a:solidFill>
                  <a:schemeClr val="bg1"/>
                </a:solidFill>
              </a:rPr>
              <a:t>Focus on BTSs to cut electricity cost</a:t>
            </a:r>
            <a:endParaRPr lang="en-US" sz="2800" dirty="0">
              <a:solidFill>
                <a:schemeClr val="bg1"/>
              </a:solidFill>
            </a:endParaRPr>
          </a:p>
        </p:txBody>
      </p:sp>
      <p:sp>
        <p:nvSpPr>
          <p:cNvPr id="33" name="TextBox 32" descr=" 23"/>
          <p:cNvSpPr txBox="1"/>
          <p:nvPr/>
        </p:nvSpPr>
        <p:spPr>
          <a:xfrm>
            <a:off x="647700" y="6211669"/>
            <a:ext cx="7426841" cy="646331"/>
          </a:xfrm>
          <a:prstGeom prst="rect">
            <a:avLst/>
          </a:prstGeom>
          <a:noFill/>
        </p:spPr>
        <p:txBody>
          <a:bodyPr wrap="none" rtlCol="0">
            <a:spAutoFit/>
          </a:bodyPr>
          <a:lstStyle/>
          <a:p>
            <a:r>
              <a:rPr lang="en-US" dirty="0" smtClean="0"/>
              <a:t>Source: GREENNETS Report, 2008</a:t>
            </a:r>
          </a:p>
          <a:p>
            <a:r>
              <a:rPr lang="en-US" dirty="0" smtClean="0"/>
              <a:t>Marsan et. al, “Optimal Energy Savings in Cellular Access Networks”, ICC 2009</a:t>
            </a:r>
            <a:endParaRPr lang="en-US" dirty="0"/>
          </a:p>
        </p:txBody>
      </p:sp>
    </p:spTree>
    <p:extLst>
      <p:ext uri="{BB962C8B-B14F-4D97-AF65-F5344CB8AC3E}">
        <p14:creationId xmlns:p14="http://schemas.microsoft.com/office/powerpoint/2010/main" val="75175428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Tree>
    <p:extLst>
      <p:ext uri="{BB962C8B-B14F-4D97-AF65-F5344CB8AC3E}">
        <p14:creationId xmlns:p14="http://schemas.microsoft.com/office/powerpoint/2010/main" val="312003431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descr=" 27"/>
          <p:cNvSpPr/>
          <p:nvPr/>
        </p:nvSpPr>
        <p:spPr>
          <a:xfrm>
            <a:off x="5334000" y="3810000"/>
            <a:ext cx="1981200" cy="457200"/>
          </a:xfrm>
          <a:prstGeom prst="wedgeRoundRectCallout">
            <a:avLst>
              <a:gd name="adj1" fmla="val 56376"/>
              <a:gd name="adj2" fmla="val 26282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Workload capacity</a:t>
            </a:r>
            <a:endParaRPr lang="en-US" dirty="0">
              <a:solidFill>
                <a:schemeClr val="bg1"/>
              </a:solidFill>
            </a:endParaRPr>
          </a:p>
        </p:txBody>
      </p: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Tree>
    <p:extLst>
      <p:ext uri="{BB962C8B-B14F-4D97-AF65-F5344CB8AC3E}">
        <p14:creationId xmlns:p14="http://schemas.microsoft.com/office/powerpoint/2010/main" val="41490396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descr=" 19"/>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descr=" 21"/>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TextBox 13" descr=" 25"/>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Tree>
    <p:extLst>
      <p:ext uri="{BB962C8B-B14F-4D97-AF65-F5344CB8AC3E}">
        <p14:creationId xmlns:p14="http://schemas.microsoft.com/office/powerpoint/2010/main" val="309701500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descr=" 19"/>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descr=" 21"/>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TextBox 13" descr=" 25"/>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17" name="TextBox 16" descr=" 26"/>
          <p:cNvSpPr txBox="1"/>
          <p:nvPr/>
        </p:nvSpPr>
        <p:spPr>
          <a:xfrm>
            <a:off x="1295400" y="2133600"/>
            <a:ext cx="542136" cy="369332"/>
          </a:xfrm>
          <a:prstGeom prst="rect">
            <a:avLst/>
          </a:prstGeom>
          <a:noFill/>
        </p:spPr>
        <p:txBody>
          <a:bodyPr wrap="none" rtlCol="0">
            <a:spAutoFit/>
          </a:bodyPr>
          <a:lstStyle/>
          <a:p>
            <a:r>
              <a:rPr lang="en-US" dirty="0" err="1" smtClean="0"/>
              <a:t>P</a:t>
            </a:r>
            <a:r>
              <a:rPr lang="en-US" baseline="-25000" dirty="0" err="1" smtClean="0"/>
              <a:t>min</a:t>
            </a:r>
            <a:endParaRPr lang="en-US" baseline="-25000" dirty="0"/>
          </a:p>
        </p:txBody>
      </p: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Tree>
    <p:extLst>
      <p:ext uri="{BB962C8B-B14F-4D97-AF65-F5344CB8AC3E}">
        <p14:creationId xmlns:p14="http://schemas.microsoft.com/office/powerpoint/2010/main" val="6354477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9" name="Picture 3" descr=" 92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447800"/>
            <a:ext cx="806767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descr=" 8"/>
          <p:cNvSpPr txBox="1"/>
          <p:nvPr/>
        </p:nvSpPr>
        <p:spPr>
          <a:xfrm>
            <a:off x="5214475" y="1110734"/>
            <a:ext cx="3878754" cy="369332"/>
          </a:xfrm>
          <a:prstGeom prst="rect">
            <a:avLst/>
          </a:prstGeom>
          <a:noFill/>
        </p:spPr>
        <p:txBody>
          <a:bodyPr wrap="none" rtlCol="0">
            <a:spAutoFit/>
          </a:bodyPr>
          <a:lstStyle/>
          <a:p>
            <a:r>
              <a:rPr lang="en-US" dirty="0" smtClean="0"/>
              <a:t>1 Data Center ~ 50,000 - 80,000 servers</a:t>
            </a:r>
            <a:endParaRPr lang="en-US" dirty="0"/>
          </a:p>
        </p:txBody>
      </p:sp>
      <p:sp>
        <p:nvSpPr>
          <p:cNvPr id="11" name="TextBox 10" descr=" 10"/>
          <p:cNvSpPr txBox="1"/>
          <p:nvPr/>
        </p:nvSpPr>
        <p:spPr>
          <a:xfrm>
            <a:off x="2286000" y="5562600"/>
            <a:ext cx="4495800" cy="707886"/>
          </a:xfrm>
          <a:prstGeom prst="rect">
            <a:avLst/>
          </a:prstGeom>
          <a:noFill/>
        </p:spPr>
        <p:txBody>
          <a:bodyPr wrap="square" rtlCol="0">
            <a:spAutoFit/>
          </a:bodyPr>
          <a:lstStyle/>
          <a:p>
            <a:pPr algn="ctr"/>
            <a:r>
              <a:rPr lang="en-US" sz="2000" dirty="0" smtClean="0"/>
              <a:t>Microsoft Azure’s data center locations</a:t>
            </a:r>
          </a:p>
          <a:p>
            <a:pPr algn="ctr"/>
            <a:r>
              <a:rPr lang="en-US" sz="2000" dirty="0"/>
              <a:t>http://bit.ly/1mqvi26</a:t>
            </a:r>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14</a:t>
            </a:fld>
            <a:endParaRPr lang="en-US" dirty="0"/>
          </a:p>
        </p:txBody>
      </p:sp>
    </p:spTree>
    <p:extLst>
      <p:ext uri="{BB962C8B-B14F-4D97-AF65-F5344CB8AC3E}">
        <p14:creationId xmlns:p14="http://schemas.microsoft.com/office/powerpoint/2010/main" val="228559176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descr=" 19"/>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descr=" 21"/>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TextBox 13" descr=" 25"/>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17" name="TextBox 16" descr=" 26"/>
          <p:cNvSpPr txBox="1"/>
          <p:nvPr/>
        </p:nvSpPr>
        <p:spPr>
          <a:xfrm>
            <a:off x="1295400" y="2133600"/>
            <a:ext cx="542136" cy="369332"/>
          </a:xfrm>
          <a:prstGeom prst="rect">
            <a:avLst/>
          </a:prstGeom>
          <a:noFill/>
        </p:spPr>
        <p:txBody>
          <a:bodyPr wrap="none" rtlCol="0">
            <a:spAutoFit/>
          </a:bodyPr>
          <a:lstStyle/>
          <a:p>
            <a:r>
              <a:rPr lang="en-US" dirty="0" err="1" smtClean="0"/>
              <a:t>P</a:t>
            </a:r>
            <a:r>
              <a:rPr lang="en-US" baseline="-25000" dirty="0" err="1" smtClean="0"/>
              <a:t>min</a:t>
            </a:r>
            <a:endParaRPr lang="en-US" baseline="-25000" dirty="0"/>
          </a:p>
        </p:txBody>
      </p: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
        <p:nvSpPr>
          <p:cNvPr id="18" name="TextBox 17" descr=" 36"/>
          <p:cNvSpPr txBox="1"/>
          <p:nvPr/>
        </p:nvSpPr>
        <p:spPr>
          <a:xfrm>
            <a:off x="5157071" y="2181291"/>
            <a:ext cx="2178545" cy="461665"/>
          </a:xfrm>
          <a:prstGeom prst="rect">
            <a:avLst/>
          </a:prstGeom>
          <a:solidFill>
            <a:schemeClr val="tx2"/>
          </a:solidFill>
        </p:spPr>
        <p:txBody>
          <a:bodyPr wrap="none" rtlCol="0">
            <a:spAutoFit/>
          </a:bodyPr>
          <a:lstStyle/>
          <a:p>
            <a:r>
              <a:rPr lang="en-US" sz="2400" dirty="0" smtClean="0">
                <a:solidFill>
                  <a:schemeClr val="bg1"/>
                </a:solidFill>
              </a:rPr>
              <a:t>Low call volume</a:t>
            </a:r>
            <a:endParaRPr lang="en-US" sz="2400" dirty="0">
              <a:solidFill>
                <a:schemeClr val="bg1"/>
              </a:solidFill>
            </a:endParaRPr>
          </a:p>
        </p:txBody>
      </p:sp>
      <p:sp>
        <p:nvSpPr>
          <p:cNvPr id="20" name="TextBox 19" descr=" 24"/>
          <p:cNvSpPr txBox="1"/>
          <p:nvPr/>
        </p:nvSpPr>
        <p:spPr>
          <a:xfrm>
            <a:off x="4724400" y="3500735"/>
            <a:ext cx="2927917" cy="461665"/>
          </a:xfrm>
          <a:prstGeom prst="rect">
            <a:avLst/>
          </a:prstGeom>
          <a:solidFill>
            <a:schemeClr val="tx2"/>
          </a:solidFill>
        </p:spPr>
        <p:txBody>
          <a:bodyPr wrap="none" rtlCol="0">
            <a:spAutoFit/>
          </a:bodyPr>
          <a:lstStyle/>
          <a:p>
            <a:r>
              <a:rPr lang="en-US" sz="2400" dirty="0" smtClean="0">
                <a:solidFill>
                  <a:schemeClr val="bg1"/>
                </a:solidFill>
              </a:rPr>
              <a:t>Deactivate some TRXs</a:t>
            </a:r>
            <a:endParaRPr lang="en-US" sz="2400" dirty="0">
              <a:solidFill>
                <a:schemeClr val="bg1"/>
              </a:solidFill>
            </a:endParaRPr>
          </a:p>
        </p:txBody>
      </p:sp>
      <p:sp>
        <p:nvSpPr>
          <p:cNvPr id="19" name="Down Arrow 18" descr=" 3"/>
          <p:cNvSpPr/>
          <p:nvPr/>
        </p:nvSpPr>
        <p:spPr>
          <a:xfrm>
            <a:off x="6096000" y="2819400"/>
            <a:ext cx="381000" cy="45720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79860061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ounded Rectangular Callout 20" descr=" 17"/>
          <p:cNvSpPr/>
          <p:nvPr/>
        </p:nvSpPr>
        <p:spPr>
          <a:xfrm>
            <a:off x="1752600" y="3810000"/>
            <a:ext cx="2819400" cy="457200"/>
          </a:xfrm>
          <a:prstGeom prst="wedgeRoundRectCallout">
            <a:avLst>
              <a:gd name="adj1" fmla="val 48539"/>
              <a:gd name="adj2" fmla="val 25905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Power saving threshold (</a:t>
            </a:r>
            <a:r>
              <a:rPr lang="en-US" dirty="0" smtClean="0">
                <a:solidFill>
                  <a:schemeClr val="bg1"/>
                </a:solidFill>
                <a:latin typeface="Symbol" panose="05050102010706020507" pitchFamily="18" charset="2"/>
              </a:rPr>
              <a:t>d</a:t>
            </a:r>
            <a:r>
              <a:rPr lang="en-US" dirty="0" smtClean="0">
                <a:solidFill>
                  <a:schemeClr val="bg1"/>
                </a:solidFill>
              </a:rPr>
              <a:t>)</a:t>
            </a:r>
            <a:endParaRPr lang="en-US" dirty="0">
              <a:solidFill>
                <a:schemeClr val="bg1"/>
              </a:solidFill>
            </a:endParaRPr>
          </a:p>
        </p:txBody>
      </p:sp>
      <p:cxnSp>
        <p:nvCxnSpPr>
          <p:cNvPr id="15" name="Straight Connector 14" descr=" 19"/>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descr=" 21"/>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TextBox 13" descr=" 25"/>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17" name="TextBox 16" descr=" 26"/>
          <p:cNvSpPr txBox="1"/>
          <p:nvPr/>
        </p:nvSpPr>
        <p:spPr>
          <a:xfrm>
            <a:off x="1295400" y="2133600"/>
            <a:ext cx="542136" cy="369332"/>
          </a:xfrm>
          <a:prstGeom prst="rect">
            <a:avLst/>
          </a:prstGeom>
          <a:noFill/>
        </p:spPr>
        <p:txBody>
          <a:bodyPr wrap="none" rtlCol="0">
            <a:spAutoFit/>
          </a:bodyPr>
          <a:lstStyle/>
          <a:p>
            <a:r>
              <a:rPr lang="en-US" dirty="0" err="1" smtClean="0"/>
              <a:t>P</a:t>
            </a:r>
            <a:r>
              <a:rPr lang="en-US" baseline="-25000" dirty="0" err="1" smtClean="0"/>
              <a:t>min</a:t>
            </a:r>
            <a:endParaRPr lang="en-US" baseline="-25000" dirty="0"/>
          </a:p>
        </p:txBody>
      </p: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Tree>
    <p:extLst>
      <p:ext uri="{BB962C8B-B14F-4D97-AF65-F5344CB8AC3E}">
        <p14:creationId xmlns:p14="http://schemas.microsoft.com/office/powerpoint/2010/main" val="8901751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descr=" 13"/>
          <p:cNvCxnSpPr/>
          <p:nvPr/>
        </p:nvCxnSpPr>
        <p:spPr>
          <a:xfrm flipH="1">
            <a:off x="1828800" y="2948152"/>
            <a:ext cx="2743200" cy="32844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ounded Rectangular Callout 20" descr=" 17"/>
          <p:cNvSpPr/>
          <p:nvPr/>
        </p:nvSpPr>
        <p:spPr>
          <a:xfrm>
            <a:off x="1752600" y="3810000"/>
            <a:ext cx="2819400" cy="457200"/>
          </a:xfrm>
          <a:prstGeom prst="wedgeRoundRectCallout">
            <a:avLst>
              <a:gd name="adj1" fmla="val 48539"/>
              <a:gd name="adj2" fmla="val 25905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Power saving threshold (</a:t>
            </a:r>
            <a:r>
              <a:rPr lang="en-US" dirty="0" smtClean="0">
                <a:solidFill>
                  <a:schemeClr val="bg1"/>
                </a:solidFill>
                <a:latin typeface="Symbol" panose="05050102010706020507" pitchFamily="18" charset="2"/>
              </a:rPr>
              <a:t>d</a:t>
            </a:r>
            <a:r>
              <a:rPr lang="en-US" dirty="0" smtClean="0">
                <a:solidFill>
                  <a:schemeClr val="bg1"/>
                </a:solidFill>
              </a:rPr>
              <a:t>)</a:t>
            </a:r>
            <a:endParaRPr lang="en-US" dirty="0">
              <a:solidFill>
                <a:schemeClr val="bg1"/>
              </a:solidFill>
            </a:endParaRPr>
          </a:p>
        </p:txBody>
      </p:sp>
      <p:cxnSp>
        <p:nvCxnSpPr>
          <p:cNvPr id="15" name="Straight Connector 14" descr=" 19"/>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descr=" 21"/>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TextBox 13" descr=" 25"/>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17" name="TextBox 16" descr=" 26"/>
          <p:cNvSpPr txBox="1"/>
          <p:nvPr/>
        </p:nvSpPr>
        <p:spPr>
          <a:xfrm>
            <a:off x="1295400" y="2133600"/>
            <a:ext cx="542136" cy="369332"/>
          </a:xfrm>
          <a:prstGeom prst="rect">
            <a:avLst/>
          </a:prstGeom>
          <a:noFill/>
        </p:spPr>
        <p:txBody>
          <a:bodyPr wrap="none" rtlCol="0">
            <a:spAutoFit/>
          </a:bodyPr>
          <a:lstStyle/>
          <a:p>
            <a:r>
              <a:rPr lang="en-US" dirty="0" err="1" smtClean="0"/>
              <a:t>P</a:t>
            </a:r>
            <a:r>
              <a:rPr lang="en-US" baseline="-25000" dirty="0" err="1" smtClean="0"/>
              <a:t>min</a:t>
            </a:r>
            <a:endParaRPr lang="en-US" baseline="-25000" dirty="0"/>
          </a:p>
        </p:txBody>
      </p: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
        <p:nvSpPr>
          <p:cNvPr id="19" name="Rounded Rectangular Callout 18" descr=" 28"/>
          <p:cNvSpPr/>
          <p:nvPr/>
        </p:nvSpPr>
        <p:spPr>
          <a:xfrm>
            <a:off x="3126223" y="1267804"/>
            <a:ext cx="1905000" cy="521732"/>
          </a:xfrm>
          <a:prstGeom prst="wedgeRoundRectCallout">
            <a:avLst>
              <a:gd name="adj1" fmla="val -34902"/>
              <a:gd name="adj2" fmla="val 28913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 of calls ≤ </a:t>
            </a:r>
            <a:r>
              <a:rPr lang="en-US" dirty="0" smtClean="0">
                <a:solidFill>
                  <a:schemeClr val="bg1"/>
                </a:solidFill>
                <a:latin typeface="Symbol" panose="05050102010706020507" pitchFamily="18" charset="2"/>
              </a:rPr>
              <a:t>d</a:t>
            </a:r>
            <a:endParaRPr lang="en-US" dirty="0">
              <a:solidFill>
                <a:schemeClr val="bg1"/>
              </a:solidFill>
              <a:latin typeface="Symbol" panose="05050102010706020507" pitchFamily="18" charset="2"/>
            </a:endParaRPr>
          </a:p>
        </p:txBody>
      </p:sp>
    </p:spTree>
    <p:extLst>
      <p:ext uri="{BB962C8B-B14F-4D97-AF65-F5344CB8AC3E}">
        <p14:creationId xmlns:p14="http://schemas.microsoft.com/office/powerpoint/2010/main" val="200539185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descr=" 13"/>
          <p:cNvCxnSpPr/>
          <p:nvPr/>
        </p:nvCxnSpPr>
        <p:spPr>
          <a:xfrm flipH="1">
            <a:off x="1828800" y="2948152"/>
            <a:ext cx="2743200" cy="32844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descr=" 16"/>
          <p:cNvCxnSpPr/>
          <p:nvPr/>
        </p:nvCxnSpPr>
        <p:spPr>
          <a:xfrm flipV="1">
            <a:off x="4572000" y="2079660"/>
            <a:ext cx="0" cy="868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 19"/>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descr=" 21"/>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TextBox 13" descr=" 25"/>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17" name="TextBox 16" descr=" 26"/>
          <p:cNvSpPr txBox="1"/>
          <p:nvPr/>
        </p:nvSpPr>
        <p:spPr>
          <a:xfrm>
            <a:off x="1295400" y="2133600"/>
            <a:ext cx="542136" cy="369332"/>
          </a:xfrm>
          <a:prstGeom prst="rect">
            <a:avLst/>
          </a:prstGeom>
          <a:noFill/>
        </p:spPr>
        <p:txBody>
          <a:bodyPr wrap="none" rtlCol="0">
            <a:spAutoFit/>
          </a:bodyPr>
          <a:lstStyle/>
          <a:p>
            <a:r>
              <a:rPr lang="en-US" dirty="0" err="1" smtClean="0"/>
              <a:t>P</a:t>
            </a:r>
            <a:r>
              <a:rPr lang="en-US" baseline="-25000" dirty="0" err="1" smtClean="0"/>
              <a:t>min</a:t>
            </a:r>
            <a:endParaRPr lang="en-US" baseline="-25000" dirty="0"/>
          </a:p>
        </p:txBody>
      </p:sp>
      <p:sp>
        <p:nvSpPr>
          <p:cNvPr id="20" name="Rectangle 19" descr=" 29"/>
          <p:cNvSpPr/>
          <p:nvPr/>
        </p:nvSpPr>
        <p:spPr>
          <a:xfrm>
            <a:off x="1853302" y="1893332"/>
            <a:ext cx="2702933" cy="51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Tree>
    <p:extLst>
      <p:ext uri="{BB962C8B-B14F-4D97-AF65-F5344CB8AC3E}">
        <p14:creationId xmlns:p14="http://schemas.microsoft.com/office/powerpoint/2010/main" val="39615180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Resource Pruning</a:t>
            </a:r>
            <a:endParaRPr lang="en-US" dirty="0"/>
          </a:p>
        </p:txBody>
      </p:sp>
      <p:cxnSp>
        <p:nvCxnSpPr>
          <p:cNvPr id="5" name="Straight Arrow Connector 4" descr=" 5"/>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descr=" 7"/>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descr=" 8"/>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descr=" 9"/>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descr=" 11"/>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descr=" 13"/>
          <p:cNvCxnSpPr/>
          <p:nvPr/>
        </p:nvCxnSpPr>
        <p:spPr>
          <a:xfrm flipH="1">
            <a:off x="1828800" y="2948152"/>
            <a:ext cx="2743200" cy="32844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descr=" 16"/>
          <p:cNvCxnSpPr/>
          <p:nvPr/>
        </p:nvCxnSpPr>
        <p:spPr>
          <a:xfrm flipV="1">
            <a:off x="4572000" y="2079660"/>
            <a:ext cx="0" cy="868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 19"/>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descr=" 21"/>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TextBox 13" descr=" 25"/>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17" name="TextBox 16" descr=" 26"/>
          <p:cNvSpPr txBox="1"/>
          <p:nvPr/>
        </p:nvSpPr>
        <p:spPr>
          <a:xfrm>
            <a:off x="1295400" y="2133600"/>
            <a:ext cx="542136" cy="369332"/>
          </a:xfrm>
          <a:prstGeom prst="rect">
            <a:avLst/>
          </a:prstGeom>
          <a:noFill/>
        </p:spPr>
        <p:txBody>
          <a:bodyPr wrap="none" rtlCol="0">
            <a:spAutoFit/>
          </a:bodyPr>
          <a:lstStyle/>
          <a:p>
            <a:r>
              <a:rPr lang="en-US" dirty="0" err="1" smtClean="0"/>
              <a:t>P</a:t>
            </a:r>
            <a:r>
              <a:rPr lang="en-US" baseline="-25000" dirty="0" err="1" smtClean="0"/>
              <a:t>min</a:t>
            </a:r>
            <a:endParaRPr lang="en-US" baseline="-25000" dirty="0"/>
          </a:p>
        </p:txBody>
      </p:sp>
      <p:sp>
        <p:nvSpPr>
          <p:cNvPr id="20" name="Rectangle 19" descr=" 29"/>
          <p:cNvSpPr/>
          <p:nvPr/>
        </p:nvSpPr>
        <p:spPr>
          <a:xfrm>
            <a:off x="1853302" y="1893332"/>
            <a:ext cx="2702933" cy="51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29" descr=" 30"/>
          <p:cNvSpPr>
            <a:spLocks noGrp="1"/>
          </p:cNvSpPr>
          <p:nvPr>
            <p:ph type="sldNum" sz="quarter" idx="12"/>
          </p:nvPr>
        </p:nvSpPr>
        <p:spPr/>
        <p:txBody>
          <a:bodyPr/>
          <a:lstStyle/>
          <a:p>
            <a:r>
              <a:rPr lang="en-US" smtClean="0"/>
              <a:t>24</a:t>
            </a:r>
            <a:endParaRPr lang="en-US"/>
          </a:p>
        </p:txBody>
      </p:sp>
      <p:sp>
        <p:nvSpPr>
          <p:cNvPr id="31" name="TextBox 30" descr=" 31"/>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descr=" 33"/>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descr=" 34"/>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descr=" 35"/>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
        <p:nvSpPr>
          <p:cNvPr id="21" name="TextBox 20" descr=" 4"/>
          <p:cNvSpPr txBox="1"/>
          <p:nvPr/>
        </p:nvSpPr>
        <p:spPr>
          <a:xfrm>
            <a:off x="2984476" y="2864069"/>
            <a:ext cx="4093493" cy="523220"/>
          </a:xfrm>
          <a:prstGeom prst="rect">
            <a:avLst/>
          </a:prstGeom>
          <a:solidFill>
            <a:srgbClr val="002060"/>
          </a:solidFill>
        </p:spPr>
        <p:txBody>
          <a:bodyPr wrap="none" rtlCol="0">
            <a:spAutoFit/>
          </a:bodyPr>
          <a:lstStyle/>
          <a:p>
            <a:r>
              <a:rPr lang="en-US" sz="2800" dirty="0" smtClean="0">
                <a:solidFill>
                  <a:schemeClr val="bg1"/>
                </a:solidFill>
              </a:rPr>
              <a:t>Resource Pruning cuts cost</a:t>
            </a:r>
            <a:endParaRPr lang="en-US" sz="2800" dirty="0">
              <a:solidFill>
                <a:schemeClr val="bg1"/>
              </a:solidFill>
            </a:endParaRPr>
          </a:p>
        </p:txBody>
      </p:sp>
    </p:spTree>
    <p:extLst>
      <p:ext uri="{BB962C8B-B14F-4D97-AF65-F5344CB8AC3E}">
        <p14:creationId xmlns:p14="http://schemas.microsoft.com/office/powerpoint/2010/main" val="37878448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Does workload relocation help?</a:t>
            </a:r>
            <a:endParaRPr lang="en-US" dirty="0"/>
          </a:p>
        </p:txBody>
      </p:sp>
      <p:pic>
        <p:nvPicPr>
          <p:cNvPr id="4" name="Picture 3" descr=" 4"/>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 5"/>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 6"/>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 7"/>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descr=" 8"/>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 10"/>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 11"/>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 12"/>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 13"/>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 14"/>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 15"/>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 16"/>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 17"/>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sp>
        <p:nvSpPr>
          <p:cNvPr id="3" name="Slide Number Placeholder 2" descr=" 3"/>
          <p:cNvSpPr>
            <a:spLocks noGrp="1"/>
          </p:cNvSpPr>
          <p:nvPr>
            <p:ph type="sldNum" sz="quarter" idx="12"/>
          </p:nvPr>
        </p:nvSpPr>
        <p:spPr/>
        <p:txBody>
          <a:bodyPr/>
          <a:lstStyle/>
          <a:p>
            <a:r>
              <a:rPr lang="en-US" smtClean="0"/>
              <a:t>25</a:t>
            </a:r>
            <a:endParaRPr lang="en-US"/>
          </a:p>
        </p:txBody>
      </p:sp>
    </p:spTree>
    <p:extLst>
      <p:ext uri="{BB962C8B-B14F-4D97-AF65-F5344CB8AC3E}">
        <p14:creationId xmlns:p14="http://schemas.microsoft.com/office/powerpoint/2010/main" val="39587682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Does workload relocation help?</a:t>
            </a:r>
            <a:endParaRPr lang="en-US" dirty="0"/>
          </a:p>
        </p:txBody>
      </p:sp>
      <p:pic>
        <p:nvPicPr>
          <p:cNvPr id="4" name="Picture 3" descr=" 4"/>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 5"/>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 6"/>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 7"/>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descr=" 8"/>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 10"/>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 11"/>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 12"/>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 13"/>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 14"/>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 15"/>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 16"/>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 17"/>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20" name="Straight Connector 19" descr=" 18"/>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descr=" 2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 21"/>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descr=" 22"/>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 23"/>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descr=" 24"/>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descr=" 25"/>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Slide Number Placeholder 2" descr=" 3"/>
          <p:cNvSpPr>
            <a:spLocks noGrp="1"/>
          </p:cNvSpPr>
          <p:nvPr>
            <p:ph type="sldNum" sz="quarter" idx="12"/>
          </p:nvPr>
        </p:nvSpPr>
        <p:spPr/>
        <p:txBody>
          <a:bodyPr/>
          <a:lstStyle/>
          <a:p>
            <a:r>
              <a:rPr lang="en-US" smtClean="0"/>
              <a:t>25</a:t>
            </a:r>
            <a:endParaRPr lang="en-US"/>
          </a:p>
        </p:txBody>
      </p:sp>
    </p:spTree>
    <p:extLst>
      <p:ext uri="{BB962C8B-B14F-4D97-AF65-F5344CB8AC3E}">
        <p14:creationId xmlns:p14="http://schemas.microsoft.com/office/powerpoint/2010/main" val="39608596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Does workload relocation help?</a:t>
            </a:r>
            <a:endParaRPr lang="en-US" dirty="0"/>
          </a:p>
        </p:txBody>
      </p:sp>
      <p:pic>
        <p:nvPicPr>
          <p:cNvPr id="4" name="Picture 3" descr=" 4"/>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 5"/>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 6"/>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 7"/>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descr=" 8"/>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 10"/>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 11"/>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 12"/>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 13"/>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 14"/>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 15"/>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 16"/>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 17"/>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20" name="Straight Connector 19" descr=" 18"/>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descr=" 2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 21"/>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descr=" 22"/>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 23"/>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descr=" 24"/>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descr=" 25"/>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descr=" 26"/>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3" name="Slide Number Placeholder 2" descr=" 3"/>
          <p:cNvSpPr>
            <a:spLocks noGrp="1"/>
          </p:cNvSpPr>
          <p:nvPr>
            <p:ph type="sldNum" sz="quarter" idx="12"/>
          </p:nvPr>
        </p:nvSpPr>
        <p:spPr/>
        <p:txBody>
          <a:bodyPr/>
          <a:lstStyle/>
          <a:p>
            <a:r>
              <a:rPr lang="en-US" smtClean="0"/>
              <a:t>25</a:t>
            </a:r>
            <a:endParaRPr lang="en-US"/>
          </a:p>
        </p:txBody>
      </p:sp>
    </p:spTree>
    <p:extLst>
      <p:ext uri="{BB962C8B-B14F-4D97-AF65-F5344CB8AC3E}">
        <p14:creationId xmlns:p14="http://schemas.microsoft.com/office/powerpoint/2010/main" val="294155734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Does workload relocation help?</a:t>
            </a:r>
            <a:endParaRPr lang="en-US" dirty="0"/>
          </a:p>
        </p:txBody>
      </p:sp>
      <p:pic>
        <p:nvPicPr>
          <p:cNvPr id="4" name="Picture 3" descr=" 4"/>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 5"/>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 6"/>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 7"/>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descr=" 8"/>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 10"/>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 11"/>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 12"/>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 13"/>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 14"/>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 15"/>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 16"/>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 17"/>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20" name="Straight Connector 19" descr=" 18"/>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descr=" 2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 21"/>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descr=" 22"/>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 23"/>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descr=" 24"/>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descr=" 25"/>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descr=" 26"/>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27" name="Rounded Rectangular Callout 26" descr=" 27"/>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 name="Slide Number Placeholder 2" descr=" 3"/>
          <p:cNvSpPr>
            <a:spLocks noGrp="1"/>
          </p:cNvSpPr>
          <p:nvPr>
            <p:ph type="sldNum" sz="quarter" idx="12"/>
          </p:nvPr>
        </p:nvSpPr>
        <p:spPr/>
        <p:txBody>
          <a:bodyPr/>
          <a:lstStyle/>
          <a:p>
            <a:r>
              <a:rPr lang="en-US" smtClean="0"/>
              <a:t>25</a:t>
            </a:r>
            <a:endParaRPr lang="en-US"/>
          </a:p>
        </p:txBody>
      </p:sp>
    </p:spTree>
    <p:extLst>
      <p:ext uri="{BB962C8B-B14F-4D97-AF65-F5344CB8AC3E}">
        <p14:creationId xmlns:p14="http://schemas.microsoft.com/office/powerpoint/2010/main" val="210181541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Does workload relocation help?</a:t>
            </a:r>
            <a:endParaRPr lang="en-US" dirty="0"/>
          </a:p>
        </p:txBody>
      </p:sp>
      <p:pic>
        <p:nvPicPr>
          <p:cNvPr id="4" name="Picture 3" descr=" 4"/>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 5"/>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 6"/>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 7"/>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descr=" 8"/>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 10"/>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 11"/>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 12"/>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 13"/>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 14"/>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 15"/>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 16"/>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 17"/>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20" name="Straight Connector 19" descr=" 18"/>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descr=" 20"/>
          <p:cNvCxnSpPr/>
          <p:nvPr/>
        </p:nvCxnSpPr>
        <p:spPr>
          <a:xfrm flipH="1" flipV="1">
            <a:off x="2627315" y="4030992"/>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 21"/>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descr=" 22"/>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 23"/>
          <p:cNvCxnSpPr/>
          <p:nvPr/>
        </p:nvCxnSpPr>
        <p:spPr>
          <a:xfrm flipV="1">
            <a:off x="3155275" y="4017150"/>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descr=" 24"/>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descr=" 25"/>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descr=" 26"/>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28" name="Rounded Rectangular Callout 27" descr=" 28"/>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9" name="Rounded Rectangular Callout 28" descr=" 29"/>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 name="Slide Number Placeholder 2" descr=" 3"/>
          <p:cNvSpPr>
            <a:spLocks noGrp="1"/>
          </p:cNvSpPr>
          <p:nvPr>
            <p:ph type="sldNum" sz="quarter" idx="12"/>
          </p:nvPr>
        </p:nvSpPr>
        <p:spPr/>
        <p:txBody>
          <a:bodyPr/>
          <a:lstStyle/>
          <a:p>
            <a:r>
              <a:rPr lang="en-US" smtClean="0"/>
              <a:t>25</a:t>
            </a:r>
            <a:endParaRPr lang="en-US"/>
          </a:p>
        </p:txBody>
      </p:sp>
    </p:spTree>
    <p:extLst>
      <p:ext uri="{BB962C8B-B14F-4D97-AF65-F5344CB8AC3E}">
        <p14:creationId xmlns:p14="http://schemas.microsoft.com/office/powerpoint/2010/main" val="14989728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10" name="Picture 6" descr=" 92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14" y="1295400"/>
            <a:ext cx="8690986" cy="396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descr=" 13"/>
          <p:cNvSpPr txBox="1"/>
          <p:nvPr/>
        </p:nvSpPr>
        <p:spPr>
          <a:xfrm>
            <a:off x="68344" y="5334000"/>
            <a:ext cx="9122369" cy="707886"/>
          </a:xfrm>
          <a:prstGeom prst="rect">
            <a:avLst/>
          </a:prstGeom>
          <a:noFill/>
        </p:spPr>
        <p:txBody>
          <a:bodyPr wrap="none" rtlCol="0">
            <a:spAutoFit/>
          </a:bodyPr>
          <a:lstStyle/>
          <a:p>
            <a:pPr algn="ctr"/>
            <a:r>
              <a:rPr lang="en-US" sz="2400" dirty="0" smtClean="0"/>
              <a:t>Google’s B4 SDN</a:t>
            </a:r>
            <a:endParaRPr lang="en-US" dirty="0" smtClean="0"/>
          </a:p>
          <a:p>
            <a:r>
              <a:rPr lang="en-US" sz="1600" dirty="0" smtClean="0"/>
              <a:t>Image Source: Jain et. al, “B4: Experience with a globally-deployed software defined WAN”, SIGCOMM 2013</a:t>
            </a:r>
            <a:endParaRPr lang="en-US" sz="1600" dirty="0"/>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15</a:t>
            </a:fld>
            <a:endParaRPr lang="en-US" dirty="0"/>
          </a:p>
        </p:txBody>
      </p:sp>
    </p:spTree>
    <p:extLst>
      <p:ext uri="{BB962C8B-B14F-4D97-AF65-F5344CB8AC3E}">
        <p14:creationId xmlns:p14="http://schemas.microsoft.com/office/powerpoint/2010/main" val="11707602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Does workload relocation help?</a:t>
            </a:r>
            <a:endParaRPr lang="en-US" dirty="0"/>
          </a:p>
        </p:txBody>
      </p:sp>
      <p:pic>
        <p:nvPicPr>
          <p:cNvPr id="4" name="Picture 3" descr=" 4"/>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 5"/>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 6"/>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 7"/>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descr=" 8"/>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 10"/>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 11"/>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 12"/>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 13"/>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 14"/>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 15"/>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 16"/>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 17"/>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20" name="Straight Connector 19" descr=" 18"/>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descr=" 20"/>
          <p:cNvCxnSpPr/>
          <p:nvPr/>
        </p:nvCxnSpPr>
        <p:spPr>
          <a:xfrm flipH="1" flipV="1">
            <a:off x="2627315" y="4030992"/>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 21"/>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descr=" 22"/>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 23"/>
          <p:cNvCxnSpPr/>
          <p:nvPr/>
        </p:nvCxnSpPr>
        <p:spPr>
          <a:xfrm flipV="1">
            <a:off x="3155275" y="4017150"/>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descr=" 24"/>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descr=" 25"/>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descr=" 26"/>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30" name="TextBox 29" descr=" 30"/>
          <p:cNvSpPr txBox="1"/>
          <p:nvPr/>
        </p:nvSpPr>
        <p:spPr>
          <a:xfrm>
            <a:off x="1782337" y="3163289"/>
            <a:ext cx="5913863" cy="584775"/>
          </a:xfrm>
          <a:prstGeom prst="rect">
            <a:avLst/>
          </a:prstGeom>
          <a:solidFill>
            <a:srgbClr val="002060"/>
          </a:solidFill>
        </p:spPr>
        <p:txBody>
          <a:bodyPr wrap="none" rtlCol="0">
            <a:spAutoFit/>
          </a:bodyPr>
          <a:lstStyle/>
          <a:p>
            <a:r>
              <a:rPr lang="en-US" sz="3200" dirty="0" smtClean="0">
                <a:solidFill>
                  <a:schemeClr val="bg1"/>
                </a:solidFill>
              </a:rPr>
              <a:t>WR enables greater power savings</a:t>
            </a:r>
            <a:endParaRPr lang="en-US" sz="3200" dirty="0">
              <a:solidFill>
                <a:schemeClr val="bg1"/>
              </a:solidFill>
            </a:endParaRPr>
          </a:p>
        </p:txBody>
      </p:sp>
      <p:sp>
        <p:nvSpPr>
          <p:cNvPr id="3" name="Slide Number Placeholder 2" descr=" 3"/>
          <p:cNvSpPr>
            <a:spLocks noGrp="1"/>
          </p:cNvSpPr>
          <p:nvPr>
            <p:ph type="sldNum" sz="quarter" idx="12"/>
          </p:nvPr>
        </p:nvSpPr>
        <p:spPr/>
        <p:txBody>
          <a:bodyPr/>
          <a:lstStyle/>
          <a:p>
            <a:r>
              <a:rPr lang="en-US" smtClean="0"/>
              <a:t>25</a:t>
            </a:r>
            <a:endParaRPr lang="en-US"/>
          </a:p>
        </p:txBody>
      </p:sp>
    </p:spTree>
    <p:extLst>
      <p:ext uri="{BB962C8B-B14F-4D97-AF65-F5344CB8AC3E}">
        <p14:creationId xmlns:p14="http://schemas.microsoft.com/office/powerpoint/2010/main" val="18776571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Does workload relocation help?</a:t>
            </a:r>
            <a:endParaRPr lang="en-US" dirty="0"/>
          </a:p>
        </p:txBody>
      </p:sp>
      <p:pic>
        <p:nvPicPr>
          <p:cNvPr id="4" name="Picture 3" descr=" 4"/>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 5"/>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 6"/>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 7"/>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descr=" 8"/>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 10"/>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 11"/>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 12"/>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 13"/>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 14"/>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 15"/>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 16"/>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 17"/>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20" name="Straight Connector 19" descr=" 18"/>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descr=" 20"/>
          <p:cNvCxnSpPr/>
          <p:nvPr/>
        </p:nvCxnSpPr>
        <p:spPr>
          <a:xfrm flipH="1" flipV="1">
            <a:off x="2627315" y="4030992"/>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 21"/>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descr=" 22"/>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 23"/>
          <p:cNvCxnSpPr/>
          <p:nvPr/>
        </p:nvCxnSpPr>
        <p:spPr>
          <a:xfrm flipV="1">
            <a:off x="3155275" y="4017150"/>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descr=" 24"/>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descr=" 25"/>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0" name="TextBox 29" descr=" 30"/>
          <p:cNvSpPr txBox="1"/>
          <p:nvPr/>
        </p:nvSpPr>
        <p:spPr>
          <a:xfrm>
            <a:off x="1782337" y="3163289"/>
            <a:ext cx="5913863" cy="584775"/>
          </a:xfrm>
          <a:prstGeom prst="rect">
            <a:avLst/>
          </a:prstGeom>
          <a:solidFill>
            <a:srgbClr val="002060"/>
          </a:solidFill>
        </p:spPr>
        <p:txBody>
          <a:bodyPr wrap="none" rtlCol="0">
            <a:spAutoFit/>
          </a:bodyPr>
          <a:lstStyle/>
          <a:p>
            <a:r>
              <a:rPr lang="en-US" sz="3200" dirty="0" smtClean="0">
                <a:solidFill>
                  <a:schemeClr val="bg1"/>
                </a:solidFill>
              </a:rPr>
              <a:t>WR enables greater power savings</a:t>
            </a:r>
            <a:endParaRPr lang="en-US" sz="3200" dirty="0">
              <a:solidFill>
                <a:schemeClr val="bg1"/>
              </a:solidFill>
            </a:endParaRPr>
          </a:p>
        </p:txBody>
      </p:sp>
      <p:sp>
        <p:nvSpPr>
          <p:cNvPr id="3" name="Slide Number Placeholder 2" descr=" 3"/>
          <p:cNvSpPr>
            <a:spLocks noGrp="1"/>
          </p:cNvSpPr>
          <p:nvPr>
            <p:ph type="sldNum" sz="quarter" idx="12"/>
          </p:nvPr>
        </p:nvSpPr>
        <p:spPr/>
        <p:txBody>
          <a:bodyPr/>
          <a:lstStyle/>
          <a:p>
            <a:r>
              <a:rPr lang="en-US" smtClean="0"/>
              <a:t>25</a:t>
            </a:r>
            <a:endParaRPr lang="en-US"/>
          </a:p>
        </p:txBody>
      </p:sp>
    </p:spTree>
    <p:extLst>
      <p:ext uri="{BB962C8B-B14F-4D97-AF65-F5344CB8AC3E}">
        <p14:creationId xmlns:p14="http://schemas.microsoft.com/office/powerpoint/2010/main" val="347768379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Workload Relocation Possible?</a:t>
            </a:r>
            <a:endParaRPr lang="en-US" dirty="0"/>
          </a:p>
        </p:txBody>
      </p:sp>
      <p:sp>
        <p:nvSpPr>
          <p:cNvPr id="3" name="Slide Number Placeholder 2"/>
          <p:cNvSpPr>
            <a:spLocks noGrp="1"/>
          </p:cNvSpPr>
          <p:nvPr>
            <p:ph type="sldNum" sz="quarter" idx="12"/>
          </p:nvPr>
        </p:nvSpPr>
        <p:spPr/>
        <p:txBody>
          <a:bodyPr/>
          <a:lstStyle/>
          <a:p>
            <a:r>
              <a:rPr lang="en-US" smtClean="0"/>
              <a:t>26</a:t>
            </a:r>
            <a:endParaRPr lang="en-US"/>
          </a:p>
        </p:txBody>
      </p:sp>
      <p:pic>
        <p:nvPicPr>
          <p:cNvPr id="1026" name="Picture 2" descr="E:\Users\Saqib Ilyas\Documents\GitHub\Dissertation\picspres\coveragec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829300" cy="4314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4400" y="5638800"/>
            <a:ext cx="7709418" cy="523220"/>
          </a:xfrm>
          <a:prstGeom prst="rect">
            <a:avLst/>
          </a:prstGeom>
          <a:solidFill>
            <a:srgbClr val="002060"/>
          </a:solidFill>
        </p:spPr>
        <p:txBody>
          <a:bodyPr wrap="none" rtlCol="0">
            <a:spAutoFit/>
          </a:bodyPr>
          <a:lstStyle/>
          <a:p>
            <a:r>
              <a:rPr lang="en-US" sz="2800" dirty="0" smtClean="0">
                <a:solidFill>
                  <a:schemeClr val="bg1"/>
                </a:solidFill>
              </a:rPr>
              <a:t>40% users receive signal from more than three BTSs</a:t>
            </a:r>
            <a:endParaRPr lang="en-US" sz="2800" dirty="0">
              <a:solidFill>
                <a:schemeClr val="bg1"/>
              </a:solidFill>
            </a:endParaRPr>
          </a:p>
        </p:txBody>
      </p:sp>
    </p:spTree>
    <p:extLst>
      <p:ext uri="{BB962C8B-B14F-4D97-AF65-F5344CB8AC3E}">
        <p14:creationId xmlns:p14="http://schemas.microsoft.com/office/powerpoint/2010/main" val="150255243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 </a:t>
            </a:r>
            <a:endParaRPr lang="en-US" dirty="0"/>
          </a:p>
        </p:txBody>
      </p:sp>
      <p:pic>
        <p:nvPicPr>
          <p:cNvPr id="20" name="Picture 2" descr=" 20"/>
          <p:cNvPicPr>
            <a:picLocks noGrp="1" noChangeAspect="1" noChangeArrowheads="1"/>
          </p:cNvPicPr>
          <p:nvPr>
            <p:ph idx="1"/>
          </p:nvPr>
        </p:nvPicPr>
        <p:blipFill>
          <a:blip r:embed="rId3" cstate="print"/>
          <a:srcRect/>
          <a:stretch>
            <a:fillRect/>
          </a:stretch>
        </p:blipFill>
        <p:spPr bwMode="auto">
          <a:xfrm>
            <a:off x="609600" y="1295400"/>
            <a:ext cx="8084545" cy="1295400"/>
          </a:xfrm>
          <a:prstGeom prst="rect">
            <a:avLst/>
          </a:prstGeom>
          <a:noFill/>
          <a:ln w="9525">
            <a:noFill/>
            <a:miter lim="800000"/>
            <a:headEnd/>
            <a:tailEnd/>
          </a:ln>
        </p:spPr>
      </p:pic>
      <p:sp>
        <p:nvSpPr>
          <p:cNvPr id="5" name="Slide Number Placeholder 4" descr=" 5"/>
          <p:cNvSpPr>
            <a:spLocks noGrp="1"/>
          </p:cNvSpPr>
          <p:nvPr>
            <p:ph type="sldNum" sz="quarter" idx="12"/>
          </p:nvPr>
        </p:nvSpPr>
        <p:spPr/>
        <p:txBody>
          <a:bodyPr/>
          <a:lstStyle/>
          <a:p>
            <a:r>
              <a:rPr lang="en-US" smtClean="0"/>
              <a:t>27</a:t>
            </a:r>
            <a:endParaRPr lang="en-US"/>
          </a:p>
        </p:txBody>
      </p:sp>
    </p:spTree>
    <p:extLst>
      <p:ext uri="{BB962C8B-B14F-4D97-AF65-F5344CB8AC3E}">
        <p14:creationId xmlns:p14="http://schemas.microsoft.com/office/powerpoint/2010/main" val="305984772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 </a:t>
            </a:r>
            <a:endParaRPr lang="en-US" dirty="0"/>
          </a:p>
        </p:txBody>
      </p:sp>
      <p:pic>
        <p:nvPicPr>
          <p:cNvPr id="20" name="Picture 2" descr=" 20"/>
          <p:cNvPicPr>
            <a:picLocks noGrp="1" noChangeAspect="1" noChangeArrowheads="1"/>
          </p:cNvPicPr>
          <p:nvPr>
            <p:ph idx="1"/>
          </p:nvPr>
        </p:nvPicPr>
        <p:blipFill>
          <a:blip r:embed="rId3" cstate="print"/>
          <a:srcRect/>
          <a:stretch>
            <a:fillRect/>
          </a:stretch>
        </p:blipFill>
        <p:spPr bwMode="auto">
          <a:xfrm>
            <a:off x="609600" y="1295400"/>
            <a:ext cx="8084545" cy="1295400"/>
          </a:xfrm>
          <a:prstGeom prst="rect">
            <a:avLst/>
          </a:prstGeom>
          <a:noFill/>
          <a:ln w="9525">
            <a:noFill/>
            <a:miter lim="800000"/>
            <a:headEnd/>
            <a:tailEnd/>
          </a:ln>
        </p:spPr>
      </p:pic>
      <p:sp>
        <p:nvSpPr>
          <p:cNvPr id="6" name="Multiply 5" descr=" 3"/>
          <p:cNvSpPr/>
          <p:nvPr/>
        </p:nvSpPr>
        <p:spPr>
          <a:xfrm>
            <a:off x="3817451" y="1371600"/>
            <a:ext cx="2049949" cy="1066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descr=" 5"/>
          <p:cNvSpPr>
            <a:spLocks noGrp="1"/>
          </p:cNvSpPr>
          <p:nvPr>
            <p:ph type="sldNum" sz="quarter" idx="12"/>
          </p:nvPr>
        </p:nvSpPr>
        <p:spPr/>
        <p:txBody>
          <a:bodyPr/>
          <a:lstStyle/>
          <a:p>
            <a:r>
              <a:rPr lang="en-US" smtClean="0"/>
              <a:t>27</a:t>
            </a:r>
            <a:endParaRPr lang="en-US"/>
          </a:p>
        </p:txBody>
      </p:sp>
    </p:spTree>
    <p:extLst>
      <p:ext uri="{BB962C8B-B14F-4D97-AF65-F5344CB8AC3E}">
        <p14:creationId xmlns:p14="http://schemas.microsoft.com/office/powerpoint/2010/main" val="891127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mc:Choice xmlns:a14="http://schemas.microsoft.com/office/drawing/2010/main" Requires="a14">
          <p:sp>
            <p:nvSpPr>
              <p:cNvPr id="7" name="TextBox 6" descr=" 4"/>
              <p:cNvSpPr txBox="1"/>
              <p:nvPr/>
            </p:nvSpPr>
            <p:spPr>
              <a:xfrm>
                <a:off x="2971800" y="2514600"/>
                <a:ext cx="2735749"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𝑚</m:t>
                          </m:r>
                        </m:sup>
                        <m:e>
                          <m:sSubSup>
                            <m:sSubSupPr>
                              <m:ctrlPr>
                                <a:rPr lang="en-US" sz="2800" b="0" i="1" smtClean="0">
                                  <a:latin typeface="Cambria Math"/>
                                </a:rPr>
                              </m:ctrlPr>
                            </m:sSubSupPr>
                            <m:e>
                              <m:r>
                                <a:rPr lang="en-US" sz="2800" b="0" i="1" smtClean="0">
                                  <a:latin typeface="Cambria Math"/>
                                </a:rPr>
                                <m:t>𝑝</m:t>
                              </m:r>
                            </m:e>
                            <m:sub>
                              <m:r>
                                <a:rPr lang="en-US" sz="2800" b="0" i="1" smtClean="0">
                                  <a:latin typeface="Cambria Math"/>
                                </a:rPr>
                                <m:t>𝑖</m:t>
                              </m:r>
                            </m:sub>
                            <m:sup>
                              <m:r>
                                <a:rPr lang="en-US" sz="2800" b="0" i="1" smtClean="0">
                                  <a:latin typeface="Cambria Math"/>
                                </a:rPr>
                                <m:t>𝑗</m:t>
                              </m:r>
                            </m:sup>
                          </m:sSubSup>
                        </m:e>
                      </m:nary>
                    </m:oMath>
                  </m:oMathPara>
                </a14:m>
                <a:endParaRPr lang="en-US" sz="2800" dirty="0"/>
              </a:p>
            </p:txBody>
          </p:sp>
        </mc:Choice>
        <mc:Fallback>
          <p:sp>
            <p:nvSpPr>
              <p:cNvPr id="7" name="TextBox 6" descr=" 4"/>
              <p:cNvSpPr txBox="1">
                <a:spLocks noRot="1" noChangeAspect="1" noMove="1" noResize="1" noEditPoints="1" noAdjustHandles="1" noChangeArrowheads="1" noChangeShapeType="1" noTextEdit="1"/>
              </p:cNvSpPr>
              <p:nvPr/>
            </p:nvSpPr>
            <p:spPr>
              <a:xfrm>
                <a:off x="2971800" y="2514600"/>
                <a:ext cx="2735749" cy="1317348"/>
              </a:xfrm>
              <a:prstGeom prst="rect">
                <a:avLst/>
              </a:prstGeom>
              <a:blipFill rotWithShape="1">
                <a:blip r:embed="rId3"/>
                <a:stretch>
                  <a:fillRect/>
                </a:stretch>
              </a:blipFill>
            </p:spPr>
            <p:txBody>
              <a:bodyPr/>
              <a:lstStyle/>
              <a:p>
                <a:r>
                  <a:rPr lang="en-US">
                    <a:noFill/>
                  </a:rPr>
                  <a:t> </a:t>
                </a:r>
              </a:p>
            </p:txBody>
          </p:sp>
        </mc:Fallback>
      </mc:AlternateContent>
      <p:pic>
        <p:nvPicPr>
          <p:cNvPr id="20" name="Picture 2" descr=" 20"/>
          <p:cNvPicPr>
            <a:picLocks noGrp="1" noChangeAspect="1" noChangeArrowheads="1"/>
          </p:cNvPicPr>
          <p:nvPr>
            <p:ph idx="1"/>
          </p:nvPr>
        </p:nvPicPr>
        <p:blipFill>
          <a:blip r:embed="rId4" cstate="print"/>
          <a:srcRect/>
          <a:stretch>
            <a:fillRect/>
          </a:stretch>
        </p:blipFill>
        <p:spPr bwMode="auto">
          <a:xfrm>
            <a:off x="609600" y="1295400"/>
            <a:ext cx="8084545" cy="1295400"/>
          </a:xfrm>
          <a:prstGeom prst="rect">
            <a:avLst/>
          </a:prstGeom>
          <a:noFill/>
          <a:ln w="9525">
            <a:noFill/>
            <a:miter lim="800000"/>
            <a:headEnd/>
            <a:tailEnd/>
          </a:ln>
        </p:spPr>
      </p:pic>
      <p:sp>
        <p:nvSpPr>
          <p:cNvPr id="6" name="Multiply 5" descr=" 3"/>
          <p:cNvSpPr/>
          <p:nvPr/>
        </p:nvSpPr>
        <p:spPr>
          <a:xfrm>
            <a:off x="3817451" y="1371600"/>
            <a:ext cx="2049949" cy="1066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descr=" 21"/>
          <p:cNvSpPr txBox="1"/>
          <p:nvPr/>
        </p:nvSpPr>
        <p:spPr>
          <a:xfrm>
            <a:off x="1831635" y="3810000"/>
            <a:ext cx="5254965" cy="523220"/>
          </a:xfrm>
          <a:prstGeom prst="rect">
            <a:avLst/>
          </a:prstGeom>
          <a:noFill/>
        </p:spPr>
        <p:txBody>
          <a:bodyPr wrap="none" rtlCol="0">
            <a:spAutoFit/>
          </a:bodyPr>
          <a:lstStyle/>
          <a:p>
            <a:r>
              <a:rPr lang="en-US" sz="2800" dirty="0" smtClean="0"/>
              <a:t>For every interval, minimize # TRXs</a:t>
            </a:r>
            <a:endParaRPr lang="en-US" sz="2800" dirty="0"/>
          </a:p>
        </p:txBody>
      </p:sp>
      <p:sp>
        <p:nvSpPr>
          <p:cNvPr id="5" name="Slide Number Placeholder 4" descr=" 5"/>
          <p:cNvSpPr>
            <a:spLocks noGrp="1"/>
          </p:cNvSpPr>
          <p:nvPr>
            <p:ph type="sldNum" sz="quarter" idx="12"/>
          </p:nvPr>
        </p:nvSpPr>
        <p:spPr/>
        <p:txBody>
          <a:bodyPr/>
          <a:lstStyle/>
          <a:p>
            <a:r>
              <a:rPr lang="en-US" smtClean="0"/>
              <a:t>27</a:t>
            </a:r>
            <a:endParaRPr lang="en-US"/>
          </a:p>
        </p:txBody>
      </p:sp>
    </p:spTree>
    <p:extLst>
      <p:ext uri="{BB962C8B-B14F-4D97-AF65-F5344CB8AC3E}">
        <p14:creationId xmlns:p14="http://schemas.microsoft.com/office/powerpoint/2010/main" val="23380943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mc:Choice xmlns:a14="http://schemas.microsoft.com/office/drawing/2010/main" Requires="a14">
          <p:sp>
            <p:nvSpPr>
              <p:cNvPr id="7" name="TextBox 6" descr=" 4"/>
              <p:cNvSpPr txBox="1"/>
              <p:nvPr/>
            </p:nvSpPr>
            <p:spPr>
              <a:xfrm>
                <a:off x="2971800" y="2514600"/>
                <a:ext cx="2735749"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𝑚</m:t>
                          </m:r>
                        </m:sup>
                        <m:e>
                          <m:sSubSup>
                            <m:sSubSupPr>
                              <m:ctrlPr>
                                <a:rPr lang="en-US" sz="2800" b="0" i="1" smtClean="0">
                                  <a:latin typeface="Cambria Math"/>
                                </a:rPr>
                              </m:ctrlPr>
                            </m:sSubSupPr>
                            <m:e>
                              <m:r>
                                <a:rPr lang="en-US" sz="2800" b="0" i="1" smtClean="0">
                                  <a:latin typeface="Cambria Math"/>
                                </a:rPr>
                                <m:t>𝑝</m:t>
                              </m:r>
                            </m:e>
                            <m:sub>
                              <m:r>
                                <a:rPr lang="en-US" sz="2800" b="0" i="1" smtClean="0">
                                  <a:latin typeface="Cambria Math"/>
                                </a:rPr>
                                <m:t>𝑖</m:t>
                              </m:r>
                            </m:sub>
                            <m:sup>
                              <m:r>
                                <a:rPr lang="en-US" sz="2800" b="0" i="1" smtClean="0">
                                  <a:latin typeface="Cambria Math"/>
                                </a:rPr>
                                <m:t>𝑗</m:t>
                              </m:r>
                            </m:sup>
                          </m:sSubSup>
                        </m:e>
                      </m:nary>
                    </m:oMath>
                  </m:oMathPara>
                </a14:m>
                <a:endParaRPr lang="en-US" sz="2800" dirty="0"/>
              </a:p>
            </p:txBody>
          </p:sp>
        </mc:Choice>
        <mc:Fallback>
          <p:sp>
            <p:nvSpPr>
              <p:cNvPr id="7" name="TextBox 6" descr=" 4"/>
              <p:cNvSpPr txBox="1">
                <a:spLocks noRot="1" noChangeAspect="1" noMove="1" noResize="1" noEditPoints="1" noAdjustHandles="1" noChangeArrowheads="1" noChangeShapeType="1" noTextEdit="1"/>
              </p:cNvSpPr>
              <p:nvPr/>
            </p:nvSpPr>
            <p:spPr>
              <a:xfrm>
                <a:off x="2971800" y="2514600"/>
                <a:ext cx="2735749" cy="1317348"/>
              </a:xfrm>
              <a:prstGeom prst="rect">
                <a:avLst/>
              </a:prstGeom>
              <a:blipFill rotWithShape="1">
                <a:blip r:embed="rId3"/>
                <a:stretch>
                  <a:fillRect/>
                </a:stretch>
              </a:blipFill>
            </p:spPr>
            <p:txBody>
              <a:bodyPr/>
              <a:lstStyle/>
              <a:p>
                <a:r>
                  <a:rPr lang="en-US">
                    <a:noFill/>
                  </a:rPr>
                  <a:t> </a:t>
                </a:r>
              </a:p>
            </p:txBody>
          </p:sp>
        </mc:Fallback>
      </mc:AlternateContent>
      <p:pic>
        <p:nvPicPr>
          <p:cNvPr id="20" name="Picture 2" descr=" 20"/>
          <p:cNvPicPr>
            <a:picLocks noGrp="1" noChangeAspect="1" noChangeArrowheads="1"/>
          </p:cNvPicPr>
          <p:nvPr>
            <p:ph idx="1"/>
          </p:nvPr>
        </p:nvPicPr>
        <p:blipFill>
          <a:blip r:embed="rId4" cstate="print"/>
          <a:srcRect/>
          <a:stretch>
            <a:fillRect/>
          </a:stretch>
        </p:blipFill>
        <p:spPr bwMode="auto">
          <a:xfrm>
            <a:off x="609600" y="1295400"/>
            <a:ext cx="8084545" cy="1295400"/>
          </a:xfrm>
          <a:prstGeom prst="rect">
            <a:avLst/>
          </a:prstGeom>
          <a:noFill/>
          <a:ln w="9525">
            <a:noFill/>
            <a:miter lim="800000"/>
            <a:headEnd/>
            <a:tailEnd/>
          </a:ln>
        </p:spPr>
      </p:pic>
      <p:sp>
        <p:nvSpPr>
          <p:cNvPr id="6" name="Multiply 5" descr=" 3"/>
          <p:cNvSpPr/>
          <p:nvPr/>
        </p:nvSpPr>
        <p:spPr>
          <a:xfrm>
            <a:off x="3817451" y="1371600"/>
            <a:ext cx="2049949" cy="1066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descr=" 22"/>
          <p:cNvSpPr txBox="1"/>
          <p:nvPr/>
        </p:nvSpPr>
        <p:spPr>
          <a:xfrm>
            <a:off x="4648200" y="4114800"/>
            <a:ext cx="3902287" cy="461665"/>
          </a:xfrm>
          <a:prstGeom prst="rect">
            <a:avLst/>
          </a:prstGeom>
          <a:noFill/>
        </p:spPr>
        <p:txBody>
          <a:bodyPr wrap="none" rtlCol="0">
            <a:spAutoFit/>
          </a:bodyPr>
          <a:lstStyle/>
          <a:p>
            <a:r>
              <a:rPr lang="en-US" sz="2400" dirty="0" smtClean="0">
                <a:solidFill>
                  <a:schemeClr val="bg1"/>
                </a:solidFill>
              </a:rPr>
              <a:t>Seemingly simple formulation</a:t>
            </a:r>
            <a:endParaRPr lang="en-US" sz="2400" dirty="0">
              <a:solidFill>
                <a:schemeClr val="bg1"/>
              </a:solidFill>
            </a:endParaRPr>
          </a:p>
        </p:txBody>
      </p:sp>
      <p:sp>
        <p:nvSpPr>
          <p:cNvPr id="5" name="Slide Number Placeholder 4" descr=" 5"/>
          <p:cNvSpPr>
            <a:spLocks noGrp="1"/>
          </p:cNvSpPr>
          <p:nvPr>
            <p:ph type="sldNum" sz="quarter" idx="12"/>
          </p:nvPr>
        </p:nvSpPr>
        <p:spPr/>
        <p:txBody>
          <a:bodyPr/>
          <a:lstStyle/>
          <a:p>
            <a:r>
              <a:rPr lang="en-US" smtClean="0"/>
              <a:t>27</a:t>
            </a:r>
            <a:endParaRPr lang="en-US"/>
          </a:p>
        </p:txBody>
      </p:sp>
    </p:spTree>
    <p:extLst>
      <p:ext uri="{BB962C8B-B14F-4D97-AF65-F5344CB8AC3E}">
        <p14:creationId xmlns:p14="http://schemas.microsoft.com/office/powerpoint/2010/main" val="228055546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mc:Choice xmlns:a14="http://schemas.microsoft.com/office/drawing/2010/main" Requires="a14">
          <p:sp>
            <p:nvSpPr>
              <p:cNvPr id="7" name="TextBox 6" descr=" 4"/>
              <p:cNvSpPr txBox="1"/>
              <p:nvPr/>
            </p:nvSpPr>
            <p:spPr>
              <a:xfrm>
                <a:off x="2971800" y="2514600"/>
                <a:ext cx="2735749"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𝑚</m:t>
                          </m:r>
                        </m:sup>
                        <m:e>
                          <m:sSubSup>
                            <m:sSubSupPr>
                              <m:ctrlPr>
                                <a:rPr lang="en-US" sz="2800" b="0" i="1" smtClean="0">
                                  <a:latin typeface="Cambria Math"/>
                                </a:rPr>
                              </m:ctrlPr>
                            </m:sSubSupPr>
                            <m:e>
                              <m:r>
                                <a:rPr lang="en-US" sz="2800" b="0" i="1" smtClean="0">
                                  <a:latin typeface="Cambria Math"/>
                                </a:rPr>
                                <m:t>𝑝</m:t>
                              </m:r>
                            </m:e>
                            <m:sub>
                              <m:r>
                                <a:rPr lang="en-US" sz="2800" b="0" i="1" smtClean="0">
                                  <a:latin typeface="Cambria Math"/>
                                </a:rPr>
                                <m:t>𝑖</m:t>
                              </m:r>
                            </m:sub>
                            <m:sup>
                              <m:r>
                                <a:rPr lang="en-US" sz="2800" b="0" i="1" smtClean="0">
                                  <a:latin typeface="Cambria Math"/>
                                </a:rPr>
                                <m:t>𝑗</m:t>
                              </m:r>
                            </m:sup>
                          </m:sSubSup>
                        </m:e>
                      </m:nary>
                    </m:oMath>
                  </m:oMathPara>
                </a14:m>
                <a:endParaRPr lang="en-US" sz="2800" dirty="0"/>
              </a:p>
            </p:txBody>
          </p:sp>
        </mc:Choice>
        <mc:Fallback>
          <p:sp>
            <p:nvSpPr>
              <p:cNvPr id="7" name="TextBox 6" descr=" 4"/>
              <p:cNvSpPr txBox="1">
                <a:spLocks noRot="1" noChangeAspect="1" noMove="1" noResize="1" noEditPoints="1" noAdjustHandles="1" noChangeArrowheads="1" noChangeShapeType="1" noTextEdit="1"/>
              </p:cNvSpPr>
              <p:nvPr/>
            </p:nvSpPr>
            <p:spPr>
              <a:xfrm>
                <a:off x="2971800" y="2514600"/>
                <a:ext cx="2735749" cy="1317348"/>
              </a:xfrm>
              <a:prstGeom prst="rect">
                <a:avLst/>
              </a:prstGeom>
              <a:blipFill rotWithShape="1">
                <a:blip r:embed="rId3"/>
                <a:stretch>
                  <a:fillRect/>
                </a:stretch>
              </a:blipFill>
            </p:spPr>
            <p:txBody>
              <a:bodyPr/>
              <a:lstStyle/>
              <a:p>
                <a:r>
                  <a:rPr lang="en-US">
                    <a:noFill/>
                  </a:rPr>
                  <a:t> </a:t>
                </a:r>
              </a:p>
            </p:txBody>
          </p:sp>
        </mc:Fallback>
      </mc:AlternateContent>
      <p:pic>
        <p:nvPicPr>
          <p:cNvPr id="20" name="Picture 2" descr=" 20"/>
          <p:cNvPicPr>
            <a:picLocks noGrp="1" noChangeAspect="1" noChangeArrowheads="1"/>
          </p:cNvPicPr>
          <p:nvPr>
            <p:ph idx="1"/>
          </p:nvPr>
        </p:nvPicPr>
        <p:blipFill>
          <a:blip r:embed="rId4" cstate="print"/>
          <a:srcRect/>
          <a:stretch>
            <a:fillRect/>
          </a:stretch>
        </p:blipFill>
        <p:spPr bwMode="auto">
          <a:xfrm>
            <a:off x="609600" y="1295400"/>
            <a:ext cx="8084545" cy="1295400"/>
          </a:xfrm>
          <a:prstGeom prst="rect">
            <a:avLst/>
          </a:prstGeom>
          <a:noFill/>
          <a:ln w="9525">
            <a:noFill/>
            <a:miter lim="800000"/>
            <a:headEnd/>
            <a:tailEnd/>
          </a:ln>
        </p:spPr>
      </p:pic>
      <p:sp>
        <p:nvSpPr>
          <p:cNvPr id="6" name="Multiply 5" descr=" 3"/>
          <p:cNvSpPr/>
          <p:nvPr/>
        </p:nvSpPr>
        <p:spPr>
          <a:xfrm>
            <a:off x="3817451" y="1371600"/>
            <a:ext cx="2049949" cy="1066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descr=" 22"/>
          <p:cNvSpPr txBox="1"/>
          <p:nvPr/>
        </p:nvSpPr>
        <p:spPr>
          <a:xfrm>
            <a:off x="4648200" y="4114800"/>
            <a:ext cx="3902287" cy="461665"/>
          </a:xfrm>
          <a:prstGeom prst="rect">
            <a:avLst/>
          </a:prstGeom>
          <a:noFill/>
        </p:spPr>
        <p:txBody>
          <a:bodyPr wrap="none" rtlCol="0">
            <a:spAutoFit/>
          </a:bodyPr>
          <a:lstStyle/>
          <a:p>
            <a:r>
              <a:rPr lang="en-US" sz="2400" dirty="0" smtClean="0">
                <a:solidFill>
                  <a:schemeClr val="bg1"/>
                </a:solidFill>
              </a:rPr>
              <a:t>Seemingly simple formulation</a:t>
            </a:r>
            <a:endParaRPr lang="en-US" sz="2400" dirty="0">
              <a:solidFill>
                <a:schemeClr val="bg1"/>
              </a:solidFill>
            </a:endParaRPr>
          </a:p>
        </p:txBody>
      </p:sp>
      <p:sp>
        <p:nvSpPr>
          <p:cNvPr id="8" name="TextBox 7" descr=" 24"/>
          <p:cNvSpPr txBox="1"/>
          <p:nvPr/>
        </p:nvSpPr>
        <p:spPr>
          <a:xfrm>
            <a:off x="7597578" y="6091535"/>
            <a:ext cx="1241622" cy="461665"/>
          </a:xfrm>
          <a:prstGeom prst="rect">
            <a:avLst/>
          </a:prstGeom>
          <a:noFill/>
        </p:spPr>
        <p:txBody>
          <a:bodyPr wrap="none" rtlCol="0">
            <a:spAutoFit/>
          </a:bodyPr>
          <a:lstStyle/>
          <a:p>
            <a:r>
              <a:rPr lang="en-US" sz="2400" dirty="0" smtClean="0">
                <a:solidFill>
                  <a:schemeClr val="bg1"/>
                </a:solidFill>
              </a:rPr>
              <a:t>NP-Hard</a:t>
            </a:r>
            <a:endParaRPr lang="en-US" sz="2400" dirty="0">
              <a:solidFill>
                <a:schemeClr val="bg1"/>
              </a:solidFill>
            </a:endParaRPr>
          </a:p>
        </p:txBody>
      </p:sp>
      <p:sp>
        <p:nvSpPr>
          <p:cNvPr id="5" name="Slide Number Placeholder 4" descr=" 5"/>
          <p:cNvSpPr>
            <a:spLocks noGrp="1"/>
          </p:cNvSpPr>
          <p:nvPr>
            <p:ph type="sldNum" sz="quarter" idx="12"/>
          </p:nvPr>
        </p:nvSpPr>
        <p:spPr/>
        <p:txBody>
          <a:bodyPr/>
          <a:lstStyle/>
          <a:p>
            <a:r>
              <a:rPr lang="en-US" smtClean="0"/>
              <a:t>27</a:t>
            </a:r>
            <a:endParaRPr lang="en-US"/>
          </a:p>
        </p:txBody>
      </p:sp>
    </p:spTree>
    <p:extLst>
      <p:ext uri="{BB962C8B-B14F-4D97-AF65-F5344CB8AC3E}">
        <p14:creationId xmlns:p14="http://schemas.microsoft.com/office/powerpoint/2010/main" val="181374546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Experimental Setup</a:t>
            </a:r>
            <a:endParaRPr lang="en-US" dirty="0"/>
          </a:p>
        </p:txBody>
      </p:sp>
      <p:sp>
        <p:nvSpPr>
          <p:cNvPr id="3" name="Content Placeholder 2" descr=" 3"/>
          <p:cNvSpPr>
            <a:spLocks noGrp="1"/>
          </p:cNvSpPr>
          <p:nvPr>
            <p:ph idx="1"/>
          </p:nvPr>
        </p:nvSpPr>
        <p:spPr/>
        <p:txBody>
          <a:bodyPr/>
          <a:lstStyle/>
          <a:p>
            <a:pPr>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a:p>
        </p:txBody>
      </p:sp>
      <p:sp>
        <p:nvSpPr>
          <p:cNvPr id="4" name="Slide Number Placeholder 3" descr=" 4"/>
          <p:cNvSpPr>
            <a:spLocks noGrp="1"/>
          </p:cNvSpPr>
          <p:nvPr>
            <p:ph type="sldNum" sz="quarter" idx="12"/>
          </p:nvPr>
        </p:nvSpPr>
        <p:spPr/>
        <p:txBody>
          <a:bodyPr/>
          <a:lstStyle/>
          <a:p>
            <a:r>
              <a:rPr lang="en-US" smtClean="0"/>
              <a:t>28</a:t>
            </a:r>
            <a:endParaRPr lang="en-US"/>
          </a:p>
        </p:txBody>
      </p:sp>
    </p:spTree>
    <p:extLst>
      <p:ext uri="{BB962C8B-B14F-4D97-AF65-F5344CB8AC3E}">
        <p14:creationId xmlns:p14="http://schemas.microsoft.com/office/powerpoint/2010/main" val="162032230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Experimental Setup</a:t>
            </a:r>
            <a:endParaRPr lang="en-US" dirty="0"/>
          </a:p>
        </p:txBody>
      </p:sp>
      <p:sp>
        <p:nvSpPr>
          <p:cNvPr id="3" name="Content Placeholder 2" descr=" 3"/>
          <p:cNvSpPr>
            <a:spLocks noGrp="1"/>
          </p:cNvSpPr>
          <p:nvPr>
            <p:ph idx="1"/>
          </p:nvPr>
        </p:nvSpPr>
        <p:spPr>
          <a:xfrm>
            <a:off x="457200" y="1600200"/>
            <a:ext cx="8229600" cy="4525963"/>
          </a:xfrm>
        </p:spPr>
        <p:txBody>
          <a:bodyPr/>
          <a:lstStyle/>
          <a:p>
            <a:r>
              <a:rPr lang="en-US" smtClean="0">
                <a:latin typeface="Calibri"/>
              </a:rPr>
              <a:t>Call volume traces for 2 days at 26 urban BTSs</a:t>
            </a:r>
          </a:p>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a:p>
        </p:txBody>
      </p:sp>
      <p:sp>
        <p:nvSpPr>
          <p:cNvPr id="4" name="Slide Number Placeholder 3" descr=" 4"/>
          <p:cNvSpPr>
            <a:spLocks noGrp="1"/>
          </p:cNvSpPr>
          <p:nvPr>
            <p:ph type="sldNum" sz="quarter" idx="12"/>
          </p:nvPr>
        </p:nvSpPr>
        <p:spPr/>
        <p:txBody>
          <a:bodyPr/>
          <a:lstStyle/>
          <a:p>
            <a:r>
              <a:rPr lang="en-US" smtClean="0"/>
              <a:t>28</a:t>
            </a:r>
            <a:endParaRPr lang="en-US"/>
          </a:p>
        </p:txBody>
      </p:sp>
    </p:spTree>
    <p:extLst>
      <p:ext uri="{BB962C8B-B14F-4D97-AF65-F5344CB8AC3E}">
        <p14:creationId xmlns:p14="http://schemas.microsoft.com/office/powerpoint/2010/main" val="333104366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10" name="Picture 6" descr=" 92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14" y="1295400"/>
            <a:ext cx="8690986" cy="396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descr=" 13"/>
          <p:cNvSpPr txBox="1"/>
          <p:nvPr/>
        </p:nvSpPr>
        <p:spPr>
          <a:xfrm>
            <a:off x="68344" y="5334000"/>
            <a:ext cx="9122369" cy="707886"/>
          </a:xfrm>
          <a:prstGeom prst="rect">
            <a:avLst/>
          </a:prstGeom>
          <a:noFill/>
        </p:spPr>
        <p:txBody>
          <a:bodyPr wrap="none" rtlCol="0">
            <a:spAutoFit/>
          </a:bodyPr>
          <a:lstStyle/>
          <a:p>
            <a:pPr algn="ctr"/>
            <a:r>
              <a:rPr lang="en-US" sz="2400" dirty="0" smtClean="0"/>
              <a:t>Google’s B4 SDN</a:t>
            </a:r>
            <a:endParaRPr lang="en-US" dirty="0" smtClean="0"/>
          </a:p>
          <a:p>
            <a:r>
              <a:rPr lang="en-US" sz="1600" dirty="0" smtClean="0"/>
              <a:t>Image Source: Jain et. al, “B4: Experience with a globally-deployed software defined WAN”, SIGCOMM 2013</a:t>
            </a:r>
            <a:endParaRPr lang="en-US" sz="1600" dirty="0"/>
          </a:p>
        </p:txBody>
      </p:sp>
      <p:sp>
        <p:nvSpPr>
          <p:cNvPr id="8" name="Rounded Rectangular Callout 7" descr=" 17"/>
          <p:cNvSpPr/>
          <p:nvPr/>
        </p:nvSpPr>
        <p:spPr>
          <a:xfrm>
            <a:off x="1319533" y="2197149"/>
            <a:ext cx="1475734" cy="432375"/>
          </a:xfrm>
          <a:prstGeom prst="wedgeRoundRectCallout">
            <a:avLst>
              <a:gd name="adj1" fmla="val 54077"/>
              <a:gd name="adj2" fmla="val 1414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16</a:t>
            </a:fld>
            <a:endParaRPr lang="en-US" dirty="0"/>
          </a:p>
        </p:txBody>
      </p:sp>
    </p:spTree>
    <p:extLst>
      <p:ext uri="{BB962C8B-B14F-4D97-AF65-F5344CB8AC3E}">
        <p14:creationId xmlns:p14="http://schemas.microsoft.com/office/powerpoint/2010/main" val="20758409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Experimental Setup</a:t>
            </a:r>
            <a:endParaRPr lang="en-US" dirty="0"/>
          </a:p>
        </p:txBody>
      </p:sp>
      <p:sp>
        <p:nvSpPr>
          <p:cNvPr id="3" name="Content Placeholder 2" descr=" 3"/>
          <p:cNvSpPr>
            <a:spLocks noGrp="1"/>
          </p:cNvSpPr>
          <p:nvPr>
            <p:ph idx="1"/>
          </p:nvPr>
        </p:nvSpPr>
        <p:spPr>
          <a:xfrm>
            <a:off x="457200" y="1600200"/>
            <a:ext cx="8229600" cy="4525963"/>
          </a:xfrm>
        </p:spPr>
        <p:txBody>
          <a:bodyPr/>
          <a:lstStyle/>
          <a:p>
            <a:r>
              <a:rPr lang="en-US" smtClean="0">
                <a:latin typeface="Calibri"/>
              </a:rPr>
              <a:t>Call volume traces for 2 days at 26 urban BTSs</a:t>
            </a:r>
          </a:p>
          <a:p>
            <a:r>
              <a:rPr lang="en-US" smtClean="0">
                <a:latin typeface="Calibri"/>
              </a:rPr>
              <a:t>Trace driven simulation:</a:t>
            </a:r>
          </a:p>
          <a:p>
            <a:pPr lvl="1"/>
            <a:r>
              <a:rPr lang="en-US" smtClean="0">
                <a:latin typeface="Calibri"/>
              </a:rPr>
              <a:t>Periodically obtain optimal call placement</a:t>
            </a:r>
          </a:p>
          <a:p>
            <a:pPr lvl="1"/>
            <a:r>
              <a:rPr lang="en-US" smtClean="0">
                <a:latin typeface="Calibri"/>
              </a:rPr>
              <a:t>Place BTSs with low-traffic in power-saving mode</a:t>
            </a:r>
            <a:endParaRPr lang="en-US" dirty="0"/>
          </a:p>
        </p:txBody>
      </p:sp>
      <p:sp>
        <p:nvSpPr>
          <p:cNvPr id="4" name="Slide Number Placeholder 3" descr=" 4"/>
          <p:cNvSpPr>
            <a:spLocks noGrp="1"/>
          </p:cNvSpPr>
          <p:nvPr>
            <p:ph type="sldNum" sz="quarter" idx="12"/>
          </p:nvPr>
        </p:nvSpPr>
        <p:spPr/>
        <p:txBody>
          <a:bodyPr/>
          <a:lstStyle/>
          <a:p>
            <a:r>
              <a:rPr lang="en-US" smtClean="0"/>
              <a:t>28</a:t>
            </a:r>
            <a:endParaRPr lang="en-US"/>
          </a:p>
        </p:txBody>
      </p:sp>
    </p:spTree>
    <p:extLst>
      <p:ext uri="{BB962C8B-B14F-4D97-AF65-F5344CB8AC3E}">
        <p14:creationId xmlns:p14="http://schemas.microsoft.com/office/powerpoint/2010/main" val="399155207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7324073"/>
              </p:ext>
            </p:extLst>
          </p:nvPr>
        </p:nvGraphicFramePr>
        <p:xfrm>
          <a:off x="1066800" y="1397000"/>
          <a:ext cx="7010400" cy="3749040"/>
        </p:xfrm>
        <a:graphic>
          <a:graphicData uri="http://schemas.openxmlformats.org/drawingml/2006/table">
            <a:tbl>
              <a:tblPr firstRow="1" bandRow="1">
                <a:tableStyleId>{5C22544A-7EE6-4342-B048-85BDC9FD1C3A}</a:tableStyleId>
              </a:tblPr>
              <a:tblGrid>
                <a:gridCol w="1752600"/>
                <a:gridCol w="1752600"/>
                <a:gridCol w="1752600"/>
                <a:gridCol w="1752600"/>
              </a:tblGrid>
              <a:tr h="370840">
                <a:tc rowSpan="2">
                  <a:txBody>
                    <a:bodyPr/>
                    <a:lstStyle/>
                    <a:p>
                      <a:pPr algn="ctr"/>
                      <a:r>
                        <a:rPr lang="en-US" sz="2400" dirty="0" smtClean="0"/>
                        <a:t>Parameter</a:t>
                      </a:r>
                      <a:endParaRPr lang="en-US" sz="2400" dirty="0"/>
                    </a:p>
                  </a:txBody>
                  <a:tcPr/>
                </a:tc>
                <a:tc gridSpan="3">
                  <a:txBody>
                    <a:bodyPr/>
                    <a:lstStyle/>
                    <a:p>
                      <a:pPr algn="ctr"/>
                      <a:r>
                        <a:rPr lang="en-US" sz="2400" dirty="0" smtClean="0"/>
                        <a:t>Value</a:t>
                      </a:r>
                      <a:endParaRPr lang="en-US" sz="2400"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sz="2400" dirty="0" smtClean="0"/>
                        <a:t>Model 1</a:t>
                      </a:r>
                      <a:endParaRPr lang="en-US" sz="2400" dirty="0"/>
                    </a:p>
                  </a:txBody>
                  <a:tcPr/>
                </a:tc>
                <a:tc>
                  <a:txBody>
                    <a:bodyPr/>
                    <a:lstStyle/>
                    <a:p>
                      <a:pPr algn="ctr"/>
                      <a:r>
                        <a:rPr lang="en-US" sz="2400" dirty="0" smtClean="0"/>
                        <a:t>Model</a:t>
                      </a:r>
                      <a:r>
                        <a:rPr lang="en-US" sz="2400" baseline="0" dirty="0" smtClean="0"/>
                        <a:t> 2</a:t>
                      </a:r>
                      <a:endParaRPr lang="en-US" sz="2400" dirty="0"/>
                    </a:p>
                  </a:txBody>
                  <a:tcPr/>
                </a:tc>
                <a:tc>
                  <a:txBody>
                    <a:bodyPr/>
                    <a:lstStyle/>
                    <a:p>
                      <a:pPr algn="ctr"/>
                      <a:r>
                        <a:rPr lang="en-US" sz="2400" dirty="0" smtClean="0"/>
                        <a:t>Model 3</a:t>
                      </a:r>
                      <a:endParaRPr lang="en-US" sz="2400" dirty="0"/>
                    </a:p>
                  </a:txBody>
                  <a:tcPr/>
                </a:tc>
              </a:tr>
              <a:tr h="370840">
                <a:tc>
                  <a:txBody>
                    <a:bodyPr/>
                    <a:lstStyle/>
                    <a:p>
                      <a:pPr algn="ctr"/>
                      <a:r>
                        <a:rPr lang="en-US" sz="2400" dirty="0" smtClean="0"/>
                        <a:t>Idle Power (W)</a:t>
                      </a:r>
                      <a:endParaRPr lang="en-US" sz="2400" dirty="0"/>
                    </a:p>
                  </a:txBody>
                  <a:tcPr/>
                </a:tc>
                <a:tc>
                  <a:txBody>
                    <a:bodyPr/>
                    <a:lstStyle/>
                    <a:p>
                      <a:pPr algn="ctr"/>
                      <a:r>
                        <a:rPr lang="en-US" sz="2400" dirty="0" smtClean="0"/>
                        <a:t>1425</a:t>
                      </a:r>
                      <a:endParaRPr lang="en-US" sz="2400" dirty="0"/>
                    </a:p>
                  </a:txBody>
                  <a:tcPr/>
                </a:tc>
                <a:tc>
                  <a:txBody>
                    <a:bodyPr/>
                    <a:lstStyle/>
                    <a:p>
                      <a:pPr algn="ctr"/>
                      <a:r>
                        <a:rPr lang="en-US" sz="2400" dirty="0" smtClean="0"/>
                        <a:t>2401.8</a:t>
                      </a:r>
                      <a:endParaRPr lang="en-US" sz="2400" dirty="0"/>
                    </a:p>
                  </a:txBody>
                  <a:tcPr/>
                </a:tc>
                <a:tc>
                  <a:txBody>
                    <a:bodyPr/>
                    <a:lstStyle/>
                    <a:p>
                      <a:pPr algn="ctr"/>
                      <a:r>
                        <a:rPr lang="en-US" sz="2400" dirty="0" smtClean="0"/>
                        <a:t>2341.5 </a:t>
                      </a:r>
                      <a:endParaRPr lang="en-US" sz="2400" dirty="0"/>
                    </a:p>
                  </a:txBody>
                  <a:tcPr/>
                </a:tc>
              </a:tr>
              <a:tr h="370840">
                <a:tc>
                  <a:txBody>
                    <a:bodyPr/>
                    <a:lstStyle/>
                    <a:p>
                      <a:pPr algn="ctr"/>
                      <a:r>
                        <a:rPr lang="en-US" sz="2400" dirty="0" smtClean="0"/>
                        <a:t>Peak</a:t>
                      </a:r>
                      <a:r>
                        <a:rPr lang="en-US" sz="2400" baseline="0" dirty="0" smtClean="0"/>
                        <a:t> Power (W)</a:t>
                      </a:r>
                      <a:endParaRPr lang="en-US" sz="2400" dirty="0"/>
                    </a:p>
                  </a:txBody>
                  <a:tcPr/>
                </a:tc>
                <a:tc>
                  <a:txBody>
                    <a:bodyPr/>
                    <a:lstStyle/>
                    <a:p>
                      <a:pPr algn="ctr"/>
                      <a:r>
                        <a:rPr lang="en-US" sz="2400" dirty="0" smtClean="0"/>
                        <a:t>1500</a:t>
                      </a:r>
                      <a:endParaRPr lang="en-US" sz="2400" dirty="0"/>
                    </a:p>
                  </a:txBody>
                  <a:tcPr/>
                </a:tc>
                <a:tc>
                  <a:txBody>
                    <a:bodyPr/>
                    <a:lstStyle/>
                    <a:p>
                      <a:pPr algn="ctr"/>
                      <a:r>
                        <a:rPr lang="en-US" sz="2400" dirty="0" smtClean="0"/>
                        <a:t>3887.5</a:t>
                      </a:r>
                      <a:endParaRPr lang="en-US" sz="2400" dirty="0"/>
                    </a:p>
                  </a:txBody>
                  <a:tcPr/>
                </a:tc>
                <a:tc>
                  <a:txBody>
                    <a:bodyPr/>
                    <a:lstStyle/>
                    <a:p>
                      <a:pPr algn="ctr"/>
                      <a:r>
                        <a:rPr lang="en-US" sz="2400" dirty="0" smtClean="0"/>
                        <a:t>2973.9</a:t>
                      </a:r>
                      <a:endParaRPr lang="en-US" sz="2400" dirty="0"/>
                    </a:p>
                  </a:txBody>
                  <a:tcPr/>
                </a:tc>
              </a:tr>
              <a:tr h="370840">
                <a:tc>
                  <a:txBody>
                    <a:bodyPr/>
                    <a:lstStyle/>
                    <a:p>
                      <a:pPr algn="ctr"/>
                      <a:r>
                        <a:rPr lang="en-US" sz="2400" dirty="0" smtClean="0"/>
                        <a:t>Power Saving per TRX (W)</a:t>
                      </a:r>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50</a:t>
                      </a:r>
                      <a:endParaRPr lang="en-US" sz="2400" dirty="0"/>
                    </a:p>
                  </a:txBody>
                  <a:tcPr/>
                </a:tc>
                <a:tc>
                  <a:txBody>
                    <a:bodyPr/>
                    <a:lstStyle/>
                    <a:p>
                      <a:pPr algn="ctr"/>
                      <a:r>
                        <a:rPr lang="en-US" sz="2400" dirty="0" smtClean="0"/>
                        <a:t>100</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r>
              <a:rPr lang="en-US" smtClean="0"/>
              <a:t>29</a:t>
            </a:r>
            <a:endParaRPr lang="en-US"/>
          </a:p>
        </p:txBody>
      </p:sp>
    </p:spTree>
    <p:extLst>
      <p:ext uri="{BB962C8B-B14F-4D97-AF65-F5344CB8AC3E}">
        <p14:creationId xmlns:p14="http://schemas.microsoft.com/office/powerpoint/2010/main" val="65942047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2415658192"/>
              </p:ext>
            </p:extLst>
          </p:nvPr>
        </p:nvGraphicFramePr>
        <p:xfrm>
          <a:off x="609600" y="1793240"/>
          <a:ext cx="7467600" cy="256032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sz="2400" dirty="0" smtClean="0"/>
                        <a:t>Energy</a:t>
                      </a:r>
                      <a:r>
                        <a:rPr lang="en-US" sz="2400" baseline="0" dirty="0" smtClean="0"/>
                        <a:t> savings</a:t>
                      </a:r>
                      <a:endParaRPr lang="en-US" sz="2400" dirty="0"/>
                    </a:p>
                  </a:txBody>
                  <a:tcPr/>
                </a:tc>
                <a:tc>
                  <a:txBody>
                    <a:bodyPr/>
                    <a:lstStyle/>
                    <a:p>
                      <a:r>
                        <a:rPr lang="en-US" sz="2400" dirty="0" smtClean="0"/>
                        <a:t>Model 1</a:t>
                      </a:r>
                      <a:endParaRPr lang="en-US" sz="2400" dirty="0"/>
                    </a:p>
                  </a:txBody>
                  <a:tcPr/>
                </a:tc>
                <a:tc>
                  <a:txBody>
                    <a:bodyPr/>
                    <a:lstStyle/>
                    <a:p>
                      <a:r>
                        <a:rPr lang="en-US" sz="2400" dirty="0" smtClean="0"/>
                        <a:t>Model 2</a:t>
                      </a:r>
                      <a:endParaRPr lang="en-US" sz="2400" dirty="0"/>
                    </a:p>
                  </a:txBody>
                  <a:tcPr/>
                </a:tc>
                <a:tc>
                  <a:txBody>
                    <a:bodyPr/>
                    <a:lstStyle/>
                    <a:p>
                      <a:r>
                        <a:rPr lang="en-US" sz="2400" dirty="0" smtClean="0"/>
                        <a:t>Model 3</a:t>
                      </a:r>
                      <a:endParaRPr lang="en-US" sz="2400" dirty="0"/>
                    </a:p>
                  </a:txBody>
                  <a:tcPr/>
                </a:tc>
              </a:tr>
              <a:tr h="370840">
                <a:tc>
                  <a:txBody>
                    <a:bodyPr/>
                    <a:lstStyle/>
                    <a:p>
                      <a:r>
                        <a:rPr lang="en-US" sz="2400" dirty="0" smtClean="0"/>
                        <a:t>Percentage</a:t>
                      </a:r>
                      <a:endParaRPr lang="en-US" sz="2400" dirty="0"/>
                    </a:p>
                  </a:txBody>
                  <a:tcPr/>
                </a:tc>
                <a:tc>
                  <a:txBody>
                    <a:bodyPr/>
                    <a:lstStyle/>
                    <a:p>
                      <a:r>
                        <a:rPr lang="en-US" sz="2400" dirty="0" smtClean="0"/>
                        <a:t>4.73%</a:t>
                      </a:r>
                      <a:endParaRPr lang="en-US" sz="2400" dirty="0"/>
                    </a:p>
                  </a:txBody>
                  <a:tcPr/>
                </a:tc>
                <a:tc>
                  <a:txBody>
                    <a:bodyPr/>
                    <a:lstStyle/>
                    <a:p>
                      <a:r>
                        <a:rPr lang="en-US" sz="2400" dirty="0" smtClean="0"/>
                        <a:t>5.43%</a:t>
                      </a:r>
                      <a:endParaRPr lang="en-US" sz="2400" dirty="0"/>
                    </a:p>
                  </a:txBody>
                  <a:tcPr/>
                </a:tc>
                <a:tc>
                  <a:txBody>
                    <a:bodyPr/>
                    <a:lstStyle/>
                    <a:p>
                      <a:r>
                        <a:rPr lang="en-US" sz="2400" dirty="0" smtClean="0"/>
                        <a:t>12.89%</a:t>
                      </a:r>
                      <a:endParaRPr lang="en-US" sz="2400" dirty="0"/>
                    </a:p>
                  </a:txBody>
                  <a:tcPr/>
                </a:tc>
              </a:tr>
              <a:tr h="370840">
                <a:tc>
                  <a:txBody>
                    <a:bodyPr/>
                    <a:lstStyle/>
                    <a:p>
                      <a:r>
                        <a:rPr lang="en-US" sz="2400" dirty="0" smtClean="0"/>
                        <a:t>Daily energy savings (kWh)</a:t>
                      </a:r>
                      <a:endParaRPr lang="en-US" sz="2400" dirty="0"/>
                    </a:p>
                  </a:txBody>
                  <a:tcPr/>
                </a:tc>
                <a:tc>
                  <a:txBody>
                    <a:bodyPr/>
                    <a:lstStyle/>
                    <a:p>
                      <a:r>
                        <a:rPr lang="en-US" sz="2400" dirty="0" smtClean="0"/>
                        <a:t>43.28</a:t>
                      </a:r>
                      <a:endParaRPr lang="en-US" sz="2400" dirty="0"/>
                    </a:p>
                  </a:txBody>
                  <a:tcPr/>
                </a:tc>
                <a:tc>
                  <a:txBody>
                    <a:bodyPr/>
                    <a:lstStyle/>
                    <a:p>
                      <a:r>
                        <a:rPr lang="en-US" sz="2400" dirty="0" smtClean="0"/>
                        <a:t>109.68</a:t>
                      </a:r>
                      <a:endParaRPr lang="en-US" sz="2400" dirty="0"/>
                    </a:p>
                  </a:txBody>
                  <a:tcPr/>
                </a:tc>
                <a:tc>
                  <a:txBody>
                    <a:bodyPr/>
                    <a:lstStyle/>
                    <a:p>
                      <a:r>
                        <a:rPr lang="en-US" sz="2400" dirty="0" smtClean="0"/>
                        <a:t>217.12</a:t>
                      </a:r>
                      <a:endParaRPr lang="en-US" sz="2400" dirty="0"/>
                    </a:p>
                  </a:txBody>
                  <a:tcPr/>
                </a:tc>
              </a:tr>
              <a:tr h="370840">
                <a:tc>
                  <a:txBody>
                    <a:bodyPr/>
                    <a:lstStyle/>
                    <a:p>
                      <a:r>
                        <a:rPr lang="en-US" sz="2400" dirty="0" smtClean="0"/>
                        <a:t>Country-wide</a:t>
                      </a:r>
                      <a:r>
                        <a:rPr lang="en-US" sz="2400" baseline="0" dirty="0" smtClean="0"/>
                        <a:t> daily savings -31000 sites (MWh)</a:t>
                      </a:r>
                      <a:endParaRPr lang="en-US" sz="2400" dirty="0"/>
                    </a:p>
                  </a:txBody>
                  <a:tcPr/>
                </a:tc>
                <a:tc>
                  <a:txBody>
                    <a:bodyPr/>
                    <a:lstStyle/>
                    <a:p>
                      <a:r>
                        <a:rPr lang="en-US" sz="2400" dirty="0" smtClean="0"/>
                        <a:t>51.6</a:t>
                      </a:r>
                      <a:endParaRPr lang="en-US" sz="2400" dirty="0"/>
                    </a:p>
                  </a:txBody>
                  <a:tcPr/>
                </a:tc>
                <a:tc>
                  <a:txBody>
                    <a:bodyPr/>
                    <a:lstStyle/>
                    <a:p>
                      <a:r>
                        <a:rPr lang="en-US" sz="2400" dirty="0" smtClean="0"/>
                        <a:t>130.77</a:t>
                      </a:r>
                      <a:endParaRPr lang="en-US" sz="2400" dirty="0"/>
                    </a:p>
                  </a:txBody>
                  <a:tcPr/>
                </a:tc>
                <a:tc>
                  <a:txBody>
                    <a:bodyPr/>
                    <a:lstStyle/>
                    <a:p>
                      <a:r>
                        <a:rPr lang="en-US" sz="2400" dirty="0" smtClean="0"/>
                        <a:t>258.87</a:t>
                      </a:r>
                      <a:endParaRPr lang="en-US" sz="2400" dirty="0"/>
                    </a:p>
                  </a:txBody>
                  <a:tcPr/>
                </a:tc>
              </a:tr>
            </a:tbl>
          </a:graphicData>
        </a:graphic>
      </p:graphicFrame>
      <p:sp>
        <p:nvSpPr>
          <p:cNvPr id="3" name="Slide Number Placeholder 2" descr=" 3"/>
          <p:cNvSpPr>
            <a:spLocks noGrp="1"/>
          </p:cNvSpPr>
          <p:nvPr>
            <p:ph type="sldNum" sz="quarter" idx="12"/>
          </p:nvPr>
        </p:nvSpPr>
        <p:spPr/>
        <p:txBody>
          <a:bodyPr/>
          <a:lstStyle/>
          <a:p>
            <a:r>
              <a:rPr lang="en-US" smtClean="0"/>
              <a:t>30</a:t>
            </a:r>
            <a:endParaRPr lang="en-US"/>
          </a:p>
        </p:txBody>
      </p:sp>
    </p:spTree>
    <p:extLst>
      <p:ext uri="{BB962C8B-B14F-4D97-AF65-F5344CB8AC3E}">
        <p14:creationId xmlns:p14="http://schemas.microsoft.com/office/powerpoint/2010/main" val="3818944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2916571920"/>
              </p:ext>
            </p:extLst>
          </p:nvPr>
        </p:nvGraphicFramePr>
        <p:xfrm>
          <a:off x="609600" y="1793240"/>
          <a:ext cx="7467600" cy="256032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sz="2400" dirty="0" smtClean="0"/>
                        <a:t>Energy</a:t>
                      </a:r>
                      <a:r>
                        <a:rPr lang="en-US" sz="2400" baseline="0" dirty="0" smtClean="0"/>
                        <a:t> savings</a:t>
                      </a:r>
                      <a:endParaRPr lang="en-US" sz="2400" dirty="0"/>
                    </a:p>
                  </a:txBody>
                  <a:tcPr/>
                </a:tc>
                <a:tc>
                  <a:txBody>
                    <a:bodyPr/>
                    <a:lstStyle/>
                    <a:p>
                      <a:r>
                        <a:rPr lang="en-US" sz="2400" dirty="0" smtClean="0"/>
                        <a:t>Model 1</a:t>
                      </a:r>
                      <a:endParaRPr lang="en-US" sz="2400" dirty="0"/>
                    </a:p>
                  </a:txBody>
                  <a:tcPr/>
                </a:tc>
                <a:tc>
                  <a:txBody>
                    <a:bodyPr/>
                    <a:lstStyle/>
                    <a:p>
                      <a:r>
                        <a:rPr lang="en-US" sz="2400" dirty="0" smtClean="0"/>
                        <a:t>Model 2</a:t>
                      </a:r>
                      <a:endParaRPr lang="en-US" sz="2400" dirty="0"/>
                    </a:p>
                  </a:txBody>
                  <a:tcPr/>
                </a:tc>
                <a:tc>
                  <a:txBody>
                    <a:bodyPr/>
                    <a:lstStyle/>
                    <a:p>
                      <a:r>
                        <a:rPr lang="en-US" sz="2400" dirty="0" smtClean="0"/>
                        <a:t>Model 3</a:t>
                      </a:r>
                      <a:endParaRPr lang="en-US" sz="2400" dirty="0"/>
                    </a:p>
                  </a:txBody>
                  <a:tcPr/>
                </a:tc>
              </a:tr>
              <a:tr h="370840">
                <a:tc>
                  <a:txBody>
                    <a:bodyPr/>
                    <a:lstStyle/>
                    <a:p>
                      <a:r>
                        <a:rPr lang="en-US" sz="2400" dirty="0" smtClean="0"/>
                        <a:t>Percentage</a:t>
                      </a:r>
                      <a:endParaRPr lang="en-US" sz="2400" dirty="0"/>
                    </a:p>
                  </a:txBody>
                  <a:tcPr/>
                </a:tc>
                <a:tc>
                  <a:txBody>
                    <a:bodyPr/>
                    <a:lstStyle/>
                    <a:p>
                      <a:r>
                        <a:rPr lang="en-US" sz="2400" dirty="0" smtClean="0"/>
                        <a:t>4.73%</a:t>
                      </a:r>
                      <a:endParaRPr lang="en-US" sz="2400" dirty="0"/>
                    </a:p>
                  </a:txBody>
                  <a:tcPr/>
                </a:tc>
                <a:tc>
                  <a:txBody>
                    <a:bodyPr/>
                    <a:lstStyle/>
                    <a:p>
                      <a:r>
                        <a:rPr lang="en-US" sz="2400" dirty="0" smtClean="0"/>
                        <a:t>5.43%</a:t>
                      </a:r>
                      <a:endParaRPr lang="en-US" sz="2400" dirty="0"/>
                    </a:p>
                  </a:txBody>
                  <a:tcPr/>
                </a:tc>
                <a:tc>
                  <a:txBody>
                    <a:bodyPr/>
                    <a:lstStyle/>
                    <a:p>
                      <a:r>
                        <a:rPr lang="en-US" sz="2400" dirty="0" smtClean="0"/>
                        <a:t>12.89%</a:t>
                      </a:r>
                      <a:endParaRPr lang="en-US" sz="2400" dirty="0"/>
                    </a:p>
                  </a:txBody>
                  <a:tcPr/>
                </a:tc>
              </a:tr>
              <a:tr h="370840">
                <a:tc>
                  <a:txBody>
                    <a:bodyPr/>
                    <a:lstStyle/>
                    <a:p>
                      <a:r>
                        <a:rPr lang="en-US" sz="2400" dirty="0" smtClean="0"/>
                        <a:t>Daily energy savings (kWh)</a:t>
                      </a:r>
                      <a:endParaRPr lang="en-US" sz="2400" dirty="0"/>
                    </a:p>
                  </a:txBody>
                  <a:tcPr/>
                </a:tc>
                <a:tc>
                  <a:txBody>
                    <a:bodyPr/>
                    <a:lstStyle/>
                    <a:p>
                      <a:r>
                        <a:rPr lang="en-US" sz="2400" dirty="0" smtClean="0"/>
                        <a:t>43.28</a:t>
                      </a:r>
                      <a:endParaRPr lang="en-US" sz="2400" dirty="0"/>
                    </a:p>
                  </a:txBody>
                  <a:tcPr/>
                </a:tc>
                <a:tc>
                  <a:txBody>
                    <a:bodyPr/>
                    <a:lstStyle/>
                    <a:p>
                      <a:r>
                        <a:rPr lang="en-US" sz="2400" dirty="0" smtClean="0"/>
                        <a:t>109.68</a:t>
                      </a:r>
                      <a:endParaRPr lang="en-US" sz="2400" dirty="0"/>
                    </a:p>
                  </a:txBody>
                  <a:tcPr/>
                </a:tc>
                <a:tc>
                  <a:txBody>
                    <a:bodyPr/>
                    <a:lstStyle/>
                    <a:p>
                      <a:r>
                        <a:rPr lang="en-US" sz="2400" dirty="0" smtClean="0"/>
                        <a:t>217.12</a:t>
                      </a:r>
                      <a:endParaRPr lang="en-US" sz="2400" dirty="0"/>
                    </a:p>
                  </a:txBody>
                  <a:tcPr/>
                </a:tc>
              </a:tr>
              <a:tr h="370840">
                <a:tc>
                  <a:txBody>
                    <a:bodyPr/>
                    <a:lstStyle/>
                    <a:p>
                      <a:r>
                        <a:rPr lang="en-US" sz="2400" dirty="0" smtClean="0"/>
                        <a:t>Country-wide</a:t>
                      </a:r>
                      <a:r>
                        <a:rPr lang="en-US" sz="2400" baseline="0" dirty="0" smtClean="0"/>
                        <a:t> daily savings -31000 sites (MWh)</a:t>
                      </a:r>
                      <a:endParaRPr lang="en-US" sz="2400" dirty="0"/>
                    </a:p>
                  </a:txBody>
                  <a:tcPr/>
                </a:tc>
                <a:tc>
                  <a:txBody>
                    <a:bodyPr/>
                    <a:lstStyle/>
                    <a:p>
                      <a:r>
                        <a:rPr lang="en-US" sz="2400" dirty="0" smtClean="0"/>
                        <a:t>51.6</a:t>
                      </a:r>
                      <a:endParaRPr lang="en-US" sz="2400" dirty="0"/>
                    </a:p>
                  </a:txBody>
                  <a:tcPr/>
                </a:tc>
                <a:tc>
                  <a:txBody>
                    <a:bodyPr/>
                    <a:lstStyle/>
                    <a:p>
                      <a:r>
                        <a:rPr lang="en-US" sz="2400" dirty="0" smtClean="0"/>
                        <a:t>130.77</a:t>
                      </a:r>
                      <a:endParaRPr lang="en-US" sz="2400" dirty="0"/>
                    </a:p>
                  </a:txBody>
                  <a:tcPr/>
                </a:tc>
                <a:tc>
                  <a:txBody>
                    <a:bodyPr/>
                    <a:lstStyle/>
                    <a:p>
                      <a:r>
                        <a:rPr lang="en-US" sz="2400" dirty="0" smtClean="0"/>
                        <a:t>258.87</a:t>
                      </a:r>
                      <a:endParaRPr lang="en-US" sz="2400" dirty="0"/>
                    </a:p>
                  </a:txBody>
                  <a:tcPr/>
                </a:tc>
              </a:tr>
            </a:tbl>
          </a:graphicData>
        </a:graphic>
      </p:graphicFrame>
      <p:sp>
        <p:nvSpPr>
          <p:cNvPr id="3" name="Slide Number Placeholder 2" descr=" 3"/>
          <p:cNvSpPr>
            <a:spLocks noGrp="1"/>
          </p:cNvSpPr>
          <p:nvPr>
            <p:ph type="sldNum" sz="quarter" idx="12"/>
          </p:nvPr>
        </p:nvSpPr>
        <p:spPr/>
        <p:txBody>
          <a:bodyPr/>
          <a:lstStyle/>
          <a:p>
            <a:r>
              <a:rPr lang="en-US" smtClean="0"/>
              <a:t>30</a:t>
            </a:r>
            <a:endParaRPr lang="en-US"/>
          </a:p>
        </p:txBody>
      </p:sp>
      <p:sp>
        <p:nvSpPr>
          <p:cNvPr id="5" name="Rounded Rectangle 4" descr=" 5"/>
          <p:cNvSpPr/>
          <p:nvPr/>
        </p:nvSpPr>
        <p:spPr>
          <a:xfrm>
            <a:off x="4226256" y="3581400"/>
            <a:ext cx="3622344" cy="38100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2867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Energy Savings (kWh) </a:t>
            </a:r>
            <a:br>
              <a:rPr lang="en-US" dirty="0" smtClean="0"/>
            </a:br>
            <a:r>
              <a:rPr lang="en-US" dirty="0" smtClean="0"/>
              <a:t>RP + WR</a:t>
            </a:r>
            <a:endParaRPr lang="en-US" dirty="0"/>
          </a:p>
        </p:txBody>
      </p:sp>
      <p:sp>
        <p:nvSpPr>
          <p:cNvPr id="3" name="Slide Number Placeholder 2"/>
          <p:cNvSpPr>
            <a:spLocks noGrp="1"/>
          </p:cNvSpPr>
          <p:nvPr>
            <p:ph type="sldNum" sz="quarter" idx="12"/>
          </p:nvPr>
        </p:nvSpPr>
        <p:spPr/>
        <p:txBody>
          <a:bodyPr/>
          <a:lstStyle/>
          <a:p>
            <a:r>
              <a:rPr lang="en-US" smtClean="0"/>
              <a:t>31</a:t>
            </a:r>
            <a:endParaRPr lang="en-US"/>
          </a:p>
        </p:txBody>
      </p:sp>
      <p:pic>
        <p:nvPicPr>
          <p:cNvPr id="7170" name="Picture 2" descr="E:\Users\Saqib Ilyas\Documents\GitHub\Dissertation\picspres\cellpowersav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87" y="1514855"/>
            <a:ext cx="6894513" cy="32857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09800" y="5181600"/>
            <a:ext cx="5146986" cy="461665"/>
          </a:xfrm>
          <a:prstGeom prst="rect">
            <a:avLst/>
          </a:prstGeom>
          <a:solidFill>
            <a:srgbClr val="002060"/>
          </a:solidFill>
        </p:spPr>
        <p:txBody>
          <a:bodyPr wrap="none" rtlCol="0">
            <a:spAutoFit/>
          </a:bodyPr>
          <a:lstStyle/>
          <a:p>
            <a:r>
              <a:rPr lang="en-US" sz="2400" dirty="0" smtClean="0">
                <a:solidFill>
                  <a:schemeClr val="bg1"/>
                </a:solidFill>
              </a:rPr>
              <a:t>At least 9.8% lower power consumption</a:t>
            </a:r>
            <a:endParaRPr lang="en-US" sz="2400" dirty="0">
              <a:solidFill>
                <a:schemeClr val="bg1"/>
              </a:solidFill>
            </a:endParaRPr>
          </a:p>
        </p:txBody>
      </p:sp>
      <p:sp>
        <p:nvSpPr>
          <p:cNvPr id="4" name="TextBox 3"/>
          <p:cNvSpPr txBox="1"/>
          <p:nvPr/>
        </p:nvSpPr>
        <p:spPr>
          <a:xfrm>
            <a:off x="2971800" y="4648200"/>
            <a:ext cx="3799053" cy="369332"/>
          </a:xfrm>
          <a:prstGeom prst="rect">
            <a:avLst/>
          </a:prstGeom>
          <a:noFill/>
        </p:spPr>
        <p:txBody>
          <a:bodyPr wrap="none" rtlCol="0">
            <a:spAutoFit/>
          </a:bodyPr>
          <a:lstStyle/>
          <a:p>
            <a:r>
              <a:rPr lang="en-US" dirty="0" smtClean="0"/>
              <a:t>Number of re-optimizations in an hour</a:t>
            </a:r>
            <a:endParaRPr lang="en-US" dirty="0"/>
          </a:p>
        </p:txBody>
      </p:sp>
      <p:sp>
        <p:nvSpPr>
          <p:cNvPr id="7" name="TextBox 6"/>
          <p:cNvSpPr txBox="1"/>
          <p:nvPr/>
        </p:nvSpPr>
        <p:spPr>
          <a:xfrm rot="16200000">
            <a:off x="-182221" y="2868855"/>
            <a:ext cx="3500317" cy="369332"/>
          </a:xfrm>
          <a:prstGeom prst="rect">
            <a:avLst/>
          </a:prstGeom>
          <a:noFill/>
        </p:spPr>
        <p:txBody>
          <a:bodyPr wrap="none" rtlCol="0">
            <a:spAutoFit/>
          </a:bodyPr>
          <a:lstStyle/>
          <a:p>
            <a:r>
              <a:rPr lang="en-US" dirty="0" smtClean="0"/>
              <a:t>Average Daily Energy savings (kWh)</a:t>
            </a:r>
            <a:endParaRPr lang="en-US" dirty="0"/>
          </a:p>
        </p:txBody>
      </p:sp>
    </p:spTree>
    <p:extLst>
      <p:ext uri="{BB962C8B-B14F-4D97-AF65-F5344CB8AC3E}">
        <p14:creationId xmlns:p14="http://schemas.microsoft.com/office/powerpoint/2010/main" val="38675707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Effect of Granular Deactivation</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632614763"/>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
        <p:nvSpPr>
          <p:cNvPr id="3" name="Slide Number Placeholder 2" descr=" 3"/>
          <p:cNvSpPr>
            <a:spLocks noGrp="1"/>
          </p:cNvSpPr>
          <p:nvPr>
            <p:ph type="sldNum" sz="quarter" idx="12"/>
          </p:nvPr>
        </p:nvSpPr>
        <p:spPr/>
        <p:txBody>
          <a:bodyPr/>
          <a:lstStyle/>
          <a:p>
            <a:r>
              <a:rPr lang="en-US" smtClean="0"/>
              <a:t>32</a:t>
            </a:r>
            <a:endParaRPr lang="en-US"/>
          </a:p>
        </p:txBody>
      </p:sp>
    </p:spTree>
    <p:extLst>
      <p:ext uri="{BB962C8B-B14F-4D97-AF65-F5344CB8AC3E}">
        <p14:creationId xmlns:p14="http://schemas.microsoft.com/office/powerpoint/2010/main" val="214756149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Effect of Granular Deactivation</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1789155701"/>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
        <p:nvSpPr>
          <p:cNvPr id="3" name="Slide Number Placeholder 2" descr=" 3"/>
          <p:cNvSpPr>
            <a:spLocks noGrp="1"/>
          </p:cNvSpPr>
          <p:nvPr>
            <p:ph type="sldNum" sz="quarter" idx="12"/>
          </p:nvPr>
        </p:nvSpPr>
        <p:spPr/>
        <p:txBody>
          <a:bodyPr/>
          <a:lstStyle/>
          <a:p>
            <a:r>
              <a:rPr lang="en-US" smtClean="0"/>
              <a:t>32</a:t>
            </a:r>
            <a:endParaRPr lang="en-US"/>
          </a:p>
        </p:txBody>
      </p:sp>
      <p:sp>
        <p:nvSpPr>
          <p:cNvPr id="5" name="TextBox 4" descr=" 5"/>
          <p:cNvSpPr txBox="1"/>
          <p:nvPr/>
        </p:nvSpPr>
        <p:spPr>
          <a:xfrm>
            <a:off x="2243889" y="3352800"/>
            <a:ext cx="4918911" cy="461665"/>
          </a:xfrm>
          <a:prstGeom prst="rect">
            <a:avLst/>
          </a:prstGeom>
          <a:solidFill>
            <a:srgbClr val="002060"/>
          </a:solidFill>
          <a:ln>
            <a:noFill/>
          </a:ln>
        </p:spPr>
        <p:txBody>
          <a:bodyPr wrap="none" rtlCol="0">
            <a:spAutoFit/>
          </a:bodyPr>
          <a:lstStyle/>
          <a:p>
            <a:r>
              <a:rPr lang="en-US" sz="2400" dirty="0" smtClean="0">
                <a:solidFill>
                  <a:schemeClr val="bg1"/>
                </a:solidFill>
              </a:rPr>
              <a:t>Savings increase with finer granularity</a:t>
            </a:r>
            <a:endParaRPr lang="en-US" sz="2400" dirty="0">
              <a:solidFill>
                <a:schemeClr val="bg1"/>
              </a:solidFill>
            </a:endParaRPr>
          </a:p>
        </p:txBody>
      </p:sp>
    </p:spTree>
    <p:extLst>
      <p:ext uri="{BB962C8B-B14F-4D97-AF65-F5344CB8AC3E}">
        <p14:creationId xmlns:p14="http://schemas.microsoft.com/office/powerpoint/2010/main" val="174576892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Overlaps in signal coverage</a:t>
            </a:r>
          </a:p>
          <a:p>
            <a:pPr lvl="1"/>
            <a:r>
              <a:rPr lang="en-US" dirty="0" smtClean="0"/>
              <a:t>Some geo-flexibility in workload</a:t>
            </a:r>
          </a:p>
          <a:p>
            <a:r>
              <a:rPr lang="en-US" dirty="0"/>
              <a:t>Built-in power saving feature</a:t>
            </a:r>
            <a:endParaRPr lang="en-US" dirty="0" smtClean="0"/>
          </a:p>
          <a:p>
            <a:r>
              <a:rPr lang="en-US" dirty="0" smtClean="0"/>
              <a:t>Significant cost reduction through WR + RP</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r>
              <a:rPr lang="en-US" smtClean="0"/>
              <a:t>33</a:t>
            </a:r>
            <a:endParaRPr lang="en-US" dirty="0"/>
          </a:p>
        </p:txBody>
      </p:sp>
    </p:spTree>
    <p:extLst>
      <p:ext uri="{BB962C8B-B14F-4D97-AF65-F5344CB8AC3E}">
        <p14:creationId xmlns:p14="http://schemas.microsoft.com/office/powerpoint/2010/main" val="283895497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3335668983"/>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3751683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1620055795"/>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30179257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10" name="Picture 6" descr=" 92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14" y="1295400"/>
            <a:ext cx="8690986" cy="396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descr=" 13"/>
          <p:cNvSpPr txBox="1"/>
          <p:nvPr/>
        </p:nvSpPr>
        <p:spPr>
          <a:xfrm>
            <a:off x="68344" y="5334000"/>
            <a:ext cx="9122369" cy="707886"/>
          </a:xfrm>
          <a:prstGeom prst="rect">
            <a:avLst/>
          </a:prstGeom>
          <a:noFill/>
        </p:spPr>
        <p:txBody>
          <a:bodyPr wrap="none" rtlCol="0">
            <a:spAutoFit/>
          </a:bodyPr>
          <a:lstStyle/>
          <a:p>
            <a:pPr algn="ctr"/>
            <a:r>
              <a:rPr lang="en-US" sz="2400" dirty="0" smtClean="0"/>
              <a:t>Google’s B4 SDN</a:t>
            </a:r>
            <a:endParaRPr lang="en-US" dirty="0" smtClean="0"/>
          </a:p>
          <a:p>
            <a:r>
              <a:rPr lang="en-US" sz="1600" dirty="0" smtClean="0"/>
              <a:t>Image Source: Jain et. al, “B4: Experience with a globally-deployed software defined WAN”, SIGCOMM 2013</a:t>
            </a:r>
            <a:endParaRPr lang="en-US" sz="1600" dirty="0"/>
          </a:p>
        </p:txBody>
      </p:sp>
      <p:sp>
        <p:nvSpPr>
          <p:cNvPr id="8" name="Rounded Rectangular Callout 7" descr=" 17"/>
          <p:cNvSpPr/>
          <p:nvPr/>
        </p:nvSpPr>
        <p:spPr>
          <a:xfrm>
            <a:off x="1319533" y="2197149"/>
            <a:ext cx="1475734" cy="432375"/>
          </a:xfrm>
          <a:prstGeom prst="wedgeRoundRectCallout">
            <a:avLst>
              <a:gd name="adj1" fmla="val 54077"/>
              <a:gd name="adj2" fmla="val 1414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9" name="Rounded Rectangular Callout 8" descr=" 18"/>
          <p:cNvSpPr/>
          <p:nvPr/>
        </p:nvSpPr>
        <p:spPr>
          <a:xfrm>
            <a:off x="3238499" y="2344113"/>
            <a:ext cx="2590801" cy="426423"/>
          </a:xfrm>
          <a:prstGeom prst="wedgeRoundRectCallout">
            <a:avLst>
              <a:gd name="adj1" fmla="val -29261"/>
              <a:gd name="adj2" fmla="val 1425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 Data Center Links</a:t>
            </a:r>
            <a:endParaRPr lang="en-US" dirty="0"/>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17</a:t>
            </a:fld>
            <a:endParaRPr lang="en-US" dirty="0"/>
          </a:p>
        </p:txBody>
      </p:sp>
    </p:spTree>
    <p:extLst>
      <p:ext uri="{BB962C8B-B14F-4D97-AF65-F5344CB8AC3E}">
        <p14:creationId xmlns:p14="http://schemas.microsoft.com/office/powerpoint/2010/main" val="344166566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232000679"/>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42157582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2585613045"/>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155435253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1095044982"/>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425296694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903264359"/>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9" name="TextBox 8" descr=" 13"/>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355304572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3587144163"/>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descr=" 10"/>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9" name="TextBox 8" descr=" 13"/>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232054582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2877885866"/>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11" name="TextBox 10" descr="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descr=" 10"/>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9" name="TextBox 8" descr=" 13"/>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80424851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3354894464"/>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11" name="TextBox 10" descr="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descr=" 10"/>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9" name="TextBox 8" descr=" 13"/>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2" name="TextBox 11" descr=" 14"/>
          <p:cNvSpPr txBox="1"/>
          <p:nvPr/>
        </p:nvSpPr>
        <p:spPr>
          <a:xfrm>
            <a:off x="6071557" y="3223147"/>
            <a:ext cx="2766221" cy="830997"/>
          </a:xfrm>
          <a:prstGeom prst="rect">
            <a:avLst/>
          </a:prstGeom>
          <a:noFill/>
        </p:spPr>
        <p:txBody>
          <a:bodyPr wrap="square" rtlCol="0">
            <a:spAutoFit/>
          </a:bodyPr>
          <a:lstStyle/>
          <a:p>
            <a:pPr algn="ctr"/>
            <a:r>
              <a:rPr lang="en-US" sz="2400" dirty="0"/>
              <a:t>Server shutdown / idle / </a:t>
            </a:r>
            <a:r>
              <a:rPr lang="en-US" sz="2400" dirty="0" smtClean="0"/>
              <a:t>hibernate</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247102826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2506204752"/>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11" name="TextBox 10" descr="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descr=" 10"/>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9" name="TextBox 8" descr=" 13"/>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2" name="TextBox 11" descr=" 14"/>
          <p:cNvSpPr txBox="1"/>
          <p:nvPr/>
        </p:nvSpPr>
        <p:spPr>
          <a:xfrm>
            <a:off x="6071557" y="3223147"/>
            <a:ext cx="2766221" cy="830997"/>
          </a:xfrm>
          <a:prstGeom prst="rect">
            <a:avLst/>
          </a:prstGeom>
          <a:noFill/>
        </p:spPr>
        <p:txBody>
          <a:bodyPr wrap="square" rtlCol="0">
            <a:spAutoFit/>
          </a:bodyPr>
          <a:lstStyle/>
          <a:p>
            <a:pPr algn="ctr"/>
            <a:r>
              <a:rPr lang="en-US" sz="2400" dirty="0"/>
              <a:t>Server shutdown / idle / </a:t>
            </a:r>
            <a:r>
              <a:rPr lang="en-US" sz="2400" dirty="0" smtClean="0"/>
              <a:t>hibernate</a:t>
            </a:r>
            <a:endParaRPr lang="en-US" sz="2400" dirty="0"/>
          </a:p>
        </p:txBody>
      </p:sp>
      <p:sp>
        <p:nvSpPr>
          <p:cNvPr id="13" name="TextBox 12" descr=" 16"/>
          <p:cNvSpPr txBox="1"/>
          <p:nvPr/>
        </p:nvSpPr>
        <p:spPr>
          <a:xfrm>
            <a:off x="3283512"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46724748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282069871"/>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11" name="TextBox 10" descr="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14" name="TextBox 13" descr=" 8"/>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descr=" 10"/>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9" name="TextBox 8" descr=" 13"/>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2" name="TextBox 11" descr=" 14"/>
          <p:cNvSpPr txBox="1"/>
          <p:nvPr/>
        </p:nvSpPr>
        <p:spPr>
          <a:xfrm>
            <a:off x="6071557" y="3223147"/>
            <a:ext cx="2766221" cy="830997"/>
          </a:xfrm>
          <a:prstGeom prst="rect">
            <a:avLst/>
          </a:prstGeom>
          <a:noFill/>
        </p:spPr>
        <p:txBody>
          <a:bodyPr wrap="square" rtlCol="0">
            <a:spAutoFit/>
          </a:bodyPr>
          <a:lstStyle/>
          <a:p>
            <a:pPr algn="ctr"/>
            <a:r>
              <a:rPr lang="en-US" sz="2400" dirty="0"/>
              <a:t>Server shutdown / idle / </a:t>
            </a:r>
            <a:r>
              <a:rPr lang="en-US" sz="2400" dirty="0" smtClean="0"/>
              <a:t>hibernate</a:t>
            </a:r>
            <a:endParaRPr lang="en-US" sz="2400" dirty="0"/>
          </a:p>
        </p:txBody>
      </p:sp>
      <p:sp>
        <p:nvSpPr>
          <p:cNvPr id="13" name="TextBox 12" descr=" 16"/>
          <p:cNvSpPr txBox="1"/>
          <p:nvPr/>
        </p:nvSpPr>
        <p:spPr>
          <a:xfrm>
            <a:off x="3283512"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273789251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3488365750"/>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11" name="TextBox 10" descr="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14" name="TextBox 13" descr=" 8"/>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descr=" 10"/>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9" name="TextBox 8" descr=" 13"/>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2" name="TextBox 11" descr=" 14"/>
          <p:cNvSpPr txBox="1"/>
          <p:nvPr/>
        </p:nvSpPr>
        <p:spPr>
          <a:xfrm>
            <a:off x="6071557" y="3223147"/>
            <a:ext cx="2766221" cy="830997"/>
          </a:xfrm>
          <a:prstGeom prst="rect">
            <a:avLst/>
          </a:prstGeom>
          <a:noFill/>
        </p:spPr>
        <p:txBody>
          <a:bodyPr wrap="square" rtlCol="0">
            <a:spAutoFit/>
          </a:bodyPr>
          <a:lstStyle/>
          <a:p>
            <a:pPr algn="ctr"/>
            <a:r>
              <a:rPr lang="en-US" sz="2400" dirty="0"/>
              <a:t>Server shutdown / idle / </a:t>
            </a:r>
            <a:r>
              <a:rPr lang="en-US" sz="2400" dirty="0" smtClean="0"/>
              <a:t>hibernate</a:t>
            </a:r>
            <a:endParaRPr lang="en-US" sz="2400" dirty="0"/>
          </a:p>
        </p:txBody>
      </p:sp>
      <p:sp>
        <p:nvSpPr>
          <p:cNvPr id="15" name="TextBox 14" descr=" 15"/>
          <p:cNvSpPr txBox="1"/>
          <p:nvPr/>
        </p:nvSpPr>
        <p:spPr>
          <a:xfrm>
            <a:off x="6260635" y="4062478"/>
            <a:ext cx="2388065" cy="830997"/>
          </a:xfrm>
          <a:prstGeom prst="rect">
            <a:avLst/>
          </a:prstGeom>
          <a:noFill/>
        </p:spPr>
        <p:txBody>
          <a:bodyPr wrap="square" rtlCol="0">
            <a:spAutoFit/>
          </a:bodyPr>
          <a:lstStyle/>
          <a:p>
            <a:pPr algn="ctr"/>
            <a:r>
              <a:rPr lang="en-US" sz="2400" dirty="0"/>
              <a:t>(De)activation </a:t>
            </a:r>
            <a:r>
              <a:rPr lang="en-US" sz="2400" dirty="0" smtClean="0"/>
              <a:t>overheads</a:t>
            </a:r>
            <a:endParaRPr lang="en-US" sz="2400" dirty="0"/>
          </a:p>
        </p:txBody>
      </p:sp>
      <p:sp>
        <p:nvSpPr>
          <p:cNvPr id="13" name="TextBox 12" descr=" 16"/>
          <p:cNvSpPr txBox="1"/>
          <p:nvPr/>
        </p:nvSpPr>
        <p:spPr>
          <a:xfrm>
            <a:off x="3283512"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25507262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10" name="Picture 6" descr=" 92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14" y="1295400"/>
            <a:ext cx="8690986" cy="396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descr=" 13"/>
          <p:cNvSpPr txBox="1"/>
          <p:nvPr/>
        </p:nvSpPr>
        <p:spPr>
          <a:xfrm>
            <a:off x="68344" y="5334000"/>
            <a:ext cx="9122369" cy="707886"/>
          </a:xfrm>
          <a:prstGeom prst="rect">
            <a:avLst/>
          </a:prstGeom>
          <a:noFill/>
        </p:spPr>
        <p:txBody>
          <a:bodyPr wrap="none" rtlCol="0">
            <a:spAutoFit/>
          </a:bodyPr>
          <a:lstStyle/>
          <a:p>
            <a:pPr algn="ctr"/>
            <a:r>
              <a:rPr lang="en-US" sz="2400" dirty="0" smtClean="0"/>
              <a:t>Google’s B4 SDN</a:t>
            </a:r>
            <a:endParaRPr lang="en-US" dirty="0" smtClean="0"/>
          </a:p>
          <a:p>
            <a:r>
              <a:rPr lang="en-US" sz="1600" dirty="0" smtClean="0"/>
              <a:t>Image Source: Jain et. al, “B4: Experience with a globally-deployed software defined WAN”, SIGCOMM 2013</a:t>
            </a:r>
            <a:endParaRPr lang="en-US" sz="1600" dirty="0"/>
          </a:p>
        </p:txBody>
      </p:sp>
      <p:sp>
        <p:nvSpPr>
          <p:cNvPr id="11" name="TextBox 10" descr=" 3"/>
          <p:cNvSpPr txBox="1"/>
          <p:nvPr/>
        </p:nvSpPr>
        <p:spPr>
          <a:xfrm>
            <a:off x="3203919" y="1414790"/>
            <a:ext cx="3362780" cy="646331"/>
          </a:xfrm>
          <a:prstGeom prst="rect">
            <a:avLst/>
          </a:prstGeom>
          <a:solidFill>
            <a:srgbClr val="002060"/>
          </a:solidFill>
        </p:spPr>
        <p:txBody>
          <a:bodyPr wrap="none" rtlCol="0">
            <a:spAutoFit/>
          </a:bodyPr>
          <a:lstStyle/>
          <a:p>
            <a:r>
              <a:rPr lang="en-US" sz="3600" dirty="0" smtClean="0">
                <a:solidFill>
                  <a:schemeClr val="bg1"/>
                </a:solidFill>
              </a:rPr>
              <a:t>Rich connectivity</a:t>
            </a:r>
            <a:endParaRPr lang="en-US" sz="3600" dirty="0">
              <a:solidFill>
                <a:schemeClr val="bg1"/>
              </a:solidFill>
            </a:endParaRPr>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18</a:t>
            </a:fld>
            <a:endParaRPr lang="en-US" dirty="0"/>
          </a:p>
        </p:txBody>
      </p:sp>
    </p:spTree>
    <p:extLst>
      <p:ext uri="{BB962C8B-B14F-4D97-AF65-F5344CB8AC3E}">
        <p14:creationId xmlns:p14="http://schemas.microsoft.com/office/powerpoint/2010/main" val="39066031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Drawing Parallels With Case Study I</a:t>
            </a:r>
            <a:endParaRPr lang="en-US" dirty="0"/>
          </a:p>
        </p:txBody>
      </p:sp>
      <p:graphicFrame>
        <p:nvGraphicFramePr>
          <p:cNvPr id="4" name="Table 3" descr=" 4"/>
          <p:cNvGraphicFramePr>
            <a:graphicFrameLocks noGrp="1"/>
          </p:cNvGraphicFramePr>
          <p:nvPr>
            <p:extLst>
              <p:ext uri="{D42A27DB-BD31-4B8C-83A1-F6EECF244321}">
                <p14:modId xmlns:p14="http://schemas.microsoft.com/office/powerpoint/2010/main" val="3115853518"/>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descr=" 5"/>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8" name="TextBox 7" descr="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11" name="TextBox 10" descr="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14" name="TextBox 13" descr=" 8"/>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7" name="TextBox 6" descr=" 9"/>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descr=" 10"/>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6" name="TextBox 15" descr=" 11"/>
          <p:cNvSpPr txBox="1"/>
          <p:nvPr/>
        </p:nvSpPr>
        <p:spPr>
          <a:xfrm>
            <a:off x="3753256"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6" name="TextBox 5" descr=" 12"/>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9" name="TextBox 8" descr=" 13"/>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2" name="TextBox 11" descr=" 14"/>
          <p:cNvSpPr txBox="1"/>
          <p:nvPr/>
        </p:nvSpPr>
        <p:spPr>
          <a:xfrm>
            <a:off x="6071557" y="3223147"/>
            <a:ext cx="2766221" cy="830997"/>
          </a:xfrm>
          <a:prstGeom prst="rect">
            <a:avLst/>
          </a:prstGeom>
          <a:noFill/>
        </p:spPr>
        <p:txBody>
          <a:bodyPr wrap="square" rtlCol="0">
            <a:spAutoFit/>
          </a:bodyPr>
          <a:lstStyle/>
          <a:p>
            <a:pPr algn="ctr"/>
            <a:r>
              <a:rPr lang="en-US" sz="2400" dirty="0"/>
              <a:t>Server shutdown / idle / </a:t>
            </a:r>
            <a:r>
              <a:rPr lang="en-US" sz="2400" dirty="0" smtClean="0"/>
              <a:t>hibernate</a:t>
            </a:r>
            <a:endParaRPr lang="en-US" sz="2400" dirty="0"/>
          </a:p>
        </p:txBody>
      </p:sp>
      <p:sp>
        <p:nvSpPr>
          <p:cNvPr id="15" name="TextBox 14" descr=" 15"/>
          <p:cNvSpPr txBox="1"/>
          <p:nvPr/>
        </p:nvSpPr>
        <p:spPr>
          <a:xfrm>
            <a:off x="6260635" y="4062478"/>
            <a:ext cx="2388065" cy="830997"/>
          </a:xfrm>
          <a:prstGeom prst="rect">
            <a:avLst/>
          </a:prstGeom>
          <a:noFill/>
        </p:spPr>
        <p:txBody>
          <a:bodyPr wrap="square" rtlCol="0">
            <a:spAutoFit/>
          </a:bodyPr>
          <a:lstStyle/>
          <a:p>
            <a:pPr algn="ctr"/>
            <a:r>
              <a:rPr lang="en-US" sz="2400" dirty="0"/>
              <a:t>(De)activation </a:t>
            </a:r>
            <a:r>
              <a:rPr lang="en-US" sz="2400" dirty="0" smtClean="0"/>
              <a:t>overheads</a:t>
            </a:r>
            <a:endParaRPr lang="en-US" sz="2400" dirty="0"/>
          </a:p>
        </p:txBody>
      </p:sp>
      <p:sp>
        <p:nvSpPr>
          <p:cNvPr id="13" name="TextBox 12" descr=" 16"/>
          <p:cNvSpPr txBox="1"/>
          <p:nvPr/>
        </p:nvSpPr>
        <p:spPr>
          <a:xfrm>
            <a:off x="3283512"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3" name="Slide Number Placeholder 2" descr=" 3"/>
          <p:cNvSpPr>
            <a:spLocks noGrp="1"/>
          </p:cNvSpPr>
          <p:nvPr>
            <p:ph type="sldNum" sz="quarter" idx="12"/>
          </p:nvPr>
        </p:nvSpPr>
        <p:spPr/>
        <p:txBody>
          <a:bodyPr/>
          <a:lstStyle/>
          <a:p>
            <a:r>
              <a:rPr lang="en-US" smtClean="0"/>
              <a:t>34</a:t>
            </a:r>
            <a:endParaRPr lang="en-US"/>
          </a:p>
        </p:txBody>
      </p:sp>
    </p:spTree>
    <p:extLst>
      <p:ext uri="{BB962C8B-B14F-4D97-AF65-F5344CB8AC3E}">
        <p14:creationId xmlns:p14="http://schemas.microsoft.com/office/powerpoint/2010/main" val="13237420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key idea</a:t>
            </a:r>
          </a:p>
          <a:p>
            <a:r>
              <a:rPr lang="en-US" dirty="0" smtClean="0"/>
              <a:t>Case studies:</a:t>
            </a:r>
          </a:p>
          <a:p>
            <a:pPr lvl="1"/>
            <a:r>
              <a:rPr lang="en-US" dirty="0" smtClean="0"/>
              <a:t>Data centers</a:t>
            </a:r>
          </a:p>
          <a:p>
            <a:pPr lvl="1"/>
            <a:r>
              <a:rPr lang="en-US" dirty="0" smtClean="0"/>
              <a:t>Cellular networks</a:t>
            </a:r>
          </a:p>
          <a:p>
            <a:r>
              <a:rPr lang="en-US" b="1" dirty="0" smtClean="0">
                <a:solidFill>
                  <a:srgbClr val="FF0000"/>
                </a:solidFill>
              </a:rPr>
              <a:t>Conclusions and future work</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r>
              <a:rPr lang="en-US" smtClean="0"/>
              <a:t>35</a:t>
            </a:r>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Adaptation and application to 3G, 4G, 5G and beyond</a:t>
            </a:r>
          </a:p>
          <a:p>
            <a:r>
              <a:rPr lang="en-US" dirty="0" smtClean="0"/>
              <a:t>Factor in other forms of transition costs:</a:t>
            </a:r>
          </a:p>
          <a:p>
            <a:pPr lvl="1"/>
            <a:r>
              <a:rPr lang="en-US" dirty="0" smtClean="0"/>
              <a:t>Cost of change in latency</a:t>
            </a:r>
          </a:p>
          <a:p>
            <a:pPr lvl="1"/>
            <a:r>
              <a:rPr lang="en-US" dirty="0" smtClean="0"/>
              <a:t>Cost of increase in call blocking probability</a:t>
            </a:r>
          </a:p>
          <a:p>
            <a:r>
              <a:rPr lang="en-US" dirty="0" smtClean="0"/>
              <a:t>Experimentation on a real testbed</a:t>
            </a:r>
          </a:p>
          <a:p>
            <a:r>
              <a:rPr lang="en-US" dirty="0" smtClean="0"/>
              <a:t>Incorporation into an OA&amp;M framework</a:t>
            </a:r>
          </a:p>
          <a:p>
            <a:r>
              <a:rPr lang="en-US" dirty="0" smtClean="0"/>
              <a:t>Interplay with energy markets</a:t>
            </a:r>
            <a:endParaRPr lang="en-US" dirty="0"/>
          </a:p>
        </p:txBody>
      </p:sp>
      <p:sp>
        <p:nvSpPr>
          <p:cNvPr id="4" name="Slide Number Placeholder 3"/>
          <p:cNvSpPr>
            <a:spLocks noGrp="1"/>
          </p:cNvSpPr>
          <p:nvPr>
            <p:ph type="sldNum" sz="quarter" idx="12"/>
          </p:nvPr>
        </p:nvSpPr>
        <p:spPr/>
        <p:txBody>
          <a:bodyPr/>
          <a:lstStyle/>
          <a:p>
            <a:r>
              <a:rPr lang="en-US" smtClean="0"/>
              <a:t>36</a:t>
            </a:r>
            <a:endParaRPr lang="en-US"/>
          </a:p>
        </p:txBody>
      </p:sp>
    </p:spTree>
    <p:extLst>
      <p:ext uri="{BB962C8B-B14F-4D97-AF65-F5344CB8AC3E}">
        <p14:creationId xmlns:p14="http://schemas.microsoft.com/office/powerpoint/2010/main" val="185104534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2800" dirty="0" smtClean="0"/>
              <a:t>RED-BL: an electricity cost reduction framework</a:t>
            </a:r>
          </a:p>
          <a:p>
            <a:pPr lvl="1"/>
            <a:r>
              <a:rPr lang="en-US" sz="2400" dirty="0"/>
              <a:t>S</a:t>
            </a:r>
            <a:r>
              <a:rPr lang="en-US" sz="2400" dirty="0" smtClean="0"/>
              <a:t>ystematic application of WR and RP</a:t>
            </a:r>
            <a:endParaRPr lang="en-US" dirty="0" smtClean="0"/>
          </a:p>
          <a:p>
            <a:r>
              <a:rPr lang="en-US" sz="2800" dirty="0" smtClean="0"/>
              <a:t>Can significantly reduce electricity costs</a:t>
            </a:r>
          </a:p>
          <a:p>
            <a:pPr lvl="1"/>
            <a:r>
              <a:rPr lang="en-US" sz="2400" dirty="0" smtClean="0"/>
              <a:t>Data centers</a:t>
            </a:r>
          </a:p>
          <a:p>
            <a:pPr lvl="1"/>
            <a:r>
              <a:rPr lang="en-US" sz="2400" dirty="0" smtClean="0"/>
              <a:t>Cellular networks</a:t>
            </a:r>
            <a:endParaRPr lang="en-US" dirty="0" smtClean="0"/>
          </a:p>
          <a:p>
            <a:r>
              <a:rPr lang="en-US" sz="2800" dirty="0" smtClean="0"/>
              <a:t>Reduction </a:t>
            </a:r>
            <a:r>
              <a:rPr lang="en-US" sz="2800" dirty="0"/>
              <a:t>in power consumption </a:t>
            </a:r>
            <a:endParaRPr lang="en-US" sz="2800" dirty="0" smtClean="0"/>
          </a:p>
          <a:p>
            <a:pPr lvl="1"/>
            <a:r>
              <a:rPr lang="en-US" sz="2400" dirty="0" smtClean="0"/>
              <a:t>Positive ecological impact</a:t>
            </a:r>
            <a:endParaRPr lang="en-US" dirty="0" smtClean="0"/>
          </a:p>
        </p:txBody>
      </p:sp>
      <p:sp>
        <p:nvSpPr>
          <p:cNvPr id="4" name="Slide Number Placeholder 3"/>
          <p:cNvSpPr>
            <a:spLocks noGrp="1"/>
          </p:cNvSpPr>
          <p:nvPr>
            <p:ph type="sldNum" sz="quarter" idx="12"/>
          </p:nvPr>
        </p:nvSpPr>
        <p:spPr/>
        <p:txBody>
          <a:bodyPr/>
          <a:lstStyle/>
          <a:p>
            <a:r>
              <a:rPr lang="en-US" smtClean="0"/>
              <a:t>37</a:t>
            </a:r>
            <a:endParaRPr lang="en-US"/>
          </a:p>
        </p:txBody>
      </p:sp>
    </p:spTree>
    <p:extLst>
      <p:ext uri="{BB962C8B-B14F-4D97-AF65-F5344CB8AC3E}">
        <p14:creationId xmlns:p14="http://schemas.microsoft.com/office/powerpoint/2010/main" val="2734270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sp>
        <p:nvSpPr>
          <p:cNvPr id="24" name="Content Placeholder 2" descr=" 24"/>
          <p:cNvSpPr>
            <a:spLocks noGrp="1"/>
          </p:cNvSpPr>
          <p:nvPr>
            <p:ph idx="1"/>
          </p:nvPr>
        </p:nvSpPr>
        <p:spPr>
          <a:xfrm>
            <a:off x="457200" y="1600200"/>
            <a:ext cx="8229600" cy="4525963"/>
          </a:xfrm>
        </p:spPr>
        <p:txBody>
          <a:bodyPr/>
          <a:lstStyle/>
          <a:p>
            <a:r>
              <a:rPr lang="en-US" smtClean="0">
                <a:latin typeface="Calibri"/>
              </a:rPr>
              <a:t>Amazon</a:t>
            </a:r>
          </a:p>
          <a:p>
            <a:pPr lvl="1">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19</a:t>
            </a:fld>
            <a:endParaRPr lang="en-US" dirty="0"/>
          </a:p>
        </p:txBody>
      </p:sp>
    </p:spTree>
    <p:extLst>
      <p:ext uri="{BB962C8B-B14F-4D97-AF65-F5344CB8AC3E}">
        <p14:creationId xmlns:p14="http://schemas.microsoft.com/office/powerpoint/2010/main" val="207430638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key idea</a:t>
            </a:r>
          </a:p>
          <a:p>
            <a:r>
              <a:rPr lang="en-US" dirty="0" smtClean="0"/>
              <a:t>Case studies:</a:t>
            </a:r>
          </a:p>
          <a:p>
            <a:pPr lvl="1"/>
            <a:r>
              <a:rPr lang="en-US" dirty="0" smtClean="0"/>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r>
              <a:rPr lang="en-US" smtClean="0"/>
              <a:t>2</a:t>
            </a:r>
            <a:endParaRPr lang="en-US"/>
          </a:p>
        </p:txBody>
      </p:sp>
    </p:spTree>
    <p:extLst>
      <p:ext uri="{BB962C8B-B14F-4D97-AF65-F5344CB8AC3E}">
        <p14:creationId xmlns:p14="http://schemas.microsoft.com/office/powerpoint/2010/main" val="261584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sp>
        <p:nvSpPr>
          <p:cNvPr id="24" name="Content Placeholder 2" descr=" 24"/>
          <p:cNvSpPr>
            <a:spLocks noGrp="1"/>
          </p:cNvSpPr>
          <p:nvPr>
            <p:ph idx="1"/>
          </p:nvPr>
        </p:nvSpPr>
        <p:spPr>
          <a:xfrm>
            <a:off x="457200" y="1600200"/>
            <a:ext cx="8229600" cy="4525963"/>
          </a:xfrm>
        </p:spPr>
        <p:txBody>
          <a:bodyPr/>
          <a:lstStyle/>
          <a:p>
            <a:r>
              <a:rPr lang="en-US" smtClean="0">
                <a:latin typeface="Calibri"/>
              </a:rPr>
              <a:t>Amazon</a:t>
            </a:r>
          </a:p>
          <a:p>
            <a:pPr lvl="1"/>
            <a:r>
              <a:rPr lang="en-US" smtClean="0">
                <a:latin typeface="Calibri"/>
              </a:rPr>
              <a:t>87 data centers</a:t>
            </a:r>
          </a:p>
          <a:p>
            <a:pPr lvl="1"/>
            <a:r>
              <a:rPr lang="en-US" smtClean="0">
                <a:latin typeface="Calibri"/>
              </a:rPr>
              <a:t>At least 2 M servers</a:t>
            </a:r>
          </a:p>
          <a:p>
            <a:pPr>
              <a:buChar char=" "/>
            </a:pPr>
            <a:r>
              <a:rPr lang="en-US" smtClean="0"/>
              <a:t>                </a:t>
            </a:r>
            <a:endParaRPr lang="en-US" dirty="0" smtClean="0"/>
          </a:p>
          <a:p>
            <a:pPr lvl="1">
              <a:buChar char=" "/>
            </a:pPr>
            <a:r>
              <a:rPr lang="en-US" smtClean="0"/>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20</a:t>
            </a:fld>
            <a:endParaRPr lang="en-US" dirty="0"/>
          </a:p>
        </p:txBody>
      </p:sp>
      <p:sp>
        <p:nvSpPr>
          <p:cNvPr id="6" name="TextBox 5" descr=" 26"/>
          <p:cNvSpPr txBox="1"/>
          <p:nvPr/>
        </p:nvSpPr>
        <p:spPr>
          <a:xfrm>
            <a:off x="533400" y="6172200"/>
            <a:ext cx="3003258" cy="369332"/>
          </a:xfrm>
          <a:prstGeom prst="rect">
            <a:avLst/>
          </a:prstGeom>
          <a:noFill/>
        </p:spPr>
        <p:txBody>
          <a:bodyPr wrap="none" rtlCol="0">
            <a:spAutoFit/>
          </a:bodyPr>
          <a:lstStyle/>
          <a:p>
            <a:r>
              <a:rPr lang="en-US" dirty="0" smtClean="0"/>
              <a:t>Source</a:t>
            </a:r>
            <a:r>
              <a:rPr lang="en-US" dirty="0"/>
              <a:t>: http://bit.ly/11erCWn</a:t>
            </a:r>
          </a:p>
        </p:txBody>
      </p:sp>
    </p:spTree>
    <p:extLst>
      <p:ext uri="{BB962C8B-B14F-4D97-AF65-F5344CB8AC3E}">
        <p14:creationId xmlns:p14="http://schemas.microsoft.com/office/powerpoint/2010/main" val="359515964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sp>
        <p:nvSpPr>
          <p:cNvPr id="24" name="Content Placeholder 2" descr=" 24"/>
          <p:cNvSpPr>
            <a:spLocks noGrp="1"/>
          </p:cNvSpPr>
          <p:nvPr>
            <p:ph idx="1"/>
          </p:nvPr>
        </p:nvSpPr>
        <p:spPr>
          <a:xfrm>
            <a:off x="457200" y="1600200"/>
            <a:ext cx="8229600" cy="4525963"/>
          </a:xfrm>
        </p:spPr>
        <p:txBody>
          <a:bodyPr/>
          <a:lstStyle/>
          <a:p>
            <a:r>
              <a:rPr lang="en-US" smtClean="0">
                <a:latin typeface="Calibri"/>
              </a:rPr>
              <a:t>Amazon</a:t>
            </a:r>
          </a:p>
          <a:p>
            <a:pPr lvl="1"/>
            <a:r>
              <a:rPr lang="en-US" smtClean="0">
                <a:latin typeface="Calibri"/>
              </a:rPr>
              <a:t>87 data centers</a:t>
            </a:r>
          </a:p>
          <a:p>
            <a:pPr lvl="1"/>
            <a:r>
              <a:rPr lang="en-US" smtClean="0">
                <a:latin typeface="Calibri"/>
              </a:rPr>
              <a:t>At least 2 M servers</a:t>
            </a:r>
          </a:p>
          <a:p>
            <a:r>
              <a:rPr lang="en-US" smtClean="0">
                <a:latin typeface="Calibri"/>
              </a:rPr>
              <a:t>Telenor Pakistan</a:t>
            </a:r>
          </a:p>
          <a:p>
            <a:pPr lvl="1"/>
            <a:r>
              <a:rPr lang="en-US" smtClean="0">
                <a:latin typeface="Calibri"/>
              </a:rPr>
              <a:t>8000 cellular sites</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21</a:t>
            </a:fld>
            <a:endParaRPr lang="en-US" dirty="0"/>
          </a:p>
        </p:txBody>
      </p:sp>
      <p:sp>
        <p:nvSpPr>
          <p:cNvPr id="7" name="TextBox 6" descr=" 27"/>
          <p:cNvSpPr txBox="1"/>
          <p:nvPr/>
        </p:nvSpPr>
        <p:spPr>
          <a:xfrm>
            <a:off x="530847" y="6174828"/>
            <a:ext cx="2976328" cy="369332"/>
          </a:xfrm>
          <a:prstGeom prst="rect">
            <a:avLst/>
          </a:prstGeom>
          <a:noFill/>
        </p:spPr>
        <p:txBody>
          <a:bodyPr wrap="none" rtlCol="0">
            <a:spAutoFit/>
          </a:bodyPr>
          <a:lstStyle/>
          <a:p>
            <a:r>
              <a:rPr lang="en-US" dirty="0" smtClean="0"/>
              <a:t>Source: http</a:t>
            </a:r>
            <a:r>
              <a:rPr lang="en-US" dirty="0"/>
              <a:t>://bit.ly/1T9VBqd</a:t>
            </a:r>
          </a:p>
        </p:txBody>
      </p:sp>
    </p:spTree>
    <p:extLst>
      <p:ext uri="{BB962C8B-B14F-4D97-AF65-F5344CB8AC3E}">
        <p14:creationId xmlns:p14="http://schemas.microsoft.com/office/powerpoint/2010/main" val="3944470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sp>
        <p:nvSpPr>
          <p:cNvPr id="8" name="TextBox 7" descr=" 11"/>
          <p:cNvSpPr txBox="1"/>
          <p:nvPr/>
        </p:nvSpPr>
        <p:spPr>
          <a:xfrm>
            <a:off x="533400" y="2738735"/>
            <a:ext cx="3444213" cy="523220"/>
          </a:xfrm>
          <a:prstGeom prst="rect">
            <a:avLst/>
          </a:prstGeom>
          <a:solidFill>
            <a:srgbClr val="002060"/>
          </a:solidFill>
        </p:spPr>
        <p:txBody>
          <a:bodyPr wrap="none" rtlCol="0">
            <a:spAutoFit/>
          </a:bodyPr>
          <a:lstStyle/>
          <a:p>
            <a:r>
              <a:rPr lang="en-US" sz="2800" dirty="0">
                <a:solidFill>
                  <a:schemeClr val="bg1"/>
                </a:solidFill>
              </a:rPr>
              <a:t>Massive </a:t>
            </a:r>
            <a:r>
              <a:rPr lang="en-US" sz="2800" dirty="0" smtClean="0">
                <a:solidFill>
                  <a:schemeClr val="bg1"/>
                </a:solidFill>
              </a:rPr>
              <a:t>infrastructure</a:t>
            </a:r>
            <a:endParaRPr lang="en-US" sz="2800" dirty="0">
              <a:solidFill>
                <a:schemeClr val="bg1"/>
              </a:solidFill>
            </a:endParaRPr>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latin typeface="Calibri"/>
              </a:rPr>
              <a:t>      </a:t>
            </a:r>
          </a:p>
          <a:p>
            <a:pPr lvl="1">
              <a:buChar char=" "/>
            </a:pPr>
            <a:r>
              <a:rPr lang="en-US" smtClean="0">
                <a:latin typeface="Calibri"/>
              </a:rPr>
              <a:t>               </a:t>
            </a:r>
          </a:p>
          <a:p>
            <a:pPr lvl="1">
              <a:buChar char=" "/>
            </a:pPr>
            <a:r>
              <a:rPr lang="en-US" smtClean="0">
                <a:latin typeface="Calibri"/>
              </a:rPr>
              <a:t>                    </a:t>
            </a:r>
          </a:p>
          <a:p>
            <a:pPr>
              <a:buChar char=" "/>
            </a:pPr>
            <a:r>
              <a:rPr lang="en-US" smtClean="0">
                <a:latin typeface="Calibri"/>
              </a:rPr>
              <a:t>                </a:t>
            </a:r>
          </a:p>
          <a:p>
            <a:pPr lvl="1">
              <a:buChar char=" "/>
            </a:pPr>
            <a:r>
              <a:rPr lang="en-US" smtClean="0">
                <a:latin typeface="Calibri"/>
              </a:rPr>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22</a:t>
            </a:fld>
            <a:endParaRPr lang="en-US" dirty="0"/>
          </a:p>
        </p:txBody>
      </p:sp>
    </p:spTree>
    <p:extLst>
      <p:ext uri="{BB962C8B-B14F-4D97-AF65-F5344CB8AC3E}">
        <p14:creationId xmlns:p14="http://schemas.microsoft.com/office/powerpoint/2010/main" val="78833694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sp>
        <p:nvSpPr>
          <p:cNvPr id="8" name="TextBox 7" descr=" 11"/>
          <p:cNvSpPr txBox="1"/>
          <p:nvPr/>
        </p:nvSpPr>
        <p:spPr>
          <a:xfrm>
            <a:off x="533400" y="2738735"/>
            <a:ext cx="3444213" cy="523220"/>
          </a:xfrm>
          <a:prstGeom prst="rect">
            <a:avLst/>
          </a:prstGeom>
          <a:solidFill>
            <a:srgbClr val="002060"/>
          </a:solidFill>
        </p:spPr>
        <p:txBody>
          <a:bodyPr wrap="none" rtlCol="0">
            <a:spAutoFit/>
          </a:bodyPr>
          <a:lstStyle/>
          <a:p>
            <a:r>
              <a:rPr lang="en-US" sz="2800" dirty="0">
                <a:solidFill>
                  <a:schemeClr val="bg1"/>
                </a:solidFill>
              </a:rPr>
              <a:t>Massive </a:t>
            </a:r>
            <a:r>
              <a:rPr lang="en-US" sz="2800" dirty="0" smtClean="0">
                <a:solidFill>
                  <a:schemeClr val="bg1"/>
                </a:solidFill>
              </a:rPr>
              <a:t>infrastructure</a:t>
            </a:r>
            <a:endParaRPr lang="en-US" sz="2800" dirty="0">
              <a:solidFill>
                <a:schemeClr val="bg1"/>
              </a:solidFill>
            </a:endParaRPr>
          </a:p>
        </p:txBody>
      </p:sp>
      <p:sp>
        <p:nvSpPr>
          <p:cNvPr id="9" name="TextBox 8" descr=" 23"/>
          <p:cNvSpPr txBox="1"/>
          <p:nvPr/>
        </p:nvSpPr>
        <p:spPr>
          <a:xfrm>
            <a:off x="5090187" y="2753380"/>
            <a:ext cx="3193246" cy="523220"/>
          </a:xfrm>
          <a:prstGeom prst="rect">
            <a:avLst/>
          </a:prstGeom>
          <a:solidFill>
            <a:srgbClr val="002060"/>
          </a:solidFill>
        </p:spPr>
        <p:txBody>
          <a:bodyPr wrap="none" rtlCol="0">
            <a:spAutoFit/>
          </a:bodyPr>
          <a:lstStyle/>
          <a:p>
            <a:r>
              <a:rPr lang="en-US" sz="2800" dirty="0">
                <a:solidFill>
                  <a:schemeClr val="bg1"/>
                </a:solidFill>
              </a:rPr>
              <a:t>Massive </a:t>
            </a:r>
            <a:r>
              <a:rPr lang="en-US" sz="2800" dirty="0" smtClean="0">
                <a:solidFill>
                  <a:schemeClr val="bg1"/>
                </a:solidFill>
              </a:rPr>
              <a:t>power draw</a:t>
            </a:r>
            <a:endParaRPr lang="en-US" sz="2800" dirty="0">
              <a:solidFill>
                <a:schemeClr val="bg1"/>
              </a:solidFill>
            </a:endParaRPr>
          </a:p>
        </p:txBody>
      </p:sp>
      <p:sp>
        <p:nvSpPr>
          <p:cNvPr id="7" name="Right Arrow 6" descr=" 19"/>
          <p:cNvSpPr/>
          <p:nvPr/>
        </p:nvSpPr>
        <p:spPr>
          <a:xfrm>
            <a:off x="4343400" y="2819400"/>
            <a:ext cx="436857" cy="390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latin typeface="Calibri"/>
              </a:rPr>
              <a:t>      </a:t>
            </a:r>
          </a:p>
          <a:p>
            <a:pPr lvl="1">
              <a:buChar char=" "/>
            </a:pPr>
            <a:r>
              <a:rPr lang="en-US" smtClean="0">
                <a:latin typeface="Calibri"/>
              </a:rPr>
              <a:t>               </a:t>
            </a:r>
          </a:p>
          <a:p>
            <a:pPr lvl="1">
              <a:buChar char=" "/>
            </a:pPr>
            <a:r>
              <a:rPr lang="en-US" smtClean="0">
                <a:latin typeface="Calibri"/>
              </a:rPr>
              <a:t>                    </a:t>
            </a:r>
          </a:p>
          <a:p>
            <a:pPr>
              <a:buChar char=" "/>
            </a:pPr>
            <a:r>
              <a:rPr lang="en-US" smtClean="0">
                <a:latin typeface="Calibri"/>
              </a:rPr>
              <a:t>                </a:t>
            </a:r>
          </a:p>
          <a:p>
            <a:pPr lvl="1">
              <a:buChar char=" "/>
            </a:pPr>
            <a:r>
              <a:rPr lang="en-US" smtClean="0">
                <a:latin typeface="Calibri"/>
              </a:rPr>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23</a:t>
            </a:fld>
            <a:endParaRPr lang="en-US" dirty="0"/>
          </a:p>
        </p:txBody>
      </p:sp>
    </p:spTree>
    <p:extLst>
      <p:ext uri="{BB962C8B-B14F-4D97-AF65-F5344CB8AC3E}">
        <p14:creationId xmlns:p14="http://schemas.microsoft.com/office/powerpoint/2010/main" val="98239023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11" name="Picture 6" descr="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145" y="1524000"/>
            <a:ext cx="5446255" cy="40846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descr=" 15"/>
          <p:cNvSpPr txBox="1"/>
          <p:nvPr/>
        </p:nvSpPr>
        <p:spPr>
          <a:xfrm>
            <a:off x="2630945" y="1676400"/>
            <a:ext cx="4382803" cy="584775"/>
          </a:xfrm>
          <a:prstGeom prst="rect">
            <a:avLst/>
          </a:prstGeom>
          <a:solidFill>
            <a:schemeClr val="accent1"/>
          </a:solidFill>
        </p:spPr>
        <p:txBody>
          <a:bodyPr wrap="none" rtlCol="0">
            <a:spAutoFit/>
          </a:bodyPr>
          <a:lstStyle/>
          <a:p>
            <a:r>
              <a:rPr lang="en-US" sz="3200" dirty="0" smtClean="0">
                <a:solidFill>
                  <a:schemeClr val="bg1"/>
                </a:solidFill>
              </a:rPr>
              <a:t>With great power comes </a:t>
            </a:r>
            <a:endParaRPr lang="en-US" sz="3200" dirty="0">
              <a:solidFill>
                <a:schemeClr val="bg1"/>
              </a:solidFill>
            </a:endParaRPr>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latin typeface="Calibri"/>
              </a:rPr>
              <a:t>      </a:t>
            </a:r>
          </a:p>
          <a:p>
            <a:pPr lvl="1">
              <a:buChar char=" "/>
            </a:pPr>
            <a:r>
              <a:rPr lang="en-US" smtClean="0">
                <a:latin typeface="Calibri"/>
              </a:rPr>
              <a:t>               </a:t>
            </a:r>
          </a:p>
          <a:p>
            <a:pPr lvl="1">
              <a:buChar char=" "/>
            </a:pPr>
            <a:r>
              <a:rPr lang="en-US" smtClean="0">
                <a:latin typeface="Calibri"/>
              </a:rPr>
              <a:t>                    </a:t>
            </a:r>
          </a:p>
          <a:p>
            <a:pPr>
              <a:buChar char=" "/>
            </a:pPr>
            <a:r>
              <a:rPr lang="en-US" smtClean="0">
                <a:latin typeface="Calibri"/>
              </a:rPr>
              <a:t>                </a:t>
            </a:r>
          </a:p>
          <a:p>
            <a:pPr lvl="1">
              <a:buChar char=" "/>
            </a:pPr>
            <a:r>
              <a:rPr lang="en-US" smtClean="0">
                <a:latin typeface="Calibri"/>
              </a:rPr>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24</a:t>
            </a:fld>
            <a:endParaRPr lang="en-US" dirty="0"/>
          </a:p>
        </p:txBody>
      </p:sp>
    </p:spTree>
    <p:extLst>
      <p:ext uri="{BB962C8B-B14F-4D97-AF65-F5344CB8AC3E}">
        <p14:creationId xmlns:p14="http://schemas.microsoft.com/office/powerpoint/2010/main" val="251503088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Network Scale</a:t>
            </a:r>
            <a:endParaRPr lang="en-US" dirty="0"/>
          </a:p>
        </p:txBody>
      </p:sp>
      <p:sp>
        <p:nvSpPr>
          <p:cNvPr id="4" name="Slide Number Placeholder 3" descr=" 4"/>
          <p:cNvSpPr>
            <a:spLocks noGrp="1"/>
          </p:cNvSpPr>
          <p:nvPr>
            <p:ph type="sldNum" sz="quarter" idx="12"/>
          </p:nvPr>
        </p:nvSpPr>
        <p:spPr/>
        <p:txBody>
          <a:bodyPr/>
          <a:lstStyle/>
          <a:p>
            <a:r>
              <a:rPr lang="en-US" smtClean="0"/>
              <a:t>4</a:t>
            </a:r>
            <a:endParaRPr lang="en-US" dirty="0"/>
          </a:p>
        </p:txBody>
      </p:sp>
      <p:pic>
        <p:nvPicPr>
          <p:cNvPr id="11" name="Picture 6" descr="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145" y="1524000"/>
            <a:ext cx="5446255" cy="40846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descr=" 15"/>
          <p:cNvSpPr txBox="1"/>
          <p:nvPr/>
        </p:nvSpPr>
        <p:spPr>
          <a:xfrm>
            <a:off x="2630945" y="1676400"/>
            <a:ext cx="4382803" cy="584775"/>
          </a:xfrm>
          <a:prstGeom prst="rect">
            <a:avLst/>
          </a:prstGeom>
          <a:solidFill>
            <a:schemeClr val="accent1"/>
          </a:solidFill>
        </p:spPr>
        <p:txBody>
          <a:bodyPr wrap="none" rtlCol="0">
            <a:spAutoFit/>
          </a:bodyPr>
          <a:lstStyle/>
          <a:p>
            <a:r>
              <a:rPr lang="en-US" sz="3200" dirty="0" smtClean="0">
                <a:solidFill>
                  <a:schemeClr val="bg1"/>
                </a:solidFill>
              </a:rPr>
              <a:t>With great power comes </a:t>
            </a:r>
            <a:endParaRPr lang="en-US" sz="3200" dirty="0">
              <a:solidFill>
                <a:schemeClr val="bg1"/>
              </a:solidFill>
            </a:endParaRPr>
          </a:p>
        </p:txBody>
      </p:sp>
      <p:sp>
        <p:nvSpPr>
          <p:cNvPr id="8" name="TextBox 7" descr=" 16"/>
          <p:cNvSpPr txBox="1"/>
          <p:nvPr/>
        </p:nvSpPr>
        <p:spPr>
          <a:xfrm>
            <a:off x="3065225" y="4825425"/>
            <a:ext cx="3538597" cy="584775"/>
          </a:xfrm>
          <a:prstGeom prst="rect">
            <a:avLst/>
          </a:prstGeom>
          <a:noFill/>
        </p:spPr>
        <p:txBody>
          <a:bodyPr wrap="none" rtlCol="0">
            <a:spAutoFit/>
          </a:bodyPr>
          <a:lstStyle/>
          <a:p>
            <a:r>
              <a:rPr lang="en-US" sz="3200" dirty="0">
                <a:solidFill>
                  <a:schemeClr val="bg1"/>
                </a:solidFill>
              </a:rPr>
              <a:t>g</a:t>
            </a:r>
            <a:r>
              <a:rPr lang="en-US" sz="3200" dirty="0" smtClean="0">
                <a:solidFill>
                  <a:schemeClr val="bg1"/>
                </a:solidFill>
              </a:rPr>
              <a:t>reat electricity bills</a:t>
            </a:r>
            <a:endParaRPr lang="en-US" sz="3200" dirty="0">
              <a:solidFill>
                <a:schemeClr val="bg1"/>
              </a:solidFill>
            </a:endParaRPr>
          </a:p>
        </p:txBody>
      </p:sp>
      <p:sp>
        <p:nvSpPr>
          <p:cNvPr id="24" name="Content Placeholder 2" descr=" 24"/>
          <p:cNvSpPr>
            <a:spLocks noGrp="1"/>
          </p:cNvSpPr>
          <p:nvPr>
            <p:ph idx="1"/>
          </p:nvPr>
        </p:nvSpPr>
        <p:spPr>
          <a:xfrm>
            <a:off x="457200" y="1600200"/>
            <a:ext cx="8229600" cy="4525963"/>
          </a:xfrm>
        </p:spPr>
        <p:txBody>
          <a:bodyPr/>
          <a:lstStyle/>
          <a:p>
            <a:pPr>
              <a:buChar char=" "/>
            </a:pPr>
            <a:r>
              <a:rPr lang="en-US" smtClean="0">
                <a:latin typeface="Calibri"/>
              </a:rPr>
              <a:t>      </a:t>
            </a:r>
          </a:p>
          <a:p>
            <a:pPr lvl="1">
              <a:buChar char=" "/>
            </a:pPr>
            <a:r>
              <a:rPr lang="en-US" smtClean="0">
                <a:latin typeface="Calibri"/>
              </a:rPr>
              <a:t>               </a:t>
            </a:r>
          </a:p>
          <a:p>
            <a:pPr lvl="1">
              <a:buChar char=" "/>
            </a:pPr>
            <a:r>
              <a:rPr lang="en-US" smtClean="0">
                <a:latin typeface="Calibri"/>
              </a:rPr>
              <a:t>                    </a:t>
            </a:r>
          </a:p>
          <a:p>
            <a:pPr>
              <a:buChar char=" "/>
            </a:pPr>
            <a:r>
              <a:rPr lang="en-US" smtClean="0">
                <a:latin typeface="Calibri"/>
              </a:rPr>
              <a:t>                </a:t>
            </a:r>
          </a:p>
          <a:p>
            <a:pPr lvl="1">
              <a:buChar char=" "/>
            </a:pPr>
            <a:r>
              <a:rPr lang="en-US" smtClean="0">
                <a:latin typeface="Calibri"/>
              </a:rPr>
              <a:t>                   </a:t>
            </a:r>
            <a:endParaRPr lang="en-US" dirty="0"/>
          </a:p>
        </p:txBody>
      </p:sp>
      <p:sp>
        <p:nvSpPr>
          <p:cNvPr id="25" name="Slide Number Placeholder 3" descr=" 2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25</a:t>
            </a:fld>
            <a:endParaRPr lang="en-US" dirty="0"/>
          </a:p>
        </p:txBody>
      </p:sp>
    </p:spTree>
    <p:extLst>
      <p:ext uri="{BB962C8B-B14F-4D97-AF65-F5344CB8AC3E}">
        <p14:creationId xmlns:p14="http://schemas.microsoft.com/office/powerpoint/2010/main" val="28676182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Motivation</a:t>
            </a:r>
            <a:endParaRPr lang="en-US" dirty="0"/>
          </a:p>
        </p:txBody>
      </p:sp>
      <p:pic>
        <p:nvPicPr>
          <p:cNvPr id="1026" name="Picture 2" descr="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descr=" 3"/>
          <p:cNvSpPr>
            <a:spLocks noGrp="1"/>
          </p:cNvSpPr>
          <p:nvPr>
            <p:ph type="sldNum" sz="quarter" idx="12"/>
          </p:nvPr>
        </p:nvSpPr>
        <p:spPr/>
        <p:txBody>
          <a:bodyPr/>
          <a:lstStyle/>
          <a:p>
            <a:r>
              <a:rPr lang="en-US" smtClean="0"/>
              <a:t>5</a:t>
            </a:r>
            <a:endParaRPr lang="en-US"/>
          </a:p>
        </p:txBody>
      </p:sp>
    </p:spTree>
    <p:extLst>
      <p:ext uri="{BB962C8B-B14F-4D97-AF65-F5344CB8AC3E}">
        <p14:creationId xmlns:p14="http://schemas.microsoft.com/office/powerpoint/2010/main" val="390687528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Motivation</a:t>
            </a:r>
            <a:endParaRPr lang="en-US" dirty="0"/>
          </a:p>
        </p:txBody>
      </p:sp>
      <p:pic>
        <p:nvPicPr>
          <p:cNvPr id="1026" name="Picture 2" descr="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descr=" 4"/>
          <p:cNvSpPr txBox="1"/>
          <p:nvPr/>
        </p:nvSpPr>
        <p:spPr>
          <a:xfrm>
            <a:off x="3683988" y="1556376"/>
            <a:ext cx="1462260" cy="584775"/>
          </a:xfrm>
          <a:prstGeom prst="rect">
            <a:avLst/>
          </a:prstGeom>
          <a:noFill/>
        </p:spPr>
        <p:txBody>
          <a:bodyPr wrap="none" rtlCol="0">
            <a:spAutoFit/>
          </a:bodyPr>
          <a:lstStyle/>
          <a:p>
            <a:r>
              <a:rPr lang="en-US" sz="3200" dirty="0" smtClean="0"/>
              <a:t>$951 M</a:t>
            </a:r>
            <a:endParaRPr lang="en-US" sz="3200" dirty="0"/>
          </a:p>
        </p:txBody>
      </p:sp>
      <p:sp>
        <p:nvSpPr>
          <p:cNvPr id="7" name="TextBox 6" descr=" 5"/>
          <p:cNvSpPr txBox="1"/>
          <p:nvPr/>
        </p:nvSpPr>
        <p:spPr>
          <a:xfrm>
            <a:off x="990600" y="6400800"/>
            <a:ext cx="3441904" cy="369332"/>
          </a:xfrm>
          <a:prstGeom prst="rect">
            <a:avLst/>
          </a:prstGeom>
          <a:noFill/>
        </p:spPr>
        <p:txBody>
          <a:bodyPr wrap="none" rtlCol="0">
            <a:spAutoFit/>
          </a:bodyPr>
          <a:lstStyle/>
          <a:p>
            <a:r>
              <a:rPr lang="en-US" dirty="0" smtClean="0"/>
              <a:t>Source: datacenterknowledge.com</a:t>
            </a:r>
            <a:endParaRPr lang="en-US" dirty="0"/>
          </a:p>
        </p:txBody>
      </p:sp>
      <p:sp>
        <p:nvSpPr>
          <p:cNvPr id="5" name="TextBox 4" descr=" 22"/>
          <p:cNvSpPr txBox="1"/>
          <p:nvPr/>
        </p:nvSpPr>
        <p:spPr>
          <a:xfrm>
            <a:off x="3594847" y="12192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3" name="Slide Number Placeholder 2" descr=" 3"/>
          <p:cNvSpPr>
            <a:spLocks noGrp="1"/>
          </p:cNvSpPr>
          <p:nvPr>
            <p:ph type="sldNum" sz="quarter" idx="12"/>
          </p:nvPr>
        </p:nvSpPr>
        <p:spPr/>
        <p:txBody>
          <a:bodyPr/>
          <a:lstStyle/>
          <a:p>
            <a:r>
              <a:rPr lang="en-US" smtClean="0"/>
              <a:t>5</a:t>
            </a:r>
            <a:endParaRPr lang="en-US"/>
          </a:p>
        </p:txBody>
      </p:sp>
    </p:spTree>
    <p:extLst>
      <p:ext uri="{BB962C8B-B14F-4D97-AF65-F5344CB8AC3E}">
        <p14:creationId xmlns:p14="http://schemas.microsoft.com/office/powerpoint/2010/main" val="2368796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Motivation</a:t>
            </a:r>
            <a:endParaRPr lang="en-US" dirty="0"/>
          </a:p>
        </p:txBody>
      </p:sp>
      <p:pic>
        <p:nvPicPr>
          <p:cNvPr id="1026" name="Picture 2" descr="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descr=" 4"/>
          <p:cNvSpPr txBox="1"/>
          <p:nvPr/>
        </p:nvSpPr>
        <p:spPr>
          <a:xfrm>
            <a:off x="3683988" y="1556376"/>
            <a:ext cx="1462260" cy="584775"/>
          </a:xfrm>
          <a:prstGeom prst="rect">
            <a:avLst/>
          </a:prstGeom>
          <a:noFill/>
        </p:spPr>
        <p:txBody>
          <a:bodyPr wrap="none" rtlCol="0">
            <a:spAutoFit/>
          </a:bodyPr>
          <a:lstStyle/>
          <a:p>
            <a:r>
              <a:rPr lang="en-US" sz="3200" dirty="0" smtClean="0"/>
              <a:t>$951 M</a:t>
            </a:r>
            <a:endParaRPr lang="en-US" sz="3200" dirty="0"/>
          </a:p>
        </p:txBody>
      </p:sp>
      <p:sp>
        <p:nvSpPr>
          <p:cNvPr id="13" name="TextBox 12" descr=" 10"/>
          <p:cNvSpPr txBox="1"/>
          <p:nvPr/>
        </p:nvSpPr>
        <p:spPr>
          <a:xfrm>
            <a:off x="3663810" y="2680157"/>
            <a:ext cx="1462260" cy="584775"/>
          </a:xfrm>
          <a:prstGeom prst="rect">
            <a:avLst/>
          </a:prstGeom>
          <a:noFill/>
        </p:spPr>
        <p:txBody>
          <a:bodyPr wrap="none" rtlCol="0">
            <a:spAutoFit/>
          </a:bodyPr>
          <a:lstStyle/>
          <a:p>
            <a:r>
              <a:rPr lang="en-US" sz="3200" dirty="0" smtClean="0"/>
              <a:t>$143 M</a:t>
            </a:r>
            <a:endParaRPr lang="en-US" sz="3200" dirty="0"/>
          </a:p>
        </p:txBody>
      </p:sp>
      <p:sp>
        <p:nvSpPr>
          <p:cNvPr id="11" name="TextBox 10" descr=" 11"/>
          <p:cNvSpPr txBox="1"/>
          <p:nvPr/>
        </p:nvSpPr>
        <p:spPr>
          <a:xfrm>
            <a:off x="416484" y="6399021"/>
            <a:ext cx="8346516" cy="338554"/>
          </a:xfrm>
          <a:prstGeom prst="rect">
            <a:avLst/>
          </a:prstGeom>
          <a:noFill/>
        </p:spPr>
        <p:txBody>
          <a:bodyPr wrap="none" rtlCol="0">
            <a:spAutoFit/>
          </a:bodyPr>
          <a:lstStyle/>
          <a:p>
            <a:r>
              <a:rPr lang="en-US" sz="1600" dirty="0" smtClean="0"/>
              <a:t>Source: Greenberg et. al, “Cost of a cloud: Research Problems in Data Center Networks”, CCR 2009</a:t>
            </a:r>
            <a:endParaRPr lang="en-US" sz="1600" dirty="0"/>
          </a:p>
        </p:txBody>
      </p:sp>
      <p:graphicFrame>
        <p:nvGraphicFramePr>
          <p:cNvPr id="8" name="Chart 7" descr=" 18"/>
          <p:cNvGraphicFramePr>
            <a:graphicFrameLocks/>
          </p:cNvGraphicFramePr>
          <p:nvPr>
            <p:extLst>
              <p:ext uri="{D42A27DB-BD31-4B8C-83A1-F6EECF244321}">
                <p14:modId xmlns:p14="http://schemas.microsoft.com/office/powerpoint/2010/main" val="842854698"/>
              </p:ext>
            </p:extLst>
          </p:nvPr>
        </p:nvGraphicFramePr>
        <p:xfrm>
          <a:off x="6284372" y="1391564"/>
          <a:ext cx="2900082" cy="194127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descr=" 13"/>
          <p:cNvSpPr txBox="1"/>
          <p:nvPr/>
        </p:nvSpPr>
        <p:spPr>
          <a:xfrm>
            <a:off x="7243257" y="533400"/>
            <a:ext cx="1441420" cy="646331"/>
          </a:xfrm>
          <a:prstGeom prst="rect">
            <a:avLst/>
          </a:prstGeom>
          <a:noFill/>
        </p:spPr>
        <p:txBody>
          <a:bodyPr wrap="none" rtlCol="0">
            <a:spAutoFit/>
          </a:bodyPr>
          <a:lstStyle/>
          <a:p>
            <a:r>
              <a:rPr lang="en-US" dirty="0" smtClean="0"/>
              <a:t>Electricity Bill</a:t>
            </a:r>
          </a:p>
          <a:p>
            <a:pPr algn="ctr"/>
            <a:r>
              <a:rPr lang="en-US" dirty="0" smtClean="0"/>
              <a:t>15%</a:t>
            </a:r>
            <a:endParaRPr lang="en-US" dirty="0"/>
          </a:p>
        </p:txBody>
      </p:sp>
      <p:cxnSp>
        <p:nvCxnSpPr>
          <p:cNvPr id="10" name="Straight Arrow Connector 9" descr=" 16"/>
          <p:cNvCxnSpPr/>
          <p:nvPr/>
        </p:nvCxnSpPr>
        <p:spPr>
          <a:xfrm flipH="1">
            <a:off x="7461390" y="990600"/>
            <a:ext cx="108582" cy="46886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 name="TextBox 4" descr=" 22"/>
          <p:cNvSpPr txBox="1"/>
          <p:nvPr/>
        </p:nvSpPr>
        <p:spPr>
          <a:xfrm>
            <a:off x="3594847" y="12192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12" name="TextBox 11" descr=" 26"/>
          <p:cNvSpPr txBox="1"/>
          <p:nvPr/>
        </p:nvSpPr>
        <p:spPr>
          <a:xfrm>
            <a:off x="3614504" y="2362200"/>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sp>
        <p:nvSpPr>
          <p:cNvPr id="3" name="Slide Number Placeholder 2" descr=" 3"/>
          <p:cNvSpPr>
            <a:spLocks noGrp="1"/>
          </p:cNvSpPr>
          <p:nvPr>
            <p:ph type="sldNum" sz="quarter" idx="12"/>
          </p:nvPr>
        </p:nvSpPr>
        <p:spPr/>
        <p:txBody>
          <a:bodyPr/>
          <a:lstStyle/>
          <a:p>
            <a:r>
              <a:rPr lang="en-US" smtClean="0"/>
              <a:t>5</a:t>
            </a:r>
            <a:endParaRPr lang="en-US"/>
          </a:p>
        </p:txBody>
      </p:sp>
    </p:spTree>
    <p:extLst>
      <p:ext uri="{BB962C8B-B14F-4D97-AF65-F5344CB8AC3E}">
        <p14:creationId xmlns:p14="http://schemas.microsoft.com/office/powerpoint/2010/main" val="24544088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Motivation</a:t>
            </a:r>
            <a:endParaRPr lang="en-US" dirty="0"/>
          </a:p>
        </p:txBody>
      </p:sp>
      <p:pic>
        <p:nvPicPr>
          <p:cNvPr id="1026" name="Picture 2" descr="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descr=" 4"/>
          <p:cNvSpPr txBox="1"/>
          <p:nvPr/>
        </p:nvSpPr>
        <p:spPr>
          <a:xfrm>
            <a:off x="3683988" y="1556376"/>
            <a:ext cx="1462260" cy="584775"/>
          </a:xfrm>
          <a:prstGeom prst="rect">
            <a:avLst/>
          </a:prstGeom>
          <a:noFill/>
        </p:spPr>
        <p:txBody>
          <a:bodyPr wrap="none" rtlCol="0">
            <a:spAutoFit/>
          </a:bodyPr>
          <a:lstStyle/>
          <a:p>
            <a:r>
              <a:rPr lang="en-US" sz="3200" dirty="0" smtClean="0"/>
              <a:t>$951 M</a:t>
            </a:r>
            <a:endParaRPr lang="en-US" sz="3200" dirty="0"/>
          </a:p>
        </p:txBody>
      </p:sp>
      <p:sp>
        <p:nvSpPr>
          <p:cNvPr id="13" name="TextBox 12" descr=" 10"/>
          <p:cNvSpPr txBox="1"/>
          <p:nvPr/>
        </p:nvSpPr>
        <p:spPr>
          <a:xfrm>
            <a:off x="3663810" y="2680157"/>
            <a:ext cx="1462260" cy="584775"/>
          </a:xfrm>
          <a:prstGeom prst="rect">
            <a:avLst/>
          </a:prstGeom>
          <a:noFill/>
        </p:spPr>
        <p:txBody>
          <a:bodyPr wrap="none" rtlCol="0">
            <a:spAutoFit/>
          </a:bodyPr>
          <a:lstStyle/>
          <a:p>
            <a:r>
              <a:rPr lang="en-US" sz="3200" dirty="0" smtClean="0"/>
              <a:t>$143 M</a:t>
            </a:r>
            <a:endParaRPr lang="en-US" sz="3200" dirty="0"/>
          </a:p>
        </p:txBody>
      </p:sp>
      <p:cxnSp>
        <p:nvCxnSpPr>
          <p:cNvPr id="14" name="Straight Connector 13" descr=" 12"/>
          <p:cNvCxnSpPr/>
          <p:nvPr/>
        </p:nvCxnSpPr>
        <p:spPr>
          <a:xfrm>
            <a:off x="143435" y="3352800"/>
            <a:ext cx="8686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5" name="Picture 6" descr="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657600"/>
            <a:ext cx="3299386" cy="1021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descr=" 18"/>
          <p:cNvGraphicFramePr>
            <a:graphicFrameLocks/>
          </p:cNvGraphicFramePr>
          <p:nvPr>
            <p:extLst>
              <p:ext uri="{D42A27DB-BD31-4B8C-83A1-F6EECF244321}">
                <p14:modId xmlns:p14="http://schemas.microsoft.com/office/powerpoint/2010/main" val="147250238"/>
              </p:ext>
            </p:extLst>
          </p:nvPr>
        </p:nvGraphicFramePr>
        <p:xfrm>
          <a:off x="6284372" y="1391564"/>
          <a:ext cx="2900082" cy="1941271"/>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descr=" 13"/>
          <p:cNvSpPr txBox="1"/>
          <p:nvPr/>
        </p:nvSpPr>
        <p:spPr>
          <a:xfrm>
            <a:off x="7243257" y="533400"/>
            <a:ext cx="1441420" cy="646331"/>
          </a:xfrm>
          <a:prstGeom prst="rect">
            <a:avLst/>
          </a:prstGeom>
          <a:noFill/>
        </p:spPr>
        <p:txBody>
          <a:bodyPr wrap="none" rtlCol="0">
            <a:spAutoFit/>
          </a:bodyPr>
          <a:lstStyle/>
          <a:p>
            <a:r>
              <a:rPr lang="en-US" dirty="0" smtClean="0"/>
              <a:t>Electricity Bill</a:t>
            </a:r>
          </a:p>
          <a:p>
            <a:pPr algn="ctr"/>
            <a:r>
              <a:rPr lang="en-US" dirty="0" smtClean="0"/>
              <a:t>15%</a:t>
            </a:r>
            <a:endParaRPr lang="en-US" dirty="0"/>
          </a:p>
        </p:txBody>
      </p:sp>
      <p:cxnSp>
        <p:nvCxnSpPr>
          <p:cNvPr id="10" name="Straight Arrow Connector 9" descr=" 16"/>
          <p:cNvCxnSpPr/>
          <p:nvPr/>
        </p:nvCxnSpPr>
        <p:spPr>
          <a:xfrm flipH="1">
            <a:off x="7461390" y="990600"/>
            <a:ext cx="108582" cy="46886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 name="TextBox 4" descr=" 22"/>
          <p:cNvSpPr txBox="1"/>
          <p:nvPr/>
        </p:nvSpPr>
        <p:spPr>
          <a:xfrm>
            <a:off x="3594847" y="12192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12" name="TextBox 11" descr=" 26"/>
          <p:cNvSpPr txBox="1"/>
          <p:nvPr/>
        </p:nvSpPr>
        <p:spPr>
          <a:xfrm>
            <a:off x="3614504" y="2362200"/>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sp>
        <p:nvSpPr>
          <p:cNvPr id="3" name="Slide Number Placeholder 2" descr=" 3"/>
          <p:cNvSpPr>
            <a:spLocks noGrp="1"/>
          </p:cNvSpPr>
          <p:nvPr>
            <p:ph type="sldNum" sz="quarter" idx="12"/>
          </p:nvPr>
        </p:nvSpPr>
        <p:spPr/>
        <p:txBody>
          <a:bodyPr/>
          <a:lstStyle/>
          <a:p>
            <a:r>
              <a:rPr lang="en-US" smtClean="0"/>
              <a:t>5</a:t>
            </a:r>
            <a:endParaRPr lang="en-US"/>
          </a:p>
        </p:txBody>
      </p:sp>
    </p:spTree>
    <p:extLst>
      <p:ext uri="{BB962C8B-B14F-4D97-AF65-F5344CB8AC3E}">
        <p14:creationId xmlns:p14="http://schemas.microsoft.com/office/powerpoint/2010/main" val="34833654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pic>
        <p:nvPicPr>
          <p:cNvPr id="4098" name="Picture 2" descr=" 40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336" y="3767177"/>
            <a:ext cx="3327328" cy="1871623"/>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17" descr=" 18"/>
          <p:cNvSpPr>
            <a:spLocks noGrp="1"/>
          </p:cNvSpPr>
          <p:nvPr>
            <p:ph type="sldNum" sz="quarter" idx="12"/>
          </p:nvPr>
        </p:nvSpPr>
        <p:spPr/>
        <p:txBody>
          <a:bodyPr/>
          <a:lstStyle/>
          <a:p>
            <a:r>
              <a:rPr lang="en-US" smtClean="0"/>
              <a:t>3</a:t>
            </a:r>
            <a:endParaRPr lang="en-US"/>
          </a:p>
        </p:txBody>
      </p:sp>
    </p:spTree>
    <p:extLst>
      <p:ext uri="{BB962C8B-B14F-4D97-AF65-F5344CB8AC3E}">
        <p14:creationId xmlns:p14="http://schemas.microsoft.com/office/powerpoint/2010/main" val="19052062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Motivation</a:t>
            </a:r>
            <a:endParaRPr lang="en-US" dirty="0"/>
          </a:p>
        </p:txBody>
      </p:sp>
      <p:pic>
        <p:nvPicPr>
          <p:cNvPr id="1026" name="Picture 2" descr="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descr=" 4"/>
          <p:cNvSpPr txBox="1"/>
          <p:nvPr/>
        </p:nvSpPr>
        <p:spPr>
          <a:xfrm>
            <a:off x="3683988" y="1556376"/>
            <a:ext cx="1462260" cy="584775"/>
          </a:xfrm>
          <a:prstGeom prst="rect">
            <a:avLst/>
          </a:prstGeom>
          <a:noFill/>
        </p:spPr>
        <p:txBody>
          <a:bodyPr wrap="none" rtlCol="0">
            <a:spAutoFit/>
          </a:bodyPr>
          <a:lstStyle/>
          <a:p>
            <a:r>
              <a:rPr lang="en-US" sz="3200" dirty="0" smtClean="0"/>
              <a:t>$951 M</a:t>
            </a:r>
            <a:endParaRPr lang="en-US" sz="3200" dirty="0"/>
          </a:p>
        </p:txBody>
      </p:sp>
      <p:sp>
        <p:nvSpPr>
          <p:cNvPr id="13" name="TextBox 12" descr=" 10"/>
          <p:cNvSpPr txBox="1"/>
          <p:nvPr/>
        </p:nvSpPr>
        <p:spPr>
          <a:xfrm>
            <a:off x="3663810" y="2680157"/>
            <a:ext cx="1462260" cy="584775"/>
          </a:xfrm>
          <a:prstGeom prst="rect">
            <a:avLst/>
          </a:prstGeom>
          <a:noFill/>
        </p:spPr>
        <p:txBody>
          <a:bodyPr wrap="none" rtlCol="0">
            <a:spAutoFit/>
          </a:bodyPr>
          <a:lstStyle/>
          <a:p>
            <a:r>
              <a:rPr lang="en-US" sz="3200" dirty="0" smtClean="0"/>
              <a:t>$143 M</a:t>
            </a:r>
            <a:endParaRPr lang="en-US" sz="3200" dirty="0"/>
          </a:p>
        </p:txBody>
      </p:sp>
      <p:cxnSp>
        <p:nvCxnSpPr>
          <p:cNvPr id="14" name="Straight Connector 13" descr=" 12"/>
          <p:cNvCxnSpPr/>
          <p:nvPr/>
        </p:nvCxnSpPr>
        <p:spPr>
          <a:xfrm>
            <a:off x="143435" y="3352800"/>
            <a:ext cx="8686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5" name="Picture 6" descr="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657600"/>
            <a:ext cx="3299386" cy="1021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descr=" 18"/>
          <p:cNvGraphicFramePr>
            <a:graphicFrameLocks/>
          </p:cNvGraphicFramePr>
          <p:nvPr>
            <p:extLst>
              <p:ext uri="{D42A27DB-BD31-4B8C-83A1-F6EECF244321}">
                <p14:modId xmlns:p14="http://schemas.microsoft.com/office/powerpoint/2010/main" val="2903887860"/>
              </p:ext>
            </p:extLst>
          </p:nvPr>
        </p:nvGraphicFramePr>
        <p:xfrm>
          <a:off x="6284372" y="1391564"/>
          <a:ext cx="2900082" cy="1941271"/>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descr=" 13"/>
          <p:cNvSpPr txBox="1"/>
          <p:nvPr/>
        </p:nvSpPr>
        <p:spPr>
          <a:xfrm>
            <a:off x="7243257" y="533400"/>
            <a:ext cx="1441420" cy="646331"/>
          </a:xfrm>
          <a:prstGeom prst="rect">
            <a:avLst/>
          </a:prstGeom>
          <a:noFill/>
        </p:spPr>
        <p:txBody>
          <a:bodyPr wrap="none" rtlCol="0">
            <a:spAutoFit/>
          </a:bodyPr>
          <a:lstStyle/>
          <a:p>
            <a:r>
              <a:rPr lang="en-US" dirty="0" smtClean="0"/>
              <a:t>Electricity Bill</a:t>
            </a:r>
          </a:p>
          <a:p>
            <a:pPr algn="ctr"/>
            <a:r>
              <a:rPr lang="en-US" dirty="0" smtClean="0"/>
              <a:t>15%</a:t>
            </a:r>
            <a:endParaRPr lang="en-US" dirty="0"/>
          </a:p>
        </p:txBody>
      </p:sp>
      <p:cxnSp>
        <p:nvCxnSpPr>
          <p:cNvPr id="10" name="Straight Arrow Connector 9" descr=" 16"/>
          <p:cNvCxnSpPr/>
          <p:nvPr/>
        </p:nvCxnSpPr>
        <p:spPr>
          <a:xfrm flipH="1">
            <a:off x="7461390" y="990600"/>
            <a:ext cx="108582" cy="46886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 name="TextBox 4" descr=" 22"/>
          <p:cNvSpPr txBox="1"/>
          <p:nvPr/>
        </p:nvSpPr>
        <p:spPr>
          <a:xfrm>
            <a:off x="3594847" y="12192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12" name="TextBox 11" descr=" 26"/>
          <p:cNvSpPr txBox="1"/>
          <p:nvPr/>
        </p:nvSpPr>
        <p:spPr>
          <a:xfrm>
            <a:off x="3614504" y="2362200"/>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sp>
        <p:nvSpPr>
          <p:cNvPr id="17" name="TextBox 16" descr=" 38"/>
          <p:cNvSpPr txBox="1"/>
          <p:nvPr/>
        </p:nvSpPr>
        <p:spPr>
          <a:xfrm>
            <a:off x="1604363" y="5257800"/>
            <a:ext cx="1253869" cy="584775"/>
          </a:xfrm>
          <a:prstGeom prst="rect">
            <a:avLst/>
          </a:prstGeom>
          <a:noFill/>
        </p:spPr>
        <p:txBody>
          <a:bodyPr wrap="none" rtlCol="0">
            <a:spAutoFit/>
          </a:bodyPr>
          <a:lstStyle/>
          <a:p>
            <a:r>
              <a:rPr lang="en-US" sz="3200" dirty="0" smtClean="0"/>
              <a:t>$81 M</a:t>
            </a:r>
            <a:endParaRPr lang="en-US" sz="3200" dirty="0"/>
          </a:p>
        </p:txBody>
      </p:sp>
      <p:sp>
        <p:nvSpPr>
          <p:cNvPr id="16" name="TextBox 15" descr=" 39"/>
          <p:cNvSpPr txBox="1"/>
          <p:nvPr/>
        </p:nvSpPr>
        <p:spPr>
          <a:xfrm>
            <a:off x="1188528" y="4939843"/>
            <a:ext cx="2088072" cy="369332"/>
          </a:xfrm>
          <a:prstGeom prst="rect">
            <a:avLst/>
          </a:prstGeom>
          <a:noFill/>
        </p:spPr>
        <p:txBody>
          <a:bodyPr wrap="none" rtlCol="0">
            <a:spAutoFit/>
          </a:bodyPr>
          <a:lstStyle/>
          <a:p>
            <a:r>
              <a:rPr lang="en-US" dirty="0" smtClean="0">
                <a:solidFill>
                  <a:srgbClr val="FF0000"/>
                </a:solidFill>
              </a:rPr>
              <a:t>Electricity Cost 2012</a:t>
            </a:r>
            <a:endParaRPr lang="en-US" dirty="0">
              <a:solidFill>
                <a:srgbClr val="FF0000"/>
              </a:solidFill>
            </a:endParaRPr>
          </a:p>
        </p:txBody>
      </p:sp>
      <p:sp>
        <p:nvSpPr>
          <p:cNvPr id="3" name="Slide Number Placeholder 2" descr=" 3"/>
          <p:cNvSpPr>
            <a:spLocks noGrp="1"/>
          </p:cNvSpPr>
          <p:nvPr>
            <p:ph type="sldNum" sz="quarter" idx="12"/>
          </p:nvPr>
        </p:nvSpPr>
        <p:spPr/>
        <p:txBody>
          <a:bodyPr/>
          <a:lstStyle/>
          <a:p>
            <a:r>
              <a:rPr lang="en-US" smtClean="0"/>
              <a:t>5</a:t>
            </a:r>
            <a:endParaRPr lang="en-US"/>
          </a:p>
        </p:txBody>
      </p:sp>
    </p:spTree>
    <p:extLst>
      <p:ext uri="{BB962C8B-B14F-4D97-AF65-F5344CB8AC3E}">
        <p14:creationId xmlns:p14="http://schemas.microsoft.com/office/powerpoint/2010/main" val="317806283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Motivation</a:t>
            </a:r>
            <a:endParaRPr lang="en-US" dirty="0"/>
          </a:p>
        </p:txBody>
      </p:sp>
      <p:pic>
        <p:nvPicPr>
          <p:cNvPr id="1026" name="Picture 2" descr="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descr=" 4"/>
          <p:cNvSpPr txBox="1"/>
          <p:nvPr/>
        </p:nvSpPr>
        <p:spPr>
          <a:xfrm>
            <a:off x="3683988" y="1556376"/>
            <a:ext cx="1462260" cy="584775"/>
          </a:xfrm>
          <a:prstGeom prst="rect">
            <a:avLst/>
          </a:prstGeom>
          <a:noFill/>
        </p:spPr>
        <p:txBody>
          <a:bodyPr wrap="none" rtlCol="0">
            <a:spAutoFit/>
          </a:bodyPr>
          <a:lstStyle/>
          <a:p>
            <a:r>
              <a:rPr lang="en-US" sz="3200" dirty="0" smtClean="0"/>
              <a:t>$951 M</a:t>
            </a:r>
            <a:endParaRPr lang="en-US" sz="3200" dirty="0"/>
          </a:p>
        </p:txBody>
      </p:sp>
      <p:sp>
        <p:nvSpPr>
          <p:cNvPr id="13" name="TextBox 12" descr=" 10"/>
          <p:cNvSpPr txBox="1"/>
          <p:nvPr/>
        </p:nvSpPr>
        <p:spPr>
          <a:xfrm>
            <a:off x="3663810" y="2680157"/>
            <a:ext cx="1462260" cy="584775"/>
          </a:xfrm>
          <a:prstGeom prst="rect">
            <a:avLst/>
          </a:prstGeom>
          <a:noFill/>
        </p:spPr>
        <p:txBody>
          <a:bodyPr wrap="none" rtlCol="0">
            <a:spAutoFit/>
          </a:bodyPr>
          <a:lstStyle/>
          <a:p>
            <a:r>
              <a:rPr lang="en-US" sz="3200" dirty="0" smtClean="0"/>
              <a:t>$143 M</a:t>
            </a:r>
            <a:endParaRPr lang="en-US" sz="3200" dirty="0"/>
          </a:p>
        </p:txBody>
      </p:sp>
      <p:cxnSp>
        <p:nvCxnSpPr>
          <p:cNvPr id="14" name="Straight Connector 13" descr=" 12"/>
          <p:cNvCxnSpPr/>
          <p:nvPr/>
        </p:nvCxnSpPr>
        <p:spPr>
          <a:xfrm>
            <a:off x="143435" y="3352800"/>
            <a:ext cx="8686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5" name="Picture 6" descr="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657600"/>
            <a:ext cx="3299386" cy="1021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descr=" 18"/>
          <p:cNvGraphicFramePr>
            <a:graphicFrameLocks/>
          </p:cNvGraphicFramePr>
          <p:nvPr>
            <p:extLst>
              <p:ext uri="{D42A27DB-BD31-4B8C-83A1-F6EECF244321}">
                <p14:modId xmlns:p14="http://schemas.microsoft.com/office/powerpoint/2010/main" val="3347811545"/>
              </p:ext>
            </p:extLst>
          </p:nvPr>
        </p:nvGraphicFramePr>
        <p:xfrm>
          <a:off x="6284372" y="1391564"/>
          <a:ext cx="2900082" cy="1941271"/>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descr=" 13"/>
          <p:cNvSpPr txBox="1"/>
          <p:nvPr/>
        </p:nvSpPr>
        <p:spPr>
          <a:xfrm>
            <a:off x="7243257" y="533400"/>
            <a:ext cx="1441420" cy="646331"/>
          </a:xfrm>
          <a:prstGeom prst="rect">
            <a:avLst/>
          </a:prstGeom>
          <a:noFill/>
        </p:spPr>
        <p:txBody>
          <a:bodyPr wrap="none" rtlCol="0">
            <a:spAutoFit/>
          </a:bodyPr>
          <a:lstStyle/>
          <a:p>
            <a:r>
              <a:rPr lang="en-US" dirty="0" smtClean="0"/>
              <a:t>Electricity Bill</a:t>
            </a:r>
          </a:p>
          <a:p>
            <a:pPr algn="ctr"/>
            <a:r>
              <a:rPr lang="en-US" dirty="0" smtClean="0"/>
              <a:t>15%</a:t>
            </a:r>
            <a:endParaRPr lang="en-US" dirty="0"/>
          </a:p>
        </p:txBody>
      </p:sp>
      <p:cxnSp>
        <p:nvCxnSpPr>
          <p:cNvPr id="10" name="Straight Arrow Connector 9" descr=" 16"/>
          <p:cNvCxnSpPr/>
          <p:nvPr/>
        </p:nvCxnSpPr>
        <p:spPr>
          <a:xfrm flipH="1">
            <a:off x="7461390" y="990600"/>
            <a:ext cx="108582" cy="46886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 name="TextBox 4" descr=" 22"/>
          <p:cNvSpPr txBox="1"/>
          <p:nvPr/>
        </p:nvSpPr>
        <p:spPr>
          <a:xfrm>
            <a:off x="3594847" y="12192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12" name="TextBox 11" descr=" 26"/>
          <p:cNvSpPr txBox="1"/>
          <p:nvPr/>
        </p:nvSpPr>
        <p:spPr>
          <a:xfrm>
            <a:off x="3614504" y="2362200"/>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graphicFrame>
        <p:nvGraphicFramePr>
          <p:cNvPr id="18" name="Chart 17" descr=" 28"/>
          <p:cNvGraphicFramePr>
            <a:graphicFrameLocks/>
          </p:cNvGraphicFramePr>
          <p:nvPr>
            <p:extLst>
              <p:ext uri="{D42A27DB-BD31-4B8C-83A1-F6EECF244321}">
                <p14:modId xmlns:p14="http://schemas.microsoft.com/office/powerpoint/2010/main" val="3946456978"/>
              </p:ext>
            </p:extLst>
          </p:nvPr>
        </p:nvGraphicFramePr>
        <p:xfrm>
          <a:off x="7010400" y="4419600"/>
          <a:ext cx="1981200" cy="175259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descr=" 32"/>
          <p:cNvSpPr txBox="1"/>
          <p:nvPr/>
        </p:nvSpPr>
        <p:spPr>
          <a:xfrm>
            <a:off x="6436772" y="3657433"/>
            <a:ext cx="1441420" cy="646331"/>
          </a:xfrm>
          <a:prstGeom prst="rect">
            <a:avLst/>
          </a:prstGeom>
          <a:noFill/>
        </p:spPr>
        <p:txBody>
          <a:bodyPr wrap="none" rtlCol="0">
            <a:spAutoFit/>
          </a:bodyPr>
          <a:lstStyle/>
          <a:p>
            <a:r>
              <a:rPr lang="en-US" dirty="0" smtClean="0"/>
              <a:t>Electricity Bill</a:t>
            </a:r>
          </a:p>
          <a:p>
            <a:pPr algn="ctr"/>
            <a:r>
              <a:rPr lang="en-US" dirty="0" err="1" smtClean="0"/>
              <a:t>Upto</a:t>
            </a:r>
            <a:r>
              <a:rPr lang="en-US" dirty="0" smtClean="0"/>
              <a:t> 50%</a:t>
            </a:r>
            <a:endParaRPr lang="en-US" dirty="0"/>
          </a:p>
        </p:txBody>
      </p:sp>
      <p:cxnSp>
        <p:nvCxnSpPr>
          <p:cNvPr id="21" name="Straight Arrow Connector 20" descr=" 33"/>
          <p:cNvCxnSpPr/>
          <p:nvPr/>
        </p:nvCxnSpPr>
        <p:spPr>
          <a:xfrm>
            <a:off x="7283158" y="4214209"/>
            <a:ext cx="286814" cy="46503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7" name="TextBox 16" descr=" 38"/>
          <p:cNvSpPr txBox="1"/>
          <p:nvPr/>
        </p:nvSpPr>
        <p:spPr>
          <a:xfrm>
            <a:off x="1604363" y="5257800"/>
            <a:ext cx="1253869" cy="584775"/>
          </a:xfrm>
          <a:prstGeom prst="rect">
            <a:avLst/>
          </a:prstGeom>
          <a:noFill/>
        </p:spPr>
        <p:txBody>
          <a:bodyPr wrap="none" rtlCol="0">
            <a:spAutoFit/>
          </a:bodyPr>
          <a:lstStyle/>
          <a:p>
            <a:r>
              <a:rPr lang="en-US" sz="3200" dirty="0" smtClean="0"/>
              <a:t>$81 M</a:t>
            </a:r>
            <a:endParaRPr lang="en-US" sz="3200" dirty="0"/>
          </a:p>
        </p:txBody>
      </p:sp>
      <p:sp>
        <p:nvSpPr>
          <p:cNvPr id="16" name="TextBox 15" descr=" 39"/>
          <p:cNvSpPr txBox="1"/>
          <p:nvPr/>
        </p:nvSpPr>
        <p:spPr>
          <a:xfrm>
            <a:off x="1188528" y="4939843"/>
            <a:ext cx="2088072" cy="369332"/>
          </a:xfrm>
          <a:prstGeom prst="rect">
            <a:avLst/>
          </a:prstGeom>
          <a:noFill/>
        </p:spPr>
        <p:txBody>
          <a:bodyPr wrap="none" rtlCol="0">
            <a:spAutoFit/>
          </a:bodyPr>
          <a:lstStyle/>
          <a:p>
            <a:r>
              <a:rPr lang="en-US" dirty="0" smtClean="0">
                <a:solidFill>
                  <a:srgbClr val="FF0000"/>
                </a:solidFill>
              </a:rPr>
              <a:t>Electricity Cost 2012</a:t>
            </a:r>
            <a:endParaRPr lang="en-US" dirty="0">
              <a:solidFill>
                <a:srgbClr val="FF0000"/>
              </a:solidFill>
            </a:endParaRPr>
          </a:p>
        </p:txBody>
      </p:sp>
      <p:sp>
        <p:nvSpPr>
          <p:cNvPr id="19" name="TextBox 18" descr=" 40"/>
          <p:cNvSpPr txBox="1"/>
          <p:nvPr/>
        </p:nvSpPr>
        <p:spPr>
          <a:xfrm>
            <a:off x="990600" y="6400800"/>
            <a:ext cx="2062039" cy="369332"/>
          </a:xfrm>
          <a:prstGeom prst="rect">
            <a:avLst/>
          </a:prstGeom>
          <a:noFill/>
        </p:spPr>
        <p:txBody>
          <a:bodyPr wrap="none" rtlCol="0">
            <a:spAutoFit/>
          </a:bodyPr>
          <a:lstStyle/>
          <a:p>
            <a:r>
              <a:rPr lang="en-US" dirty="0" smtClean="0"/>
              <a:t>Source: GREENNETS</a:t>
            </a:r>
            <a:endParaRPr lang="en-US" dirty="0"/>
          </a:p>
        </p:txBody>
      </p:sp>
      <p:sp>
        <p:nvSpPr>
          <p:cNvPr id="3" name="Slide Number Placeholder 2" descr=" 3"/>
          <p:cNvSpPr>
            <a:spLocks noGrp="1"/>
          </p:cNvSpPr>
          <p:nvPr>
            <p:ph type="sldNum" sz="quarter" idx="12"/>
          </p:nvPr>
        </p:nvSpPr>
        <p:spPr/>
        <p:txBody>
          <a:bodyPr/>
          <a:lstStyle/>
          <a:p>
            <a:r>
              <a:rPr lang="en-US" smtClean="0"/>
              <a:t>5</a:t>
            </a:r>
            <a:endParaRPr lang="en-US"/>
          </a:p>
        </p:txBody>
      </p:sp>
    </p:spTree>
    <p:extLst>
      <p:ext uri="{BB962C8B-B14F-4D97-AF65-F5344CB8AC3E}">
        <p14:creationId xmlns:p14="http://schemas.microsoft.com/office/powerpoint/2010/main" val="294340337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Motivation</a:t>
            </a:r>
            <a:endParaRPr lang="en-US" dirty="0"/>
          </a:p>
        </p:txBody>
      </p:sp>
      <p:pic>
        <p:nvPicPr>
          <p:cNvPr id="1026" name="Picture 2" descr="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descr=" 4"/>
          <p:cNvSpPr txBox="1"/>
          <p:nvPr/>
        </p:nvSpPr>
        <p:spPr>
          <a:xfrm>
            <a:off x="3683988" y="1556376"/>
            <a:ext cx="1462260" cy="584775"/>
          </a:xfrm>
          <a:prstGeom prst="rect">
            <a:avLst/>
          </a:prstGeom>
          <a:noFill/>
        </p:spPr>
        <p:txBody>
          <a:bodyPr wrap="none" rtlCol="0">
            <a:spAutoFit/>
          </a:bodyPr>
          <a:lstStyle/>
          <a:p>
            <a:r>
              <a:rPr lang="en-US" sz="3200" dirty="0" smtClean="0"/>
              <a:t>$951 M</a:t>
            </a:r>
            <a:endParaRPr lang="en-US" sz="3200" dirty="0"/>
          </a:p>
        </p:txBody>
      </p:sp>
      <p:sp>
        <p:nvSpPr>
          <p:cNvPr id="13" name="TextBox 12" descr=" 10"/>
          <p:cNvSpPr txBox="1"/>
          <p:nvPr/>
        </p:nvSpPr>
        <p:spPr>
          <a:xfrm>
            <a:off x="3663810" y="2680157"/>
            <a:ext cx="1462260" cy="584775"/>
          </a:xfrm>
          <a:prstGeom prst="rect">
            <a:avLst/>
          </a:prstGeom>
          <a:noFill/>
        </p:spPr>
        <p:txBody>
          <a:bodyPr wrap="none" rtlCol="0">
            <a:spAutoFit/>
          </a:bodyPr>
          <a:lstStyle/>
          <a:p>
            <a:r>
              <a:rPr lang="en-US" sz="3200" dirty="0" smtClean="0"/>
              <a:t>$143 M</a:t>
            </a:r>
            <a:endParaRPr lang="en-US" sz="3200" dirty="0"/>
          </a:p>
        </p:txBody>
      </p:sp>
      <p:cxnSp>
        <p:nvCxnSpPr>
          <p:cNvPr id="14" name="Straight Connector 13" descr=" 12"/>
          <p:cNvCxnSpPr/>
          <p:nvPr/>
        </p:nvCxnSpPr>
        <p:spPr>
          <a:xfrm>
            <a:off x="143435" y="3352800"/>
            <a:ext cx="8686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5" name="Picture 6" descr="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657600"/>
            <a:ext cx="3299386" cy="1021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descr=" 18"/>
          <p:cNvGraphicFramePr>
            <a:graphicFrameLocks/>
          </p:cNvGraphicFramePr>
          <p:nvPr>
            <p:extLst>
              <p:ext uri="{D42A27DB-BD31-4B8C-83A1-F6EECF244321}">
                <p14:modId xmlns:p14="http://schemas.microsoft.com/office/powerpoint/2010/main" val="3240660128"/>
              </p:ext>
            </p:extLst>
          </p:nvPr>
        </p:nvGraphicFramePr>
        <p:xfrm>
          <a:off x="6284372" y="1391564"/>
          <a:ext cx="2900082" cy="1941271"/>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descr=" 13"/>
          <p:cNvSpPr txBox="1"/>
          <p:nvPr/>
        </p:nvSpPr>
        <p:spPr>
          <a:xfrm>
            <a:off x="7243257" y="533400"/>
            <a:ext cx="1441420" cy="646331"/>
          </a:xfrm>
          <a:prstGeom prst="rect">
            <a:avLst/>
          </a:prstGeom>
          <a:noFill/>
        </p:spPr>
        <p:txBody>
          <a:bodyPr wrap="none" rtlCol="0">
            <a:spAutoFit/>
          </a:bodyPr>
          <a:lstStyle/>
          <a:p>
            <a:r>
              <a:rPr lang="en-US" dirty="0" smtClean="0"/>
              <a:t>Electricity Bill</a:t>
            </a:r>
          </a:p>
          <a:p>
            <a:pPr algn="ctr"/>
            <a:r>
              <a:rPr lang="en-US" dirty="0" smtClean="0"/>
              <a:t>15%</a:t>
            </a:r>
            <a:endParaRPr lang="en-US" dirty="0"/>
          </a:p>
        </p:txBody>
      </p:sp>
      <p:cxnSp>
        <p:nvCxnSpPr>
          <p:cNvPr id="10" name="Straight Arrow Connector 9" descr=" 16"/>
          <p:cNvCxnSpPr/>
          <p:nvPr/>
        </p:nvCxnSpPr>
        <p:spPr>
          <a:xfrm flipH="1">
            <a:off x="7461390" y="990600"/>
            <a:ext cx="108582" cy="46886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 name="TextBox 4" descr=" 22"/>
          <p:cNvSpPr txBox="1"/>
          <p:nvPr/>
        </p:nvSpPr>
        <p:spPr>
          <a:xfrm>
            <a:off x="3594847" y="12192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12" name="TextBox 11" descr=" 26"/>
          <p:cNvSpPr txBox="1"/>
          <p:nvPr/>
        </p:nvSpPr>
        <p:spPr>
          <a:xfrm>
            <a:off x="3614504" y="2362200"/>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graphicFrame>
        <p:nvGraphicFramePr>
          <p:cNvPr id="18" name="Chart 17" descr=" 28"/>
          <p:cNvGraphicFramePr>
            <a:graphicFrameLocks/>
          </p:cNvGraphicFramePr>
          <p:nvPr>
            <p:extLst>
              <p:ext uri="{D42A27DB-BD31-4B8C-83A1-F6EECF244321}">
                <p14:modId xmlns:p14="http://schemas.microsoft.com/office/powerpoint/2010/main" val="3953193674"/>
              </p:ext>
            </p:extLst>
          </p:nvPr>
        </p:nvGraphicFramePr>
        <p:xfrm>
          <a:off x="7010400" y="4419600"/>
          <a:ext cx="1981200" cy="175259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descr=" 32"/>
          <p:cNvSpPr txBox="1"/>
          <p:nvPr/>
        </p:nvSpPr>
        <p:spPr>
          <a:xfrm>
            <a:off x="6436772" y="3657433"/>
            <a:ext cx="1441420" cy="646331"/>
          </a:xfrm>
          <a:prstGeom prst="rect">
            <a:avLst/>
          </a:prstGeom>
          <a:noFill/>
        </p:spPr>
        <p:txBody>
          <a:bodyPr wrap="none" rtlCol="0">
            <a:spAutoFit/>
          </a:bodyPr>
          <a:lstStyle/>
          <a:p>
            <a:r>
              <a:rPr lang="en-US" dirty="0" smtClean="0"/>
              <a:t>Electricity Bill</a:t>
            </a:r>
          </a:p>
          <a:p>
            <a:pPr algn="ctr"/>
            <a:r>
              <a:rPr lang="en-US" dirty="0" err="1" smtClean="0"/>
              <a:t>Upto</a:t>
            </a:r>
            <a:r>
              <a:rPr lang="en-US" dirty="0" smtClean="0"/>
              <a:t> 50%</a:t>
            </a:r>
            <a:endParaRPr lang="en-US" dirty="0"/>
          </a:p>
        </p:txBody>
      </p:sp>
      <p:cxnSp>
        <p:nvCxnSpPr>
          <p:cNvPr id="21" name="Straight Arrow Connector 20" descr=" 33"/>
          <p:cNvCxnSpPr/>
          <p:nvPr/>
        </p:nvCxnSpPr>
        <p:spPr>
          <a:xfrm>
            <a:off x="7283158" y="4214209"/>
            <a:ext cx="286814" cy="46503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7" name="TextBox 16" descr=" 38"/>
          <p:cNvSpPr txBox="1"/>
          <p:nvPr/>
        </p:nvSpPr>
        <p:spPr>
          <a:xfrm>
            <a:off x="1604363" y="5257800"/>
            <a:ext cx="1253869" cy="584775"/>
          </a:xfrm>
          <a:prstGeom prst="rect">
            <a:avLst/>
          </a:prstGeom>
          <a:noFill/>
        </p:spPr>
        <p:txBody>
          <a:bodyPr wrap="none" rtlCol="0">
            <a:spAutoFit/>
          </a:bodyPr>
          <a:lstStyle/>
          <a:p>
            <a:r>
              <a:rPr lang="en-US" sz="3200" dirty="0" smtClean="0"/>
              <a:t>$81 M</a:t>
            </a:r>
            <a:endParaRPr lang="en-US" sz="3200" dirty="0"/>
          </a:p>
        </p:txBody>
      </p:sp>
      <p:sp>
        <p:nvSpPr>
          <p:cNvPr id="16" name="TextBox 15" descr=" 39"/>
          <p:cNvSpPr txBox="1"/>
          <p:nvPr/>
        </p:nvSpPr>
        <p:spPr>
          <a:xfrm>
            <a:off x="1188528" y="4939843"/>
            <a:ext cx="2088072" cy="369332"/>
          </a:xfrm>
          <a:prstGeom prst="rect">
            <a:avLst/>
          </a:prstGeom>
          <a:noFill/>
        </p:spPr>
        <p:txBody>
          <a:bodyPr wrap="none" rtlCol="0">
            <a:spAutoFit/>
          </a:bodyPr>
          <a:lstStyle/>
          <a:p>
            <a:r>
              <a:rPr lang="en-US" dirty="0" smtClean="0">
                <a:solidFill>
                  <a:srgbClr val="FF0000"/>
                </a:solidFill>
              </a:rPr>
              <a:t>Electricity Cost 2012</a:t>
            </a:r>
            <a:endParaRPr lang="en-US" dirty="0">
              <a:solidFill>
                <a:srgbClr val="FF0000"/>
              </a:solidFill>
            </a:endParaRPr>
          </a:p>
        </p:txBody>
      </p:sp>
      <p:sp>
        <p:nvSpPr>
          <p:cNvPr id="22" name="TextBox 21" descr=" 35"/>
          <p:cNvSpPr txBox="1"/>
          <p:nvPr/>
        </p:nvSpPr>
        <p:spPr>
          <a:xfrm>
            <a:off x="1371600" y="3193410"/>
            <a:ext cx="5117555" cy="646331"/>
          </a:xfrm>
          <a:prstGeom prst="rect">
            <a:avLst/>
          </a:prstGeom>
          <a:solidFill>
            <a:srgbClr val="002060"/>
          </a:solidFill>
        </p:spPr>
        <p:txBody>
          <a:bodyPr wrap="none" rtlCol="0">
            <a:spAutoFit/>
          </a:bodyPr>
          <a:lstStyle/>
          <a:p>
            <a:r>
              <a:rPr lang="en-US" sz="3600" dirty="0" smtClean="0">
                <a:solidFill>
                  <a:schemeClr val="bg1"/>
                </a:solidFill>
              </a:rPr>
              <a:t>Significant electricity costs</a:t>
            </a:r>
            <a:endParaRPr lang="en-US" sz="3600" dirty="0">
              <a:solidFill>
                <a:schemeClr val="bg1"/>
              </a:solidFill>
            </a:endParaRPr>
          </a:p>
        </p:txBody>
      </p:sp>
      <p:sp>
        <p:nvSpPr>
          <p:cNvPr id="3" name="Slide Number Placeholder 2" descr=" 3"/>
          <p:cNvSpPr>
            <a:spLocks noGrp="1"/>
          </p:cNvSpPr>
          <p:nvPr>
            <p:ph type="sldNum" sz="quarter" idx="12"/>
          </p:nvPr>
        </p:nvSpPr>
        <p:spPr/>
        <p:txBody>
          <a:bodyPr/>
          <a:lstStyle/>
          <a:p>
            <a:r>
              <a:rPr lang="en-US" smtClean="0"/>
              <a:t>5</a:t>
            </a:r>
            <a:endParaRPr lang="en-US"/>
          </a:p>
        </p:txBody>
      </p:sp>
    </p:spTree>
    <p:extLst>
      <p:ext uri="{BB962C8B-B14F-4D97-AF65-F5344CB8AC3E}">
        <p14:creationId xmlns:p14="http://schemas.microsoft.com/office/powerpoint/2010/main" val="4806622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b="1" dirty="0" smtClean="0">
                <a:solidFill>
                  <a:srgbClr val="FF0000"/>
                </a:solidFill>
              </a:rPr>
              <a:t>Opportunity and key idea</a:t>
            </a:r>
          </a:p>
          <a:p>
            <a:r>
              <a:rPr lang="en-US" dirty="0" smtClean="0"/>
              <a:t>Case studies:</a:t>
            </a:r>
          </a:p>
          <a:p>
            <a:pPr lvl="1"/>
            <a:r>
              <a:rPr lang="en-US" dirty="0" smtClean="0"/>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r>
              <a:rPr lang="en-US" smtClean="0"/>
              <a:t>6</a:t>
            </a:r>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Opportunity</a:t>
            </a:r>
            <a:endParaRPr lang="en-US" dirty="0"/>
          </a:p>
        </p:txBody>
      </p:sp>
      <p:sp>
        <p:nvSpPr>
          <p:cNvPr id="25" name="TextBox 24" descr=" 25"/>
          <p:cNvSpPr txBox="1"/>
          <p:nvPr/>
        </p:nvSpPr>
        <p:spPr>
          <a:xfrm>
            <a:off x="48904" y="5972300"/>
            <a:ext cx="9260227" cy="923330"/>
          </a:xfrm>
          <a:prstGeom prst="rect">
            <a:avLst/>
          </a:prstGeom>
          <a:noFill/>
        </p:spPr>
        <p:txBody>
          <a:bodyPr wrap="none" rtlCol="0">
            <a:spAutoFit/>
          </a:bodyPr>
          <a:lstStyle/>
          <a:p>
            <a:r>
              <a:rPr lang="en-US" dirty="0" smtClean="0"/>
              <a:t>A. </a:t>
            </a:r>
            <a:r>
              <a:rPr lang="en-US" dirty="0" err="1" smtClean="0"/>
              <a:t>Nazir</a:t>
            </a:r>
            <a:r>
              <a:rPr lang="en-US" dirty="0" smtClean="0"/>
              <a:t> et. al, “Unveiling Facebook: a Measurement Study of Social Network Based Applications”</a:t>
            </a:r>
          </a:p>
          <a:p>
            <a:r>
              <a:rPr lang="en-US" dirty="0" smtClean="0"/>
              <a:t>Barroso </a:t>
            </a:r>
            <a:r>
              <a:rPr lang="en-US" dirty="0" smtClean="0"/>
              <a:t>et. al, “The Case for Energy Proportional Computing”, IEEE Computer, 2007</a:t>
            </a:r>
          </a:p>
          <a:p>
            <a:r>
              <a:rPr lang="en-US" dirty="0"/>
              <a:t>Peng et. al, </a:t>
            </a:r>
            <a:r>
              <a:rPr lang="en-US" dirty="0" smtClean="0"/>
              <a:t>“Traffic-Driven Power Savings in Operational 3G Cellular Networks”, MOBICOM 2011</a:t>
            </a:r>
            <a:endParaRPr lang="en-US" dirty="0"/>
          </a:p>
        </p:txBody>
      </p:sp>
      <p:sp>
        <p:nvSpPr>
          <p:cNvPr id="47" name="Slide Number Placeholder 46" descr=" 47"/>
          <p:cNvSpPr>
            <a:spLocks noGrp="1"/>
          </p:cNvSpPr>
          <p:nvPr>
            <p:ph type="sldNum" sz="quarter" idx="12"/>
          </p:nvPr>
        </p:nvSpPr>
        <p:spPr/>
        <p:txBody>
          <a:bodyPr/>
          <a:lstStyle/>
          <a:p>
            <a:r>
              <a:rPr lang="en-US" smtClean="0"/>
              <a:t>7</a:t>
            </a:r>
            <a:endParaRPr lang="en-US"/>
          </a:p>
        </p:txBody>
      </p:sp>
      <p:sp>
        <p:nvSpPr>
          <p:cNvPr id="55" name="TextBox 54" descr=" 55"/>
          <p:cNvSpPr txBox="1"/>
          <p:nvPr/>
        </p:nvSpPr>
        <p:spPr>
          <a:xfrm>
            <a:off x="4267200" y="1840468"/>
            <a:ext cx="4770858" cy="400110"/>
          </a:xfrm>
          <a:prstGeom prst="rect">
            <a:avLst/>
          </a:prstGeom>
          <a:solidFill>
            <a:srgbClr val="002060"/>
          </a:solidFill>
        </p:spPr>
        <p:txBody>
          <a:bodyPr wrap="none" rtlCol="0">
            <a:spAutoFit/>
          </a:bodyPr>
          <a:lstStyle/>
          <a:p>
            <a:r>
              <a:rPr lang="en-US" sz="2000" dirty="0" smtClean="0">
                <a:solidFill>
                  <a:schemeClr val="bg1"/>
                </a:solidFill>
              </a:rPr>
              <a:t>Network workload has </a:t>
            </a:r>
            <a:r>
              <a:rPr lang="en-US" sz="2000" dirty="0" smtClean="0">
                <a:solidFill>
                  <a:schemeClr val="bg1"/>
                </a:solidFill>
              </a:rPr>
              <a:t>systematic </a:t>
            </a:r>
            <a:r>
              <a:rPr lang="en-US" sz="2000" dirty="0" smtClean="0">
                <a:solidFill>
                  <a:schemeClr val="bg1"/>
                </a:solidFill>
              </a:rPr>
              <a:t>variations</a:t>
            </a:r>
            <a:endParaRPr lang="en-US" sz="2000" dirty="0">
              <a:solidFill>
                <a:schemeClr val="bg1"/>
              </a:solidFill>
            </a:endParaRPr>
          </a:p>
        </p:txBody>
      </p:sp>
      <p:pic>
        <p:nvPicPr>
          <p:cNvPr id="6146" name="Picture 2" descr=" 6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914030" cy="317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56289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Opportunity</a:t>
            </a:r>
            <a:endParaRPr lang="en-US" dirty="0"/>
          </a:p>
        </p:txBody>
      </p:sp>
      <p:sp>
        <p:nvSpPr>
          <p:cNvPr id="7" name="TextBox 6" descr=" 12"/>
          <p:cNvSpPr txBox="1"/>
          <p:nvPr/>
        </p:nvSpPr>
        <p:spPr>
          <a:xfrm>
            <a:off x="2470006" y="1905000"/>
            <a:ext cx="4006994" cy="400110"/>
          </a:xfrm>
          <a:prstGeom prst="rect">
            <a:avLst/>
          </a:prstGeom>
          <a:solidFill>
            <a:srgbClr val="002060"/>
          </a:solidFill>
        </p:spPr>
        <p:txBody>
          <a:bodyPr wrap="none" rtlCol="0">
            <a:spAutoFit/>
          </a:bodyPr>
          <a:lstStyle/>
          <a:p>
            <a:r>
              <a:rPr lang="en-US" sz="2000" dirty="0" smtClean="0">
                <a:solidFill>
                  <a:schemeClr val="bg1"/>
                </a:solidFill>
              </a:rPr>
              <a:t>Peaks and troughs quite pronounced</a:t>
            </a:r>
            <a:endParaRPr lang="en-US" sz="2000" dirty="0">
              <a:solidFill>
                <a:schemeClr val="bg1"/>
              </a:solidFill>
            </a:endParaRPr>
          </a:p>
        </p:txBody>
      </p:sp>
      <p:sp>
        <p:nvSpPr>
          <p:cNvPr id="47" name="Slide Number Placeholder 46" descr=" 47"/>
          <p:cNvSpPr>
            <a:spLocks noGrp="1"/>
          </p:cNvSpPr>
          <p:nvPr>
            <p:ph type="sldNum" sz="quarter" idx="12"/>
          </p:nvPr>
        </p:nvSpPr>
        <p:spPr/>
        <p:txBody>
          <a:bodyPr/>
          <a:lstStyle/>
          <a:p>
            <a:r>
              <a:rPr lang="en-US" smtClean="0"/>
              <a:t>7</a:t>
            </a:r>
            <a:endParaRPr lang="en-US"/>
          </a:p>
        </p:txBody>
      </p:sp>
      <p:pic>
        <p:nvPicPr>
          <p:cNvPr id="6146" name="Picture 2" descr=" 6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914030" cy="317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6319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Opportunity</a:t>
            </a:r>
            <a:endParaRPr lang="en-US" dirty="0"/>
          </a:p>
        </p:txBody>
      </p:sp>
      <p:sp>
        <p:nvSpPr>
          <p:cNvPr id="6" name="Rounded Rectangular Callout 5" descr=" 14"/>
          <p:cNvSpPr/>
          <p:nvPr/>
        </p:nvSpPr>
        <p:spPr>
          <a:xfrm>
            <a:off x="194340" y="1524000"/>
            <a:ext cx="4388465" cy="381000"/>
          </a:xfrm>
          <a:prstGeom prst="wedgeRoundRectCallout">
            <a:avLst>
              <a:gd name="adj1" fmla="val 89877"/>
              <a:gd name="adj2" fmla="val 18205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 sufficient resources to handle peak</a:t>
            </a:r>
            <a:endParaRPr lang="en-US" dirty="0"/>
          </a:p>
        </p:txBody>
      </p:sp>
      <p:sp>
        <p:nvSpPr>
          <p:cNvPr id="47" name="Slide Number Placeholder 46" descr=" 47"/>
          <p:cNvSpPr>
            <a:spLocks noGrp="1"/>
          </p:cNvSpPr>
          <p:nvPr>
            <p:ph type="sldNum" sz="quarter" idx="12"/>
          </p:nvPr>
        </p:nvSpPr>
        <p:spPr/>
        <p:txBody>
          <a:bodyPr/>
          <a:lstStyle/>
          <a:p>
            <a:r>
              <a:rPr lang="en-US" smtClean="0"/>
              <a:t>7</a:t>
            </a:r>
            <a:endParaRPr lang="en-US"/>
          </a:p>
        </p:txBody>
      </p:sp>
      <p:pic>
        <p:nvPicPr>
          <p:cNvPr id="6146" name="Picture 2" descr=" 6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914030" cy="317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81254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Opportunity</a:t>
            </a:r>
            <a:endParaRPr lang="en-US" dirty="0"/>
          </a:p>
        </p:txBody>
      </p:sp>
      <p:sp>
        <p:nvSpPr>
          <p:cNvPr id="7" name="Rounded Rectangular Callout 6" descr=" 13"/>
          <p:cNvSpPr/>
          <p:nvPr/>
        </p:nvSpPr>
        <p:spPr>
          <a:xfrm>
            <a:off x="1924457" y="5244721"/>
            <a:ext cx="3028666" cy="342900"/>
          </a:xfrm>
          <a:prstGeom prst="wedgeRoundRectCallout">
            <a:avLst>
              <a:gd name="adj1" fmla="val 18535"/>
              <a:gd name="adj2" fmla="val -20814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Most equipment (nearly) idle</a:t>
            </a:r>
            <a:endParaRPr lang="en-US" dirty="0"/>
          </a:p>
        </p:txBody>
      </p:sp>
      <p:sp>
        <p:nvSpPr>
          <p:cNvPr id="6" name="Rounded Rectangular Callout 5" descr=" 14"/>
          <p:cNvSpPr/>
          <p:nvPr/>
        </p:nvSpPr>
        <p:spPr>
          <a:xfrm>
            <a:off x="194340" y="1524000"/>
            <a:ext cx="4388465" cy="381000"/>
          </a:xfrm>
          <a:prstGeom prst="wedgeRoundRectCallout">
            <a:avLst>
              <a:gd name="adj1" fmla="val 89877"/>
              <a:gd name="adj2" fmla="val 18205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 sufficient resources to handle peak</a:t>
            </a:r>
            <a:endParaRPr lang="en-US" dirty="0"/>
          </a:p>
        </p:txBody>
      </p:sp>
      <p:sp>
        <p:nvSpPr>
          <p:cNvPr id="47" name="Slide Number Placeholder 46" descr=" 47"/>
          <p:cNvSpPr>
            <a:spLocks noGrp="1"/>
          </p:cNvSpPr>
          <p:nvPr>
            <p:ph type="sldNum" sz="quarter" idx="12"/>
          </p:nvPr>
        </p:nvSpPr>
        <p:spPr/>
        <p:txBody>
          <a:bodyPr/>
          <a:lstStyle/>
          <a:p>
            <a:r>
              <a:rPr lang="en-US" smtClean="0"/>
              <a:t>7</a:t>
            </a:r>
            <a:endParaRPr lang="en-US"/>
          </a:p>
        </p:txBody>
      </p:sp>
      <p:pic>
        <p:nvPicPr>
          <p:cNvPr id="6146" name="Picture 2" descr=" 6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914030" cy="317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74274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Opportunity</a:t>
            </a:r>
            <a:endParaRPr lang="en-US" dirty="0"/>
          </a:p>
        </p:txBody>
      </p:sp>
      <p:sp>
        <p:nvSpPr>
          <p:cNvPr id="8" name="TextBox 7" descr=" 15"/>
          <p:cNvSpPr txBox="1"/>
          <p:nvPr/>
        </p:nvSpPr>
        <p:spPr>
          <a:xfrm>
            <a:off x="685800" y="3276600"/>
            <a:ext cx="2457981" cy="646331"/>
          </a:xfrm>
          <a:prstGeom prst="rect">
            <a:avLst/>
          </a:prstGeom>
          <a:noFill/>
        </p:spPr>
        <p:txBody>
          <a:bodyPr wrap="none" rtlCol="0">
            <a:spAutoFit/>
          </a:bodyPr>
          <a:lstStyle/>
          <a:p>
            <a:pPr algn="ctr"/>
            <a:r>
              <a:rPr lang="en-US" dirty="0" smtClean="0"/>
              <a:t>DC Idle power </a:t>
            </a:r>
          </a:p>
          <a:p>
            <a:pPr algn="ctr"/>
            <a:r>
              <a:rPr lang="en-US" dirty="0" smtClean="0"/>
              <a:t>75%-85% of peak power</a:t>
            </a:r>
            <a:endParaRPr lang="en-US" dirty="0"/>
          </a:p>
        </p:txBody>
      </p:sp>
      <p:sp>
        <p:nvSpPr>
          <p:cNvPr id="9" name="TextBox 8" descr=" 17"/>
          <p:cNvSpPr txBox="1"/>
          <p:nvPr/>
        </p:nvSpPr>
        <p:spPr>
          <a:xfrm>
            <a:off x="609600" y="6336268"/>
            <a:ext cx="7498528" cy="369332"/>
          </a:xfrm>
          <a:prstGeom prst="rect">
            <a:avLst/>
          </a:prstGeom>
          <a:noFill/>
        </p:spPr>
        <p:txBody>
          <a:bodyPr wrap="none" rtlCol="0">
            <a:spAutoFit/>
          </a:bodyPr>
          <a:lstStyle/>
          <a:p>
            <a:r>
              <a:rPr lang="en-US" dirty="0" smtClean="0"/>
              <a:t>Source: Emerson</a:t>
            </a:r>
            <a:r>
              <a:rPr lang="en-US" dirty="0"/>
              <a:t>,</a:t>
            </a:r>
            <a:r>
              <a:rPr lang="en-US" dirty="0" smtClean="0"/>
              <a:t> “Energy Logic: Reducing Data Center Power Consumption…”</a:t>
            </a:r>
          </a:p>
        </p:txBody>
      </p:sp>
      <p:cxnSp>
        <p:nvCxnSpPr>
          <p:cNvPr id="14" name="Straight Connector 13" descr=" 32"/>
          <p:cNvCxnSpPr/>
          <p:nvPr/>
        </p:nvCxnSpPr>
        <p:spPr>
          <a:xfrm flipV="1">
            <a:off x="3962400" y="2725426"/>
            <a:ext cx="2833255" cy="3803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descr=" 34"/>
          <p:cNvCxnSpPr/>
          <p:nvPr/>
        </p:nvCxnSpPr>
        <p:spPr>
          <a:xfrm flipV="1">
            <a:off x="3962400" y="2209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descr=" 35"/>
          <p:cNvCxnSpPr/>
          <p:nvPr/>
        </p:nvCxnSpPr>
        <p:spPr>
          <a:xfrm>
            <a:off x="3962400" y="51170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descr=" 42"/>
          <p:cNvSpPr txBox="1"/>
          <p:nvPr/>
        </p:nvSpPr>
        <p:spPr>
          <a:xfrm>
            <a:off x="5029200" y="5257800"/>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sp>
        <p:nvSpPr>
          <p:cNvPr id="11" name="TextBox 10" descr=" 40"/>
          <p:cNvSpPr txBox="1"/>
          <p:nvPr/>
        </p:nvSpPr>
        <p:spPr>
          <a:xfrm rot="16200000">
            <a:off x="1882053" y="360929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47" name="Slide Number Placeholder 46" descr=" 47"/>
          <p:cNvSpPr>
            <a:spLocks noGrp="1"/>
          </p:cNvSpPr>
          <p:nvPr>
            <p:ph type="sldNum" sz="quarter" idx="12"/>
          </p:nvPr>
        </p:nvSpPr>
        <p:spPr/>
        <p:txBody>
          <a:bodyPr/>
          <a:lstStyle/>
          <a:p>
            <a:r>
              <a:rPr lang="en-US" smtClean="0"/>
              <a:t>7</a:t>
            </a:r>
            <a:endParaRPr lang="en-US"/>
          </a:p>
        </p:txBody>
      </p:sp>
      <p:sp>
        <p:nvSpPr>
          <p:cNvPr id="15" name="TextBox 14" descr=" 3"/>
          <p:cNvSpPr txBox="1"/>
          <p:nvPr/>
        </p:nvSpPr>
        <p:spPr>
          <a:xfrm>
            <a:off x="3889314" y="5084482"/>
            <a:ext cx="301686" cy="369332"/>
          </a:xfrm>
          <a:prstGeom prst="rect">
            <a:avLst/>
          </a:prstGeom>
          <a:noFill/>
        </p:spPr>
        <p:txBody>
          <a:bodyPr wrap="none" rtlCol="0">
            <a:spAutoFit/>
          </a:bodyPr>
          <a:lstStyle/>
          <a:p>
            <a:r>
              <a:rPr lang="en-US" dirty="0" smtClean="0"/>
              <a:t>0</a:t>
            </a:r>
            <a:endParaRPr lang="en-US" dirty="0"/>
          </a:p>
        </p:txBody>
      </p:sp>
      <p:sp>
        <p:nvSpPr>
          <p:cNvPr id="16" name="TextBox 15" descr=" 21"/>
          <p:cNvSpPr txBox="1"/>
          <p:nvPr/>
        </p:nvSpPr>
        <p:spPr>
          <a:xfrm>
            <a:off x="6629400" y="5108022"/>
            <a:ext cx="301686" cy="369332"/>
          </a:xfrm>
          <a:prstGeom prst="rect">
            <a:avLst/>
          </a:prstGeom>
          <a:noFill/>
        </p:spPr>
        <p:txBody>
          <a:bodyPr wrap="none" rtlCol="0">
            <a:spAutoFit/>
          </a:bodyPr>
          <a:lstStyle/>
          <a:p>
            <a:r>
              <a:rPr lang="en-US" dirty="0" smtClean="0"/>
              <a:t>1</a:t>
            </a:r>
            <a:endParaRPr lang="en-US" dirty="0"/>
          </a:p>
        </p:txBody>
      </p:sp>
      <p:sp>
        <p:nvSpPr>
          <p:cNvPr id="18" name="TextBox 17" descr=" 5"/>
          <p:cNvSpPr txBox="1"/>
          <p:nvPr/>
        </p:nvSpPr>
        <p:spPr>
          <a:xfrm>
            <a:off x="3657600" y="2567766"/>
            <a:ext cx="303288" cy="369332"/>
          </a:xfrm>
          <a:prstGeom prst="rect">
            <a:avLst/>
          </a:prstGeom>
          <a:noFill/>
        </p:spPr>
        <p:txBody>
          <a:bodyPr wrap="none" rtlCol="0">
            <a:spAutoFit/>
          </a:bodyPr>
          <a:lstStyle/>
          <a:p>
            <a:r>
              <a:rPr lang="en-US" dirty="0" smtClean="0"/>
              <a:t>P</a:t>
            </a:r>
            <a:endParaRPr lang="en-US" dirty="0"/>
          </a:p>
        </p:txBody>
      </p:sp>
      <p:sp>
        <p:nvSpPr>
          <p:cNvPr id="19" name="TextBox 18" descr=" 26"/>
          <p:cNvSpPr txBox="1"/>
          <p:nvPr/>
        </p:nvSpPr>
        <p:spPr>
          <a:xfrm>
            <a:off x="3310748" y="2920404"/>
            <a:ext cx="712054" cy="369332"/>
          </a:xfrm>
          <a:prstGeom prst="rect">
            <a:avLst/>
          </a:prstGeom>
          <a:noFill/>
        </p:spPr>
        <p:txBody>
          <a:bodyPr wrap="none" rtlCol="0">
            <a:spAutoFit/>
          </a:bodyPr>
          <a:lstStyle/>
          <a:p>
            <a:r>
              <a:rPr lang="en-US" dirty="0" smtClean="0"/>
              <a:t>0.85P</a:t>
            </a:r>
            <a:endParaRPr lang="en-US" dirty="0"/>
          </a:p>
        </p:txBody>
      </p:sp>
      <p:cxnSp>
        <p:nvCxnSpPr>
          <p:cNvPr id="20" name="Straight Connector 19" descr=" 7"/>
          <p:cNvCxnSpPr/>
          <p:nvPr/>
        </p:nvCxnSpPr>
        <p:spPr>
          <a:xfrm>
            <a:off x="6781799" y="5072397"/>
            <a:ext cx="1"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 33"/>
          <p:cNvCxnSpPr/>
          <p:nvPr/>
        </p:nvCxnSpPr>
        <p:spPr>
          <a:xfrm rot="5400000">
            <a:off x="3962716" y="2679706"/>
            <a:ext cx="1" cy="914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34997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Opportunity</a:t>
            </a:r>
            <a:endParaRPr lang="en-US" dirty="0"/>
          </a:p>
        </p:txBody>
      </p:sp>
      <p:sp>
        <p:nvSpPr>
          <p:cNvPr id="8" name="TextBox 7" descr=" 15"/>
          <p:cNvSpPr txBox="1"/>
          <p:nvPr/>
        </p:nvSpPr>
        <p:spPr>
          <a:xfrm>
            <a:off x="685800" y="3276600"/>
            <a:ext cx="2457981" cy="646331"/>
          </a:xfrm>
          <a:prstGeom prst="rect">
            <a:avLst/>
          </a:prstGeom>
          <a:noFill/>
        </p:spPr>
        <p:txBody>
          <a:bodyPr wrap="none" rtlCol="0">
            <a:spAutoFit/>
          </a:bodyPr>
          <a:lstStyle/>
          <a:p>
            <a:pPr algn="ctr"/>
            <a:r>
              <a:rPr lang="en-US" dirty="0" smtClean="0"/>
              <a:t>DC Idle power </a:t>
            </a:r>
          </a:p>
          <a:p>
            <a:pPr algn="ctr"/>
            <a:r>
              <a:rPr lang="en-US" dirty="0" smtClean="0"/>
              <a:t>75%-85% of peak power</a:t>
            </a:r>
            <a:endParaRPr lang="en-US" dirty="0"/>
          </a:p>
        </p:txBody>
      </p:sp>
      <p:sp>
        <p:nvSpPr>
          <p:cNvPr id="9" name="TextBox 8" descr=" 17"/>
          <p:cNvSpPr txBox="1"/>
          <p:nvPr/>
        </p:nvSpPr>
        <p:spPr>
          <a:xfrm>
            <a:off x="609600" y="6336268"/>
            <a:ext cx="7498528" cy="369332"/>
          </a:xfrm>
          <a:prstGeom prst="rect">
            <a:avLst/>
          </a:prstGeom>
          <a:noFill/>
        </p:spPr>
        <p:txBody>
          <a:bodyPr wrap="none" rtlCol="0">
            <a:spAutoFit/>
          </a:bodyPr>
          <a:lstStyle/>
          <a:p>
            <a:r>
              <a:rPr lang="en-US" dirty="0" smtClean="0"/>
              <a:t>Source: Emerson</a:t>
            </a:r>
            <a:r>
              <a:rPr lang="en-US" dirty="0"/>
              <a:t>,</a:t>
            </a:r>
            <a:r>
              <a:rPr lang="en-US" dirty="0" smtClean="0"/>
              <a:t> “Energy Logic: Reducing Data Center Power Consumption…”</a:t>
            </a:r>
          </a:p>
        </p:txBody>
      </p:sp>
      <p:cxnSp>
        <p:nvCxnSpPr>
          <p:cNvPr id="22" name="Straight Arrow Connector 21" descr=" 23"/>
          <p:cNvCxnSpPr/>
          <p:nvPr/>
        </p:nvCxnSpPr>
        <p:spPr>
          <a:xfrm>
            <a:off x="4267200" y="3110552"/>
            <a:ext cx="0" cy="2006516"/>
          </a:xfrm>
          <a:prstGeom prst="straightConnector1">
            <a:avLst/>
          </a:prstGeom>
          <a:ln w="50800">
            <a:solidFill>
              <a:srgbClr val="00B050"/>
            </a:solidFill>
            <a:headEnd type="arrow"/>
            <a:tailEnd type="arrow"/>
          </a:ln>
        </p:spPr>
        <p:style>
          <a:lnRef idx="1">
            <a:schemeClr val="accent2"/>
          </a:lnRef>
          <a:fillRef idx="0">
            <a:schemeClr val="accent2"/>
          </a:fillRef>
          <a:effectRef idx="0">
            <a:schemeClr val="accent2"/>
          </a:effectRef>
          <a:fontRef idx="minor">
            <a:schemeClr val="tx1"/>
          </a:fontRef>
        </p:style>
      </p:cxnSp>
      <p:sp>
        <p:nvSpPr>
          <p:cNvPr id="21" name="TextBox 20" descr=" 24"/>
          <p:cNvSpPr txBox="1"/>
          <p:nvPr/>
        </p:nvSpPr>
        <p:spPr>
          <a:xfrm>
            <a:off x="4515768" y="3922931"/>
            <a:ext cx="2570832" cy="646331"/>
          </a:xfrm>
          <a:prstGeom prst="rect">
            <a:avLst/>
          </a:prstGeom>
          <a:solidFill>
            <a:srgbClr val="002060"/>
          </a:solidFill>
        </p:spPr>
        <p:txBody>
          <a:bodyPr wrap="square" rtlCol="0">
            <a:spAutoFit/>
          </a:bodyPr>
          <a:lstStyle/>
          <a:p>
            <a:pPr algn="ctr"/>
            <a:r>
              <a:rPr lang="en-US" dirty="0" smtClean="0">
                <a:solidFill>
                  <a:schemeClr val="bg1"/>
                </a:solidFill>
              </a:rPr>
              <a:t>Opportunity for electricity cost savings</a:t>
            </a:r>
            <a:endParaRPr lang="en-US" dirty="0">
              <a:solidFill>
                <a:schemeClr val="bg1"/>
              </a:solidFill>
            </a:endParaRPr>
          </a:p>
        </p:txBody>
      </p:sp>
      <p:cxnSp>
        <p:nvCxnSpPr>
          <p:cNvPr id="14" name="Straight Connector 13" descr=" 32"/>
          <p:cNvCxnSpPr/>
          <p:nvPr/>
        </p:nvCxnSpPr>
        <p:spPr>
          <a:xfrm flipV="1">
            <a:off x="3962400" y="2725426"/>
            <a:ext cx="2833255" cy="3803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descr=" 34"/>
          <p:cNvCxnSpPr/>
          <p:nvPr/>
        </p:nvCxnSpPr>
        <p:spPr>
          <a:xfrm flipV="1">
            <a:off x="3962400" y="2209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descr=" 35"/>
          <p:cNvCxnSpPr/>
          <p:nvPr/>
        </p:nvCxnSpPr>
        <p:spPr>
          <a:xfrm>
            <a:off x="3962400" y="51170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descr=" 42"/>
          <p:cNvSpPr txBox="1"/>
          <p:nvPr/>
        </p:nvSpPr>
        <p:spPr>
          <a:xfrm>
            <a:off x="5029200" y="5257800"/>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sp>
        <p:nvSpPr>
          <p:cNvPr id="11" name="TextBox 10" descr=" 40"/>
          <p:cNvSpPr txBox="1"/>
          <p:nvPr/>
        </p:nvSpPr>
        <p:spPr>
          <a:xfrm rot="16200000">
            <a:off x="1882053" y="360929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47" name="Slide Number Placeholder 46" descr=" 47"/>
          <p:cNvSpPr>
            <a:spLocks noGrp="1"/>
          </p:cNvSpPr>
          <p:nvPr>
            <p:ph type="sldNum" sz="quarter" idx="12"/>
          </p:nvPr>
        </p:nvSpPr>
        <p:spPr/>
        <p:txBody>
          <a:bodyPr/>
          <a:lstStyle/>
          <a:p>
            <a:r>
              <a:rPr lang="en-US" smtClean="0"/>
              <a:t>7</a:t>
            </a:r>
            <a:endParaRPr lang="en-US"/>
          </a:p>
        </p:txBody>
      </p:sp>
      <p:sp>
        <p:nvSpPr>
          <p:cNvPr id="15" name="TextBox 14" descr=" 3"/>
          <p:cNvSpPr txBox="1"/>
          <p:nvPr/>
        </p:nvSpPr>
        <p:spPr>
          <a:xfrm>
            <a:off x="3889314" y="5084482"/>
            <a:ext cx="301686" cy="369332"/>
          </a:xfrm>
          <a:prstGeom prst="rect">
            <a:avLst/>
          </a:prstGeom>
          <a:noFill/>
        </p:spPr>
        <p:txBody>
          <a:bodyPr wrap="none" rtlCol="0">
            <a:spAutoFit/>
          </a:bodyPr>
          <a:lstStyle/>
          <a:p>
            <a:r>
              <a:rPr lang="en-US" dirty="0" smtClean="0"/>
              <a:t>0</a:t>
            </a:r>
            <a:endParaRPr lang="en-US" dirty="0"/>
          </a:p>
        </p:txBody>
      </p:sp>
      <p:sp>
        <p:nvSpPr>
          <p:cNvPr id="16" name="TextBox 15" descr=" 21"/>
          <p:cNvSpPr txBox="1"/>
          <p:nvPr/>
        </p:nvSpPr>
        <p:spPr>
          <a:xfrm>
            <a:off x="6629400" y="5108022"/>
            <a:ext cx="301686" cy="369332"/>
          </a:xfrm>
          <a:prstGeom prst="rect">
            <a:avLst/>
          </a:prstGeom>
          <a:noFill/>
        </p:spPr>
        <p:txBody>
          <a:bodyPr wrap="none" rtlCol="0">
            <a:spAutoFit/>
          </a:bodyPr>
          <a:lstStyle/>
          <a:p>
            <a:r>
              <a:rPr lang="en-US" dirty="0" smtClean="0"/>
              <a:t>1</a:t>
            </a:r>
            <a:endParaRPr lang="en-US" dirty="0"/>
          </a:p>
        </p:txBody>
      </p:sp>
      <p:sp>
        <p:nvSpPr>
          <p:cNvPr id="18" name="TextBox 17" descr=" 5"/>
          <p:cNvSpPr txBox="1"/>
          <p:nvPr/>
        </p:nvSpPr>
        <p:spPr>
          <a:xfrm>
            <a:off x="3657600" y="2567766"/>
            <a:ext cx="303288" cy="369332"/>
          </a:xfrm>
          <a:prstGeom prst="rect">
            <a:avLst/>
          </a:prstGeom>
          <a:noFill/>
        </p:spPr>
        <p:txBody>
          <a:bodyPr wrap="none" rtlCol="0">
            <a:spAutoFit/>
          </a:bodyPr>
          <a:lstStyle/>
          <a:p>
            <a:r>
              <a:rPr lang="en-US" dirty="0" smtClean="0"/>
              <a:t>P</a:t>
            </a:r>
            <a:endParaRPr lang="en-US" dirty="0"/>
          </a:p>
        </p:txBody>
      </p:sp>
      <p:sp>
        <p:nvSpPr>
          <p:cNvPr id="19" name="TextBox 18" descr=" 26"/>
          <p:cNvSpPr txBox="1"/>
          <p:nvPr/>
        </p:nvSpPr>
        <p:spPr>
          <a:xfrm>
            <a:off x="3310748" y="2920404"/>
            <a:ext cx="712054" cy="369332"/>
          </a:xfrm>
          <a:prstGeom prst="rect">
            <a:avLst/>
          </a:prstGeom>
          <a:noFill/>
        </p:spPr>
        <p:txBody>
          <a:bodyPr wrap="none" rtlCol="0">
            <a:spAutoFit/>
          </a:bodyPr>
          <a:lstStyle/>
          <a:p>
            <a:r>
              <a:rPr lang="en-US" dirty="0" smtClean="0"/>
              <a:t>0.85P</a:t>
            </a:r>
            <a:endParaRPr lang="en-US" dirty="0"/>
          </a:p>
        </p:txBody>
      </p:sp>
      <p:cxnSp>
        <p:nvCxnSpPr>
          <p:cNvPr id="20" name="Straight Connector 19" descr=" 7"/>
          <p:cNvCxnSpPr/>
          <p:nvPr/>
        </p:nvCxnSpPr>
        <p:spPr>
          <a:xfrm>
            <a:off x="6781799" y="5072397"/>
            <a:ext cx="1"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 33"/>
          <p:cNvCxnSpPr/>
          <p:nvPr/>
        </p:nvCxnSpPr>
        <p:spPr>
          <a:xfrm rot="5400000">
            <a:off x="3962716" y="2679706"/>
            <a:ext cx="1" cy="914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4277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sp>
        <p:nvSpPr>
          <p:cNvPr id="8" name="Cloud 7" descr=" 11"/>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7" name="Straight Connector 6" descr=" 13"/>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descr=" 21"/>
          <p:cNvSpPr txBox="1"/>
          <p:nvPr/>
        </p:nvSpPr>
        <p:spPr>
          <a:xfrm>
            <a:off x="60971" y="6384824"/>
            <a:ext cx="3029419" cy="369332"/>
          </a:xfrm>
          <a:prstGeom prst="rect">
            <a:avLst/>
          </a:prstGeom>
          <a:noFill/>
        </p:spPr>
        <p:txBody>
          <a:bodyPr wrap="none" rtlCol="0">
            <a:spAutoFit/>
          </a:bodyPr>
          <a:lstStyle/>
          <a:p>
            <a:r>
              <a:rPr lang="en-US" dirty="0" smtClean="0"/>
              <a:t>Source: </a:t>
            </a:r>
            <a:r>
              <a:rPr lang="en-US" dirty="0"/>
              <a:t>http://bit.ly/20pOBWJ</a:t>
            </a:r>
          </a:p>
        </p:txBody>
      </p:sp>
      <p:sp>
        <p:nvSpPr>
          <p:cNvPr id="18" name="Slide Number Placeholder 17" descr=" 18"/>
          <p:cNvSpPr>
            <a:spLocks noGrp="1"/>
          </p:cNvSpPr>
          <p:nvPr>
            <p:ph type="sldNum" sz="quarter" idx="12"/>
          </p:nvPr>
        </p:nvSpPr>
        <p:spPr/>
        <p:txBody>
          <a:bodyPr/>
          <a:lstStyle/>
          <a:p>
            <a:r>
              <a:rPr lang="en-US" smtClean="0"/>
              <a:t>3</a:t>
            </a:r>
            <a:endParaRPr lang="en-US"/>
          </a:p>
        </p:txBody>
      </p:sp>
      <p:pic>
        <p:nvPicPr>
          <p:cNvPr id="6" name="Picture 5" descr="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191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28" name="TextBox 127" descr=" 128"/>
          <p:cNvSpPr txBox="1"/>
          <p:nvPr/>
        </p:nvSpPr>
        <p:spPr>
          <a:xfrm>
            <a:off x="874206" y="1295400"/>
            <a:ext cx="3476465" cy="461665"/>
          </a:xfrm>
          <a:prstGeom prst="rect">
            <a:avLst/>
          </a:prstGeom>
          <a:noFill/>
        </p:spPr>
        <p:txBody>
          <a:bodyPr wrap="none" rtlCol="0">
            <a:spAutoFit/>
          </a:bodyPr>
          <a:lstStyle/>
          <a:p>
            <a:r>
              <a:rPr lang="en-US" sz="2400" dirty="0" smtClean="0"/>
              <a:t>Deactivate idle equipment</a:t>
            </a:r>
            <a:endParaRPr lang="en-US" sz="2400"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Tree>
    <p:extLst>
      <p:ext uri="{BB962C8B-B14F-4D97-AF65-F5344CB8AC3E}">
        <p14:creationId xmlns:p14="http://schemas.microsoft.com/office/powerpoint/2010/main" val="183499381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pic>
        <p:nvPicPr>
          <p:cNvPr id="7" name="Picture 8" descr=" 1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4228606" cy="2378591"/>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ular Callout 7" descr=" 118"/>
          <p:cNvSpPr/>
          <p:nvPr/>
        </p:nvSpPr>
        <p:spPr>
          <a:xfrm>
            <a:off x="6705600" y="2066305"/>
            <a:ext cx="1447800" cy="524495"/>
          </a:xfrm>
          <a:prstGeom prst="wedgeRoundRectCallout">
            <a:avLst>
              <a:gd name="adj1" fmla="val -80476"/>
              <a:gd name="adj2" fmla="val 2526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Tree>
    <p:extLst>
      <p:ext uri="{BB962C8B-B14F-4D97-AF65-F5344CB8AC3E}">
        <p14:creationId xmlns:p14="http://schemas.microsoft.com/office/powerpoint/2010/main" val="172518605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8" name="Rounded Rectangular Callout 7" descr=" 118"/>
          <p:cNvSpPr/>
          <p:nvPr/>
        </p:nvSpPr>
        <p:spPr>
          <a:xfrm>
            <a:off x="6705600" y="2066305"/>
            <a:ext cx="1447800" cy="524495"/>
          </a:xfrm>
          <a:prstGeom prst="wedgeRoundRectCallout">
            <a:avLst>
              <a:gd name="adj1" fmla="val -80476"/>
              <a:gd name="adj2" fmla="val 2526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9" name="TextBox 8"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Tree>
    <p:extLst>
      <p:ext uri="{BB962C8B-B14F-4D97-AF65-F5344CB8AC3E}">
        <p14:creationId xmlns:p14="http://schemas.microsoft.com/office/powerpoint/2010/main" val="393517123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9" name="TextBox 8"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10" name="TextBox 9"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285791373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15" name="Rounded Rectangular Callout 14" descr=" 97"/>
          <p:cNvSpPr/>
          <p:nvPr/>
        </p:nvSpPr>
        <p:spPr>
          <a:xfrm>
            <a:off x="2907268" y="2218705"/>
            <a:ext cx="1219200" cy="524495"/>
          </a:xfrm>
          <a:prstGeom prst="wedgeRoundRectCallout">
            <a:avLst>
              <a:gd name="adj1" fmla="val 14432"/>
              <a:gd name="adj2" fmla="val 24664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Workload</a:t>
            </a:r>
            <a:endParaRPr lang="en-US" dirty="0">
              <a:solidFill>
                <a:schemeClr val="tx1"/>
              </a:solidFill>
            </a:endParaRPr>
          </a:p>
        </p:txBody>
      </p:sp>
      <p:sp>
        <p:nvSpPr>
          <p:cNvPr id="9" name="TextBox 8"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10" name="TextBox 9"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23186924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8" name="Rounded Rectangular Callout 17" descr=" 129"/>
          <p:cNvSpPr/>
          <p:nvPr/>
        </p:nvSpPr>
        <p:spPr>
          <a:xfrm>
            <a:off x="6234744" y="1910706"/>
            <a:ext cx="2133600" cy="680094"/>
          </a:xfrm>
          <a:prstGeom prst="wedgeRoundRectCallout">
            <a:avLst>
              <a:gd name="adj1" fmla="val -56841"/>
              <a:gd name="adj2" fmla="val 18944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Deactivate some equipment</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9" name="TextBox 8"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10" name="TextBox 9"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426255957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 103"/>
          <p:cNvSpPr txBox="1"/>
          <p:nvPr/>
        </p:nvSpPr>
        <p:spPr>
          <a:xfrm>
            <a:off x="3665673" y="2779931"/>
            <a:ext cx="4830297" cy="461665"/>
          </a:xfrm>
          <a:prstGeom prst="rect">
            <a:avLst/>
          </a:prstGeom>
          <a:solidFill>
            <a:srgbClr val="002060"/>
          </a:solidFill>
        </p:spPr>
        <p:txBody>
          <a:bodyPr wrap="none" rtlCol="0">
            <a:spAutoFit/>
          </a:bodyPr>
          <a:lstStyle/>
          <a:p>
            <a:r>
              <a:rPr lang="en-US" sz="2400" dirty="0" smtClean="0">
                <a:solidFill>
                  <a:schemeClr val="bg1"/>
                </a:solidFill>
              </a:rPr>
              <a:t>Resource pruning cuts electricity cost</a:t>
            </a:r>
            <a:endParaRPr lang="en-US" sz="2400" dirty="0">
              <a:solidFill>
                <a:schemeClr val="bg1"/>
              </a:solidFill>
            </a:endParaRPr>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9" name="TextBox 8"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10" name="TextBox 9"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19190873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9" name="TextBox 8"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10" name="TextBox 9"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pic>
        <p:nvPicPr>
          <p:cNvPr id="18" name="Picture 4" descr=" 5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33525"/>
            <a:ext cx="428625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1873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20" name="TextBox 19" descr=" 142"/>
          <p:cNvSpPr txBox="1"/>
          <p:nvPr/>
        </p:nvSpPr>
        <p:spPr>
          <a:xfrm>
            <a:off x="585805" y="6400800"/>
            <a:ext cx="6957995" cy="369332"/>
          </a:xfrm>
          <a:prstGeom prst="rect">
            <a:avLst/>
          </a:prstGeom>
          <a:noFill/>
        </p:spPr>
        <p:txBody>
          <a:bodyPr wrap="none" rtlCol="0">
            <a:spAutoFit/>
          </a:bodyPr>
          <a:lstStyle/>
          <a:p>
            <a:r>
              <a:rPr lang="en-US" dirty="0" smtClean="0"/>
              <a:t>A. Qureshi et. al, “Plugging into energy market diversity”, HOTNETS 2008</a:t>
            </a:r>
            <a:endParaRPr lang="en-US" dirty="0"/>
          </a:p>
        </p:txBody>
      </p:sp>
      <p:pic>
        <p:nvPicPr>
          <p:cNvPr id="19" name="Picture 2" descr=" 30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665409" cy="3533775"/>
          </a:xfrm>
          <a:prstGeom prst="rect">
            <a:avLst/>
          </a:prstGeom>
          <a:noFill/>
          <a:extLst>
            <a:ext uri="{909E8E84-426E-40DD-AFC4-6F175D3DCCD1}">
              <a14:hiddenFill xmlns:a14="http://schemas.microsoft.com/office/drawing/2010/main">
                <a:solidFill>
                  <a:srgbClr val="FFFFFF"/>
                </a:solidFill>
              </a14:hiddenFill>
            </a:ext>
          </a:extLst>
        </p:spPr>
      </p:pic>
      <p:sp>
        <p:nvSpPr>
          <p:cNvPr id="22" name="Oval 21" descr=" 5"/>
          <p:cNvSpPr/>
          <p:nvPr/>
        </p:nvSpPr>
        <p:spPr>
          <a:xfrm>
            <a:off x="3157759" y="2971800"/>
            <a:ext cx="24377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descr=" 6"/>
          <p:cNvSpPr/>
          <p:nvPr/>
        </p:nvSpPr>
        <p:spPr>
          <a:xfrm>
            <a:off x="685800" y="2863538"/>
            <a:ext cx="1989274" cy="432112"/>
          </a:xfrm>
          <a:prstGeom prst="wedgeRoundRectCallout">
            <a:avLst>
              <a:gd name="adj1" fmla="val 74530"/>
              <a:gd name="adj2" fmla="val 5618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Oregon cheaper</a:t>
            </a:r>
            <a:endParaRPr lang="en-US" dirty="0"/>
          </a:p>
        </p:txBody>
      </p:sp>
      <p:sp>
        <p:nvSpPr>
          <p:cNvPr id="15" name="Title 1" descr=" 53"/>
          <p:cNvSpPr txBox="1">
            <a:spLocks/>
          </p:cNvSpPr>
          <p:nvPr/>
        </p:nvSpPr>
        <p:spPr>
          <a:xfrm>
            <a:off x="457200" y="2775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An Observation</a:t>
            </a:r>
            <a:endParaRPr lang="en-US" dirty="0"/>
          </a:p>
        </p:txBody>
      </p:sp>
    </p:spTree>
    <p:extLst>
      <p:ext uri="{BB962C8B-B14F-4D97-AF65-F5344CB8AC3E}">
        <p14:creationId xmlns:p14="http://schemas.microsoft.com/office/powerpoint/2010/main" val="137507771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20" name="TextBox 19" descr=" 142"/>
          <p:cNvSpPr txBox="1"/>
          <p:nvPr/>
        </p:nvSpPr>
        <p:spPr>
          <a:xfrm>
            <a:off x="585805" y="6400800"/>
            <a:ext cx="6957995" cy="369332"/>
          </a:xfrm>
          <a:prstGeom prst="rect">
            <a:avLst/>
          </a:prstGeom>
          <a:noFill/>
        </p:spPr>
        <p:txBody>
          <a:bodyPr wrap="none" rtlCol="0">
            <a:spAutoFit/>
          </a:bodyPr>
          <a:lstStyle/>
          <a:p>
            <a:r>
              <a:rPr lang="en-US" dirty="0" smtClean="0"/>
              <a:t>A. Qureshi et. al, “Plugging into energy market diversity”, HOTNETS 2008</a:t>
            </a:r>
            <a:endParaRPr lang="en-US" dirty="0"/>
          </a:p>
        </p:txBody>
      </p:sp>
      <p:pic>
        <p:nvPicPr>
          <p:cNvPr id="19" name="Picture 2" descr=" 30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665409" cy="353377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descr=" 143"/>
          <p:cNvSpPr txBox="1"/>
          <p:nvPr/>
        </p:nvSpPr>
        <p:spPr>
          <a:xfrm>
            <a:off x="3948136" y="1811740"/>
            <a:ext cx="3916713" cy="369332"/>
          </a:xfrm>
          <a:prstGeom prst="rect">
            <a:avLst/>
          </a:prstGeom>
          <a:solidFill>
            <a:srgbClr val="002060"/>
          </a:solidFill>
        </p:spPr>
        <p:txBody>
          <a:bodyPr wrap="none" rtlCol="0">
            <a:spAutoFit/>
          </a:bodyPr>
          <a:lstStyle/>
          <a:p>
            <a:r>
              <a:rPr lang="en-US" dirty="0" smtClean="0">
                <a:solidFill>
                  <a:schemeClr val="bg1"/>
                </a:solidFill>
              </a:rPr>
              <a:t>Geographic diversity in electricity prices</a:t>
            </a:r>
            <a:endParaRPr lang="en-US" dirty="0">
              <a:solidFill>
                <a:schemeClr val="bg1"/>
              </a:solidFill>
            </a:endParaRPr>
          </a:p>
        </p:txBody>
      </p:sp>
      <p:sp>
        <p:nvSpPr>
          <p:cNvPr id="22" name="Oval 21" descr=" 5"/>
          <p:cNvSpPr/>
          <p:nvPr/>
        </p:nvSpPr>
        <p:spPr>
          <a:xfrm>
            <a:off x="3157759" y="2971800"/>
            <a:ext cx="24377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descr=" 6"/>
          <p:cNvSpPr/>
          <p:nvPr/>
        </p:nvSpPr>
        <p:spPr>
          <a:xfrm>
            <a:off x="685800" y="2863538"/>
            <a:ext cx="1989274" cy="432112"/>
          </a:xfrm>
          <a:prstGeom prst="wedgeRoundRectCallout">
            <a:avLst>
              <a:gd name="adj1" fmla="val 74530"/>
              <a:gd name="adj2" fmla="val 5618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Oregon cheaper</a:t>
            </a:r>
            <a:endParaRPr lang="en-US" dirty="0"/>
          </a:p>
        </p:txBody>
      </p:sp>
      <p:sp>
        <p:nvSpPr>
          <p:cNvPr id="15" name="Title 1" descr=" 53"/>
          <p:cNvSpPr txBox="1">
            <a:spLocks/>
          </p:cNvSpPr>
          <p:nvPr/>
        </p:nvSpPr>
        <p:spPr>
          <a:xfrm>
            <a:off x="457200" y="2775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An Observation</a:t>
            </a:r>
            <a:endParaRPr lang="en-US" dirty="0"/>
          </a:p>
        </p:txBody>
      </p:sp>
    </p:spTree>
    <p:extLst>
      <p:ext uri="{BB962C8B-B14F-4D97-AF65-F5344CB8AC3E}">
        <p14:creationId xmlns:p14="http://schemas.microsoft.com/office/powerpoint/2010/main" val="367871889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sp>
        <p:nvSpPr>
          <p:cNvPr id="9" name="TextBox 8" descr=" 6"/>
          <p:cNvSpPr txBox="1"/>
          <p:nvPr/>
        </p:nvSpPr>
        <p:spPr>
          <a:xfrm>
            <a:off x="4709998" y="2883624"/>
            <a:ext cx="2986202" cy="461665"/>
          </a:xfrm>
          <a:prstGeom prst="rect">
            <a:avLst/>
          </a:prstGeom>
          <a:noFill/>
        </p:spPr>
        <p:txBody>
          <a:bodyPr wrap="none" rtlCol="0">
            <a:spAutoFit/>
          </a:bodyPr>
          <a:lstStyle/>
          <a:p>
            <a:r>
              <a:rPr lang="en-US" sz="2400" dirty="0" smtClean="0"/>
              <a:t>A YouTube data center</a:t>
            </a:r>
            <a:endParaRPr lang="en-US" sz="2400" dirty="0"/>
          </a:p>
        </p:txBody>
      </p:sp>
      <p:sp>
        <p:nvSpPr>
          <p:cNvPr id="12" name="TextBox 11" descr=" 10"/>
          <p:cNvSpPr txBox="1"/>
          <p:nvPr/>
        </p:nvSpPr>
        <p:spPr>
          <a:xfrm>
            <a:off x="64325" y="6383768"/>
            <a:ext cx="2880212" cy="369332"/>
          </a:xfrm>
          <a:prstGeom prst="rect">
            <a:avLst/>
          </a:prstGeom>
          <a:noFill/>
        </p:spPr>
        <p:txBody>
          <a:bodyPr wrap="none" rtlCol="0">
            <a:spAutoFit/>
          </a:bodyPr>
          <a:lstStyle/>
          <a:p>
            <a:r>
              <a:rPr lang="en-US" dirty="0" smtClean="0"/>
              <a:t>Source: </a:t>
            </a:r>
            <a:r>
              <a:rPr lang="en-US" dirty="0"/>
              <a:t>http://bit.ly/1p07fEc</a:t>
            </a:r>
          </a:p>
        </p:txBody>
      </p:sp>
      <p:sp>
        <p:nvSpPr>
          <p:cNvPr id="8" name="Cloud 7" descr=" 11"/>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7" name="Straight Connector 6" descr=" 13"/>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descr=" 17"/>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8" descr=" 10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457200"/>
            <a:ext cx="4228606" cy="2378591"/>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17" descr=" 18"/>
          <p:cNvSpPr>
            <a:spLocks noGrp="1"/>
          </p:cNvSpPr>
          <p:nvPr>
            <p:ph type="sldNum" sz="quarter" idx="12"/>
          </p:nvPr>
        </p:nvSpPr>
        <p:spPr/>
        <p:txBody>
          <a:bodyPr/>
          <a:lstStyle/>
          <a:p>
            <a:r>
              <a:rPr lang="en-US" smtClean="0"/>
              <a:t>3</a:t>
            </a:r>
            <a:endParaRPr lang="en-US"/>
          </a:p>
        </p:txBody>
      </p:sp>
      <p:pic>
        <p:nvPicPr>
          <p:cNvPr id="6" name="Picture 5" descr="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886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20" name="TextBox 19" descr=" 142"/>
          <p:cNvSpPr txBox="1"/>
          <p:nvPr/>
        </p:nvSpPr>
        <p:spPr>
          <a:xfrm>
            <a:off x="585805" y="6400800"/>
            <a:ext cx="6957995" cy="369332"/>
          </a:xfrm>
          <a:prstGeom prst="rect">
            <a:avLst/>
          </a:prstGeom>
          <a:noFill/>
        </p:spPr>
        <p:txBody>
          <a:bodyPr wrap="none" rtlCol="0">
            <a:spAutoFit/>
          </a:bodyPr>
          <a:lstStyle/>
          <a:p>
            <a:r>
              <a:rPr lang="en-US" dirty="0" smtClean="0"/>
              <a:t>A. Qureshi et. al, “Plugging into energy market diversity”, HOTNETS 2008</a:t>
            </a:r>
            <a:endParaRPr lang="en-US" dirty="0"/>
          </a:p>
        </p:txBody>
      </p:sp>
      <p:pic>
        <p:nvPicPr>
          <p:cNvPr id="19" name="Picture 2" descr=" 30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665409" cy="353377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descr=" 143"/>
          <p:cNvSpPr txBox="1"/>
          <p:nvPr/>
        </p:nvSpPr>
        <p:spPr>
          <a:xfrm>
            <a:off x="3948136" y="1811740"/>
            <a:ext cx="3916713" cy="369332"/>
          </a:xfrm>
          <a:prstGeom prst="rect">
            <a:avLst/>
          </a:prstGeom>
          <a:solidFill>
            <a:srgbClr val="002060"/>
          </a:solidFill>
        </p:spPr>
        <p:txBody>
          <a:bodyPr wrap="none" rtlCol="0">
            <a:spAutoFit/>
          </a:bodyPr>
          <a:lstStyle/>
          <a:p>
            <a:r>
              <a:rPr lang="en-US" dirty="0" smtClean="0">
                <a:solidFill>
                  <a:schemeClr val="bg1"/>
                </a:solidFill>
              </a:rPr>
              <a:t>Geographic diversity in electricity prices</a:t>
            </a:r>
            <a:endParaRPr lang="en-US" dirty="0">
              <a:solidFill>
                <a:schemeClr val="bg1"/>
              </a:solidFill>
            </a:endParaRPr>
          </a:p>
        </p:txBody>
      </p:sp>
      <p:sp>
        <p:nvSpPr>
          <p:cNvPr id="22" name="Oval 21" descr=" 5"/>
          <p:cNvSpPr/>
          <p:nvPr/>
        </p:nvSpPr>
        <p:spPr>
          <a:xfrm>
            <a:off x="3157759" y="2971800"/>
            <a:ext cx="24377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descr=" 50"/>
          <p:cNvSpPr/>
          <p:nvPr/>
        </p:nvSpPr>
        <p:spPr>
          <a:xfrm>
            <a:off x="3733800" y="2895600"/>
            <a:ext cx="15725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descr=" 6"/>
          <p:cNvSpPr/>
          <p:nvPr/>
        </p:nvSpPr>
        <p:spPr>
          <a:xfrm>
            <a:off x="685800" y="2863538"/>
            <a:ext cx="1989274" cy="432112"/>
          </a:xfrm>
          <a:prstGeom prst="wedgeRoundRectCallout">
            <a:avLst>
              <a:gd name="adj1" fmla="val 74530"/>
              <a:gd name="adj2" fmla="val 5618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Oregon cheaper</a:t>
            </a:r>
            <a:endParaRPr lang="en-US" dirty="0"/>
          </a:p>
        </p:txBody>
      </p:sp>
      <p:sp>
        <p:nvSpPr>
          <p:cNvPr id="23" name="Rounded Rectangular Callout 22" descr=" 7"/>
          <p:cNvSpPr/>
          <p:nvPr/>
        </p:nvSpPr>
        <p:spPr>
          <a:xfrm>
            <a:off x="4158734" y="2905505"/>
            <a:ext cx="1556266" cy="371095"/>
          </a:xfrm>
          <a:prstGeom prst="wedgeRoundRectCallout">
            <a:avLst>
              <a:gd name="adj1" fmla="val -63804"/>
              <a:gd name="adj2" fmla="val 110310"/>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Texas cheaper</a:t>
            </a:r>
            <a:endParaRPr lang="en-US" dirty="0"/>
          </a:p>
        </p:txBody>
      </p:sp>
      <p:sp>
        <p:nvSpPr>
          <p:cNvPr id="15" name="Title 1" descr=" 53"/>
          <p:cNvSpPr txBox="1">
            <a:spLocks/>
          </p:cNvSpPr>
          <p:nvPr/>
        </p:nvSpPr>
        <p:spPr>
          <a:xfrm>
            <a:off x="457200" y="2775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An Observation</a:t>
            </a:r>
            <a:endParaRPr lang="en-US" dirty="0"/>
          </a:p>
        </p:txBody>
      </p:sp>
    </p:spTree>
    <p:extLst>
      <p:ext uri="{BB962C8B-B14F-4D97-AF65-F5344CB8AC3E}">
        <p14:creationId xmlns:p14="http://schemas.microsoft.com/office/powerpoint/2010/main" val="319897672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20" name="TextBox 19" descr=" 142"/>
          <p:cNvSpPr txBox="1"/>
          <p:nvPr/>
        </p:nvSpPr>
        <p:spPr>
          <a:xfrm>
            <a:off x="585805" y="6400800"/>
            <a:ext cx="6957995" cy="369332"/>
          </a:xfrm>
          <a:prstGeom prst="rect">
            <a:avLst/>
          </a:prstGeom>
          <a:noFill/>
        </p:spPr>
        <p:txBody>
          <a:bodyPr wrap="none" rtlCol="0">
            <a:spAutoFit/>
          </a:bodyPr>
          <a:lstStyle/>
          <a:p>
            <a:r>
              <a:rPr lang="en-US" dirty="0" smtClean="0"/>
              <a:t>A. Qureshi et. al, “Plugging into energy market diversity”, HOTNETS 2008</a:t>
            </a:r>
            <a:endParaRPr lang="en-US" dirty="0"/>
          </a:p>
        </p:txBody>
      </p:sp>
      <p:pic>
        <p:nvPicPr>
          <p:cNvPr id="19" name="Picture 2" descr=" 30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665409" cy="353377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descr=" 146"/>
          <p:cNvSpPr txBox="1"/>
          <p:nvPr/>
        </p:nvSpPr>
        <p:spPr>
          <a:xfrm>
            <a:off x="4038600" y="2438400"/>
            <a:ext cx="3718262" cy="369332"/>
          </a:xfrm>
          <a:prstGeom prst="rect">
            <a:avLst/>
          </a:prstGeom>
          <a:solidFill>
            <a:srgbClr val="002060"/>
          </a:solidFill>
        </p:spPr>
        <p:txBody>
          <a:bodyPr wrap="none" rtlCol="0">
            <a:spAutoFit/>
          </a:bodyPr>
          <a:lstStyle/>
          <a:p>
            <a:r>
              <a:rPr lang="en-US" dirty="0" smtClean="0">
                <a:solidFill>
                  <a:schemeClr val="bg1"/>
                </a:solidFill>
              </a:rPr>
              <a:t>Temporal diversity in electricity prices</a:t>
            </a:r>
            <a:endParaRPr lang="en-US" dirty="0">
              <a:solidFill>
                <a:schemeClr val="bg1"/>
              </a:solidFill>
            </a:endParaRPr>
          </a:p>
        </p:txBody>
      </p:sp>
      <p:sp>
        <p:nvSpPr>
          <p:cNvPr id="18" name="TextBox 17" descr=" 143"/>
          <p:cNvSpPr txBox="1"/>
          <p:nvPr/>
        </p:nvSpPr>
        <p:spPr>
          <a:xfrm>
            <a:off x="3948136" y="1811740"/>
            <a:ext cx="3916713" cy="369332"/>
          </a:xfrm>
          <a:prstGeom prst="rect">
            <a:avLst/>
          </a:prstGeom>
          <a:solidFill>
            <a:srgbClr val="002060"/>
          </a:solidFill>
        </p:spPr>
        <p:txBody>
          <a:bodyPr wrap="none" rtlCol="0">
            <a:spAutoFit/>
          </a:bodyPr>
          <a:lstStyle/>
          <a:p>
            <a:r>
              <a:rPr lang="en-US" dirty="0" smtClean="0">
                <a:solidFill>
                  <a:schemeClr val="bg1"/>
                </a:solidFill>
              </a:rPr>
              <a:t>Geographic diversity in electricity prices</a:t>
            </a:r>
            <a:endParaRPr lang="en-US" dirty="0">
              <a:solidFill>
                <a:schemeClr val="bg1"/>
              </a:solidFill>
            </a:endParaRPr>
          </a:p>
        </p:txBody>
      </p:sp>
      <p:sp>
        <p:nvSpPr>
          <p:cNvPr id="22" name="Oval 21" descr=" 5"/>
          <p:cNvSpPr/>
          <p:nvPr/>
        </p:nvSpPr>
        <p:spPr>
          <a:xfrm>
            <a:off x="3157759" y="2971800"/>
            <a:ext cx="24377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descr=" 50"/>
          <p:cNvSpPr/>
          <p:nvPr/>
        </p:nvSpPr>
        <p:spPr>
          <a:xfrm>
            <a:off x="3733800" y="2895600"/>
            <a:ext cx="15725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descr=" 6"/>
          <p:cNvSpPr/>
          <p:nvPr/>
        </p:nvSpPr>
        <p:spPr>
          <a:xfrm>
            <a:off x="685800" y="2863538"/>
            <a:ext cx="1989274" cy="432112"/>
          </a:xfrm>
          <a:prstGeom prst="wedgeRoundRectCallout">
            <a:avLst>
              <a:gd name="adj1" fmla="val 74530"/>
              <a:gd name="adj2" fmla="val 5618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Oregon cheaper</a:t>
            </a:r>
            <a:endParaRPr lang="en-US" dirty="0"/>
          </a:p>
        </p:txBody>
      </p:sp>
      <p:sp>
        <p:nvSpPr>
          <p:cNvPr id="23" name="Rounded Rectangular Callout 22" descr=" 7"/>
          <p:cNvSpPr/>
          <p:nvPr/>
        </p:nvSpPr>
        <p:spPr>
          <a:xfrm>
            <a:off x="4158734" y="2905505"/>
            <a:ext cx="1556266" cy="371095"/>
          </a:xfrm>
          <a:prstGeom prst="wedgeRoundRectCallout">
            <a:avLst>
              <a:gd name="adj1" fmla="val -63804"/>
              <a:gd name="adj2" fmla="val 110310"/>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Texas cheaper</a:t>
            </a:r>
            <a:endParaRPr lang="en-US" dirty="0"/>
          </a:p>
        </p:txBody>
      </p:sp>
      <p:sp>
        <p:nvSpPr>
          <p:cNvPr id="15" name="Title 1" descr=" 53"/>
          <p:cNvSpPr txBox="1">
            <a:spLocks/>
          </p:cNvSpPr>
          <p:nvPr/>
        </p:nvSpPr>
        <p:spPr>
          <a:xfrm>
            <a:off x="457200" y="2775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An Observation</a:t>
            </a:r>
            <a:endParaRPr lang="en-US" dirty="0"/>
          </a:p>
        </p:txBody>
      </p:sp>
    </p:spTree>
    <p:extLst>
      <p:ext uri="{BB962C8B-B14F-4D97-AF65-F5344CB8AC3E}">
        <p14:creationId xmlns:p14="http://schemas.microsoft.com/office/powerpoint/2010/main" val="37735123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8800" y="3505200"/>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cxnSp>
        <p:nvCxnSpPr>
          <p:cNvPr id="33" name="Straight Arrow Connector 32" descr=" 92"/>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descr=" 93"/>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16" name="Chord 15" descr=" 94"/>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29" name="TextBox 28" descr=" 28"/>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7" name="TextBox 26" descr=" 121"/>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8" name="TextBox 27" descr=" 122"/>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31" name="Straight Connector 30" descr=" 124"/>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125"/>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descr=" 126"/>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35" name="TextBox 34"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6" name="TextBox 35"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256964485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5599" y="2613866"/>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64" y="2765178"/>
            <a:ext cx="441146" cy="369332"/>
          </a:xfrm>
          <a:prstGeom prst="rect">
            <a:avLst/>
          </a:prstGeom>
          <a:noFill/>
        </p:spPr>
        <p:txBody>
          <a:bodyPr wrap="none" rtlCol="0">
            <a:spAutoFit/>
          </a:bodyPr>
          <a:lstStyle/>
          <a:p>
            <a:r>
              <a:rPr lang="en-US" dirty="0" smtClean="0"/>
              <a:t>CA</a:t>
            </a:r>
            <a:endParaRPr lang="en-US" dirty="0"/>
          </a:p>
        </p:txBody>
      </p:sp>
      <p:cxnSp>
        <p:nvCxnSpPr>
          <p:cNvPr id="33" name="Straight Arrow Connector 32" descr=" 92"/>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descr=" 93"/>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16" name="Chord 15" descr=" 94"/>
          <p:cNvSpPr/>
          <p:nvPr/>
        </p:nvSpPr>
        <p:spPr>
          <a:xfrm>
            <a:off x="3597740" y="3006123"/>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descr=" 98"/>
          <p:cNvSpPr/>
          <p:nvPr/>
        </p:nvSpPr>
        <p:spPr>
          <a:xfrm>
            <a:off x="1817132" y="4343400"/>
            <a:ext cx="1764268" cy="304800"/>
          </a:xfrm>
          <a:prstGeom prst="wedgeRoundRectCallout">
            <a:avLst>
              <a:gd name="adj1" fmla="val 124604"/>
              <a:gd name="adj2" fmla="val -113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Least expensive</a:t>
            </a:r>
            <a:endParaRPr lang="en-US" dirty="0"/>
          </a:p>
        </p:txBody>
      </p:sp>
      <p:sp>
        <p:nvSpPr>
          <p:cNvPr id="11" name="Oval 10" descr=" 85"/>
          <p:cNvSpPr/>
          <p:nvPr/>
        </p:nvSpPr>
        <p:spPr>
          <a:xfrm>
            <a:off x="3567044" y="2983276"/>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26146" y="3147443"/>
            <a:ext cx="445956" cy="369332"/>
          </a:xfrm>
          <a:prstGeom prst="rect">
            <a:avLst/>
          </a:prstGeom>
          <a:noFill/>
        </p:spPr>
        <p:txBody>
          <a:bodyPr wrap="none" rtlCol="0">
            <a:spAutoFit/>
          </a:bodyPr>
          <a:lstStyle/>
          <a:p>
            <a:r>
              <a:rPr lang="en-US" dirty="0" smtClean="0"/>
              <a:t>NY</a:t>
            </a:r>
            <a:endParaRPr lang="en-US" dirty="0"/>
          </a:p>
        </p:txBody>
      </p:sp>
      <p:sp>
        <p:nvSpPr>
          <p:cNvPr id="29" name="TextBox 28" descr=" 28"/>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7" name="TextBox 26" descr=" 121"/>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8" name="TextBox 27" descr=" 122"/>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31" name="Straight Connector 30" descr=" 124"/>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125"/>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descr=" 126"/>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ular Callout 21" descr=" 127"/>
          <p:cNvSpPr/>
          <p:nvPr/>
        </p:nvSpPr>
        <p:spPr>
          <a:xfrm>
            <a:off x="6705600" y="2375620"/>
            <a:ext cx="1764268" cy="304800"/>
          </a:xfrm>
          <a:prstGeom prst="wedgeRoundRectCallout">
            <a:avLst>
              <a:gd name="adj1" fmla="val -71261"/>
              <a:gd name="adj2" fmla="val 11714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Most expensive</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35" name="TextBox 34"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6" name="TextBox 35"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349252365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5599" y="2613866"/>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64" y="2765178"/>
            <a:ext cx="441146" cy="369332"/>
          </a:xfrm>
          <a:prstGeom prst="rect">
            <a:avLst/>
          </a:prstGeom>
          <a:noFill/>
        </p:spPr>
        <p:txBody>
          <a:bodyPr wrap="none" rtlCol="0">
            <a:spAutoFit/>
          </a:bodyPr>
          <a:lstStyle/>
          <a:p>
            <a:r>
              <a:rPr lang="en-US" dirty="0" smtClean="0"/>
              <a:t>CA</a:t>
            </a:r>
            <a:endParaRPr lang="en-US" dirty="0"/>
          </a:p>
        </p:txBody>
      </p:sp>
      <p:cxnSp>
        <p:nvCxnSpPr>
          <p:cNvPr id="33" name="Straight Arrow Connector 32" descr=" 92"/>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descr=" 93"/>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16" name="Chord 15" descr=" 94"/>
          <p:cNvSpPr/>
          <p:nvPr/>
        </p:nvSpPr>
        <p:spPr>
          <a:xfrm>
            <a:off x="3597740" y="3006123"/>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descr=" 95"/>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 85"/>
          <p:cNvSpPr/>
          <p:nvPr/>
        </p:nvSpPr>
        <p:spPr>
          <a:xfrm>
            <a:off x="3567044" y="2983276"/>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26146" y="3147443"/>
            <a:ext cx="445956" cy="369332"/>
          </a:xfrm>
          <a:prstGeom prst="rect">
            <a:avLst/>
          </a:prstGeom>
          <a:noFill/>
        </p:spPr>
        <p:txBody>
          <a:bodyPr wrap="none" rtlCol="0">
            <a:spAutoFit/>
          </a:bodyPr>
          <a:lstStyle/>
          <a:p>
            <a:r>
              <a:rPr lang="en-US" dirty="0" smtClean="0"/>
              <a:t>NY</a:t>
            </a:r>
            <a:endParaRPr lang="en-US" dirty="0"/>
          </a:p>
        </p:txBody>
      </p:sp>
      <p:sp>
        <p:nvSpPr>
          <p:cNvPr id="29" name="TextBox 28" descr=" 28"/>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7" name="TextBox 26" descr=" 121"/>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8" name="TextBox 27" descr=" 122"/>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31" name="Straight Connector 30" descr=" 124"/>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125"/>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descr=" 126"/>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25" name="Bent Arrow 24" descr=" 37"/>
          <p:cNvSpPr/>
          <p:nvPr/>
        </p:nvSpPr>
        <p:spPr>
          <a:xfrm rot="5400000">
            <a:off x="4517434" y="2900792"/>
            <a:ext cx="381001" cy="88146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35" name="TextBox 34"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6" name="TextBox 35"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
        <p:nvSpPr>
          <p:cNvPr id="24" name="TextBox 23" descr=" 139"/>
          <p:cNvSpPr txBox="1"/>
          <p:nvPr/>
        </p:nvSpPr>
        <p:spPr>
          <a:xfrm>
            <a:off x="3956211" y="2209800"/>
            <a:ext cx="3936527" cy="461665"/>
          </a:xfrm>
          <a:prstGeom prst="rect">
            <a:avLst/>
          </a:prstGeom>
          <a:solidFill>
            <a:srgbClr val="002060"/>
          </a:solidFill>
        </p:spPr>
        <p:txBody>
          <a:bodyPr wrap="none" rtlCol="0">
            <a:spAutoFit/>
          </a:bodyPr>
          <a:lstStyle/>
          <a:p>
            <a:r>
              <a:rPr lang="en-US" sz="2400" dirty="0" smtClean="0">
                <a:solidFill>
                  <a:schemeClr val="bg1"/>
                </a:solidFill>
              </a:rPr>
              <a:t>Move workload from NY to TX</a:t>
            </a:r>
            <a:endParaRPr lang="en-US" sz="2400" dirty="0">
              <a:solidFill>
                <a:schemeClr val="bg1"/>
              </a:solidFill>
            </a:endParaRPr>
          </a:p>
        </p:txBody>
      </p:sp>
    </p:spTree>
    <p:extLst>
      <p:ext uri="{BB962C8B-B14F-4D97-AF65-F5344CB8AC3E}">
        <p14:creationId xmlns:p14="http://schemas.microsoft.com/office/powerpoint/2010/main" val="6347656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rgbClr val="B2B2B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2B2B2"/>
              </a:solidFill>
            </a:endParaRPr>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5599" y="2613866"/>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64" y="2765178"/>
            <a:ext cx="441146" cy="369332"/>
          </a:xfrm>
          <a:prstGeom prst="rect">
            <a:avLst/>
          </a:prstGeom>
          <a:noFill/>
        </p:spPr>
        <p:txBody>
          <a:bodyPr wrap="none" rtlCol="0">
            <a:spAutoFit/>
          </a:bodyPr>
          <a:lstStyle/>
          <a:p>
            <a:r>
              <a:rPr lang="en-US" dirty="0" smtClean="0"/>
              <a:t>CA</a:t>
            </a:r>
            <a:endParaRPr lang="en-US" dirty="0"/>
          </a:p>
        </p:txBody>
      </p:sp>
      <p:cxnSp>
        <p:nvCxnSpPr>
          <p:cNvPr id="33" name="Straight Arrow Connector 32" descr=" 92"/>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descr=" 93"/>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37" name="Rounded Rectangular Callout 36" descr=" 96"/>
          <p:cNvSpPr/>
          <p:nvPr/>
        </p:nvSpPr>
        <p:spPr>
          <a:xfrm>
            <a:off x="3394813" y="1828800"/>
            <a:ext cx="2243987" cy="591791"/>
          </a:xfrm>
          <a:prstGeom prst="wedgeRoundRectCallout">
            <a:avLst>
              <a:gd name="adj1" fmla="val 19916"/>
              <a:gd name="adj2" fmla="val 235925"/>
              <a:gd name="adj3" fmla="val 16667"/>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relocation (WR)</a:t>
            </a:r>
            <a:endParaRPr lang="en-US" dirty="0"/>
          </a:p>
        </p:txBody>
      </p:sp>
      <p:sp>
        <p:nvSpPr>
          <p:cNvPr id="11" name="Oval 10" descr=" 85"/>
          <p:cNvSpPr/>
          <p:nvPr/>
        </p:nvSpPr>
        <p:spPr>
          <a:xfrm>
            <a:off x="3567044" y="2983276"/>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26146" y="3147443"/>
            <a:ext cx="445956" cy="369332"/>
          </a:xfrm>
          <a:prstGeom prst="rect">
            <a:avLst/>
          </a:prstGeom>
          <a:noFill/>
        </p:spPr>
        <p:txBody>
          <a:bodyPr wrap="none" rtlCol="0">
            <a:spAutoFit/>
          </a:bodyPr>
          <a:lstStyle/>
          <a:p>
            <a:r>
              <a:rPr lang="en-US" dirty="0" smtClean="0"/>
              <a:t>NY</a:t>
            </a:r>
            <a:endParaRPr lang="en-US" dirty="0"/>
          </a:p>
        </p:txBody>
      </p:sp>
      <p:sp>
        <p:nvSpPr>
          <p:cNvPr id="29" name="TextBox 28" descr=" 28"/>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7" name="TextBox 26" descr=" 121"/>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8" name="TextBox 27" descr=" 122"/>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31" name="Straight Connector 30" descr=" 124"/>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125"/>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descr=" 126"/>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35" name="TextBox 34"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6" name="TextBox 35"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12672983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rgbClr val="B2B2B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2B2B2"/>
              </a:solidFill>
            </a:endParaRPr>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5599" y="2613866"/>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64" y="2765178"/>
            <a:ext cx="441146" cy="369332"/>
          </a:xfrm>
          <a:prstGeom prst="rect">
            <a:avLst/>
          </a:prstGeom>
          <a:noFill/>
        </p:spPr>
        <p:txBody>
          <a:bodyPr wrap="none" rtlCol="0">
            <a:spAutoFit/>
          </a:bodyPr>
          <a:lstStyle/>
          <a:p>
            <a:r>
              <a:rPr lang="en-US" dirty="0" smtClean="0"/>
              <a:t>CA</a:t>
            </a:r>
            <a:endParaRPr lang="en-US" dirty="0"/>
          </a:p>
        </p:txBody>
      </p:sp>
      <p:cxnSp>
        <p:nvCxnSpPr>
          <p:cNvPr id="33" name="Straight Arrow Connector 32" descr=" 92"/>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descr=" 93"/>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21" name="TextBox 20" descr=" 101"/>
          <p:cNvSpPr txBox="1"/>
          <p:nvPr/>
        </p:nvSpPr>
        <p:spPr>
          <a:xfrm>
            <a:off x="1905000" y="4649422"/>
            <a:ext cx="6143413" cy="461665"/>
          </a:xfrm>
          <a:prstGeom prst="rect">
            <a:avLst/>
          </a:prstGeom>
          <a:solidFill>
            <a:srgbClr val="002060"/>
          </a:solidFill>
        </p:spPr>
        <p:txBody>
          <a:bodyPr wrap="none" rtlCol="0">
            <a:spAutoFit/>
          </a:bodyPr>
          <a:lstStyle/>
          <a:p>
            <a:r>
              <a:rPr lang="en-US" sz="2400" dirty="0" smtClean="0">
                <a:solidFill>
                  <a:schemeClr val="bg1"/>
                </a:solidFill>
              </a:rPr>
              <a:t>Workload relocation cuts electricity cost </a:t>
            </a:r>
            <a:r>
              <a:rPr lang="en-US" sz="2400" b="1" i="1" dirty="0" smtClean="0">
                <a:solidFill>
                  <a:schemeClr val="bg1"/>
                </a:solidFill>
              </a:rPr>
              <a:t>further</a:t>
            </a:r>
            <a:endParaRPr lang="en-US" sz="2400" b="1" i="1" dirty="0">
              <a:solidFill>
                <a:schemeClr val="bg1"/>
              </a:solidFill>
            </a:endParaRPr>
          </a:p>
        </p:txBody>
      </p:sp>
      <p:sp>
        <p:nvSpPr>
          <p:cNvPr id="11" name="Oval 10" descr=" 85"/>
          <p:cNvSpPr/>
          <p:nvPr/>
        </p:nvSpPr>
        <p:spPr>
          <a:xfrm>
            <a:off x="3567044" y="2983276"/>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26146" y="3147443"/>
            <a:ext cx="445956" cy="369332"/>
          </a:xfrm>
          <a:prstGeom prst="rect">
            <a:avLst/>
          </a:prstGeom>
          <a:noFill/>
        </p:spPr>
        <p:txBody>
          <a:bodyPr wrap="none" rtlCol="0">
            <a:spAutoFit/>
          </a:bodyPr>
          <a:lstStyle/>
          <a:p>
            <a:r>
              <a:rPr lang="en-US" dirty="0" smtClean="0"/>
              <a:t>NY</a:t>
            </a:r>
            <a:endParaRPr lang="en-US" dirty="0"/>
          </a:p>
        </p:txBody>
      </p:sp>
      <p:sp>
        <p:nvSpPr>
          <p:cNvPr id="29" name="TextBox 28" descr=" 28"/>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7" name="TextBox 26" descr=" 121"/>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8" name="TextBox 27" descr=" 122"/>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31" name="Straight Connector 30" descr=" 124"/>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125"/>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descr=" 126"/>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35" name="TextBox 34"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6" name="TextBox 35"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15798671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rgbClr val="B2B2B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2B2B2"/>
              </a:solidFill>
            </a:endParaRPr>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5599" y="2613866"/>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64" y="2765178"/>
            <a:ext cx="441146" cy="369332"/>
          </a:xfrm>
          <a:prstGeom prst="rect">
            <a:avLst/>
          </a:prstGeom>
          <a:noFill/>
        </p:spPr>
        <p:txBody>
          <a:bodyPr wrap="none" rtlCol="0">
            <a:spAutoFit/>
          </a:bodyPr>
          <a:lstStyle/>
          <a:p>
            <a:r>
              <a:rPr lang="en-US" dirty="0" smtClean="0"/>
              <a:t>CA</a:t>
            </a:r>
            <a:endParaRPr lang="en-US" dirty="0"/>
          </a:p>
        </p:txBody>
      </p:sp>
      <p:cxnSp>
        <p:nvCxnSpPr>
          <p:cNvPr id="33" name="Straight Arrow Connector 32" descr=" 92"/>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descr=" 93"/>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11" name="Oval 10" descr=" 85"/>
          <p:cNvSpPr/>
          <p:nvPr/>
        </p:nvSpPr>
        <p:spPr>
          <a:xfrm>
            <a:off x="3567044" y="2983276"/>
            <a:ext cx="685800" cy="685800"/>
          </a:xfrm>
          <a:prstGeom prst="ellipse">
            <a:avLst/>
          </a:prstGeom>
          <a:no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descr=" 104"/>
          <p:cNvSpPr txBox="1"/>
          <p:nvPr/>
        </p:nvSpPr>
        <p:spPr>
          <a:xfrm>
            <a:off x="3826146" y="3147443"/>
            <a:ext cx="445956" cy="369332"/>
          </a:xfrm>
          <a:prstGeom prst="rect">
            <a:avLst/>
          </a:prstGeom>
          <a:noFill/>
        </p:spPr>
        <p:txBody>
          <a:bodyPr wrap="none" rtlCol="0">
            <a:spAutoFit/>
          </a:bodyPr>
          <a:lstStyle/>
          <a:p>
            <a:r>
              <a:rPr lang="en-US" dirty="0" smtClean="0"/>
              <a:t>NY</a:t>
            </a:r>
            <a:endParaRPr lang="en-US" dirty="0"/>
          </a:p>
        </p:txBody>
      </p:sp>
      <p:sp>
        <p:nvSpPr>
          <p:cNvPr id="29" name="TextBox 28" descr=" 28"/>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7" name="TextBox 26" descr=" 121"/>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8" name="TextBox 27" descr=" 122"/>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31" name="Straight Connector 30" descr=" 124"/>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125"/>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descr=" 126"/>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35" name="TextBox 34"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6" name="TextBox 35"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
        <p:nvSpPr>
          <p:cNvPr id="22" name="Rounded Rectangular Callout 21" descr=" 131"/>
          <p:cNvSpPr/>
          <p:nvPr/>
        </p:nvSpPr>
        <p:spPr>
          <a:xfrm>
            <a:off x="1886634" y="1707790"/>
            <a:ext cx="1389966" cy="546820"/>
          </a:xfrm>
          <a:prstGeom prst="wedgeRoundRectCallout">
            <a:avLst>
              <a:gd name="adj1" fmla="val 80673"/>
              <a:gd name="adj2" fmla="val 1640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RP to save more</a:t>
            </a:r>
            <a:endParaRPr lang="en-US" dirty="0"/>
          </a:p>
        </p:txBody>
      </p:sp>
    </p:spTree>
    <p:extLst>
      <p:ext uri="{BB962C8B-B14F-4D97-AF65-F5344CB8AC3E}">
        <p14:creationId xmlns:p14="http://schemas.microsoft.com/office/powerpoint/2010/main" val="31862981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rgbClr val="B2B2B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2B2B2"/>
              </a:solidFill>
            </a:endParaRPr>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5599" y="2613866"/>
            <a:ext cx="685800" cy="685800"/>
          </a:xfrm>
          <a:prstGeom prst="ellipse">
            <a:avLst/>
          </a:prstGeom>
          <a:solidFill>
            <a:schemeClr val="bg1"/>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 91"/>
          <p:cNvSpPr txBox="1"/>
          <p:nvPr/>
        </p:nvSpPr>
        <p:spPr>
          <a:xfrm>
            <a:off x="5750164" y="2765178"/>
            <a:ext cx="441146" cy="369332"/>
          </a:xfrm>
          <a:prstGeom prst="rect">
            <a:avLst/>
          </a:prstGeom>
          <a:noFill/>
        </p:spPr>
        <p:txBody>
          <a:bodyPr wrap="none" rtlCol="0">
            <a:spAutoFit/>
          </a:bodyPr>
          <a:lstStyle/>
          <a:p>
            <a:r>
              <a:rPr lang="en-US" dirty="0" smtClean="0"/>
              <a:t>CA</a:t>
            </a:r>
            <a:endParaRPr lang="en-US" dirty="0"/>
          </a:p>
        </p:txBody>
      </p:sp>
      <p:cxnSp>
        <p:nvCxnSpPr>
          <p:cNvPr id="33" name="Straight Arrow Connector 32" descr=" 92"/>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descr=" 93"/>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11" name="Oval 10" descr=" 85"/>
          <p:cNvSpPr/>
          <p:nvPr/>
        </p:nvSpPr>
        <p:spPr>
          <a:xfrm>
            <a:off x="3567044" y="2983276"/>
            <a:ext cx="685800" cy="685800"/>
          </a:xfrm>
          <a:prstGeom prst="ellipse">
            <a:avLst/>
          </a:prstGeom>
          <a:no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2B2B2"/>
              </a:solidFill>
            </a:endParaRPr>
          </a:p>
        </p:txBody>
      </p:sp>
      <p:sp>
        <p:nvSpPr>
          <p:cNvPr id="12" name="TextBox 11" descr=" 104"/>
          <p:cNvSpPr txBox="1"/>
          <p:nvPr/>
        </p:nvSpPr>
        <p:spPr>
          <a:xfrm>
            <a:off x="3826146" y="3147443"/>
            <a:ext cx="445956" cy="369332"/>
          </a:xfrm>
          <a:prstGeom prst="rect">
            <a:avLst/>
          </a:prstGeom>
          <a:noFill/>
        </p:spPr>
        <p:txBody>
          <a:bodyPr wrap="none" rtlCol="0">
            <a:spAutoFit/>
          </a:bodyPr>
          <a:lstStyle/>
          <a:p>
            <a:r>
              <a:rPr lang="en-US" dirty="0" smtClean="0"/>
              <a:t>NY</a:t>
            </a:r>
            <a:endParaRPr lang="en-US" dirty="0"/>
          </a:p>
        </p:txBody>
      </p:sp>
      <p:sp>
        <p:nvSpPr>
          <p:cNvPr id="29" name="TextBox 28" descr=" 28"/>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7" name="TextBox 26" descr=" 121"/>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8" name="TextBox 27" descr=" 122"/>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31" name="Straight Connector 30" descr=" 124"/>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125"/>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descr=" 126"/>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ular Callout 20" descr=" 99"/>
          <p:cNvSpPr/>
          <p:nvPr/>
        </p:nvSpPr>
        <p:spPr>
          <a:xfrm>
            <a:off x="1939430" y="1981200"/>
            <a:ext cx="1633824" cy="618505"/>
          </a:xfrm>
          <a:prstGeom prst="wedgeRoundRectCallout">
            <a:avLst>
              <a:gd name="adj1" fmla="val 54668"/>
              <a:gd name="adj2" fmla="val 120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 workload rises…</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35" name="TextBox 34"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6" name="TextBox 35"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4299644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ular Callout 21" descr=" 117"/>
          <p:cNvSpPr/>
          <p:nvPr/>
        </p:nvSpPr>
        <p:spPr>
          <a:xfrm>
            <a:off x="5181600" y="1447800"/>
            <a:ext cx="3810000" cy="575952"/>
          </a:xfrm>
          <a:prstGeom prst="wedgeRoundRectCallout">
            <a:avLst>
              <a:gd name="adj1" fmla="val -26438"/>
              <a:gd name="adj2" fmla="val 16063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workload rises even more …</a:t>
            </a:r>
            <a:endParaRPr lang="en-US" dirty="0"/>
          </a:p>
        </p:txBody>
      </p:sp>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4" name="Oval 13" descr=" 86"/>
          <p:cNvSpPr/>
          <p:nvPr/>
        </p:nvSpPr>
        <p:spPr>
          <a:xfrm>
            <a:off x="4656160" y="3505200"/>
            <a:ext cx="685800" cy="685800"/>
          </a:xfrm>
          <a:prstGeom prst="ellipse">
            <a:avLst/>
          </a:prstGeom>
          <a:solidFill>
            <a:srgbClr val="B2B2B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2B2B2"/>
              </a:solidFill>
            </a:endParaRPr>
          </a:p>
        </p:txBody>
      </p:sp>
      <p:sp>
        <p:nvSpPr>
          <p:cNvPr id="13" name="TextBox 12" descr=" 90"/>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5" name="Oval 4" descr=" 87"/>
          <p:cNvSpPr/>
          <p:nvPr/>
        </p:nvSpPr>
        <p:spPr>
          <a:xfrm>
            <a:off x="5635599" y="2613866"/>
            <a:ext cx="685800" cy="685800"/>
          </a:xfrm>
          <a:prstGeom prst="ellipse">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2B2B2"/>
              </a:solidFill>
            </a:endParaRPr>
          </a:p>
        </p:txBody>
      </p:sp>
      <p:sp>
        <p:nvSpPr>
          <p:cNvPr id="6" name="TextBox 5" descr=" 91"/>
          <p:cNvSpPr txBox="1"/>
          <p:nvPr/>
        </p:nvSpPr>
        <p:spPr>
          <a:xfrm>
            <a:off x="5750164" y="2765178"/>
            <a:ext cx="441146" cy="369332"/>
          </a:xfrm>
          <a:prstGeom prst="rect">
            <a:avLst/>
          </a:prstGeom>
          <a:noFill/>
        </p:spPr>
        <p:txBody>
          <a:bodyPr wrap="none" rtlCol="0">
            <a:spAutoFit/>
          </a:bodyPr>
          <a:lstStyle/>
          <a:p>
            <a:r>
              <a:rPr lang="en-US" dirty="0" smtClean="0"/>
              <a:t>CA</a:t>
            </a:r>
            <a:endParaRPr lang="en-US" dirty="0"/>
          </a:p>
        </p:txBody>
      </p:sp>
      <p:cxnSp>
        <p:nvCxnSpPr>
          <p:cNvPr id="33" name="Straight Arrow Connector 32" descr=" 92"/>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descr=" 93"/>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11" name="Oval 10" descr=" 85"/>
          <p:cNvSpPr/>
          <p:nvPr/>
        </p:nvSpPr>
        <p:spPr>
          <a:xfrm>
            <a:off x="3567044" y="2983276"/>
            <a:ext cx="685800" cy="685800"/>
          </a:xfrm>
          <a:prstGeom prst="ellipse">
            <a:avLst/>
          </a:prstGeom>
          <a:no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2B2B2"/>
              </a:solidFill>
            </a:endParaRPr>
          </a:p>
        </p:txBody>
      </p:sp>
      <p:sp>
        <p:nvSpPr>
          <p:cNvPr id="12" name="TextBox 11" descr=" 104"/>
          <p:cNvSpPr txBox="1"/>
          <p:nvPr/>
        </p:nvSpPr>
        <p:spPr>
          <a:xfrm>
            <a:off x="3826146" y="3147443"/>
            <a:ext cx="445956" cy="369332"/>
          </a:xfrm>
          <a:prstGeom prst="rect">
            <a:avLst/>
          </a:prstGeom>
          <a:noFill/>
        </p:spPr>
        <p:txBody>
          <a:bodyPr wrap="none" rtlCol="0">
            <a:spAutoFit/>
          </a:bodyPr>
          <a:lstStyle/>
          <a:p>
            <a:r>
              <a:rPr lang="en-US" dirty="0" smtClean="0"/>
              <a:t>NY</a:t>
            </a:r>
            <a:endParaRPr lang="en-US" dirty="0"/>
          </a:p>
        </p:txBody>
      </p:sp>
      <p:sp>
        <p:nvSpPr>
          <p:cNvPr id="29" name="TextBox 28" descr=" 28"/>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7" name="TextBox 26" descr=" 121"/>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8" name="TextBox 27" descr=" 122"/>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31" name="Straight Connector 30" descr=" 124"/>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descr=" 125"/>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descr=" 126"/>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35" name="TextBox 34" descr=" 137"/>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6" name="TextBox 35" descr=" 138"/>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Tree>
    <p:extLst>
      <p:ext uri="{BB962C8B-B14F-4D97-AF65-F5344CB8AC3E}">
        <p14:creationId xmlns:p14="http://schemas.microsoft.com/office/powerpoint/2010/main" val="98457020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sp>
        <p:nvSpPr>
          <p:cNvPr id="8" name="Cloud 7" descr=" 11"/>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7" name="Straight Connector 6" descr=" 13"/>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descr=" 17"/>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8" descr=" 10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457200"/>
            <a:ext cx="4228606" cy="237859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descr=" 23"/>
          <p:cNvSpPr txBox="1"/>
          <p:nvPr/>
        </p:nvSpPr>
        <p:spPr>
          <a:xfrm>
            <a:off x="75688" y="6394276"/>
            <a:ext cx="3169394" cy="369332"/>
          </a:xfrm>
          <a:prstGeom prst="rect">
            <a:avLst/>
          </a:prstGeom>
          <a:noFill/>
        </p:spPr>
        <p:txBody>
          <a:bodyPr wrap="none" rtlCol="0">
            <a:spAutoFit/>
          </a:bodyPr>
          <a:lstStyle/>
          <a:p>
            <a:r>
              <a:rPr lang="en-US" dirty="0" smtClean="0"/>
              <a:t>Source: </a:t>
            </a:r>
            <a:r>
              <a:rPr lang="en-US" dirty="0"/>
              <a:t>http://cnet.co/1Q9SkZ0</a:t>
            </a:r>
          </a:p>
        </p:txBody>
      </p:sp>
      <p:sp>
        <p:nvSpPr>
          <p:cNvPr id="13" name="Trapezoid 12" descr=" 9"/>
          <p:cNvSpPr/>
          <p:nvPr/>
        </p:nvSpPr>
        <p:spPr>
          <a:xfrm>
            <a:off x="3429000" y="1938377"/>
            <a:ext cx="5486400" cy="1752600"/>
          </a:xfrm>
          <a:prstGeom prst="trapezoid">
            <a:avLst>
              <a:gd name="adj" fmla="val 151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descr=" 18"/>
          <p:cNvSpPr>
            <a:spLocks noGrp="1"/>
          </p:cNvSpPr>
          <p:nvPr>
            <p:ph type="sldNum" sz="quarter" idx="12"/>
          </p:nvPr>
        </p:nvSpPr>
        <p:spPr/>
        <p:txBody>
          <a:bodyPr/>
          <a:lstStyle/>
          <a:p>
            <a:r>
              <a:rPr lang="en-US" smtClean="0"/>
              <a:t>3</a:t>
            </a:r>
            <a:endParaRPr lang="en-US"/>
          </a:p>
        </p:txBody>
      </p:sp>
      <p:pic>
        <p:nvPicPr>
          <p:cNvPr id="14" name="Picture 2" descr="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422" y="3690977"/>
            <a:ext cx="5486400" cy="30908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86279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21" name="TextBox 20" descr=" 140"/>
          <p:cNvSpPr txBox="1"/>
          <p:nvPr/>
        </p:nvSpPr>
        <p:spPr>
          <a:xfrm>
            <a:off x="2128741" y="2981980"/>
            <a:ext cx="5262659" cy="523220"/>
          </a:xfrm>
          <a:prstGeom prst="rect">
            <a:avLst/>
          </a:prstGeom>
          <a:solidFill>
            <a:srgbClr val="002060"/>
          </a:solidFill>
        </p:spPr>
        <p:txBody>
          <a:bodyPr wrap="none" rtlCol="0">
            <a:spAutoFit/>
          </a:bodyPr>
          <a:lstStyle/>
          <a:p>
            <a:r>
              <a:rPr lang="en-US" sz="2800" dirty="0" smtClean="0">
                <a:solidFill>
                  <a:schemeClr val="bg1"/>
                </a:solidFill>
              </a:rPr>
              <a:t>RP and WR can cut electricity costs</a:t>
            </a:r>
            <a:endParaRPr lang="en-US" sz="2800" dirty="0">
              <a:solidFill>
                <a:schemeClr val="bg1"/>
              </a:solidFill>
            </a:endParaRPr>
          </a:p>
        </p:txBody>
      </p:sp>
    </p:spTree>
    <p:extLst>
      <p:ext uri="{BB962C8B-B14F-4D97-AF65-F5344CB8AC3E}">
        <p14:creationId xmlns:p14="http://schemas.microsoft.com/office/powerpoint/2010/main" val="42242693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descr=" 84"/>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132" name="Slide Number Placeholder 131" descr=" 132"/>
          <p:cNvSpPr>
            <a:spLocks noGrp="1"/>
          </p:cNvSpPr>
          <p:nvPr>
            <p:ph type="sldNum" sz="quarter" idx="12"/>
          </p:nvPr>
        </p:nvSpPr>
        <p:spPr/>
        <p:txBody>
          <a:bodyPr/>
          <a:lstStyle/>
          <a:p>
            <a:r>
              <a:rPr lang="en-US" smtClean="0"/>
              <a:t>8</a:t>
            </a:r>
            <a:endParaRPr lang="en-US"/>
          </a:p>
        </p:txBody>
      </p:sp>
      <p:sp>
        <p:nvSpPr>
          <p:cNvPr id="21" name="TextBox 20" descr=" 140"/>
          <p:cNvSpPr txBox="1"/>
          <p:nvPr/>
        </p:nvSpPr>
        <p:spPr>
          <a:xfrm>
            <a:off x="2128741" y="2981980"/>
            <a:ext cx="5262659" cy="523220"/>
          </a:xfrm>
          <a:prstGeom prst="rect">
            <a:avLst/>
          </a:prstGeom>
          <a:solidFill>
            <a:srgbClr val="002060"/>
          </a:solidFill>
        </p:spPr>
        <p:txBody>
          <a:bodyPr wrap="none" rtlCol="0">
            <a:spAutoFit/>
          </a:bodyPr>
          <a:lstStyle/>
          <a:p>
            <a:r>
              <a:rPr lang="en-US" sz="2800" dirty="0" smtClean="0">
                <a:solidFill>
                  <a:schemeClr val="bg1"/>
                </a:solidFill>
              </a:rPr>
              <a:t>RP and WR can cut electricity costs</a:t>
            </a:r>
            <a:endParaRPr lang="en-US" sz="2800" dirty="0">
              <a:solidFill>
                <a:schemeClr val="bg1"/>
              </a:solidFill>
            </a:endParaRPr>
          </a:p>
        </p:txBody>
      </p:sp>
      <p:sp>
        <p:nvSpPr>
          <p:cNvPr id="5" name="TextBox 4" descr=" 141"/>
          <p:cNvSpPr txBox="1"/>
          <p:nvPr/>
        </p:nvSpPr>
        <p:spPr>
          <a:xfrm>
            <a:off x="2202286" y="4114800"/>
            <a:ext cx="5115568" cy="523220"/>
          </a:xfrm>
          <a:prstGeom prst="rect">
            <a:avLst/>
          </a:prstGeom>
          <a:solidFill>
            <a:srgbClr val="002060"/>
          </a:solidFill>
        </p:spPr>
        <p:txBody>
          <a:bodyPr wrap="none" rtlCol="0">
            <a:spAutoFit/>
          </a:bodyPr>
          <a:lstStyle/>
          <a:p>
            <a:r>
              <a:rPr lang="en-US" sz="2800" dirty="0" err="1" smtClean="0">
                <a:solidFill>
                  <a:schemeClr val="bg1"/>
                </a:solidFill>
              </a:rPr>
              <a:t>Ain’t</a:t>
            </a:r>
            <a:r>
              <a:rPr lang="en-US" sz="2800" dirty="0" smtClean="0">
                <a:solidFill>
                  <a:schemeClr val="bg1"/>
                </a:solidFill>
              </a:rPr>
              <a:t> no such thing as a free lunch</a:t>
            </a:r>
            <a:endParaRPr lang="en-US" sz="2800" dirty="0">
              <a:solidFill>
                <a:schemeClr val="bg1"/>
              </a:solidFill>
            </a:endParaRPr>
          </a:p>
        </p:txBody>
      </p:sp>
    </p:spTree>
    <p:extLst>
      <p:ext uri="{BB962C8B-B14F-4D97-AF65-F5344CB8AC3E}">
        <p14:creationId xmlns:p14="http://schemas.microsoft.com/office/powerpoint/2010/main" val="341580689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Transition Costs</a:t>
            </a:r>
            <a:endParaRPr lang="en-US" dirty="0"/>
          </a:p>
        </p:txBody>
      </p:sp>
      <p:sp>
        <p:nvSpPr>
          <p:cNvPr id="3" name="Content Placeholder 2" descr=" 3"/>
          <p:cNvSpPr>
            <a:spLocks noGrp="1"/>
          </p:cNvSpPr>
          <p:nvPr>
            <p:ph idx="1"/>
          </p:nvPr>
        </p:nvSpPr>
        <p:spPr/>
        <p:txBody>
          <a:bodyPr>
            <a:normAutofit/>
          </a:bodyPr>
          <a:lstStyle/>
          <a:p>
            <a:r>
              <a:rPr lang="en-US" dirty="0" smtClean="0"/>
              <a:t>Transition costs may be present</a:t>
            </a:r>
          </a:p>
          <a:p>
            <a:pPr lvl="1"/>
            <a:r>
              <a:rPr lang="en-US" dirty="0" smtClean="0"/>
              <a:t>Examples: </a:t>
            </a:r>
          </a:p>
          <a:p>
            <a:pPr lvl="2"/>
            <a:r>
              <a:rPr lang="en-US" dirty="0" smtClean="0"/>
              <a:t>Expensive inter data-center traffic</a:t>
            </a:r>
          </a:p>
          <a:p>
            <a:pPr lvl="2">
              <a:buChar char=" "/>
            </a:pPr>
            <a:r>
              <a:rPr lang="en-US" smtClean="0"/>
              <a:t>                                        </a:t>
            </a:r>
            <a:endParaRPr lang="en-US" dirty="0" smtClean="0"/>
          </a:p>
          <a:p>
            <a:pPr>
              <a:buChar char=" "/>
            </a:pPr>
            <a:r>
              <a:rPr lang="en-US" sz="2400" smtClean="0"/>
              <a:t>                                                   </a:t>
            </a:r>
            <a:endParaRPr lang="en-US" dirty="0"/>
          </a:p>
        </p:txBody>
      </p:sp>
      <p:sp>
        <p:nvSpPr>
          <p:cNvPr id="4" name="Slide Number Placeholder 3" descr=" 4"/>
          <p:cNvSpPr>
            <a:spLocks noGrp="1"/>
          </p:cNvSpPr>
          <p:nvPr>
            <p:ph type="sldNum" sz="quarter" idx="12"/>
          </p:nvPr>
        </p:nvSpPr>
        <p:spPr/>
        <p:txBody>
          <a:bodyPr/>
          <a:lstStyle/>
          <a:p>
            <a:r>
              <a:rPr lang="en-US" smtClean="0"/>
              <a:t>9</a:t>
            </a:r>
            <a:endParaRPr lang="en-US"/>
          </a:p>
        </p:txBody>
      </p:sp>
    </p:spTree>
    <p:extLst>
      <p:ext uri="{BB962C8B-B14F-4D97-AF65-F5344CB8AC3E}">
        <p14:creationId xmlns:p14="http://schemas.microsoft.com/office/powerpoint/2010/main" val="319254172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Transition Costs</a:t>
            </a:r>
            <a:endParaRPr lang="en-US" dirty="0"/>
          </a:p>
        </p:txBody>
      </p:sp>
      <p:sp>
        <p:nvSpPr>
          <p:cNvPr id="3" name="Content Placeholder 2" descr=" 3"/>
          <p:cNvSpPr>
            <a:spLocks noGrp="1"/>
          </p:cNvSpPr>
          <p:nvPr>
            <p:ph idx="1"/>
          </p:nvPr>
        </p:nvSpPr>
        <p:spPr>
          <a:xfrm>
            <a:off x="457200" y="1600200"/>
            <a:ext cx="8229600" cy="4525963"/>
          </a:xfrm>
        </p:spPr>
        <p:txBody>
          <a:bodyPr>
            <a:normAutofit/>
          </a:bodyPr>
          <a:lstStyle/>
          <a:p>
            <a:r>
              <a:rPr lang="en-US" dirty="0" smtClean="0"/>
              <a:t>Transition costs may be present</a:t>
            </a:r>
          </a:p>
          <a:p>
            <a:pPr lvl="1"/>
            <a:r>
              <a:rPr lang="en-US" dirty="0" smtClean="0"/>
              <a:t>Examples: </a:t>
            </a:r>
          </a:p>
          <a:p>
            <a:pPr lvl="2"/>
            <a:r>
              <a:rPr lang="en-US" dirty="0" smtClean="0"/>
              <a:t>Expensive inter data-center traffic</a:t>
            </a:r>
          </a:p>
          <a:p>
            <a:pPr lvl="2"/>
            <a:r>
              <a:rPr lang="en-US" smtClean="0">
                <a:latin typeface="Calibri"/>
              </a:rPr>
              <a:t>Energy spent while resuming and sleeping</a:t>
            </a:r>
          </a:p>
          <a:p>
            <a:pPr>
              <a:buChar char=" "/>
            </a:pPr>
            <a:r>
              <a:rPr lang="en-US" sz="2400" smtClean="0"/>
              <a:t>                                                   </a:t>
            </a:r>
            <a:endParaRPr lang="en-US" dirty="0"/>
          </a:p>
        </p:txBody>
      </p:sp>
      <p:sp>
        <p:nvSpPr>
          <p:cNvPr id="4" name="Slide Number Placeholder 3" descr=" 4"/>
          <p:cNvSpPr>
            <a:spLocks noGrp="1"/>
          </p:cNvSpPr>
          <p:nvPr>
            <p:ph type="sldNum" sz="quarter" idx="12"/>
          </p:nvPr>
        </p:nvSpPr>
        <p:spPr/>
        <p:txBody>
          <a:bodyPr/>
          <a:lstStyle/>
          <a:p>
            <a:r>
              <a:rPr lang="en-US" smtClean="0"/>
              <a:t>9</a:t>
            </a:r>
            <a:endParaRPr lang="en-US"/>
          </a:p>
        </p:txBody>
      </p:sp>
    </p:spTree>
    <p:extLst>
      <p:ext uri="{BB962C8B-B14F-4D97-AF65-F5344CB8AC3E}">
        <p14:creationId xmlns:p14="http://schemas.microsoft.com/office/powerpoint/2010/main" val="41703081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Transition Costs</a:t>
            </a:r>
            <a:endParaRPr lang="en-US" dirty="0"/>
          </a:p>
        </p:txBody>
      </p:sp>
      <p:sp>
        <p:nvSpPr>
          <p:cNvPr id="3" name="Content Placeholder 2" descr=" 3"/>
          <p:cNvSpPr>
            <a:spLocks noGrp="1"/>
          </p:cNvSpPr>
          <p:nvPr>
            <p:ph idx="1"/>
          </p:nvPr>
        </p:nvSpPr>
        <p:spPr>
          <a:xfrm>
            <a:off x="457200" y="1600200"/>
            <a:ext cx="8229600" cy="4525963"/>
          </a:xfrm>
        </p:spPr>
        <p:txBody>
          <a:bodyPr>
            <a:normAutofit/>
          </a:bodyPr>
          <a:lstStyle/>
          <a:p>
            <a:r>
              <a:rPr lang="en-US" dirty="0" smtClean="0"/>
              <a:t>Transition costs may be present</a:t>
            </a:r>
          </a:p>
          <a:p>
            <a:pPr lvl="1"/>
            <a:r>
              <a:rPr lang="en-US" dirty="0" smtClean="0"/>
              <a:t>Examples: </a:t>
            </a:r>
          </a:p>
          <a:p>
            <a:pPr lvl="2"/>
            <a:r>
              <a:rPr lang="en-US" dirty="0" smtClean="0"/>
              <a:t>Expensive inter data-center traffic</a:t>
            </a:r>
          </a:p>
          <a:p>
            <a:pPr lvl="2"/>
            <a:r>
              <a:rPr lang="en-US" smtClean="0">
                <a:latin typeface="Calibri"/>
              </a:rPr>
              <a:t>Energy spent while resuming and sleeping</a:t>
            </a:r>
          </a:p>
          <a:p>
            <a:r>
              <a:rPr lang="en-US" sz="2400" smtClean="0">
                <a:latin typeface="Calibri"/>
              </a:rPr>
              <a:t>Relocate Energy Demand to Better Locations (RED-BL)</a:t>
            </a:r>
            <a:endParaRPr lang="en-US" dirty="0"/>
          </a:p>
        </p:txBody>
      </p:sp>
      <p:sp>
        <p:nvSpPr>
          <p:cNvPr id="4" name="Slide Number Placeholder 3" descr=" 4"/>
          <p:cNvSpPr>
            <a:spLocks noGrp="1"/>
          </p:cNvSpPr>
          <p:nvPr>
            <p:ph type="sldNum" sz="quarter" idx="12"/>
          </p:nvPr>
        </p:nvSpPr>
        <p:spPr/>
        <p:txBody>
          <a:bodyPr/>
          <a:lstStyle/>
          <a:p>
            <a:r>
              <a:rPr lang="en-US" smtClean="0"/>
              <a:t>9</a:t>
            </a:r>
            <a:endParaRPr lang="en-US"/>
          </a:p>
        </p:txBody>
      </p:sp>
    </p:spTree>
    <p:extLst>
      <p:ext uri="{BB962C8B-B14F-4D97-AF65-F5344CB8AC3E}">
        <p14:creationId xmlns:p14="http://schemas.microsoft.com/office/powerpoint/2010/main" val="240573073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Thesis</a:t>
            </a:r>
            <a:endParaRPr lang="en-US" dirty="0"/>
          </a:p>
        </p:txBody>
      </p:sp>
      <p:sp>
        <p:nvSpPr>
          <p:cNvPr id="3" name="Content Placeholder 2"/>
          <p:cNvSpPr>
            <a:spLocks noGrp="1"/>
          </p:cNvSpPr>
          <p:nvPr>
            <p:ph idx="1"/>
          </p:nvPr>
        </p:nvSpPr>
        <p:spPr>
          <a:xfrm>
            <a:off x="457200" y="1600201"/>
            <a:ext cx="8229600" cy="2286000"/>
          </a:xfrm>
          <a:ln>
            <a:solidFill>
              <a:schemeClr val="tx1"/>
            </a:solidFill>
          </a:ln>
        </p:spPr>
        <p:txBody>
          <a:bodyPr>
            <a:noAutofit/>
          </a:bodyPr>
          <a:lstStyle/>
          <a:p>
            <a:pPr marL="0" indent="0" algn="ctr">
              <a:buNone/>
            </a:pPr>
            <a:r>
              <a:rPr lang="en-US" sz="2400" dirty="0" smtClean="0"/>
              <a:t>Towards systematic </a:t>
            </a:r>
            <a:r>
              <a:rPr lang="en-US" sz="2400" dirty="0" smtClean="0">
                <a:solidFill>
                  <a:schemeClr val="accent6">
                    <a:lumMod val="75000"/>
                  </a:schemeClr>
                </a:solidFill>
              </a:rPr>
              <a:t>minimization</a:t>
            </a:r>
            <a:r>
              <a:rPr lang="en-US" sz="2400" dirty="0" smtClean="0"/>
              <a:t> of network electricity cost </a:t>
            </a:r>
          </a:p>
          <a:p>
            <a:pPr marL="0" indent="0" algn="ctr">
              <a:buNone/>
            </a:pPr>
            <a:endParaRPr lang="en-US" sz="2400" dirty="0" smtClean="0"/>
          </a:p>
          <a:p>
            <a:pPr marL="0" indent="0" algn="ctr">
              <a:buNone/>
            </a:pPr>
            <a:r>
              <a:rPr lang="en-US" sz="2400" dirty="0" smtClean="0"/>
              <a:t>using </a:t>
            </a:r>
            <a:r>
              <a:rPr lang="en-US" sz="2400" dirty="0" smtClean="0">
                <a:solidFill>
                  <a:schemeClr val="accent2">
                    <a:lumMod val="75000"/>
                  </a:schemeClr>
                </a:solidFill>
              </a:rPr>
              <a:t>Workload Relocation (WR)</a:t>
            </a:r>
            <a:r>
              <a:rPr lang="en-US" sz="2400" dirty="0" smtClean="0"/>
              <a:t> and </a:t>
            </a:r>
            <a:r>
              <a:rPr lang="en-US" sz="2400" dirty="0" smtClean="0">
                <a:solidFill>
                  <a:schemeClr val="accent4">
                    <a:lumMod val="75000"/>
                  </a:schemeClr>
                </a:solidFill>
              </a:rPr>
              <a:t>Resource Pruning (RP)</a:t>
            </a:r>
          </a:p>
          <a:p>
            <a:pPr marL="0" indent="0" algn="ctr">
              <a:buNone/>
            </a:pPr>
            <a:endParaRPr lang="en-US" sz="2400" dirty="0" smtClean="0"/>
          </a:p>
          <a:p>
            <a:pPr marL="0" indent="0" algn="ctr">
              <a:buNone/>
            </a:pPr>
            <a:r>
              <a:rPr lang="en-US" sz="2400" dirty="0" smtClean="0"/>
              <a:t>while considering </a:t>
            </a:r>
            <a:r>
              <a:rPr lang="en-US" sz="2400" dirty="0" smtClean="0">
                <a:solidFill>
                  <a:schemeClr val="accent1"/>
                </a:solidFill>
              </a:rPr>
              <a:t>transition costs</a:t>
            </a:r>
            <a:endParaRPr lang="en-US" sz="2400" dirty="0" smtClean="0"/>
          </a:p>
        </p:txBody>
      </p:sp>
      <p:sp>
        <p:nvSpPr>
          <p:cNvPr id="4" name="Slide Number Placeholder 3"/>
          <p:cNvSpPr>
            <a:spLocks noGrp="1"/>
          </p:cNvSpPr>
          <p:nvPr>
            <p:ph type="sldNum" sz="quarter" idx="12"/>
          </p:nvPr>
        </p:nvSpPr>
        <p:spPr/>
        <p:txBody>
          <a:bodyPr/>
          <a:lstStyle/>
          <a:p>
            <a:r>
              <a:rPr lang="en-US" smtClean="0"/>
              <a:t>10</a:t>
            </a:r>
            <a:endParaRPr lang="en-US"/>
          </a:p>
        </p:txBody>
      </p:sp>
    </p:spTree>
    <p:extLst>
      <p:ext uri="{BB962C8B-B14F-4D97-AF65-F5344CB8AC3E}">
        <p14:creationId xmlns:p14="http://schemas.microsoft.com/office/powerpoint/2010/main" val="4060295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4" name="Slide Number Placeholder 3"/>
          <p:cNvSpPr>
            <a:spLocks noGrp="1"/>
          </p:cNvSpPr>
          <p:nvPr>
            <p:ph type="sldNum" sz="quarter" idx="12"/>
          </p:nvPr>
        </p:nvSpPr>
        <p:spPr/>
        <p:txBody>
          <a:bodyPr/>
          <a:lstStyle/>
          <a:p>
            <a:r>
              <a:rPr lang="en-US" smtClean="0"/>
              <a:t>11</a:t>
            </a:r>
            <a:endParaRPr lang="en-US"/>
          </a:p>
        </p:txBody>
      </p:sp>
      <p:sp>
        <p:nvSpPr>
          <p:cNvPr id="6" name="Rounded Rectangle 5"/>
          <p:cNvSpPr/>
          <p:nvPr/>
        </p:nvSpPr>
        <p:spPr>
          <a:xfrm>
            <a:off x="457200" y="1981200"/>
            <a:ext cx="3582589" cy="15562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89261" y="1981200"/>
            <a:ext cx="4121339" cy="15729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04800" y="1371600"/>
            <a:ext cx="3886200" cy="3264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8479" y="2218730"/>
            <a:ext cx="3313921" cy="369332"/>
          </a:xfrm>
          <a:prstGeom prst="rect">
            <a:avLst/>
          </a:prstGeom>
          <a:noFill/>
        </p:spPr>
        <p:txBody>
          <a:bodyPr wrap="none" rtlCol="0">
            <a:spAutoFit/>
          </a:bodyPr>
          <a:lstStyle/>
          <a:p>
            <a:r>
              <a:rPr lang="en-US" dirty="0" smtClean="0">
                <a:solidFill>
                  <a:srgbClr val="FF0000"/>
                </a:solidFill>
              </a:rPr>
              <a:t>INFOCOM Mini-Conference 2012 </a:t>
            </a:r>
            <a:endParaRPr lang="en-US" dirty="0">
              <a:solidFill>
                <a:srgbClr val="FF0000"/>
              </a:solidFill>
            </a:endParaRPr>
          </a:p>
        </p:txBody>
      </p:sp>
      <p:sp>
        <p:nvSpPr>
          <p:cNvPr id="11" name="TextBox 10"/>
          <p:cNvSpPr txBox="1"/>
          <p:nvPr/>
        </p:nvSpPr>
        <p:spPr>
          <a:xfrm>
            <a:off x="924839" y="3554104"/>
            <a:ext cx="2656561" cy="369332"/>
          </a:xfrm>
          <a:prstGeom prst="rect">
            <a:avLst/>
          </a:prstGeom>
          <a:noFill/>
        </p:spPr>
        <p:txBody>
          <a:bodyPr wrap="none" rtlCol="0">
            <a:spAutoFit/>
          </a:bodyPr>
          <a:lstStyle/>
          <a:p>
            <a:r>
              <a:rPr lang="en-US" dirty="0" smtClean="0">
                <a:solidFill>
                  <a:srgbClr val="FF0000"/>
                </a:solidFill>
              </a:rPr>
              <a:t>Computer Networks, 2014</a:t>
            </a:r>
            <a:endParaRPr lang="en-US" dirty="0">
              <a:solidFill>
                <a:srgbClr val="FF0000"/>
              </a:solidFill>
            </a:endParaRPr>
          </a:p>
        </p:txBody>
      </p:sp>
      <p:sp>
        <p:nvSpPr>
          <p:cNvPr id="12" name="TextBox 11"/>
          <p:cNvSpPr txBox="1"/>
          <p:nvPr/>
        </p:nvSpPr>
        <p:spPr>
          <a:xfrm>
            <a:off x="5132296" y="2204850"/>
            <a:ext cx="1801904" cy="369332"/>
          </a:xfrm>
          <a:prstGeom prst="rect">
            <a:avLst/>
          </a:prstGeom>
          <a:noFill/>
        </p:spPr>
        <p:txBody>
          <a:bodyPr wrap="none" rtlCol="0">
            <a:spAutoFit/>
          </a:bodyPr>
          <a:lstStyle/>
          <a:p>
            <a:r>
              <a:rPr lang="en-US" dirty="0" smtClean="0">
                <a:solidFill>
                  <a:srgbClr val="FF0000"/>
                </a:solidFill>
              </a:rPr>
              <a:t>GLOBECOM 2013</a:t>
            </a:r>
            <a:endParaRPr lang="en-US" dirty="0">
              <a:solidFill>
                <a:srgbClr val="FF0000"/>
              </a:solidFill>
            </a:endParaRPr>
          </a:p>
        </p:txBody>
      </p:sp>
      <p:sp>
        <p:nvSpPr>
          <p:cNvPr id="13" name="TextBox 12"/>
          <p:cNvSpPr txBox="1"/>
          <p:nvPr/>
        </p:nvSpPr>
        <p:spPr>
          <a:xfrm>
            <a:off x="533400" y="2429470"/>
            <a:ext cx="3120598" cy="923330"/>
          </a:xfrm>
          <a:prstGeom prst="rect">
            <a:avLst/>
          </a:prstGeom>
          <a:noFill/>
        </p:spPr>
        <p:txBody>
          <a:bodyPr wrap="none" rtlCol="0">
            <a:spAutoFit/>
          </a:bodyPr>
          <a:lstStyle/>
          <a:p>
            <a:pPr algn="ctr"/>
            <a:endParaRPr lang="en-US" dirty="0" smtClean="0">
              <a:solidFill>
                <a:srgbClr val="00B050"/>
              </a:solidFill>
            </a:endParaRPr>
          </a:p>
          <a:p>
            <a:pPr marL="285750" indent="-285750">
              <a:buFont typeface="Arial" panose="020B0604020202020204" pitchFamily="34" charset="0"/>
              <a:buChar char="•"/>
            </a:pPr>
            <a:r>
              <a:rPr lang="en-US" dirty="0" smtClean="0">
                <a:solidFill>
                  <a:schemeClr val="accent6">
                    <a:lumMod val="50000"/>
                  </a:schemeClr>
                </a:solidFill>
              </a:rPr>
              <a:t>Optimization </a:t>
            </a:r>
            <a:r>
              <a:rPr lang="en-US" dirty="0" smtClean="0">
                <a:solidFill>
                  <a:schemeClr val="accent6">
                    <a:lumMod val="50000"/>
                  </a:schemeClr>
                </a:solidFill>
              </a:rPr>
              <a:t>framework</a:t>
            </a:r>
            <a:endParaRPr lang="en-US" dirty="0" smtClean="0">
              <a:solidFill>
                <a:schemeClr val="accent6">
                  <a:lumMod val="50000"/>
                </a:schemeClr>
              </a:solidFill>
            </a:endParaRPr>
          </a:p>
          <a:p>
            <a:pPr marL="285750" indent="-285750">
              <a:buFont typeface="Arial" panose="020B0604020202020204" pitchFamily="34" charset="0"/>
              <a:buChar char="•"/>
            </a:pPr>
            <a:r>
              <a:rPr lang="en-US" dirty="0" smtClean="0">
                <a:solidFill>
                  <a:schemeClr val="accent6">
                    <a:lumMod val="50000"/>
                  </a:schemeClr>
                </a:solidFill>
              </a:rPr>
              <a:t>Simulation based evaluation</a:t>
            </a:r>
            <a:endParaRPr lang="en-US" dirty="0">
              <a:solidFill>
                <a:schemeClr val="accent6">
                  <a:lumMod val="50000"/>
                </a:schemeClr>
              </a:solidFill>
            </a:endParaRPr>
          </a:p>
        </p:txBody>
      </p:sp>
      <p:sp>
        <p:nvSpPr>
          <p:cNvPr id="14" name="TextBox 13"/>
          <p:cNvSpPr txBox="1"/>
          <p:nvPr/>
        </p:nvSpPr>
        <p:spPr>
          <a:xfrm>
            <a:off x="4539264" y="2667000"/>
            <a:ext cx="4192045"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6">
                    <a:lumMod val="50000"/>
                  </a:schemeClr>
                </a:solidFill>
              </a:rPr>
              <a:t>Adaptation </a:t>
            </a:r>
            <a:r>
              <a:rPr lang="en-US" dirty="0" smtClean="0">
                <a:solidFill>
                  <a:schemeClr val="accent6">
                    <a:lumMod val="50000"/>
                  </a:schemeClr>
                </a:solidFill>
              </a:rPr>
              <a:t>of optimization </a:t>
            </a:r>
            <a:r>
              <a:rPr lang="en-US" dirty="0" smtClean="0">
                <a:solidFill>
                  <a:schemeClr val="accent6">
                    <a:lumMod val="50000"/>
                  </a:schemeClr>
                </a:solidFill>
              </a:rPr>
              <a:t>framework</a:t>
            </a:r>
          </a:p>
          <a:p>
            <a:pPr marL="285750" indent="-285750">
              <a:buFont typeface="Arial" panose="020B0604020202020204" pitchFamily="34" charset="0"/>
              <a:buChar char="•"/>
            </a:pPr>
            <a:r>
              <a:rPr lang="en-US" dirty="0" smtClean="0">
                <a:solidFill>
                  <a:schemeClr val="accent6">
                    <a:lumMod val="50000"/>
                  </a:schemeClr>
                </a:solidFill>
              </a:rPr>
              <a:t>Simulation based evaluation</a:t>
            </a:r>
            <a:endParaRPr lang="en-US" dirty="0" smtClean="0">
              <a:solidFill>
                <a:schemeClr val="accent6">
                  <a:lumMod val="50000"/>
                </a:schemeClr>
              </a:solidFill>
            </a:endParaRPr>
          </a:p>
        </p:txBody>
      </p:sp>
      <p:sp>
        <p:nvSpPr>
          <p:cNvPr id="15" name="TextBox 14"/>
          <p:cNvSpPr txBox="1"/>
          <p:nvPr/>
        </p:nvSpPr>
        <p:spPr>
          <a:xfrm>
            <a:off x="680112" y="3923436"/>
            <a:ext cx="2136611"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6">
                    <a:lumMod val="50000"/>
                  </a:schemeClr>
                </a:solidFill>
              </a:rPr>
              <a:t>Finer granularity </a:t>
            </a:r>
          </a:p>
          <a:p>
            <a:pPr marL="285750" indent="-285750">
              <a:buFont typeface="Arial" panose="020B0604020202020204" pitchFamily="34" charset="0"/>
              <a:buChar char="•"/>
            </a:pPr>
            <a:r>
              <a:rPr lang="en-US" dirty="0" smtClean="0">
                <a:solidFill>
                  <a:schemeClr val="accent6">
                    <a:lumMod val="50000"/>
                  </a:schemeClr>
                </a:solidFill>
              </a:rPr>
              <a:t>NP-Completeness</a:t>
            </a:r>
            <a:endParaRPr lang="en-US" dirty="0">
              <a:solidFill>
                <a:schemeClr val="accent6">
                  <a:lumMod val="50000"/>
                </a:schemeClr>
              </a:solidFill>
            </a:endParaRPr>
          </a:p>
        </p:txBody>
      </p:sp>
      <p:sp>
        <p:nvSpPr>
          <p:cNvPr id="16" name="Rounded Rectangle 15"/>
          <p:cNvSpPr/>
          <p:nvPr/>
        </p:nvSpPr>
        <p:spPr>
          <a:xfrm>
            <a:off x="4343401" y="1360224"/>
            <a:ext cx="4435366" cy="32763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521731" y="3904793"/>
            <a:ext cx="2564869"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6">
                    <a:lumMod val="50000"/>
                  </a:schemeClr>
                </a:solidFill>
              </a:rPr>
              <a:t>NP-Hardness proof *</a:t>
            </a:r>
          </a:p>
          <a:p>
            <a:pPr marL="285750" indent="-285750">
              <a:buFont typeface="Arial" panose="020B0604020202020204" pitchFamily="34" charset="0"/>
              <a:buChar char="•"/>
            </a:pPr>
            <a:r>
              <a:rPr lang="en-US" dirty="0" smtClean="0">
                <a:solidFill>
                  <a:schemeClr val="accent6">
                    <a:lumMod val="50000"/>
                  </a:schemeClr>
                </a:solidFill>
              </a:rPr>
              <a:t>Additional evaluations</a:t>
            </a:r>
          </a:p>
        </p:txBody>
      </p:sp>
      <p:sp>
        <p:nvSpPr>
          <p:cNvPr id="18" name="TextBox 17"/>
          <p:cNvSpPr txBox="1"/>
          <p:nvPr/>
        </p:nvSpPr>
        <p:spPr>
          <a:xfrm>
            <a:off x="4959602" y="3540825"/>
            <a:ext cx="1209627" cy="369332"/>
          </a:xfrm>
          <a:prstGeom prst="rect">
            <a:avLst/>
          </a:prstGeom>
          <a:noFill/>
        </p:spPr>
        <p:txBody>
          <a:bodyPr wrap="none" rtlCol="0">
            <a:spAutoFit/>
          </a:bodyPr>
          <a:lstStyle/>
          <a:p>
            <a:r>
              <a:rPr lang="en-US" dirty="0" smtClean="0">
                <a:solidFill>
                  <a:srgbClr val="FF0000"/>
                </a:solidFill>
              </a:rPr>
              <a:t>Submitted </a:t>
            </a:r>
            <a:endParaRPr lang="en-US" dirty="0">
              <a:solidFill>
                <a:srgbClr val="FF0000"/>
              </a:solidFill>
            </a:endParaRPr>
          </a:p>
        </p:txBody>
      </p:sp>
      <p:sp>
        <p:nvSpPr>
          <p:cNvPr id="19" name="TextBox 18"/>
          <p:cNvSpPr txBox="1"/>
          <p:nvPr/>
        </p:nvSpPr>
        <p:spPr>
          <a:xfrm>
            <a:off x="1968122" y="6324600"/>
            <a:ext cx="5042278" cy="369332"/>
          </a:xfrm>
          <a:prstGeom prst="rect">
            <a:avLst/>
          </a:prstGeom>
          <a:noFill/>
        </p:spPr>
        <p:txBody>
          <a:bodyPr wrap="none" rtlCol="0">
            <a:spAutoFit/>
          </a:bodyPr>
          <a:lstStyle/>
          <a:p>
            <a:r>
              <a:rPr lang="en-US" dirty="0" smtClean="0"/>
              <a:t>* With the help of Dr. </a:t>
            </a:r>
            <a:r>
              <a:rPr lang="en-US" dirty="0" err="1" smtClean="0"/>
              <a:t>Mudassir</a:t>
            </a:r>
            <a:r>
              <a:rPr lang="en-US" dirty="0" smtClean="0"/>
              <a:t> </a:t>
            </a:r>
            <a:r>
              <a:rPr lang="en-US" dirty="0" err="1" smtClean="0"/>
              <a:t>Shabbir</a:t>
            </a:r>
            <a:r>
              <a:rPr lang="en-US" dirty="0" smtClean="0"/>
              <a:t>, ITU, Lahore</a:t>
            </a:r>
            <a:endParaRPr lang="en-US" dirty="0"/>
          </a:p>
        </p:txBody>
      </p:sp>
      <p:sp>
        <p:nvSpPr>
          <p:cNvPr id="3" name="TextBox 2"/>
          <p:cNvSpPr txBox="1"/>
          <p:nvPr/>
        </p:nvSpPr>
        <p:spPr>
          <a:xfrm>
            <a:off x="1447800" y="1524000"/>
            <a:ext cx="1362168" cy="369332"/>
          </a:xfrm>
          <a:prstGeom prst="rect">
            <a:avLst/>
          </a:prstGeom>
          <a:noFill/>
        </p:spPr>
        <p:txBody>
          <a:bodyPr wrap="none" rtlCol="0">
            <a:spAutoFit/>
          </a:bodyPr>
          <a:lstStyle/>
          <a:p>
            <a:r>
              <a:rPr lang="en-US" dirty="0">
                <a:solidFill>
                  <a:srgbClr val="00B050"/>
                </a:solidFill>
              </a:rPr>
              <a:t>Data centers</a:t>
            </a:r>
            <a:endParaRPr lang="en-US" dirty="0"/>
          </a:p>
        </p:txBody>
      </p:sp>
      <p:sp>
        <p:nvSpPr>
          <p:cNvPr id="5" name="TextBox 4"/>
          <p:cNvSpPr txBox="1"/>
          <p:nvPr/>
        </p:nvSpPr>
        <p:spPr>
          <a:xfrm>
            <a:off x="5715000" y="1542416"/>
            <a:ext cx="1844736" cy="369332"/>
          </a:xfrm>
          <a:prstGeom prst="rect">
            <a:avLst/>
          </a:prstGeom>
          <a:noFill/>
        </p:spPr>
        <p:txBody>
          <a:bodyPr wrap="none" rtlCol="0">
            <a:spAutoFit/>
          </a:bodyPr>
          <a:lstStyle/>
          <a:p>
            <a:r>
              <a:rPr lang="en-US" dirty="0">
                <a:solidFill>
                  <a:srgbClr val="00B050"/>
                </a:solidFill>
              </a:rPr>
              <a:t>Cellular </a:t>
            </a:r>
            <a:r>
              <a:rPr lang="en-US" dirty="0" smtClean="0">
                <a:solidFill>
                  <a:srgbClr val="00B050"/>
                </a:solidFill>
              </a:rPr>
              <a:t>Networks</a:t>
            </a:r>
            <a:endParaRPr lang="en-US" dirty="0">
              <a:solidFill>
                <a:srgbClr val="00B050"/>
              </a:solidFill>
            </a:endParaRPr>
          </a:p>
        </p:txBody>
      </p:sp>
    </p:spTree>
    <p:extLst>
      <p:ext uri="{BB962C8B-B14F-4D97-AF65-F5344CB8AC3E}">
        <p14:creationId xmlns:p14="http://schemas.microsoft.com/office/powerpoint/2010/main" val="3500677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key idea</a:t>
            </a:r>
          </a:p>
          <a:p>
            <a:r>
              <a:rPr lang="en-US" dirty="0" smtClean="0"/>
              <a:t>Case studies:</a:t>
            </a:r>
          </a:p>
          <a:p>
            <a:pPr lvl="1"/>
            <a:r>
              <a:rPr lang="en-US" b="1" dirty="0" smtClean="0">
                <a:solidFill>
                  <a:srgbClr val="FF0000"/>
                </a:solidFill>
              </a:rPr>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r>
              <a:rPr lang="en-US" smtClean="0"/>
              <a:t>12</a:t>
            </a:r>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Case Study – I : Background</a:t>
            </a:r>
            <a:endParaRPr lang="en-US" dirty="0"/>
          </a:p>
        </p:txBody>
      </p:sp>
      <p:sp>
        <p:nvSpPr>
          <p:cNvPr id="3" name="Content Placeholder 2" descr=" 3"/>
          <p:cNvSpPr>
            <a:spLocks noGrp="1"/>
          </p:cNvSpPr>
          <p:nvPr>
            <p:ph idx="1"/>
          </p:nvPr>
        </p:nvSpPr>
        <p:spPr>
          <a:xfrm>
            <a:off x="457200" y="1600200"/>
            <a:ext cx="8382000" cy="4525963"/>
          </a:xfrm>
        </p:spPr>
        <p:txBody>
          <a:bodyPr>
            <a:normAutofit/>
          </a:bodyPr>
          <a:lstStyle/>
          <a:p>
            <a:pPr>
              <a:buChar char=" "/>
            </a:pPr>
            <a:r>
              <a:rPr lang="en-US" smtClean="0"/>
              <a:t>                    </a:t>
            </a:r>
            <a:endParaRPr lang="en-US" dirty="0" smtClean="0"/>
          </a:p>
          <a:p>
            <a:pPr lvl="1">
              <a:buChar char=" "/>
            </a:pPr>
            <a:r>
              <a:rPr lang="en-US" smtClean="0"/>
              <a:t>                                       </a:t>
            </a:r>
            <a:endParaRPr lang="en-US" dirty="0" smtClean="0"/>
          </a:p>
          <a:p>
            <a:pPr>
              <a:buChar char=" "/>
            </a:pPr>
            <a:r>
              <a:rPr lang="en-US" smtClean="0"/>
              <a:t>                     </a:t>
            </a:r>
            <a:endParaRPr lang="en-US" dirty="0" smtClean="0"/>
          </a:p>
          <a:p>
            <a:endParaRPr lang="en-US" dirty="0"/>
          </a:p>
          <a:p>
            <a:endParaRPr lang="en-US" dirty="0" smtClean="0"/>
          </a:p>
          <a:p>
            <a:endParaRPr lang="en-US" dirty="0"/>
          </a:p>
          <a:p>
            <a:pPr>
              <a:buChar char=" "/>
            </a:pPr>
            <a:r>
              <a:rPr lang="en-US" smtClean="0"/>
              <a:t>                                             </a:t>
            </a:r>
            <a:endParaRPr lang="en-US" dirty="0" smtClean="0"/>
          </a:p>
        </p:txBody>
      </p:sp>
      <p:sp>
        <p:nvSpPr>
          <p:cNvPr id="5" name="Slide Number Placeholder 4" descr=" 5"/>
          <p:cNvSpPr>
            <a:spLocks noGrp="1"/>
          </p:cNvSpPr>
          <p:nvPr>
            <p:ph type="sldNum" sz="quarter" idx="12"/>
          </p:nvPr>
        </p:nvSpPr>
        <p:spPr/>
        <p:txBody>
          <a:bodyPr/>
          <a:lstStyle/>
          <a:p>
            <a:r>
              <a:rPr lang="en-US" smtClean="0"/>
              <a:t>13</a:t>
            </a:r>
            <a:endParaRPr lang="en-US"/>
          </a:p>
        </p:txBody>
      </p:sp>
      <p:pic>
        <p:nvPicPr>
          <p:cNvPr id="10242" name="Picture 2" descr=" 102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524000"/>
            <a:ext cx="4838700" cy="2343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descr=" 7"/>
          <p:cNvSpPr txBox="1"/>
          <p:nvPr/>
        </p:nvSpPr>
        <p:spPr>
          <a:xfrm>
            <a:off x="914400" y="6248400"/>
            <a:ext cx="2860911" cy="369332"/>
          </a:xfrm>
          <a:prstGeom prst="rect">
            <a:avLst/>
          </a:prstGeom>
          <a:noFill/>
        </p:spPr>
        <p:txBody>
          <a:bodyPr wrap="none" rtlCol="0">
            <a:spAutoFit/>
          </a:bodyPr>
          <a:lstStyle/>
          <a:p>
            <a:r>
              <a:rPr lang="en-US" dirty="0"/>
              <a:t>Source: http://bit.ly/1mrIi7o</a:t>
            </a:r>
          </a:p>
        </p:txBody>
      </p:sp>
    </p:spTree>
    <p:extLst>
      <p:ext uri="{BB962C8B-B14F-4D97-AF65-F5344CB8AC3E}">
        <p14:creationId xmlns:p14="http://schemas.microsoft.com/office/powerpoint/2010/main" val="384726948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Case Study – I : Background</a:t>
            </a:r>
            <a:endParaRPr lang="en-US" dirty="0"/>
          </a:p>
        </p:txBody>
      </p:sp>
      <p:sp>
        <p:nvSpPr>
          <p:cNvPr id="3" name="Content Placeholder 2" descr=" 3"/>
          <p:cNvSpPr>
            <a:spLocks noGrp="1"/>
          </p:cNvSpPr>
          <p:nvPr>
            <p:ph idx="1"/>
          </p:nvPr>
        </p:nvSpPr>
        <p:spPr>
          <a:xfrm>
            <a:off x="457200" y="1600200"/>
            <a:ext cx="8382000" cy="4525963"/>
          </a:xfrm>
        </p:spPr>
        <p:txBody>
          <a:bodyPr>
            <a:normAutofit/>
          </a:bodyPr>
          <a:lstStyle/>
          <a:p>
            <a:r>
              <a:rPr lang="en-US" smtClean="0">
                <a:latin typeface="Calibri"/>
              </a:rPr>
              <a:t>Data center operator</a:t>
            </a:r>
          </a:p>
          <a:p>
            <a:pPr lvl="1"/>
            <a:r>
              <a:rPr lang="en-US" smtClean="0">
                <a:latin typeface="Calibri"/>
              </a:rPr>
              <a:t>Geographically distributed data centers</a:t>
            </a:r>
          </a:p>
          <a:p>
            <a:pPr>
              <a:buChar char=" "/>
            </a:pPr>
            <a:r>
              <a:rPr lang="en-US" smtClean="0"/>
              <a:t>                     </a:t>
            </a:r>
            <a:endParaRPr lang="en-US" dirty="0" smtClean="0"/>
          </a:p>
          <a:p>
            <a:endParaRPr lang="en-US" dirty="0"/>
          </a:p>
          <a:p>
            <a:endParaRPr lang="en-US" dirty="0" smtClean="0"/>
          </a:p>
          <a:p>
            <a:endParaRPr lang="en-US" dirty="0"/>
          </a:p>
          <a:p>
            <a:pPr>
              <a:buChar char=" "/>
            </a:pPr>
            <a:r>
              <a:rPr lang="en-US" smtClean="0"/>
              <a:t>                                             </a:t>
            </a:r>
            <a:endParaRPr lang="en-US" dirty="0" smtClean="0"/>
          </a:p>
        </p:txBody>
      </p:sp>
      <p:sp>
        <p:nvSpPr>
          <p:cNvPr id="5" name="Slide Number Placeholder 4" descr=" 5"/>
          <p:cNvSpPr>
            <a:spLocks noGrp="1"/>
          </p:cNvSpPr>
          <p:nvPr>
            <p:ph type="sldNum" sz="quarter" idx="12"/>
          </p:nvPr>
        </p:nvSpPr>
        <p:spPr/>
        <p:txBody>
          <a:bodyPr/>
          <a:lstStyle/>
          <a:p>
            <a:r>
              <a:rPr lang="en-US" smtClean="0"/>
              <a:t>13</a:t>
            </a:r>
            <a:endParaRPr lang="en-US"/>
          </a:p>
        </p:txBody>
      </p:sp>
    </p:spTree>
    <p:extLst>
      <p:ext uri="{BB962C8B-B14F-4D97-AF65-F5344CB8AC3E}">
        <p14:creationId xmlns:p14="http://schemas.microsoft.com/office/powerpoint/2010/main" val="428824570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sp>
        <p:nvSpPr>
          <p:cNvPr id="8" name="Cloud 7" descr=" 11"/>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7" name="Straight Connector 6" descr=" 13"/>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descr=" 17"/>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8" descr=" 10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527" y="1349171"/>
            <a:ext cx="1057152" cy="594648"/>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17" descr=" 18"/>
          <p:cNvSpPr>
            <a:spLocks noGrp="1"/>
          </p:cNvSpPr>
          <p:nvPr>
            <p:ph type="sldNum" sz="quarter" idx="12"/>
          </p:nvPr>
        </p:nvSpPr>
        <p:spPr/>
        <p:txBody>
          <a:bodyPr/>
          <a:lstStyle/>
          <a:p>
            <a:r>
              <a:rPr lang="en-US" smtClean="0"/>
              <a:t>3</a:t>
            </a:r>
            <a:endParaRPr lang="en-US"/>
          </a:p>
        </p:txBody>
      </p:sp>
      <p:pic>
        <p:nvPicPr>
          <p:cNvPr id="6" name="Picture 5" descr="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05724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Case Study – I : Background</a:t>
            </a:r>
            <a:endParaRPr lang="en-US" dirty="0"/>
          </a:p>
        </p:txBody>
      </p:sp>
      <p:sp>
        <p:nvSpPr>
          <p:cNvPr id="3" name="Content Placeholder 2" descr=" 3"/>
          <p:cNvSpPr>
            <a:spLocks noGrp="1"/>
          </p:cNvSpPr>
          <p:nvPr>
            <p:ph idx="1"/>
          </p:nvPr>
        </p:nvSpPr>
        <p:spPr>
          <a:xfrm>
            <a:off x="457200" y="1600200"/>
            <a:ext cx="8382000" cy="4525963"/>
          </a:xfrm>
        </p:spPr>
        <p:txBody>
          <a:bodyPr>
            <a:normAutofit/>
          </a:bodyPr>
          <a:lstStyle/>
          <a:p>
            <a:r>
              <a:rPr lang="en-US" smtClean="0">
                <a:latin typeface="Calibri"/>
              </a:rPr>
              <a:t>Data center operator</a:t>
            </a:r>
          </a:p>
          <a:p>
            <a:pPr lvl="1"/>
            <a:r>
              <a:rPr lang="en-US" smtClean="0">
                <a:latin typeface="Calibri"/>
              </a:rPr>
              <a:t>Geographically distributed data centers</a:t>
            </a:r>
          </a:p>
          <a:p>
            <a:r>
              <a:rPr lang="en-US" smtClean="0">
                <a:latin typeface="Calibri"/>
              </a:rPr>
              <a:t>Data center equipment</a:t>
            </a:r>
          </a:p>
          <a:p>
            <a:endParaRPr lang="en-US" dirty="0"/>
          </a:p>
          <a:p>
            <a:endParaRPr lang="en-US" dirty="0" smtClean="0"/>
          </a:p>
          <a:p>
            <a:endParaRPr lang="en-US" dirty="0"/>
          </a:p>
          <a:p>
            <a:pPr>
              <a:buChar char=" "/>
            </a:pPr>
            <a:r>
              <a:rPr lang="en-US" smtClean="0"/>
              <a:t>                                             </a:t>
            </a:r>
            <a:endParaRPr lang="en-US" dirty="0" smtClean="0"/>
          </a:p>
        </p:txBody>
      </p:sp>
      <p:graphicFrame>
        <p:nvGraphicFramePr>
          <p:cNvPr id="6" name="Table 5" descr=" 4"/>
          <p:cNvGraphicFramePr>
            <a:graphicFrameLocks noGrp="1"/>
          </p:cNvGraphicFramePr>
          <p:nvPr>
            <p:extLst>
              <p:ext uri="{D42A27DB-BD31-4B8C-83A1-F6EECF244321}">
                <p14:modId xmlns:p14="http://schemas.microsoft.com/office/powerpoint/2010/main" val="427621127"/>
              </p:ext>
            </p:extLst>
          </p:nvPr>
        </p:nvGraphicFramePr>
        <p:xfrm>
          <a:off x="1524000" y="3393440"/>
          <a:ext cx="6096000" cy="1483360"/>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en-US" dirty="0" smtClean="0"/>
                        <a:t>IT Load</a:t>
                      </a:r>
                      <a:endParaRPr lang="en-US" dirty="0"/>
                    </a:p>
                  </a:txBody>
                  <a:tcPr/>
                </a:tc>
                <a:tc>
                  <a:txBody>
                    <a:bodyPr/>
                    <a:lstStyle/>
                    <a:p>
                      <a:r>
                        <a:rPr lang="en-US" dirty="0" smtClean="0"/>
                        <a:t>Non-IT</a:t>
                      </a:r>
                      <a:r>
                        <a:rPr lang="en-US" baseline="0" dirty="0" smtClean="0"/>
                        <a:t> Load</a:t>
                      </a:r>
                      <a:endParaRPr lang="en-US" dirty="0"/>
                    </a:p>
                  </a:txBody>
                  <a:tcPr/>
                </a:tc>
              </a:tr>
              <a:tr h="370840">
                <a:tc>
                  <a:txBody>
                    <a:bodyPr/>
                    <a:lstStyle/>
                    <a:p>
                      <a:r>
                        <a:rPr lang="en-US" dirty="0" smtClean="0"/>
                        <a:t>Servers</a:t>
                      </a:r>
                      <a:endParaRPr lang="en-US" dirty="0"/>
                    </a:p>
                  </a:txBody>
                  <a:tcPr/>
                </a:tc>
                <a:tc>
                  <a:txBody>
                    <a:bodyPr/>
                    <a:lstStyle/>
                    <a:p>
                      <a:r>
                        <a:rPr lang="en-US" dirty="0" smtClean="0"/>
                        <a:t>Lighting</a:t>
                      </a:r>
                      <a:endParaRPr lang="en-US" dirty="0"/>
                    </a:p>
                  </a:txBody>
                  <a:tcPr/>
                </a:tc>
              </a:tr>
              <a:tr h="370840">
                <a:tc>
                  <a:txBody>
                    <a:bodyPr/>
                    <a:lstStyle/>
                    <a:p>
                      <a:r>
                        <a:rPr lang="en-US" dirty="0" smtClean="0"/>
                        <a:t>Storage</a:t>
                      </a:r>
                      <a:endParaRPr lang="en-US" dirty="0"/>
                    </a:p>
                  </a:txBody>
                  <a:tcPr/>
                </a:tc>
                <a:tc>
                  <a:txBody>
                    <a:bodyPr/>
                    <a:lstStyle/>
                    <a:p>
                      <a:r>
                        <a:rPr lang="en-US" dirty="0" smtClean="0"/>
                        <a:t>Cooling</a:t>
                      </a:r>
                      <a:endParaRPr lang="en-US" dirty="0"/>
                    </a:p>
                  </a:txBody>
                  <a:tcPr/>
                </a:tc>
              </a:tr>
              <a:tr h="370840">
                <a:tc>
                  <a:txBody>
                    <a:bodyPr/>
                    <a:lstStyle/>
                    <a:p>
                      <a:r>
                        <a:rPr lang="en-US" dirty="0" smtClean="0"/>
                        <a:t>Network</a:t>
                      </a:r>
                      <a:endParaRPr lang="en-US" dirty="0"/>
                    </a:p>
                  </a:txBody>
                  <a:tcPr/>
                </a:tc>
                <a:tc>
                  <a:txBody>
                    <a:bodyPr/>
                    <a:lstStyle/>
                    <a:p>
                      <a:r>
                        <a:rPr lang="en-US" dirty="0" smtClean="0"/>
                        <a:t>Power distribution</a:t>
                      </a:r>
                      <a:endParaRPr lang="en-US" dirty="0"/>
                    </a:p>
                  </a:txBody>
                  <a:tcPr/>
                </a:tc>
              </a:tr>
            </a:tbl>
          </a:graphicData>
        </a:graphic>
      </p:graphicFrame>
      <p:sp>
        <p:nvSpPr>
          <p:cNvPr id="5" name="Slide Number Placeholder 4" descr=" 5"/>
          <p:cNvSpPr>
            <a:spLocks noGrp="1"/>
          </p:cNvSpPr>
          <p:nvPr>
            <p:ph type="sldNum" sz="quarter" idx="12"/>
          </p:nvPr>
        </p:nvSpPr>
        <p:spPr/>
        <p:txBody>
          <a:bodyPr/>
          <a:lstStyle/>
          <a:p>
            <a:r>
              <a:rPr lang="en-US" smtClean="0"/>
              <a:t>13</a:t>
            </a:r>
            <a:endParaRPr lang="en-US"/>
          </a:p>
        </p:txBody>
      </p:sp>
    </p:spTree>
    <p:extLst>
      <p:ext uri="{BB962C8B-B14F-4D97-AF65-F5344CB8AC3E}">
        <p14:creationId xmlns:p14="http://schemas.microsoft.com/office/powerpoint/2010/main" val="311831864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Case Study – I : Background</a:t>
            </a:r>
            <a:endParaRPr lang="en-US" dirty="0"/>
          </a:p>
        </p:txBody>
      </p:sp>
      <p:sp>
        <p:nvSpPr>
          <p:cNvPr id="3" name="Content Placeholder 2" descr=" 3"/>
          <p:cNvSpPr>
            <a:spLocks noGrp="1"/>
          </p:cNvSpPr>
          <p:nvPr>
            <p:ph idx="1"/>
          </p:nvPr>
        </p:nvSpPr>
        <p:spPr>
          <a:xfrm>
            <a:off x="457200" y="1600200"/>
            <a:ext cx="8382000" cy="4525963"/>
          </a:xfrm>
        </p:spPr>
        <p:txBody>
          <a:bodyPr>
            <a:normAutofit/>
          </a:bodyPr>
          <a:lstStyle/>
          <a:p>
            <a:r>
              <a:rPr lang="en-US" smtClean="0">
                <a:latin typeface="Calibri"/>
              </a:rPr>
              <a:t>Data center operator</a:t>
            </a:r>
          </a:p>
          <a:p>
            <a:pPr lvl="1"/>
            <a:r>
              <a:rPr lang="en-US" smtClean="0">
                <a:latin typeface="Calibri"/>
              </a:rPr>
              <a:t>Geographically distributed data centers</a:t>
            </a:r>
          </a:p>
          <a:p>
            <a:r>
              <a:rPr lang="en-US" smtClean="0">
                <a:latin typeface="Calibri"/>
              </a:rPr>
              <a:t>Data center equipment</a:t>
            </a:r>
          </a:p>
          <a:p>
            <a:endParaRPr lang="en-US" dirty="0"/>
          </a:p>
          <a:p>
            <a:endParaRPr lang="en-US" dirty="0" smtClean="0"/>
          </a:p>
          <a:p>
            <a:endParaRPr lang="en-US" dirty="0"/>
          </a:p>
          <a:p>
            <a:r>
              <a:rPr lang="en-US" smtClean="0">
                <a:latin typeface="Calibri"/>
              </a:rPr>
              <a:t>Power consumed is affine function of workload</a:t>
            </a:r>
            <a:endParaRPr lang="en-US" dirty="0" smtClean="0"/>
          </a:p>
        </p:txBody>
      </p:sp>
      <p:graphicFrame>
        <p:nvGraphicFramePr>
          <p:cNvPr id="6" name="Table 5" descr=" 4"/>
          <p:cNvGraphicFramePr>
            <a:graphicFrameLocks noGrp="1"/>
          </p:cNvGraphicFramePr>
          <p:nvPr>
            <p:extLst>
              <p:ext uri="{D42A27DB-BD31-4B8C-83A1-F6EECF244321}">
                <p14:modId xmlns:p14="http://schemas.microsoft.com/office/powerpoint/2010/main" val="3589425518"/>
              </p:ext>
            </p:extLst>
          </p:nvPr>
        </p:nvGraphicFramePr>
        <p:xfrm>
          <a:off x="1524000" y="3393440"/>
          <a:ext cx="6096000" cy="1483360"/>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en-US" dirty="0" smtClean="0"/>
                        <a:t>IT Load</a:t>
                      </a:r>
                      <a:endParaRPr lang="en-US" dirty="0"/>
                    </a:p>
                  </a:txBody>
                  <a:tcPr/>
                </a:tc>
                <a:tc>
                  <a:txBody>
                    <a:bodyPr/>
                    <a:lstStyle/>
                    <a:p>
                      <a:r>
                        <a:rPr lang="en-US" dirty="0" smtClean="0"/>
                        <a:t>Non-IT</a:t>
                      </a:r>
                      <a:r>
                        <a:rPr lang="en-US" baseline="0" dirty="0" smtClean="0"/>
                        <a:t> Load</a:t>
                      </a:r>
                      <a:endParaRPr lang="en-US" dirty="0"/>
                    </a:p>
                  </a:txBody>
                  <a:tcPr/>
                </a:tc>
              </a:tr>
              <a:tr h="370840">
                <a:tc>
                  <a:txBody>
                    <a:bodyPr/>
                    <a:lstStyle/>
                    <a:p>
                      <a:r>
                        <a:rPr lang="en-US" dirty="0" smtClean="0"/>
                        <a:t>Servers</a:t>
                      </a:r>
                      <a:endParaRPr lang="en-US" dirty="0"/>
                    </a:p>
                  </a:txBody>
                  <a:tcPr/>
                </a:tc>
                <a:tc>
                  <a:txBody>
                    <a:bodyPr/>
                    <a:lstStyle/>
                    <a:p>
                      <a:r>
                        <a:rPr lang="en-US" dirty="0" smtClean="0"/>
                        <a:t>Lighting</a:t>
                      </a:r>
                      <a:endParaRPr lang="en-US" dirty="0"/>
                    </a:p>
                  </a:txBody>
                  <a:tcPr/>
                </a:tc>
              </a:tr>
              <a:tr h="370840">
                <a:tc>
                  <a:txBody>
                    <a:bodyPr/>
                    <a:lstStyle/>
                    <a:p>
                      <a:r>
                        <a:rPr lang="en-US" dirty="0" smtClean="0"/>
                        <a:t>Storage</a:t>
                      </a:r>
                      <a:endParaRPr lang="en-US" dirty="0"/>
                    </a:p>
                  </a:txBody>
                  <a:tcPr/>
                </a:tc>
                <a:tc>
                  <a:txBody>
                    <a:bodyPr/>
                    <a:lstStyle/>
                    <a:p>
                      <a:r>
                        <a:rPr lang="en-US" dirty="0" smtClean="0"/>
                        <a:t>Cooling</a:t>
                      </a:r>
                      <a:endParaRPr lang="en-US" dirty="0"/>
                    </a:p>
                  </a:txBody>
                  <a:tcPr/>
                </a:tc>
              </a:tr>
              <a:tr h="370840">
                <a:tc>
                  <a:txBody>
                    <a:bodyPr/>
                    <a:lstStyle/>
                    <a:p>
                      <a:r>
                        <a:rPr lang="en-US" dirty="0" smtClean="0"/>
                        <a:t>Network</a:t>
                      </a:r>
                      <a:endParaRPr lang="en-US" dirty="0"/>
                    </a:p>
                  </a:txBody>
                  <a:tcPr/>
                </a:tc>
                <a:tc>
                  <a:txBody>
                    <a:bodyPr/>
                    <a:lstStyle/>
                    <a:p>
                      <a:r>
                        <a:rPr lang="en-US" dirty="0" smtClean="0"/>
                        <a:t>Power distribution</a:t>
                      </a:r>
                      <a:endParaRPr lang="en-US" dirty="0"/>
                    </a:p>
                  </a:txBody>
                  <a:tcPr/>
                </a:tc>
              </a:tr>
            </a:tbl>
          </a:graphicData>
        </a:graphic>
      </p:graphicFrame>
      <p:sp>
        <p:nvSpPr>
          <p:cNvPr id="5" name="Slide Number Placeholder 4" descr=" 5"/>
          <p:cNvSpPr>
            <a:spLocks noGrp="1"/>
          </p:cNvSpPr>
          <p:nvPr>
            <p:ph type="sldNum" sz="quarter" idx="12"/>
          </p:nvPr>
        </p:nvSpPr>
        <p:spPr/>
        <p:txBody>
          <a:bodyPr/>
          <a:lstStyle/>
          <a:p>
            <a:r>
              <a:rPr lang="en-US" smtClean="0"/>
              <a:t>13</a:t>
            </a:r>
            <a:endParaRPr lang="en-US"/>
          </a:p>
        </p:txBody>
      </p:sp>
    </p:spTree>
    <p:extLst>
      <p:ext uri="{BB962C8B-B14F-4D97-AF65-F5344CB8AC3E}">
        <p14:creationId xmlns:p14="http://schemas.microsoft.com/office/powerpoint/2010/main" val="9435878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Case Study – I : Background</a:t>
            </a:r>
            <a:endParaRPr lang="en-US" dirty="0"/>
          </a:p>
        </p:txBody>
      </p:sp>
      <p:sp>
        <p:nvSpPr>
          <p:cNvPr id="3" name="Content Placeholder 2" descr=" 3"/>
          <p:cNvSpPr>
            <a:spLocks noGrp="1"/>
          </p:cNvSpPr>
          <p:nvPr>
            <p:ph idx="1"/>
          </p:nvPr>
        </p:nvSpPr>
        <p:spPr>
          <a:xfrm>
            <a:off x="457200" y="1600200"/>
            <a:ext cx="8382000" cy="4525963"/>
          </a:xfrm>
        </p:spPr>
        <p:txBody>
          <a:bodyPr>
            <a:normAutofit/>
          </a:bodyPr>
          <a:lstStyle/>
          <a:p>
            <a:r>
              <a:rPr lang="en-US" smtClean="0">
                <a:latin typeface="Calibri"/>
              </a:rPr>
              <a:t>Data center operator</a:t>
            </a:r>
          </a:p>
          <a:p>
            <a:pPr lvl="1"/>
            <a:r>
              <a:rPr lang="en-US" smtClean="0">
                <a:latin typeface="Calibri"/>
              </a:rPr>
              <a:t>Geographically distributed data centers</a:t>
            </a:r>
          </a:p>
          <a:p>
            <a:r>
              <a:rPr lang="en-US" smtClean="0">
                <a:latin typeface="Calibri"/>
              </a:rPr>
              <a:t>Data center equipment</a:t>
            </a:r>
          </a:p>
          <a:p>
            <a:endParaRPr lang="en-US" dirty="0"/>
          </a:p>
          <a:p>
            <a:endParaRPr lang="en-US" dirty="0" smtClean="0"/>
          </a:p>
          <a:p>
            <a:endParaRPr lang="en-US" dirty="0"/>
          </a:p>
          <a:p>
            <a:r>
              <a:rPr lang="en-US" smtClean="0">
                <a:latin typeface="Calibri"/>
              </a:rPr>
              <a:t>Power consumed is affine function of workload</a:t>
            </a:r>
            <a:endParaRPr lang="en-US" dirty="0" smtClean="0"/>
          </a:p>
        </p:txBody>
      </p:sp>
      <p:graphicFrame>
        <p:nvGraphicFramePr>
          <p:cNvPr id="6" name="Table 5" descr=" 4"/>
          <p:cNvGraphicFramePr>
            <a:graphicFrameLocks noGrp="1"/>
          </p:cNvGraphicFramePr>
          <p:nvPr>
            <p:extLst>
              <p:ext uri="{D42A27DB-BD31-4B8C-83A1-F6EECF244321}">
                <p14:modId xmlns:p14="http://schemas.microsoft.com/office/powerpoint/2010/main" val="15630832"/>
              </p:ext>
            </p:extLst>
          </p:nvPr>
        </p:nvGraphicFramePr>
        <p:xfrm>
          <a:off x="1524000" y="3393440"/>
          <a:ext cx="6096000" cy="1483360"/>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en-US" dirty="0" smtClean="0"/>
                        <a:t>IT Load</a:t>
                      </a:r>
                      <a:endParaRPr lang="en-US" dirty="0"/>
                    </a:p>
                  </a:txBody>
                  <a:tcPr/>
                </a:tc>
                <a:tc>
                  <a:txBody>
                    <a:bodyPr/>
                    <a:lstStyle/>
                    <a:p>
                      <a:r>
                        <a:rPr lang="en-US" dirty="0" smtClean="0"/>
                        <a:t>Non-IT</a:t>
                      </a:r>
                      <a:r>
                        <a:rPr lang="en-US" baseline="0" dirty="0" smtClean="0"/>
                        <a:t> Load</a:t>
                      </a:r>
                      <a:endParaRPr lang="en-US" dirty="0"/>
                    </a:p>
                  </a:txBody>
                  <a:tcPr/>
                </a:tc>
              </a:tr>
              <a:tr h="370840">
                <a:tc>
                  <a:txBody>
                    <a:bodyPr/>
                    <a:lstStyle/>
                    <a:p>
                      <a:r>
                        <a:rPr lang="en-US" dirty="0" smtClean="0"/>
                        <a:t>Servers</a:t>
                      </a:r>
                      <a:endParaRPr lang="en-US" dirty="0"/>
                    </a:p>
                  </a:txBody>
                  <a:tcPr/>
                </a:tc>
                <a:tc>
                  <a:txBody>
                    <a:bodyPr/>
                    <a:lstStyle/>
                    <a:p>
                      <a:r>
                        <a:rPr lang="en-US" dirty="0" smtClean="0"/>
                        <a:t>Lighting</a:t>
                      </a:r>
                      <a:endParaRPr lang="en-US" dirty="0"/>
                    </a:p>
                  </a:txBody>
                  <a:tcPr/>
                </a:tc>
              </a:tr>
              <a:tr h="370840">
                <a:tc>
                  <a:txBody>
                    <a:bodyPr/>
                    <a:lstStyle/>
                    <a:p>
                      <a:r>
                        <a:rPr lang="en-US" dirty="0" smtClean="0"/>
                        <a:t>Storage</a:t>
                      </a:r>
                      <a:endParaRPr lang="en-US" dirty="0"/>
                    </a:p>
                  </a:txBody>
                  <a:tcPr/>
                </a:tc>
                <a:tc>
                  <a:txBody>
                    <a:bodyPr/>
                    <a:lstStyle/>
                    <a:p>
                      <a:r>
                        <a:rPr lang="en-US" dirty="0" smtClean="0"/>
                        <a:t>Cooling</a:t>
                      </a:r>
                      <a:endParaRPr lang="en-US" dirty="0"/>
                    </a:p>
                  </a:txBody>
                  <a:tcPr/>
                </a:tc>
              </a:tr>
              <a:tr h="370840">
                <a:tc>
                  <a:txBody>
                    <a:bodyPr/>
                    <a:lstStyle/>
                    <a:p>
                      <a:r>
                        <a:rPr lang="en-US" dirty="0" smtClean="0"/>
                        <a:t>Network</a:t>
                      </a:r>
                      <a:endParaRPr lang="en-US" dirty="0"/>
                    </a:p>
                  </a:txBody>
                  <a:tcPr/>
                </a:tc>
                <a:tc>
                  <a:txBody>
                    <a:bodyPr/>
                    <a:lstStyle/>
                    <a:p>
                      <a:r>
                        <a:rPr lang="en-US" dirty="0" smtClean="0"/>
                        <a:t>Power distribution</a:t>
                      </a:r>
                      <a:endParaRPr lang="en-US" dirty="0"/>
                    </a:p>
                  </a:txBody>
                  <a:tcPr/>
                </a:tc>
              </a:tr>
            </a:tbl>
          </a:graphicData>
        </a:graphic>
      </p:graphicFrame>
      <p:sp>
        <p:nvSpPr>
          <p:cNvPr id="5" name="Slide Number Placeholder 4" descr=" 5"/>
          <p:cNvSpPr>
            <a:spLocks noGrp="1"/>
          </p:cNvSpPr>
          <p:nvPr>
            <p:ph type="sldNum" sz="quarter" idx="12"/>
          </p:nvPr>
        </p:nvSpPr>
        <p:spPr/>
        <p:txBody>
          <a:bodyPr/>
          <a:lstStyle/>
          <a:p>
            <a:r>
              <a:rPr lang="en-US" smtClean="0"/>
              <a:t>13</a:t>
            </a:r>
            <a:endParaRPr lang="en-US"/>
          </a:p>
        </p:txBody>
      </p:sp>
      <p:sp>
        <p:nvSpPr>
          <p:cNvPr id="7" name="TextBox 6" descr=" 8"/>
          <p:cNvSpPr txBox="1"/>
          <p:nvPr/>
        </p:nvSpPr>
        <p:spPr>
          <a:xfrm>
            <a:off x="2209800" y="5710535"/>
            <a:ext cx="5026889" cy="461665"/>
          </a:xfrm>
          <a:prstGeom prst="rect">
            <a:avLst/>
          </a:prstGeom>
          <a:solidFill>
            <a:srgbClr val="002060"/>
          </a:solidFill>
        </p:spPr>
        <p:txBody>
          <a:bodyPr wrap="none" rtlCol="0">
            <a:spAutoFit/>
          </a:bodyPr>
          <a:lstStyle/>
          <a:p>
            <a:r>
              <a:rPr lang="en-US" sz="2400" dirty="0" smtClean="0">
                <a:solidFill>
                  <a:schemeClr val="bg1"/>
                </a:solidFill>
              </a:rPr>
              <a:t>Let’s recap how we can use WR and RP</a:t>
            </a:r>
            <a:endParaRPr lang="en-US" sz="2400" dirty="0">
              <a:solidFill>
                <a:schemeClr val="bg1"/>
              </a:solidFill>
            </a:endParaRPr>
          </a:p>
        </p:txBody>
      </p:sp>
    </p:spTree>
    <p:extLst>
      <p:ext uri="{BB962C8B-B14F-4D97-AF65-F5344CB8AC3E}">
        <p14:creationId xmlns:p14="http://schemas.microsoft.com/office/powerpoint/2010/main" val="15477526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29" name="TextBox 28" descr=" 29"/>
          <p:cNvSpPr txBox="1"/>
          <p:nvPr/>
        </p:nvSpPr>
        <p:spPr>
          <a:xfrm>
            <a:off x="323042" y="3440668"/>
            <a:ext cx="4325158" cy="369332"/>
          </a:xfrm>
          <a:prstGeom prst="rect">
            <a:avLst/>
          </a:prstGeom>
          <a:solidFill>
            <a:srgbClr val="002060"/>
          </a:solidFill>
        </p:spPr>
        <p:txBody>
          <a:bodyPr wrap="none" rtlCol="0">
            <a:spAutoFit/>
          </a:bodyPr>
          <a:lstStyle/>
          <a:p>
            <a:r>
              <a:rPr lang="en-US" dirty="0" smtClean="0">
                <a:solidFill>
                  <a:schemeClr val="bg1"/>
                </a:solidFill>
              </a:rPr>
              <a:t>Electricity price driven workload assignment</a:t>
            </a:r>
            <a:endParaRPr lang="en-US" dirty="0">
              <a:solidFill>
                <a:schemeClr val="bg1"/>
              </a:solidFill>
            </a:endParaRPr>
          </a:p>
        </p:txBody>
      </p:sp>
    </p:spTree>
    <p:extLst>
      <p:ext uri="{BB962C8B-B14F-4D97-AF65-F5344CB8AC3E}">
        <p14:creationId xmlns:p14="http://schemas.microsoft.com/office/powerpoint/2010/main" val="377932395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2" name="Rounded Rectangular Callout 11" descr=" 34"/>
          <p:cNvSpPr/>
          <p:nvPr/>
        </p:nvSpPr>
        <p:spPr>
          <a:xfrm>
            <a:off x="357848" y="3796145"/>
            <a:ext cx="1604197" cy="318655"/>
          </a:xfrm>
          <a:prstGeom prst="wedgeRoundRectCallout">
            <a:avLst>
              <a:gd name="adj1" fmla="val 40486"/>
              <a:gd name="adj2" fmla="val -19613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State</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Tree>
    <p:extLst>
      <p:ext uri="{BB962C8B-B14F-4D97-AF65-F5344CB8AC3E}">
        <p14:creationId xmlns:p14="http://schemas.microsoft.com/office/powerpoint/2010/main" val="203229194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2" name="Rounded Rectangular Callout 11" descr=" 34"/>
          <p:cNvSpPr/>
          <p:nvPr/>
        </p:nvSpPr>
        <p:spPr>
          <a:xfrm>
            <a:off x="357848" y="3796145"/>
            <a:ext cx="1604197" cy="318655"/>
          </a:xfrm>
          <a:prstGeom prst="wedgeRoundRectCallout">
            <a:avLst>
              <a:gd name="adj1" fmla="val 40486"/>
              <a:gd name="adj2" fmla="val -19613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State</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3" name="Rounded Rectangular Callout 12" descr=" 38"/>
          <p:cNvSpPr/>
          <p:nvPr/>
        </p:nvSpPr>
        <p:spPr>
          <a:xfrm>
            <a:off x="2718604" y="3761510"/>
            <a:ext cx="1452952" cy="277090"/>
          </a:xfrm>
          <a:prstGeom prst="wedgeRoundRectCallout">
            <a:avLst>
              <a:gd name="adj1" fmla="val -47532"/>
              <a:gd name="adj2" fmla="val -23029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15" name="TextBox 14" descr=" 63"/>
          <p:cNvSpPr txBox="1"/>
          <p:nvPr/>
        </p:nvSpPr>
        <p:spPr>
          <a:xfrm>
            <a:off x="946516" y="4202668"/>
            <a:ext cx="3789435" cy="369332"/>
          </a:xfrm>
          <a:prstGeom prst="rect">
            <a:avLst/>
          </a:prstGeom>
          <a:solidFill>
            <a:srgbClr val="002060"/>
          </a:solidFill>
        </p:spPr>
        <p:txBody>
          <a:bodyPr wrap="none" rtlCol="0">
            <a:spAutoFit/>
          </a:bodyPr>
          <a:lstStyle/>
          <a:p>
            <a:r>
              <a:rPr lang="en-US" dirty="0" smtClean="0">
                <a:solidFill>
                  <a:schemeClr val="bg1"/>
                </a:solidFill>
              </a:rPr>
              <a:t>Sum of all data centers’ electricity cost</a:t>
            </a:r>
            <a:endParaRPr lang="en-US" dirty="0">
              <a:solidFill>
                <a:schemeClr val="bg1"/>
              </a:solidFill>
            </a:endParaRPr>
          </a:p>
        </p:txBody>
      </p:sp>
    </p:spTree>
    <p:extLst>
      <p:ext uri="{BB962C8B-B14F-4D97-AF65-F5344CB8AC3E}">
        <p14:creationId xmlns:p14="http://schemas.microsoft.com/office/powerpoint/2010/main" val="428106847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Tree>
    <p:extLst>
      <p:ext uri="{BB962C8B-B14F-4D97-AF65-F5344CB8AC3E}">
        <p14:creationId xmlns:p14="http://schemas.microsoft.com/office/powerpoint/2010/main" val="278520523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27" name="Rounded Rectangular Callout 26" descr=" 39"/>
          <p:cNvSpPr/>
          <p:nvPr/>
        </p:nvSpPr>
        <p:spPr>
          <a:xfrm>
            <a:off x="4472346" y="3761510"/>
            <a:ext cx="1426291" cy="581890"/>
          </a:xfrm>
          <a:prstGeom prst="wedgeRoundRectCallout">
            <a:avLst>
              <a:gd name="adj1" fmla="val -53860"/>
              <a:gd name="adj2" fmla="val -13184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activation</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Tree>
    <p:extLst>
      <p:ext uri="{BB962C8B-B14F-4D97-AF65-F5344CB8AC3E}">
        <p14:creationId xmlns:p14="http://schemas.microsoft.com/office/powerpoint/2010/main" val="336267784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27" name="Rounded Rectangular Callout 26" descr=" 39"/>
          <p:cNvSpPr/>
          <p:nvPr/>
        </p:nvSpPr>
        <p:spPr>
          <a:xfrm>
            <a:off x="4472346" y="3761510"/>
            <a:ext cx="1426291" cy="581890"/>
          </a:xfrm>
          <a:prstGeom prst="wedgeRoundRectCallout">
            <a:avLst>
              <a:gd name="adj1" fmla="val -53860"/>
              <a:gd name="adj2" fmla="val -13184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activation</a:t>
            </a:r>
            <a:endParaRPr lang="en-US" dirty="0"/>
          </a:p>
        </p:txBody>
      </p:sp>
      <p:sp>
        <p:nvSpPr>
          <p:cNvPr id="28" name="Rounded Rectangular Callout 27" descr=" 40"/>
          <p:cNvSpPr/>
          <p:nvPr/>
        </p:nvSpPr>
        <p:spPr>
          <a:xfrm>
            <a:off x="5791200" y="838200"/>
            <a:ext cx="1426291" cy="581890"/>
          </a:xfrm>
          <a:prstGeom prst="wedgeRoundRectCallout">
            <a:avLst>
              <a:gd name="adj1" fmla="val -94658"/>
              <a:gd name="adj2" fmla="val 15495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deactivation</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Tree>
    <p:extLst>
      <p:ext uri="{BB962C8B-B14F-4D97-AF65-F5344CB8AC3E}">
        <p14:creationId xmlns:p14="http://schemas.microsoft.com/office/powerpoint/2010/main" val="19169637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27" name="Rounded Rectangular Callout 26" descr=" 39"/>
          <p:cNvSpPr/>
          <p:nvPr/>
        </p:nvSpPr>
        <p:spPr>
          <a:xfrm>
            <a:off x="4472346" y="3761510"/>
            <a:ext cx="1426291" cy="581890"/>
          </a:xfrm>
          <a:prstGeom prst="wedgeRoundRectCallout">
            <a:avLst>
              <a:gd name="adj1" fmla="val -53860"/>
              <a:gd name="adj2" fmla="val -13184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activation</a:t>
            </a:r>
            <a:endParaRPr lang="en-US" dirty="0"/>
          </a:p>
        </p:txBody>
      </p:sp>
      <p:sp>
        <p:nvSpPr>
          <p:cNvPr id="28" name="Rounded Rectangular Callout 27" descr=" 40"/>
          <p:cNvSpPr/>
          <p:nvPr/>
        </p:nvSpPr>
        <p:spPr>
          <a:xfrm>
            <a:off x="5791200" y="838200"/>
            <a:ext cx="1426291" cy="581890"/>
          </a:xfrm>
          <a:prstGeom prst="wedgeRoundRectCallout">
            <a:avLst>
              <a:gd name="adj1" fmla="val -94658"/>
              <a:gd name="adj2" fmla="val 15495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deactivation</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32" name="Rounded Rectangular Callout 31" descr=" 43"/>
          <p:cNvSpPr/>
          <p:nvPr/>
        </p:nvSpPr>
        <p:spPr>
          <a:xfrm>
            <a:off x="2388209" y="3477492"/>
            <a:ext cx="1646926" cy="304800"/>
          </a:xfrm>
          <a:prstGeom prst="wedgeRoundRectCallout">
            <a:avLst>
              <a:gd name="adj1" fmla="val 14499"/>
              <a:gd name="adj2" fmla="val -36022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Tree>
    <p:extLst>
      <p:ext uri="{BB962C8B-B14F-4D97-AF65-F5344CB8AC3E}">
        <p14:creationId xmlns:p14="http://schemas.microsoft.com/office/powerpoint/2010/main" val="31337168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sp>
        <p:nvSpPr>
          <p:cNvPr id="8" name="Cloud 7" descr=" 11"/>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7" name="Straight Connector 6" descr=" 13"/>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descr=" 17"/>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8" descr=" 10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527" y="1349171"/>
            <a:ext cx="1057152" cy="5946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 3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190500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descr=" 5"/>
          <p:cNvCxnSpPr/>
          <p:nvPr/>
        </p:nvCxnSpPr>
        <p:spPr>
          <a:xfrm>
            <a:off x="1333500" y="2395408"/>
            <a:ext cx="1485900" cy="719007"/>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8" descr="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968" y="511081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descr=" 35"/>
          <p:cNvCxnSpPr/>
          <p:nvPr/>
        </p:nvCxnSpPr>
        <p:spPr>
          <a:xfrm flipH="1">
            <a:off x="1617006" y="4114800"/>
            <a:ext cx="1202394" cy="996010"/>
          </a:xfrm>
          <a:prstGeom prst="line">
            <a:avLst/>
          </a:prstGeom>
        </p:spPr>
        <p:style>
          <a:lnRef idx="1">
            <a:schemeClr val="accent1"/>
          </a:lnRef>
          <a:fillRef idx="0">
            <a:schemeClr val="accent1"/>
          </a:fillRef>
          <a:effectRef idx="0">
            <a:schemeClr val="accent1"/>
          </a:effectRef>
          <a:fontRef idx="minor">
            <a:schemeClr val="tx1"/>
          </a:fontRef>
        </p:style>
      </p:cxnSp>
      <p:sp>
        <p:nvSpPr>
          <p:cNvPr id="18" name="Slide Number Placeholder 17" descr=" 18"/>
          <p:cNvSpPr>
            <a:spLocks noGrp="1"/>
          </p:cNvSpPr>
          <p:nvPr>
            <p:ph type="sldNum" sz="quarter" idx="12"/>
          </p:nvPr>
        </p:nvSpPr>
        <p:spPr/>
        <p:txBody>
          <a:bodyPr/>
          <a:lstStyle/>
          <a:p>
            <a:r>
              <a:rPr lang="en-US" smtClean="0"/>
              <a:t>3</a:t>
            </a:r>
            <a:endParaRPr lang="en-US"/>
          </a:p>
        </p:txBody>
      </p:sp>
      <p:pic>
        <p:nvPicPr>
          <p:cNvPr id="6" name="Picture 5" descr="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30437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Tree>
    <p:extLst>
      <p:ext uri="{BB962C8B-B14F-4D97-AF65-F5344CB8AC3E}">
        <p14:creationId xmlns:p14="http://schemas.microsoft.com/office/powerpoint/2010/main" val="212242985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32" name="TextBox 31" descr=" 77"/>
          <p:cNvSpPr txBox="1"/>
          <p:nvPr/>
        </p:nvSpPr>
        <p:spPr>
          <a:xfrm>
            <a:off x="1024294" y="3729335"/>
            <a:ext cx="2059475" cy="461665"/>
          </a:xfrm>
          <a:prstGeom prst="rect">
            <a:avLst/>
          </a:prstGeom>
          <a:solidFill>
            <a:srgbClr val="002060"/>
          </a:solidFill>
        </p:spPr>
        <p:txBody>
          <a:bodyPr wrap="none" rtlCol="0">
            <a:spAutoFit/>
          </a:bodyPr>
          <a:lstStyle/>
          <a:p>
            <a:r>
              <a:rPr lang="en-US" sz="2400" dirty="0" smtClean="0">
                <a:solidFill>
                  <a:schemeClr val="bg1"/>
                </a:solidFill>
              </a:rPr>
              <a:t>Locally optimal</a:t>
            </a:r>
            <a:endParaRPr lang="en-US" sz="2400" dirty="0">
              <a:solidFill>
                <a:schemeClr val="bg1"/>
              </a:solidFill>
            </a:endParaRPr>
          </a:p>
        </p:txBody>
      </p:sp>
    </p:spTree>
    <p:extLst>
      <p:ext uri="{BB962C8B-B14F-4D97-AF65-F5344CB8AC3E}">
        <p14:creationId xmlns:p14="http://schemas.microsoft.com/office/powerpoint/2010/main" val="18865741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TextBox 42" descr=" 45"/>
          <p:cNvSpPr txBox="1"/>
          <p:nvPr/>
        </p:nvSpPr>
        <p:spPr>
          <a:xfrm>
            <a:off x="4905018" y="3897822"/>
            <a:ext cx="3867341" cy="461665"/>
          </a:xfrm>
          <a:prstGeom prst="rect">
            <a:avLst/>
          </a:prstGeom>
          <a:solidFill>
            <a:srgbClr val="002060"/>
          </a:solidFill>
        </p:spPr>
        <p:txBody>
          <a:bodyPr wrap="none" rtlCol="0">
            <a:spAutoFit/>
          </a:bodyPr>
          <a:lstStyle/>
          <a:p>
            <a:r>
              <a:rPr lang="en-US" sz="2400" dirty="0" smtClean="0">
                <a:solidFill>
                  <a:schemeClr val="bg1"/>
                </a:solidFill>
              </a:rPr>
              <a:t>Might not be globally optimal</a:t>
            </a:r>
            <a:endParaRPr lang="en-US" sz="2400" dirty="0">
              <a:solidFill>
                <a:schemeClr val="bg1"/>
              </a:solidFill>
            </a:endParaRPr>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32" name="TextBox 31" descr=" 77"/>
          <p:cNvSpPr txBox="1"/>
          <p:nvPr/>
        </p:nvSpPr>
        <p:spPr>
          <a:xfrm>
            <a:off x="1024294" y="3729335"/>
            <a:ext cx="2059475" cy="461665"/>
          </a:xfrm>
          <a:prstGeom prst="rect">
            <a:avLst/>
          </a:prstGeom>
          <a:solidFill>
            <a:srgbClr val="002060"/>
          </a:solidFill>
        </p:spPr>
        <p:txBody>
          <a:bodyPr wrap="none" rtlCol="0">
            <a:spAutoFit/>
          </a:bodyPr>
          <a:lstStyle/>
          <a:p>
            <a:r>
              <a:rPr lang="en-US" sz="2400" dirty="0" smtClean="0">
                <a:solidFill>
                  <a:schemeClr val="bg1"/>
                </a:solidFill>
              </a:rPr>
              <a:t>Locally optimal</a:t>
            </a:r>
            <a:endParaRPr lang="en-US" sz="2400" dirty="0">
              <a:solidFill>
                <a:schemeClr val="bg1"/>
              </a:solidFill>
            </a:endParaRPr>
          </a:p>
        </p:txBody>
      </p:sp>
    </p:spTree>
    <p:extLst>
      <p:ext uri="{BB962C8B-B14F-4D97-AF65-F5344CB8AC3E}">
        <p14:creationId xmlns:p14="http://schemas.microsoft.com/office/powerpoint/2010/main" val="38966734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Tree>
    <p:extLst>
      <p:ext uri="{BB962C8B-B14F-4D97-AF65-F5344CB8AC3E}">
        <p14:creationId xmlns:p14="http://schemas.microsoft.com/office/powerpoint/2010/main" val="406426984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Tree>
    <p:extLst>
      <p:ext uri="{BB962C8B-B14F-4D97-AF65-F5344CB8AC3E}">
        <p14:creationId xmlns:p14="http://schemas.microsoft.com/office/powerpoint/2010/main" val="126478936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
        <p:nvSpPr>
          <p:cNvPr id="51" name="Rounded Rectangular Callout 50" descr=" 3"/>
          <p:cNvSpPr/>
          <p:nvPr/>
        </p:nvSpPr>
        <p:spPr>
          <a:xfrm>
            <a:off x="357848" y="3657600"/>
            <a:ext cx="1939853" cy="713508"/>
          </a:xfrm>
          <a:prstGeom prst="wedgeRoundRectCallout">
            <a:avLst>
              <a:gd name="adj1" fmla="val 593"/>
              <a:gd name="adj2" fmla="val 10910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locally suboptimal</a:t>
            </a:r>
            <a:endParaRPr lang="en-US" dirty="0"/>
          </a:p>
        </p:txBody>
      </p:sp>
    </p:spTree>
    <p:extLst>
      <p:ext uri="{BB962C8B-B14F-4D97-AF65-F5344CB8AC3E}">
        <p14:creationId xmlns:p14="http://schemas.microsoft.com/office/powerpoint/2010/main" val="177803443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 50"/>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6" name="Oval 55" descr=" 51"/>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descr=" 52"/>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8" name="Rounded Rectangle 57" descr=" 53"/>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descr=" 59"/>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2" name="TextBox 51" descr=" 67"/>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53" name="TextBox 52" descr=" 72"/>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
        <p:nvSpPr>
          <p:cNvPr id="59" name="Rounded Rectangular Callout 58" descr=" 74"/>
          <p:cNvSpPr/>
          <p:nvPr/>
        </p:nvSpPr>
        <p:spPr>
          <a:xfrm>
            <a:off x="3622747" y="3581400"/>
            <a:ext cx="1939853" cy="713508"/>
          </a:xfrm>
          <a:prstGeom prst="wedgeRoundRectCallout">
            <a:avLst>
              <a:gd name="adj1" fmla="val 593"/>
              <a:gd name="adj2" fmla="val 10910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locally suboptimal</a:t>
            </a:r>
            <a:endParaRPr lang="en-US" dirty="0"/>
          </a:p>
        </p:txBody>
      </p:sp>
    </p:spTree>
    <p:extLst>
      <p:ext uri="{BB962C8B-B14F-4D97-AF65-F5344CB8AC3E}">
        <p14:creationId xmlns:p14="http://schemas.microsoft.com/office/powerpoint/2010/main" val="211129357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 50"/>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6" name="Oval 55" descr=" 51"/>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descr=" 52"/>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8" name="Rounded Rectangle 57" descr=" 53"/>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descr=" 54"/>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64" name="Oval 63" descr=" 55"/>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descr=" 56"/>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66" name="Rounded Rectangle 65" descr=" 57"/>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descr=" 59"/>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ord 50" descr=" 60"/>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2" name="TextBox 51" descr=" 67"/>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2" name="TextBox 61" descr=" 68"/>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53" name="TextBox 52" descr=" 72"/>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61" name="TextBox 60" descr=" 73"/>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60" name="Rounded Rectangular Callout 59" descr=" 75"/>
          <p:cNvSpPr/>
          <p:nvPr/>
        </p:nvSpPr>
        <p:spPr>
          <a:xfrm>
            <a:off x="6670747" y="3588327"/>
            <a:ext cx="1939853" cy="713508"/>
          </a:xfrm>
          <a:prstGeom prst="wedgeRoundRectCallout">
            <a:avLst>
              <a:gd name="adj1" fmla="val 593"/>
              <a:gd name="adj2" fmla="val 10910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locally suboptimal</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Tree>
    <p:extLst>
      <p:ext uri="{BB962C8B-B14F-4D97-AF65-F5344CB8AC3E}">
        <p14:creationId xmlns:p14="http://schemas.microsoft.com/office/powerpoint/2010/main" val="303835173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 50"/>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6" name="Oval 55" descr=" 51"/>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descr=" 52"/>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8" name="Rounded Rectangle 57" descr=" 53"/>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descr=" 54"/>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64" name="Oval 63" descr=" 55"/>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descr=" 56"/>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66" name="Rounded Rectangle 65" descr=" 57"/>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descr=" 59"/>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ord 50" descr=" 60"/>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descr=" 6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descr=" 62"/>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2" name="TextBox 51" descr=" 67"/>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2" name="TextBox 61" descr=" 68"/>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8" name="TextBox 67" descr=" 70"/>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53" name="TextBox 52" descr=" 72"/>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61" name="TextBox 60" descr=" 73"/>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
        <p:nvSpPr>
          <p:cNvPr id="69" name="Rounded Rectangular Callout 68" descr=" 65"/>
          <p:cNvSpPr/>
          <p:nvPr/>
        </p:nvSpPr>
        <p:spPr>
          <a:xfrm>
            <a:off x="5908753" y="4052455"/>
            <a:ext cx="1981200" cy="457200"/>
          </a:xfrm>
          <a:prstGeom prst="wedgeRoundRectCallout">
            <a:avLst>
              <a:gd name="adj1" fmla="val -30477"/>
              <a:gd name="adj2" fmla="val 19085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transition costs</a:t>
            </a:r>
            <a:endParaRPr lang="en-US" dirty="0"/>
          </a:p>
        </p:txBody>
      </p:sp>
    </p:spTree>
    <p:extLst>
      <p:ext uri="{BB962C8B-B14F-4D97-AF65-F5344CB8AC3E}">
        <p14:creationId xmlns:p14="http://schemas.microsoft.com/office/powerpoint/2010/main" val="363621850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 50"/>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6" name="Oval 55" descr=" 51"/>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descr=" 52"/>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8" name="Rounded Rectangle 57" descr=" 53"/>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descr=" 54"/>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64" name="Oval 63" descr=" 55"/>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descr=" 56"/>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66" name="Rounded Rectangle 65" descr=" 57"/>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descr=" 59"/>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ord 50" descr=" 60"/>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descr=" 6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descr=" 62"/>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2" name="TextBox 51" descr=" 67"/>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2" name="TextBox 61" descr=" 68"/>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0" name="TextBox 59" descr=" 69"/>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68" name="TextBox 67" descr=" 70"/>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53" name="TextBox 52" descr=" 72"/>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61" name="TextBox 60" descr=" 73"/>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
        <p:nvSpPr>
          <p:cNvPr id="70" name="Rounded Rectangular Callout 69" descr=" 27"/>
          <p:cNvSpPr/>
          <p:nvPr/>
        </p:nvSpPr>
        <p:spPr>
          <a:xfrm>
            <a:off x="2445693" y="3976253"/>
            <a:ext cx="2849018" cy="651163"/>
          </a:xfrm>
          <a:prstGeom prst="wedgeRoundRectCallout">
            <a:avLst>
              <a:gd name="adj1" fmla="val -14954"/>
              <a:gd name="adj2" fmla="val 13376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costs lower than local optimal scheme</a:t>
            </a:r>
            <a:endParaRPr lang="en-US" dirty="0"/>
          </a:p>
        </p:txBody>
      </p:sp>
    </p:spTree>
    <p:extLst>
      <p:ext uri="{BB962C8B-B14F-4D97-AF65-F5344CB8AC3E}">
        <p14:creationId xmlns:p14="http://schemas.microsoft.com/office/powerpoint/2010/main" val="25906517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Background</a:t>
            </a:r>
            <a:endParaRPr lang="en-US" dirty="0"/>
          </a:p>
        </p:txBody>
      </p:sp>
      <p:sp>
        <p:nvSpPr>
          <p:cNvPr id="8" name="Cloud 7" descr=" 11"/>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7" name="Straight Connector 6" descr=" 13"/>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descr=" 17"/>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8" descr=" 10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527" y="1349171"/>
            <a:ext cx="1057152" cy="5946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7" descr="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100" y="5449608"/>
            <a:ext cx="659100" cy="6591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descr=" 19"/>
          <p:cNvCxnSpPr/>
          <p:nvPr/>
        </p:nvCxnSpPr>
        <p:spPr>
          <a:xfrm>
            <a:off x="3429000" y="4069807"/>
            <a:ext cx="1371600" cy="39575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descr=" 37"/>
          <p:cNvSpPr txBox="1"/>
          <p:nvPr/>
        </p:nvSpPr>
        <p:spPr>
          <a:xfrm>
            <a:off x="74427" y="6385950"/>
            <a:ext cx="2874313" cy="369332"/>
          </a:xfrm>
          <a:prstGeom prst="rect">
            <a:avLst/>
          </a:prstGeom>
          <a:noFill/>
        </p:spPr>
        <p:txBody>
          <a:bodyPr wrap="none" rtlCol="0">
            <a:spAutoFit/>
          </a:bodyPr>
          <a:lstStyle/>
          <a:p>
            <a:r>
              <a:rPr lang="en-US" dirty="0" smtClean="0"/>
              <a:t>Source</a:t>
            </a:r>
            <a:r>
              <a:rPr lang="en-US" dirty="0"/>
              <a:t>: http://bit.ly/1KGJcsg</a:t>
            </a:r>
          </a:p>
        </p:txBody>
      </p:sp>
      <p:pic>
        <p:nvPicPr>
          <p:cNvPr id="9" name="Picture 8" descr=" 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90500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descr=" 5"/>
          <p:cNvCxnSpPr/>
          <p:nvPr/>
        </p:nvCxnSpPr>
        <p:spPr>
          <a:xfrm>
            <a:off x="1333500" y="2395408"/>
            <a:ext cx="1485900" cy="719007"/>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8" descr=" 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968" y="511081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descr=" 35"/>
          <p:cNvCxnSpPr/>
          <p:nvPr/>
        </p:nvCxnSpPr>
        <p:spPr>
          <a:xfrm flipH="1">
            <a:off x="1617006" y="4114800"/>
            <a:ext cx="1202394" cy="996010"/>
          </a:xfrm>
          <a:prstGeom prst="line">
            <a:avLst/>
          </a:prstGeom>
        </p:spPr>
        <p:style>
          <a:lnRef idx="1">
            <a:schemeClr val="accent1"/>
          </a:lnRef>
          <a:fillRef idx="0">
            <a:schemeClr val="accent1"/>
          </a:fillRef>
          <a:effectRef idx="0">
            <a:schemeClr val="accent1"/>
          </a:effectRef>
          <a:fontRef idx="minor">
            <a:schemeClr val="tx1"/>
          </a:fontRef>
        </p:style>
      </p:cxnSp>
      <p:sp>
        <p:nvSpPr>
          <p:cNvPr id="18" name="Slide Number Placeholder 17" descr=" 18"/>
          <p:cNvSpPr>
            <a:spLocks noGrp="1"/>
          </p:cNvSpPr>
          <p:nvPr>
            <p:ph type="sldNum" sz="quarter" idx="12"/>
          </p:nvPr>
        </p:nvSpPr>
        <p:spPr/>
        <p:txBody>
          <a:bodyPr/>
          <a:lstStyle/>
          <a:p>
            <a:r>
              <a:rPr lang="en-US" smtClean="0"/>
              <a:t>3</a:t>
            </a:r>
            <a:endParaRPr lang="en-US"/>
          </a:p>
        </p:txBody>
      </p:sp>
      <p:sp>
        <p:nvSpPr>
          <p:cNvPr id="17" name="Cloud 16" descr=" 85"/>
          <p:cNvSpPr/>
          <p:nvPr/>
        </p:nvSpPr>
        <p:spPr>
          <a:xfrm>
            <a:off x="4190753" y="4335081"/>
            <a:ext cx="1790700" cy="90824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Cellular network</a:t>
            </a:r>
            <a:endParaRPr lang="en-US" dirty="0">
              <a:solidFill>
                <a:schemeClr val="tx1"/>
              </a:solidFill>
            </a:endParaRPr>
          </a:p>
        </p:txBody>
      </p:sp>
      <p:pic>
        <p:nvPicPr>
          <p:cNvPr id="6" name="Picture 5" descr="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0048" y="4612805"/>
            <a:ext cx="688538" cy="84502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descr=" 14"/>
          <p:cNvCxnSpPr/>
          <p:nvPr/>
        </p:nvCxnSpPr>
        <p:spPr>
          <a:xfrm>
            <a:off x="5981453" y="4789203"/>
            <a:ext cx="902864" cy="3552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20397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 50"/>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6" name="Oval 55" descr=" 51"/>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descr=" 52"/>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8" name="Rounded Rectangle 57" descr=" 53"/>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descr=" 54"/>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64" name="Oval 63" descr=" 55"/>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descr=" 56"/>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66" name="Rounded Rectangle 65" descr=" 57"/>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descr=" 59"/>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ord 50" descr=" 60"/>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descr=" 6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descr=" 62"/>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2" name="TextBox 51" descr=" 67"/>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2" name="TextBox 61" descr=" 68"/>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0" name="TextBox 59" descr=" 69"/>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68" name="TextBox 67" descr=" 70"/>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53" name="TextBox 52" descr=" 72"/>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61" name="TextBox 60" descr=" 73"/>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69" name="TextBox 68" descr=" 18"/>
          <p:cNvSpPr txBox="1"/>
          <p:nvPr/>
        </p:nvSpPr>
        <p:spPr>
          <a:xfrm>
            <a:off x="5260779" y="4186535"/>
            <a:ext cx="1825821" cy="461665"/>
          </a:xfrm>
          <a:prstGeom prst="rect">
            <a:avLst/>
          </a:prstGeom>
          <a:noFill/>
        </p:spPr>
        <p:txBody>
          <a:bodyPr wrap="none" rtlCol="0">
            <a:spAutoFit/>
          </a:bodyPr>
          <a:lstStyle/>
          <a:p>
            <a:r>
              <a:rPr lang="en-US" sz="2400" dirty="0" smtClean="0">
                <a:solidFill>
                  <a:srgbClr val="00B050"/>
                </a:solidFill>
              </a:rPr>
              <a:t>Total cost: 42</a:t>
            </a:r>
            <a:endParaRPr lang="en-US" sz="2400" dirty="0">
              <a:solidFill>
                <a:srgbClr val="00B050"/>
              </a:solidFill>
            </a:endParaRPr>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Tree>
    <p:extLst>
      <p:ext uri="{BB962C8B-B14F-4D97-AF65-F5344CB8AC3E}">
        <p14:creationId xmlns:p14="http://schemas.microsoft.com/office/powerpoint/2010/main" val="48084543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 50"/>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6" name="Oval 55" descr=" 51"/>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descr=" 52"/>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8" name="Rounded Rectangle 57" descr=" 53"/>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descr=" 54"/>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64" name="Oval 63" descr=" 55"/>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descr=" 56"/>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66" name="Rounded Rectangle 65" descr=" 57"/>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descr=" 59"/>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ord 50" descr=" 60"/>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descr=" 6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descr=" 62"/>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2" name="TextBox 51" descr=" 67"/>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2" name="TextBox 61" descr=" 68"/>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0" name="TextBox 59" descr=" 69"/>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68" name="TextBox 67" descr=" 70"/>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53" name="TextBox 52" descr=" 72"/>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61" name="TextBox 60" descr=" 73"/>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69" name="TextBox 68" descr=" 18"/>
          <p:cNvSpPr txBox="1"/>
          <p:nvPr/>
        </p:nvSpPr>
        <p:spPr>
          <a:xfrm>
            <a:off x="5260779" y="4186535"/>
            <a:ext cx="1825821" cy="461665"/>
          </a:xfrm>
          <a:prstGeom prst="rect">
            <a:avLst/>
          </a:prstGeom>
          <a:noFill/>
        </p:spPr>
        <p:txBody>
          <a:bodyPr wrap="none" rtlCol="0">
            <a:spAutoFit/>
          </a:bodyPr>
          <a:lstStyle/>
          <a:p>
            <a:r>
              <a:rPr lang="en-US" sz="2400" dirty="0" smtClean="0">
                <a:solidFill>
                  <a:srgbClr val="00B050"/>
                </a:solidFill>
              </a:rPr>
              <a:t>Total cost: 42</a:t>
            </a:r>
            <a:endParaRPr lang="en-US" sz="2400" dirty="0">
              <a:solidFill>
                <a:srgbClr val="00B050"/>
              </a:solidFill>
            </a:endParaRPr>
          </a:p>
        </p:txBody>
      </p:sp>
      <p:sp>
        <p:nvSpPr>
          <p:cNvPr id="70" name="TextBox 69" descr=" 76"/>
          <p:cNvSpPr txBox="1"/>
          <p:nvPr/>
        </p:nvSpPr>
        <p:spPr>
          <a:xfrm>
            <a:off x="5257800" y="3505200"/>
            <a:ext cx="1825821" cy="461665"/>
          </a:xfrm>
          <a:prstGeom prst="rect">
            <a:avLst/>
          </a:prstGeom>
          <a:noFill/>
        </p:spPr>
        <p:txBody>
          <a:bodyPr wrap="none" rtlCol="0">
            <a:spAutoFit/>
          </a:bodyPr>
          <a:lstStyle/>
          <a:p>
            <a:r>
              <a:rPr lang="en-US" sz="2400" dirty="0" smtClean="0">
                <a:solidFill>
                  <a:srgbClr val="FF0000"/>
                </a:solidFill>
              </a:rPr>
              <a:t>Total cost: 46</a:t>
            </a:r>
            <a:endParaRPr lang="en-US" sz="2400" dirty="0">
              <a:solidFill>
                <a:srgbClr val="FF0000"/>
              </a:solidFill>
            </a:endParaRPr>
          </a:p>
        </p:txBody>
      </p:sp>
      <p:sp>
        <p:nvSpPr>
          <p:cNvPr id="20" name="Slide Number Placeholder 19" descr=" 20"/>
          <p:cNvSpPr>
            <a:spLocks noGrp="1"/>
          </p:cNvSpPr>
          <p:nvPr>
            <p:ph type="sldNum" sz="quarter" idx="12"/>
          </p:nvPr>
        </p:nvSpPr>
        <p:spPr/>
        <p:txBody>
          <a:bodyPr/>
          <a:lstStyle/>
          <a:p>
            <a:r>
              <a:rPr lang="en-US" smtClean="0"/>
              <a:t>14</a:t>
            </a:r>
            <a:endParaRPr lang="en-US"/>
          </a:p>
        </p:txBody>
      </p:sp>
      <p:sp>
        <p:nvSpPr>
          <p:cNvPr id="44" name="TextBox 43" descr=" 64"/>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Tree>
    <p:extLst>
      <p:ext uri="{BB962C8B-B14F-4D97-AF65-F5344CB8AC3E}">
        <p14:creationId xmlns:p14="http://schemas.microsoft.com/office/powerpoint/2010/main" val="6359016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71" name="TextBox 70" descr=" 44"/>
          <p:cNvSpPr txBox="1"/>
          <p:nvPr/>
        </p:nvSpPr>
        <p:spPr>
          <a:xfrm>
            <a:off x="2544369" y="3505200"/>
            <a:ext cx="4466031" cy="461665"/>
          </a:xfrm>
          <a:prstGeom prst="rect">
            <a:avLst/>
          </a:prstGeom>
          <a:solidFill>
            <a:srgbClr val="002060"/>
          </a:solidFill>
        </p:spPr>
        <p:txBody>
          <a:bodyPr wrap="none" rtlCol="0">
            <a:spAutoFit/>
          </a:bodyPr>
          <a:lstStyle/>
          <a:p>
            <a:r>
              <a:rPr lang="en-US" sz="2400" dirty="0" smtClean="0">
                <a:solidFill>
                  <a:schemeClr val="bg1"/>
                </a:solidFill>
              </a:rPr>
              <a:t>Optimal State Trajectory Problem</a:t>
            </a:r>
            <a:endParaRPr lang="en-US" sz="2400" dirty="0">
              <a:solidFill>
                <a:schemeClr val="bg1"/>
              </a:solidFill>
            </a:endParaRPr>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 50"/>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6" name="Oval 55" descr=" 51"/>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descr=" 52"/>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8" name="Rounded Rectangle 57" descr=" 53"/>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descr=" 54"/>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64" name="Oval 63" descr=" 55"/>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descr=" 56"/>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66" name="Rounded Rectangle 65" descr=" 57"/>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descr=" 59"/>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ord 50" descr=" 60"/>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descr=" 6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descr=" 62"/>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2" name="TextBox 51" descr=" 67"/>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2" name="TextBox 61" descr=" 68"/>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0" name="TextBox 59" descr=" 69"/>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68" name="TextBox 67" descr=" 70"/>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53" name="TextBox 52" descr=" 72"/>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61" name="TextBox 60" descr=" 73"/>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20" name="Slide Number Placeholder 19" descr=" 20"/>
          <p:cNvSpPr>
            <a:spLocks noGrp="1"/>
          </p:cNvSpPr>
          <p:nvPr>
            <p:ph type="sldNum" sz="quarter" idx="12"/>
          </p:nvPr>
        </p:nvSpPr>
        <p:spPr/>
        <p:txBody>
          <a:bodyPr/>
          <a:lstStyle/>
          <a:p>
            <a:r>
              <a:rPr lang="en-US" smtClean="0"/>
              <a:t>14</a:t>
            </a:r>
            <a:endParaRPr lang="en-US"/>
          </a:p>
        </p:txBody>
      </p:sp>
    </p:spTree>
    <p:extLst>
      <p:ext uri="{BB962C8B-B14F-4D97-AF65-F5344CB8AC3E}">
        <p14:creationId xmlns:p14="http://schemas.microsoft.com/office/powerpoint/2010/main" val="26213673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Problem Model</a:t>
            </a:r>
            <a:endParaRPr lang="en-US" dirty="0"/>
          </a:p>
        </p:txBody>
      </p:sp>
      <p:sp>
        <p:nvSpPr>
          <p:cNvPr id="4" name="Oval 3" descr=" 4"/>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descr=" 5"/>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descr=" 6"/>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descr=" 7"/>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 8"/>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9"/>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25" name="Oval 24" descr=" 10"/>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26" name="Rounded Rectangle 25" descr=" 11"/>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 12"/>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36" name="Oval 35" descr=" 13"/>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37" name="Oval 36" descr=" 14"/>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descr=" 15"/>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 21"/>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descr=" 24"/>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 22"/>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39" name="TextBox 38" descr=" 23"/>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17" name="Chord 16" descr=" 25"/>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descr=" 26"/>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descr=" 28"/>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descr=" 30"/>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descr=" 31"/>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18" name="TextBox 17" descr=" 32"/>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40" name="TextBox 39" descr=" 33"/>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14" name="TextBox 13" descr=" 35"/>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16" name="TextBox 15" descr=" 36"/>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4" name="TextBox 33" descr=" 37"/>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0" name="TextBox 29" descr=" 41"/>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descr=" 42"/>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71" name="TextBox 70" descr=" 44"/>
          <p:cNvSpPr txBox="1"/>
          <p:nvPr/>
        </p:nvSpPr>
        <p:spPr>
          <a:xfrm>
            <a:off x="2544369" y="3505200"/>
            <a:ext cx="4466031" cy="461665"/>
          </a:xfrm>
          <a:prstGeom prst="rect">
            <a:avLst/>
          </a:prstGeom>
          <a:solidFill>
            <a:srgbClr val="002060"/>
          </a:solidFill>
        </p:spPr>
        <p:txBody>
          <a:bodyPr wrap="none" rtlCol="0">
            <a:spAutoFit/>
          </a:bodyPr>
          <a:lstStyle/>
          <a:p>
            <a:r>
              <a:rPr lang="en-US" sz="2400" dirty="0" smtClean="0">
                <a:solidFill>
                  <a:schemeClr val="bg1"/>
                </a:solidFill>
              </a:rPr>
              <a:t>Optimal State Trajectory Problem</a:t>
            </a:r>
            <a:endParaRPr lang="en-US" sz="2400" dirty="0">
              <a:solidFill>
                <a:schemeClr val="bg1"/>
              </a:solidFill>
            </a:endParaRPr>
          </a:p>
        </p:txBody>
      </p:sp>
      <p:sp>
        <p:nvSpPr>
          <p:cNvPr id="43" name="Oval 42" descr=" 46"/>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descr=" 47"/>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6" name="Oval 45" descr=" 48"/>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7" name="Rounded Rectangle 46" descr=" 49"/>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 50"/>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6" name="Oval 55" descr=" 51"/>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descr=" 52"/>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8" name="Rounded Rectangle 57" descr=" 53"/>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descr=" 54"/>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64" name="Oval 63" descr=" 55"/>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descr=" 56"/>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66" name="Rounded Rectangle 65" descr=" 57"/>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descr=" 58"/>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hord 53" descr=" 59"/>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ord 50" descr=" 60"/>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descr=" 6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descr=" 62"/>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descr=" 66"/>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52" name="TextBox 51" descr=" 67"/>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2" name="TextBox 61" descr=" 68"/>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0" name="TextBox 59" descr=" 69"/>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68" name="TextBox 67" descr=" 70"/>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50" name="TextBox 49" descr=" 71"/>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53" name="TextBox 52" descr=" 72"/>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61" name="TextBox 60" descr=" 73"/>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69" name="TextBox 68" descr=" 16"/>
          <p:cNvSpPr txBox="1"/>
          <p:nvPr/>
        </p:nvSpPr>
        <p:spPr>
          <a:xfrm>
            <a:off x="1447800" y="4114800"/>
            <a:ext cx="6887463" cy="461665"/>
          </a:xfrm>
          <a:prstGeom prst="rect">
            <a:avLst/>
          </a:prstGeom>
          <a:noFill/>
        </p:spPr>
        <p:txBody>
          <a:bodyPr wrap="none" rtlCol="0">
            <a:spAutoFit/>
          </a:bodyPr>
          <a:lstStyle/>
          <a:p>
            <a:r>
              <a:rPr lang="en-US" sz="2400" dirty="0" smtClean="0">
                <a:solidFill>
                  <a:srgbClr val="00B050"/>
                </a:solidFill>
              </a:rPr>
              <a:t>Relocate Energy Demand to </a:t>
            </a:r>
            <a:r>
              <a:rPr lang="en-US" sz="2400" b="1" i="1" dirty="0" smtClean="0">
                <a:solidFill>
                  <a:srgbClr val="00B050"/>
                </a:solidFill>
              </a:rPr>
              <a:t>Better</a:t>
            </a:r>
            <a:r>
              <a:rPr lang="en-US" sz="2400" dirty="0" smtClean="0">
                <a:solidFill>
                  <a:srgbClr val="00B050"/>
                </a:solidFill>
              </a:rPr>
              <a:t> Locations (RED-BL)</a:t>
            </a:r>
            <a:endParaRPr lang="en-US" sz="2400" dirty="0">
              <a:solidFill>
                <a:srgbClr val="FF0000"/>
              </a:solidFill>
            </a:endParaRPr>
          </a:p>
        </p:txBody>
      </p:sp>
      <p:sp>
        <p:nvSpPr>
          <p:cNvPr id="20" name="Slide Number Placeholder 19" descr=" 20"/>
          <p:cNvSpPr>
            <a:spLocks noGrp="1"/>
          </p:cNvSpPr>
          <p:nvPr>
            <p:ph type="sldNum" sz="quarter" idx="12"/>
          </p:nvPr>
        </p:nvSpPr>
        <p:spPr/>
        <p:txBody>
          <a:bodyPr/>
          <a:lstStyle/>
          <a:p>
            <a:r>
              <a:rPr lang="en-US" smtClean="0"/>
              <a:t>14</a:t>
            </a:r>
            <a:endParaRPr lang="en-US"/>
          </a:p>
        </p:txBody>
      </p:sp>
    </p:spTree>
    <p:extLst>
      <p:ext uri="{BB962C8B-B14F-4D97-AF65-F5344CB8AC3E}">
        <p14:creationId xmlns:p14="http://schemas.microsoft.com/office/powerpoint/2010/main" val="407060954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17526157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7" name="Right Brace 6" descr=" 10"/>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descr=" 11"/>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362815940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7" name="Right Brace 6" descr=" 10"/>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descr=" 11"/>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1" name="Rounded Rectangular Callout 10" descr=" 17"/>
          <p:cNvSpPr/>
          <p:nvPr/>
        </p:nvSpPr>
        <p:spPr>
          <a:xfrm>
            <a:off x="1028700" y="1295401"/>
            <a:ext cx="1638300" cy="609600"/>
          </a:xfrm>
          <a:prstGeom prst="wedgeRoundRectCallout">
            <a:avLst>
              <a:gd name="adj1" fmla="val 97417"/>
              <a:gd name="adj2" fmla="val 21758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price of electricity</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16921243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7" name="Right Brace 6" descr=" 10"/>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descr=" 11"/>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2" name="Rounded Rectangular Callout 11" descr=" 14"/>
          <p:cNvSpPr/>
          <p:nvPr/>
        </p:nvSpPr>
        <p:spPr>
          <a:xfrm>
            <a:off x="5715001" y="1466527"/>
            <a:ext cx="1222428" cy="342900"/>
          </a:xfrm>
          <a:prstGeom prst="wedgeRoundRectCallout">
            <a:avLst>
              <a:gd name="adj1" fmla="val -6535"/>
              <a:gd name="adj2" fmla="val 26821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30416562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7" name="Right Brace 6" descr=" 10"/>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descr=" 11"/>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2" name="Rounded Rectangular Callout 11" descr=" 14"/>
          <p:cNvSpPr/>
          <p:nvPr/>
        </p:nvSpPr>
        <p:spPr>
          <a:xfrm>
            <a:off x="5715001" y="1466527"/>
            <a:ext cx="1222428" cy="342900"/>
          </a:xfrm>
          <a:prstGeom prst="wedgeRoundRectCallout">
            <a:avLst>
              <a:gd name="adj1" fmla="val -6535"/>
              <a:gd name="adj2" fmla="val 26821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a:t>
            </a:r>
            <a:endParaRPr lang="en-US" dirty="0"/>
          </a:p>
        </p:txBody>
      </p:sp>
      <p:sp>
        <p:nvSpPr>
          <p:cNvPr id="11" name="Rounded Rectangular Callout 10" descr=" 15"/>
          <p:cNvSpPr/>
          <p:nvPr/>
        </p:nvSpPr>
        <p:spPr>
          <a:xfrm>
            <a:off x="3352800" y="2133600"/>
            <a:ext cx="2209800" cy="457200"/>
          </a:xfrm>
          <a:prstGeom prst="wedgeRoundRectCallout">
            <a:avLst>
              <a:gd name="adj1" fmla="val 75264"/>
              <a:gd name="adj2" fmla="val 16466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capacity</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289281611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Optimization Formulation</a:t>
            </a:r>
            <a:endParaRPr lang="en-US" dirty="0"/>
          </a:p>
        </p:txBody>
      </p:sp>
      <p:pic>
        <p:nvPicPr>
          <p:cNvPr id="4" name="Picture 2" descr=" 4"/>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8" name="Right Brace 7" descr=" 8"/>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descr=" 9"/>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7" name="Right Brace 6" descr=" 10"/>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ular Callout 9" descr=" 11"/>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2" name="Rounded Rectangular Callout 11" descr=" 14"/>
          <p:cNvSpPr/>
          <p:nvPr/>
        </p:nvSpPr>
        <p:spPr>
          <a:xfrm>
            <a:off x="5715001" y="1466527"/>
            <a:ext cx="1222428" cy="342900"/>
          </a:xfrm>
          <a:prstGeom prst="wedgeRoundRectCallout">
            <a:avLst>
              <a:gd name="adj1" fmla="val -6535"/>
              <a:gd name="adj2" fmla="val 26821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a:t>
            </a:r>
            <a:endParaRPr lang="en-US" dirty="0"/>
          </a:p>
        </p:txBody>
      </p:sp>
      <p:sp>
        <p:nvSpPr>
          <p:cNvPr id="11" name="Rounded Rectangular Callout 10" descr=" 15"/>
          <p:cNvSpPr/>
          <p:nvPr/>
        </p:nvSpPr>
        <p:spPr>
          <a:xfrm>
            <a:off x="3352800" y="2133600"/>
            <a:ext cx="2209800" cy="457200"/>
          </a:xfrm>
          <a:prstGeom prst="wedgeRoundRectCallout">
            <a:avLst>
              <a:gd name="adj1" fmla="val 75264"/>
              <a:gd name="adj2" fmla="val 16466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capacity</a:t>
            </a:r>
            <a:endParaRPr lang="en-US" dirty="0"/>
          </a:p>
        </p:txBody>
      </p:sp>
      <p:sp>
        <p:nvSpPr>
          <p:cNvPr id="13" name="Rounded Rectangular Callout 12" descr=" 16"/>
          <p:cNvSpPr/>
          <p:nvPr/>
        </p:nvSpPr>
        <p:spPr>
          <a:xfrm>
            <a:off x="873071" y="1219200"/>
            <a:ext cx="2479729" cy="590873"/>
          </a:xfrm>
          <a:prstGeom prst="wedgeRoundRectCallout">
            <a:avLst>
              <a:gd name="adj1" fmla="val 67292"/>
              <a:gd name="adj2" fmla="val 23823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Fraction of data center that is active</a:t>
            </a:r>
            <a:endParaRPr lang="en-US" dirty="0"/>
          </a:p>
        </p:txBody>
      </p:sp>
      <p:sp>
        <p:nvSpPr>
          <p:cNvPr id="3" name="Slide Number Placeholder 2" descr=" 3"/>
          <p:cNvSpPr>
            <a:spLocks noGrp="1"/>
          </p:cNvSpPr>
          <p:nvPr>
            <p:ph type="sldNum" sz="quarter" idx="12"/>
          </p:nvPr>
        </p:nvSpPr>
        <p:spPr/>
        <p:txBody>
          <a:bodyPr/>
          <a:lstStyle/>
          <a:p>
            <a:r>
              <a:rPr lang="en-US" smtClean="0"/>
              <a:t>15</a:t>
            </a:r>
            <a:endParaRPr lang="en-US"/>
          </a:p>
        </p:txBody>
      </p:sp>
    </p:spTree>
    <p:extLst>
      <p:ext uri="{BB962C8B-B14F-4D97-AF65-F5344CB8AC3E}">
        <p14:creationId xmlns:p14="http://schemas.microsoft.com/office/powerpoint/2010/main" val="351850555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6730</TotalTime>
  <Words>5511</Words>
  <Application>Microsoft Office PowerPoint</Application>
  <PresentationFormat>On-screen Show (4:3)</PresentationFormat>
  <Paragraphs>2001</Paragraphs>
  <Slides>183</Slides>
  <Notes>81</Notes>
  <HiddenSlides>0</HiddenSlides>
  <MMClips>0</MMClips>
  <ScaleCrop>false</ScaleCrop>
  <HeadingPairs>
    <vt:vector size="4" baseType="variant">
      <vt:variant>
        <vt:lpstr>Theme</vt:lpstr>
      </vt:variant>
      <vt:variant>
        <vt:i4>1</vt:i4>
      </vt:variant>
      <vt:variant>
        <vt:lpstr>Slide Titles</vt:lpstr>
      </vt:variant>
      <vt:variant>
        <vt:i4>183</vt:i4>
      </vt:variant>
    </vt:vector>
  </HeadingPairs>
  <TitlesOfParts>
    <vt:vector size="184" baseType="lpstr">
      <vt:lpstr>Office Theme</vt:lpstr>
      <vt:lpstr>Cutting Electricity Cost For Service Provider Networks</vt:lpstr>
      <vt:lpstr>Agenda</vt:lpstr>
      <vt:lpstr>Background</vt:lpstr>
      <vt:lpstr>Background</vt:lpstr>
      <vt:lpstr>Background</vt:lpstr>
      <vt:lpstr>Background</vt:lpstr>
      <vt:lpstr>Background</vt:lpstr>
      <vt:lpstr>Background</vt:lpstr>
      <vt:lpstr>Background</vt:lpstr>
      <vt:lpstr>Background</vt:lpstr>
      <vt:lpstr>Background</vt:lpstr>
      <vt:lpstr>Network Scale</vt:lpstr>
      <vt:lpstr>Network Scale</vt:lpstr>
      <vt:lpstr>Network Scale</vt:lpstr>
      <vt:lpstr>Network Scale</vt:lpstr>
      <vt:lpstr>Network Scale</vt:lpstr>
      <vt:lpstr>Network Scale</vt:lpstr>
      <vt:lpstr>Network Scale</vt:lpstr>
      <vt:lpstr>Network Scale</vt:lpstr>
      <vt:lpstr>Network Scale</vt:lpstr>
      <vt:lpstr>Network Scale</vt:lpstr>
      <vt:lpstr>Network Scale</vt:lpstr>
      <vt:lpstr>Network Scale</vt:lpstr>
      <vt:lpstr>Network Scale</vt:lpstr>
      <vt:lpstr>Network Scale</vt:lpstr>
      <vt:lpstr>Motivation</vt:lpstr>
      <vt:lpstr>Motivation</vt:lpstr>
      <vt:lpstr>Motivation</vt:lpstr>
      <vt:lpstr>Motivation</vt:lpstr>
      <vt:lpstr>Motivation</vt:lpstr>
      <vt:lpstr>Motivation</vt:lpstr>
      <vt:lpstr>Motivation</vt:lpstr>
      <vt:lpstr>Agenda</vt:lpstr>
      <vt:lpstr>Opportunity</vt:lpstr>
      <vt:lpstr>Opportunity</vt:lpstr>
      <vt:lpstr>Opportunity</vt:lpstr>
      <vt:lpstr>Opportunity</vt:lpstr>
      <vt:lpstr>Opportunity</vt:lpstr>
      <vt:lpstr>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Transition Costs</vt:lpstr>
      <vt:lpstr>Transition Costs</vt:lpstr>
      <vt:lpstr>Transition Costs</vt:lpstr>
      <vt:lpstr>This Thesis</vt:lpstr>
      <vt:lpstr>Contributions</vt:lpstr>
      <vt:lpstr>Agenda</vt:lpstr>
      <vt:lpstr>Case Study – I : Background</vt:lpstr>
      <vt:lpstr>Case Study – I : Background</vt:lpstr>
      <vt:lpstr>Case Study – I : Background</vt:lpstr>
      <vt:lpstr>Case Study – I : Background</vt:lpstr>
      <vt:lpstr>Case Study – I : Background</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Problem Model</vt:lpstr>
      <vt:lpstr>Optimization Formulation</vt:lpstr>
      <vt:lpstr>Optimization Formulation</vt:lpstr>
      <vt:lpstr>Optimization Formulation</vt:lpstr>
      <vt:lpstr>Optimization Formulation</vt:lpstr>
      <vt:lpstr>Optimization Formulation</vt:lpstr>
      <vt:lpstr>Optimization Formulation</vt:lpstr>
      <vt:lpstr>Optimization Formulation</vt:lpstr>
      <vt:lpstr>Optimization Formulation</vt:lpstr>
      <vt:lpstr>Optimization Formulation</vt:lpstr>
      <vt:lpstr>Experimental Setup</vt:lpstr>
      <vt:lpstr>Comparison Benchmarks</vt:lpstr>
      <vt:lpstr>Comparison Benchmarks</vt:lpstr>
      <vt:lpstr>Comparison Benchmarks</vt:lpstr>
      <vt:lpstr>Comparison Benchmarks</vt:lpstr>
      <vt:lpstr>Comparison Benchmarks</vt:lpstr>
      <vt:lpstr>Comparison Benchmarks</vt:lpstr>
      <vt:lpstr>Cost Savings vs Over-provisioning</vt:lpstr>
      <vt:lpstr>Cost Savings vs Over-provisioning</vt:lpstr>
      <vt:lpstr>Cost Savings vs Over-provisioning</vt:lpstr>
      <vt:lpstr>Cost Savings vs Over-provisioning</vt:lpstr>
      <vt:lpstr>Cost Savings vs Over-provisioning</vt:lpstr>
      <vt:lpstr>Electricity Cost vs Transition Cost</vt:lpstr>
      <vt:lpstr>Electricity Cost vs Transition Cost</vt:lpstr>
      <vt:lpstr>Electricity Cost vs Transition Cost</vt:lpstr>
      <vt:lpstr>Electricity Cost vs Transition Cost</vt:lpstr>
      <vt:lpstr>Granular (De)activation</vt:lpstr>
      <vt:lpstr>Granular (De)activation</vt:lpstr>
      <vt:lpstr>Summary – Case Study I</vt:lpstr>
      <vt:lpstr>Summary – Case Study I</vt:lpstr>
      <vt:lpstr>Summary – Case Study I</vt:lpstr>
      <vt:lpstr>Summary – Case Study I</vt:lpstr>
      <vt:lpstr>Agenda</vt:lpstr>
      <vt:lpstr>Case Study II Cellular Networks</vt:lpstr>
      <vt:lpstr>Case Study II Cellular Networks</vt:lpstr>
      <vt:lpstr>Case Study II Cellular Networks</vt:lpstr>
      <vt:lpstr>Case Study II Cellular Networks</vt:lpstr>
      <vt:lpstr>Case Study II Cellular Networks</vt:lpstr>
      <vt:lpstr>Case Study II Cellular Networks</vt:lpstr>
      <vt:lpstr>Case Study II Cellular Networks</vt:lpstr>
      <vt:lpstr>Case Study II Cellular Networks</vt:lpstr>
      <vt:lpstr>Case Study II Cellular Networks</vt:lpstr>
      <vt:lpstr>Case Study II Cellular Networks</vt:lpstr>
      <vt:lpstr>Resource Pruning</vt:lpstr>
      <vt:lpstr>Resource Pruning</vt:lpstr>
      <vt:lpstr>Resource Pruning</vt:lpstr>
      <vt:lpstr>Resource Pruning</vt:lpstr>
      <vt:lpstr>Resource Pruning</vt:lpstr>
      <vt:lpstr>Resource Pruning</vt:lpstr>
      <vt:lpstr>Resource Pruning</vt:lpstr>
      <vt:lpstr>Resource Pruning</vt:lpstr>
      <vt:lpstr>Resource Pruning</vt:lpstr>
      <vt:lpstr>Does workload relocation help?</vt:lpstr>
      <vt:lpstr>Does workload relocation help?</vt:lpstr>
      <vt:lpstr>Does workload relocation help?</vt:lpstr>
      <vt:lpstr>Does workload relocation help?</vt:lpstr>
      <vt:lpstr>Does workload relocation help?</vt:lpstr>
      <vt:lpstr>Does workload relocation help?</vt:lpstr>
      <vt:lpstr>Does workload relocation help?</vt:lpstr>
      <vt:lpstr>Is Workload Relocation Possible?</vt:lpstr>
      <vt:lpstr>Optimization Formulation </vt:lpstr>
      <vt:lpstr>Optimization Formulation </vt:lpstr>
      <vt:lpstr>Optimization Formulation </vt:lpstr>
      <vt:lpstr>Optimization Formulation </vt:lpstr>
      <vt:lpstr>Optimization Formulation </vt:lpstr>
      <vt:lpstr>Experimental Setup</vt:lpstr>
      <vt:lpstr>Experimental Setup</vt:lpstr>
      <vt:lpstr>Experimental Setup</vt:lpstr>
      <vt:lpstr>BTS Power Consumption Models</vt:lpstr>
      <vt:lpstr>Results: Power-Saving Feature Only</vt:lpstr>
      <vt:lpstr>Results: Power-Saving Feature Only</vt:lpstr>
      <vt:lpstr>Energy Savings (kWh)  RP + WR</vt:lpstr>
      <vt:lpstr>Effect of Granular Deactivation</vt:lpstr>
      <vt:lpstr>Effect of Granular Deactivation</vt:lpstr>
      <vt:lpstr>Case Study II - Summary</vt:lpstr>
      <vt:lpstr>Drawing Parallels With Case Study I</vt:lpstr>
      <vt:lpstr>Drawing Parallels With Case Study I</vt:lpstr>
      <vt:lpstr>Drawing Parallels With Case Study I</vt:lpstr>
      <vt:lpstr>Drawing Parallels With Case Study I</vt:lpstr>
      <vt:lpstr>Drawing Parallels With Case Study I</vt:lpstr>
      <vt:lpstr>Drawing Parallels With Case Study I</vt:lpstr>
      <vt:lpstr>Drawing Parallels With Case Study I</vt:lpstr>
      <vt:lpstr>Drawing Parallels With Case Study I</vt:lpstr>
      <vt:lpstr>Drawing Parallels With Case Study I</vt:lpstr>
      <vt:lpstr>Drawing Parallels With Case Study I</vt:lpstr>
      <vt:lpstr>Drawing Parallels With Case Study I</vt:lpstr>
      <vt:lpstr>Drawing Parallels With Case Study I</vt:lpstr>
      <vt:lpstr>Drawing Parallels With Case Study I</vt:lpstr>
      <vt:lpstr>Agenda</vt:lpstr>
      <vt:lpstr>Future Work</vt:lpstr>
      <vt:lpstr>Conclusions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815</cp:revision>
  <dcterms:created xsi:type="dcterms:W3CDTF">2016-02-06T17:36:06Z</dcterms:created>
  <dcterms:modified xsi:type="dcterms:W3CDTF">2016-02-11T12:48:31Z</dcterms:modified>
</cp:coreProperties>
</file>