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312" r:id="rId4"/>
    <p:sldId id="328" r:id="rId5"/>
    <p:sldId id="314" r:id="rId6"/>
    <p:sldId id="329" r:id="rId7"/>
    <p:sldId id="313" r:id="rId8"/>
    <p:sldId id="305" r:id="rId9"/>
    <p:sldId id="323" r:id="rId10"/>
    <p:sldId id="265" r:id="rId11"/>
    <p:sldId id="340" r:id="rId12"/>
    <p:sldId id="330" r:id="rId13"/>
    <p:sldId id="307" r:id="rId14"/>
    <p:sldId id="310" r:id="rId15"/>
    <p:sldId id="266" r:id="rId16"/>
    <p:sldId id="269" r:id="rId17"/>
    <p:sldId id="324" r:id="rId18"/>
    <p:sldId id="271" r:id="rId19"/>
    <p:sldId id="272" r:id="rId20"/>
    <p:sldId id="273" r:id="rId21"/>
    <p:sldId id="276" r:id="rId22"/>
    <p:sldId id="331" r:id="rId23"/>
    <p:sldId id="278" r:id="rId24"/>
    <p:sldId id="327" r:id="rId25"/>
    <p:sldId id="279" r:id="rId26"/>
    <p:sldId id="280" r:id="rId27"/>
    <p:sldId id="325" r:id="rId28"/>
    <p:sldId id="283" r:id="rId29"/>
    <p:sldId id="284" r:id="rId30"/>
    <p:sldId id="285" r:id="rId31"/>
    <p:sldId id="287" r:id="rId32"/>
    <p:sldId id="288" r:id="rId33"/>
    <p:sldId id="341" r:id="rId34"/>
    <p:sldId id="281" r:id="rId35"/>
    <p:sldId id="332" r:id="rId36"/>
    <p:sldId id="267" r:id="rId37"/>
    <p:sldId id="293" r:id="rId38"/>
    <p:sldId id="296" r:id="rId39"/>
    <p:sldId id="297" r:id="rId40"/>
    <p:sldId id="318" r:id="rId41"/>
    <p:sldId id="319" r:id="rId42"/>
    <p:sldId id="337" r:id="rId43"/>
    <p:sldId id="338" r:id="rId44"/>
    <p:sldId id="274" r:id="rId45"/>
    <p:sldId id="275" r:id="rId46"/>
    <p:sldId id="286" r:id="rId47"/>
    <p:sldId id="291" r:id="rId48"/>
    <p:sldId id="289" r:id="rId49"/>
    <p:sldId id="29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0925" autoAdjust="0"/>
  </p:normalViewPr>
  <p:slideViewPr>
    <p:cSldViewPr>
      <p:cViewPr>
        <p:scale>
          <a:sx n="80" d="100"/>
          <a:sy n="80" d="100"/>
        </p:scale>
        <p:origin x="-1074" y="4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explosion val="10"/>
          <c:cat>
            <c:strRef>
              <c:f>Sheet1!$B$2:$C$2</c:f>
              <c:strCache>
                <c:ptCount val="2"/>
                <c:pt idx="0">
                  <c:v>Others</c:v>
                </c:pt>
                <c:pt idx="1">
                  <c:v>Electricity Bill</c:v>
                </c:pt>
              </c:strCache>
            </c:strRef>
          </c:cat>
          <c:val>
            <c:numRef>
              <c:f>Sheet1!$B$3:$C$3</c:f>
              <c:numCache>
                <c:formatCode>General</c:formatCode>
                <c:ptCount val="2"/>
                <c:pt idx="0">
                  <c:v>85</c:v>
                </c:pt>
                <c:pt idx="1">
                  <c:v>15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val>
            <c:numRef>
              <c:f>Sheet1!$B$10:$C$10</c:f>
              <c:numCache>
                <c:formatCode>General</c:formatCode>
                <c:ptCount val="2"/>
                <c:pt idx="0">
                  <c:v>50</c:v>
                </c:pt>
                <c:pt idx="1">
                  <c:v>50</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B487E-B796-4807-B1EF-483A6FE45489}" type="datetimeFigureOut">
              <a:rPr lang="en-US" smtClean="0"/>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9A7A2-B93B-40AA-81CE-B72C9F12ACE9}" type="slidenum">
              <a:rPr lang="en-US" smtClean="0"/>
              <a:t>‹#›</a:t>
            </a:fld>
            <a:endParaRPr lang="en-US"/>
          </a:p>
        </p:txBody>
      </p:sp>
    </p:spTree>
    <p:extLst>
      <p:ext uri="{BB962C8B-B14F-4D97-AF65-F5344CB8AC3E}">
        <p14:creationId xmlns:p14="http://schemas.microsoft.com/office/powerpoint/2010/main" val="228346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3</a:t>
            </a:fld>
            <a:endParaRPr lang="en-US"/>
          </a:p>
        </p:txBody>
      </p:sp>
    </p:spTree>
    <p:extLst>
      <p:ext uri="{BB962C8B-B14F-4D97-AF65-F5344CB8AC3E}">
        <p14:creationId xmlns:p14="http://schemas.microsoft.com/office/powerpoint/2010/main" val="67457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27</a:t>
            </a:fld>
            <a:endParaRPr lang="en-US"/>
          </a:p>
        </p:txBody>
      </p:sp>
    </p:spTree>
    <p:extLst>
      <p:ext uri="{BB962C8B-B14F-4D97-AF65-F5344CB8AC3E}">
        <p14:creationId xmlns:p14="http://schemas.microsoft.com/office/powerpoint/2010/main" val="2272631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similarities and differences</a:t>
            </a:r>
            <a:r>
              <a:rPr lang="en-US" baseline="0" dirty="0" smtClean="0"/>
              <a:t> between the two networks and observe how abstractions can be made.</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34</a:t>
            </a:fld>
            <a:endParaRPr lang="en-US"/>
          </a:p>
        </p:txBody>
      </p:sp>
    </p:spTree>
    <p:extLst>
      <p:ext uri="{BB962C8B-B14F-4D97-AF65-F5344CB8AC3E}">
        <p14:creationId xmlns:p14="http://schemas.microsoft.com/office/powerpoint/2010/main" val="368422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76478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690691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Bigger. Photo of a real data center then zoom</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8</a:t>
            </a:fld>
            <a:endParaRPr lang="en-US"/>
          </a:p>
        </p:txBody>
      </p:sp>
    </p:spTree>
    <p:extLst>
      <p:ext uri="{BB962C8B-B14F-4D97-AF65-F5344CB8AC3E}">
        <p14:creationId xmlns:p14="http://schemas.microsoft.com/office/powerpoint/2010/main" val="65249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Abbreviate. Single thesis statement</a:t>
            </a:r>
          </a:p>
          <a:p>
            <a:endParaRPr lang="en-US" dirty="0" smtClean="0"/>
          </a:p>
          <a:p>
            <a:r>
              <a:rPr lang="en-US" dirty="0" smtClean="0"/>
              <a:t>This</a:t>
            </a:r>
            <a:r>
              <a:rPr lang="en-US" baseline="0" dirty="0" smtClean="0"/>
              <a:t> thesis uses (boxes) WR and RP with consideration of relocation and (transition) costs by developing a systematic framework for electricity cost minimization</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10</a:t>
            </a:fld>
            <a:endParaRPr lang="en-US"/>
          </a:p>
        </p:txBody>
      </p:sp>
    </p:spTree>
    <p:extLst>
      <p:ext uri="{BB962C8B-B14F-4D97-AF65-F5344CB8AC3E}">
        <p14:creationId xmlns:p14="http://schemas.microsoft.com/office/powerpoint/2010/main" val="298044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a:t>
            </a:r>
            <a:endParaRPr lang="en-US" dirty="0"/>
          </a:p>
        </p:txBody>
      </p:sp>
      <p:sp>
        <p:nvSpPr>
          <p:cNvPr id="4" name="Slide Number Placeholder 3"/>
          <p:cNvSpPr>
            <a:spLocks noGrp="1"/>
          </p:cNvSpPr>
          <p:nvPr>
            <p:ph type="sldNum" sz="quarter" idx="10"/>
          </p:nvPr>
        </p:nvSpPr>
        <p:spPr/>
        <p:txBody>
          <a:bodyPr/>
          <a:lstStyle/>
          <a:p>
            <a:fld id="{EB29A7A2-B93B-40AA-81CE-B72C9F12ACE9}" type="slidenum">
              <a:rPr lang="en-US" smtClean="0"/>
              <a:t>13</a:t>
            </a:fld>
            <a:endParaRPr lang="en-US"/>
          </a:p>
        </p:txBody>
      </p:sp>
    </p:spTree>
    <p:extLst>
      <p:ext uri="{BB962C8B-B14F-4D97-AF65-F5344CB8AC3E}">
        <p14:creationId xmlns:p14="http://schemas.microsoft.com/office/powerpoint/2010/main" val="2528056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the objective function and the constraints</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15</a:t>
            </a:fld>
            <a:endParaRPr lang="en-US"/>
          </a:p>
        </p:txBody>
      </p:sp>
    </p:spTree>
    <p:extLst>
      <p:ext uri="{BB962C8B-B14F-4D97-AF65-F5344CB8AC3E}">
        <p14:creationId xmlns:p14="http://schemas.microsoft.com/office/powerpoint/2010/main" val="4043782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98273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055791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04928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motivating example to show that WR and RP can be used in cellular networks as well.</a:t>
            </a:r>
            <a:endParaRPr lang="en-US" dirty="0"/>
          </a:p>
        </p:txBody>
      </p:sp>
      <p:sp>
        <p:nvSpPr>
          <p:cNvPr id="4" name="Slide Number Placeholder 3"/>
          <p:cNvSpPr>
            <a:spLocks noGrp="1"/>
          </p:cNvSpPr>
          <p:nvPr>
            <p:ph type="sldNum" sz="quarter" idx="10"/>
          </p:nvPr>
        </p:nvSpPr>
        <p:spPr/>
        <p:txBody>
          <a:bodyPr/>
          <a:lstStyle/>
          <a:p>
            <a:fld id="{EDFA3CC8-432C-41D1-81D7-A02BD2CFAE7F}" type="slidenum">
              <a:rPr lang="en-US" smtClean="0"/>
              <a:t>23</a:t>
            </a:fld>
            <a:endParaRPr lang="en-US"/>
          </a:p>
        </p:txBody>
      </p:sp>
    </p:spTree>
    <p:extLst>
      <p:ext uri="{BB962C8B-B14F-4D97-AF65-F5344CB8AC3E}">
        <p14:creationId xmlns:p14="http://schemas.microsoft.com/office/powerpoint/2010/main" val="123651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76F94E-B70A-4D20-A963-B2E77A6CA218}"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7025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F1F2DE-2F4C-4971-9AC1-45C8A3C498E3}"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9734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FE54D-5DD5-4FD7-82B7-75176F543B9C}"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406205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9BC11-16FE-4F94-9427-2A6B053583E6}"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E32B92A-CB75-4E54-8293-CBC8A13B5AFB}" type="slidenum">
              <a:rPr lang="en-US" smtClean="0"/>
              <a:pPr/>
              <a:t>‹#›</a:t>
            </a:fld>
            <a:endParaRPr lang="en-US" dirty="0"/>
          </a:p>
        </p:txBody>
      </p:sp>
    </p:spTree>
    <p:extLst>
      <p:ext uri="{BB962C8B-B14F-4D97-AF65-F5344CB8AC3E}">
        <p14:creationId xmlns:p14="http://schemas.microsoft.com/office/powerpoint/2010/main" val="22382644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18F36-C704-4A31-8A4F-C2851244FD34}" type="datetime1">
              <a:rPr lang="en-US" smtClean="0"/>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7828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4097C3-A00C-4000-A250-5F860E9A0AFC}"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04872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748D5E-41BD-488F-B260-5BEECDA4CB36}" type="datetime1">
              <a:rPr lang="en-US" smtClean="0"/>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86921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89DA6D-F0FC-4489-B281-41E53B5456AE}" type="datetime1">
              <a:rPr lang="en-US" smtClean="0"/>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56807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C0269-D6FC-4CA1-BA34-F69AD430A7CF}" type="datetime1">
              <a:rPr lang="en-US" smtClean="0"/>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51546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26116-53BC-471D-9E9A-53E3F17AFA6C}"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1421596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98A05A-BF96-4986-9924-B3541A347BDB}" type="datetime1">
              <a:rPr lang="en-US" smtClean="0"/>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32B92A-CB75-4E54-8293-CBC8A13B5AFB}" type="slidenum">
              <a:rPr lang="en-US" smtClean="0"/>
              <a:t>‹#›</a:t>
            </a:fld>
            <a:endParaRPr lang="en-US"/>
          </a:p>
        </p:txBody>
      </p:sp>
    </p:spTree>
    <p:extLst>
      <p:ext uri="{BB962C8B-B14F-4D97-AF65-F5344CB8AC3E}">
        <p14:creationId xmlns:p14="http://schemas.microsoft.com/office/powerpoint/2010/main" val="27708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59DB4-F73B-429C-9D90-B72CAF5C46CB}" type="datetime1">
              <a:rPr lang="en-US" smtClean="0"/>
              <a:t>2/11/2016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2B92A-CB75-4E54-8293-CBC8A13B5AFB}" type="slidenum">
              <a:rPr lang="en-US" smtClean="0"/>
              <a:t>‹#›</a:t>
            </a:fld>
            <a:endParaRPr lang="en-US"/>
          </a:p>
        </p:txBody>
      </p:sp>
    </p:spTree>
    <p:extLst>
      <p:ext uri="{BB962C8B-B14F-4D97-AF65-F5344CB8AC3E}">
        <p14:creationId xmlns:p14="http://schemas.microsoft.com/office/powerpoint/2010/main" val="306187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lstStyle/>
          <a:p>
            <a:r>
              <a:rPr lang="en-US" dirty="0"/>
              <a:t>Cutting Electricity Cost For Service Provider </a:t>
            </a:r>
            <a:r>
              <a:rPr lang="en-US" dirty="0" smtClean="0"/>
              <a:t>Networks</a:t>
            </a:r>
            <a:endParaRPr lang="en-US" dirty="0"/>
          </a:p>
        </p:txBody>
      </p:sp>
      <p:sp>
        <p:nvSpPr>
          <p:cNvPr id="3" name="Subtitle 2"/>
          <p:cNvSpPr>
            <a:spLocks noGrp="1"/>
          </p:cNvSpPr>
          <p:nvPr>
            <p:ph type="subTitle" idx="1"/>
          </p:nvPr>
        </p:nvSpPr>
        <p:spPr>
          <a:xfrm>
            <a:off x="1447800" y="3733800"/>
            <a:ext cx="6400800" cy="1752600"/>
          </a:xfrm>
        </p:spPr>
        <p:txBody>
          <a:bodyPr/>
          <a:lstStyle/>
          <a:p>
            <a:r>
              <a:rPr lang="en-US" dirty="0" smtClean="0"/>
              <a:t>Muhammad </a:t>
            </a:r>
            <a:r>
              <a:rPr lang="en-US" dirty="0" err="1" smtClean="0"/>
              <a:t>Saqib</a:t>
            </a:r>
            <a:r>
              <a:rPr lang="en-US" dirty="0" smtClean="0"/>
              <a:t> </a:t>
            </a:r>
            <a:r>
              <a:rPr lang="en-US" dirty="0" err="1" smtClean="0"/>
              <a:t>Ilyas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a:t>
            </a:fld>
            <a:endParaRPr lang="en-US"/>
          </a:p>
        </p:txBody>
      </p:sp>
      <p:sp>
        <p:nvSpPr>
          <p:cNvPr id="5" name="TextBox 4"/>
          <p:cNvSpPr txBox="1"/>
          <p:nvPr/>
        </p:nvSpPr>
        <p:spPr>
          <a:xfrm>
            <a:off x="152400" y="4419600"/>
            <a:ext cx="3188117" cy="2308324"/>
          </a:xfrm>
          <a:prstGeom prst="rect">
            <a:avLst/>
          </a:prstGeom>
          <a:noFill/>
        </p:spPr>
        <p:txBody>
          <a:bodyPr wrap="none" rtlCol="0">
            <a:spAutoFit/>
          </a:bodyPr>
          <a:lstStyle/>
          <a:p>
            <a:r>
              <a:rPr lang="en-US" sz="2400" dirty="0" smtClean="0">
                <a:solidFill>
                  <a:schemeClr val="accent6">
                    <a:lumMod val="50000"/>
                  </a:schemeClr>
                </a:solidFill>
              </a:rPr>
              <a:t>FDC</a:t>
            </a:r>
          </a:p>
          <a:p>
            <a:r>
              <a:rPr lang="en-US" sz="2400" dirty="0" err="1" smtClean="0"/>
              <a:t>Zartash</a:t>
            </a:r>
            <a:r>
              <a:rPr lang="en-US" sz="2400" dirty="0" smtClean="0"/>
              <a:t> Afzal </a:t>
            </a:r>
            <a:r>
              <a:rPr lang="en-US" sz="2400" dirty="0" err="1" smtClean="0"/>
              <a:t>Uzmi</a:t>
            </a:r>
            <a:endParaRPr lang="en-US" sz="2400" dirty="0" smtClean="0"/>
          </a:p>
          <a:p>
            <a:r>
              <a:rPr lang="en-US" sz="2400" dirty="0" smtClean="0"/>
              <a:t>Tariq Mahmood </a:t>
            </a:r>
            <a:r>
              <a:rPr lang="en-US" sz="2400" dirty="0" err="1" smtClean="0"/>
              <a:t>Jadoon</a:t>
            </a:r>
            <a:endParaRPr lang="en-US" sz="2400" dirty="0" smtClean="0"/>
          </a:p>
          <a:p>
            <a:r>
              <a:rPr lang="en-US" sz="2400" dirty="0" err="1" smtClean="0"/>
              <a:t>Ihsan</a:t>
            </a:r>
            <a:r>
              <a:rPr lang="en-US" sz="2400" dirty="0" smtClean="0"/>
              <a:t> Ayyub </a:t>
            </a:r>
            <a:r>
              <a:rPr lang="en-US" sz="2400" dirty="0" err="1" smtClean="0"/>
              <a:t>Qazi</a:t>
            </a:r>
            <a:endParaRPr lang="en-US" sz="2400" dirty="0" smtClean="0"/>
          </a:p>
          <a:p>
            <a:r>
              <a:rPr lang="en-US" sz="2400" dirty="0" smtClean="0"/>
              <a:t>Muhamad Fareed </a:t>
            </a:r>
            <a:r>
              <a:rPr lang="en-US" sz="2400" dirty="0" err="1" smtClean="0"/>
              <a:t>Zaffar</a:t>
            </a:r>
            <a:endParaRPr lang="en-US" sz="2400" dirty="0" smtClean="0"/>
          </a:p>
          <a:p>
            <a:r>
              <a:rPr lang="en-US" sz="2400" dirty="0" err="1" smtClean="0"/>
              <a:t>Aamir</a:t>
            </a:r>
            <a:r>
              <a:rPr lang="en-US" sz="2400" dirty="0" smtClean="0"/>
              <a:t> </a:t>
            </a:r>
            <a:r>
              <a:rPr lang="en-US" sz="2400" dirty="0" err="1" smtClean="0"/>
              <a:t>Qayyum</a:t>
            </a:r>
            <a:endParaRPr lang="en-US" sz="2400" dirty="0"/>
          </a:p>
        </p:txBody>
      </p:sp>
      <p:pic>
        <p:nvPicPr>
          <p:cNvPr id="6" name="Picture 2" descr="http://www.rubinet.org/uploads/Projects/bull.jpg"/>
          <p:cNvPicPr>
            <a:picLocks noChangeAspect="1" noChangeArrowheads="1"/>
          </p:cNvPicPr>
          <p:nvPr/>
        </p:nvPicPr>
        <p:blipFill>
          <a:blip r:embed="rId2" cstate="print"/>
          <a:srcRect/>
          <a:stretch>
            <a:fillRect/>
          </a:stretch>
        </p:blipFill>
        <p:spPr bwMode="auto">
          <a:xfrm>
            <a:off x="6306403" y="0"/>
            <a:ext cx="2819400" cy="2612572"/>
          </a:xfrm>
          <a:prstGeom prst="rect">
            <a:avLst/>
          </a:prstGeom>
          <a:noFill/>
        </p:spPr>
      </p:pic>
      <p:pic>
        <p:nvPicPr>
          <p:cNvPr id="7" name="Picture 2" descr="http://seventy2minutes.com/blog/wp-content/uploads/2012/12/@-pressureU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752" y="179696"/>
            <a:ext cx="3528363" cy="22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9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Thesis</a:t>
            </a:r>
            <a:endParaRPr lang="en-US" dirty="0"/>
          </a:p>
        </p:txBody>
      </p:sp>
      <p:sp>
        <p:nvSpPr>
          <p:cNvPr id="3" name="Content Placeholder 2"/>
          <p:cNvSpPr>
            <a:spLocks noGrp="1"/>
          </p:cNvSpPr>
          <p:nvPr>
            <p:ph idx="1"/>
          </p:nvPr>
        </p:nvSpPr>
        <p:spPr>
          <a:xfrm>
            <a:off x="457200" y="1600201"/>
            <a:ext cx="8229600" cy="2286000"/>
          </a:xfrm>
          <a:ln>
            <a:solidFill>
              <a:schemeClr val="tx1"/>
            </a:solidFill>
          </a:ln>
        </p:spPr>
        <p:txBody>
          <a:bodyPr>
            <a:noAutofit/>
          </a:bodyPr>
          <a:lstStyle/>
          <a:p>
            <a:pPr marL="0" indent="0" algn="ctr">
              <a:buNone/>
            </a:pPr>
            <a:r>
              <a:rPr lang="en-US" sz="2400" dirty="0" smtClean="0"/>
              <a:t>Towards systematic </a:t>
            </a:r>
            <a:r>
              <a:rPr lang="en-US" sz="2400" dirty="0" smtClean="0">
                <a:solidFill>
                  <a:schemeClr val="accent6">
                    <a:lumMod val="75000"/>
                  </a:schemeClr>
                </a:solidFill>
              </a:rPr>
              <a:t>minimization</a:t>
            </a:r>
            <a:r>
              <a:rPr lang="en-US" sz="2400" dirty="0" smtClean="0"/>
              <a:t> of network electricity cost </a:t>
            </a:r>
          </a:p>
          <a:p>
            <a:pPr marL="0" indent="0" algn="ctr">
              <a:buNone/>
            </a:pPr>
            <a:endParaRPr lang="en-US" sz="2400" dirty="0" smtClean="0"/>
          </a:p>
          <a:p>
            <a:pPr marL="0" indent="0" algn="ctr">
              <a:buNone/>
            </a:pPr>
            <a:r>
              <a:rPr lang="en-US" sz="2400" dirty="0" smtClean="0"/>
              <a:t>using </a:t>
            </a:r>
            <a:r>
              <a:rPr lang="en-US" sz="2400" dirty="0" smtClean="0">
                <a:solidFill>
                  <a:schemeClr val="accent2">
                    <a:lumMod val="75000"/>
                  </a:schemeClr>
                </a:solidFill>
              </a:rPr>
              <a:t>Workload Relocation (WR)</a:t>
            </a:r>
            <a:r>
              <a:rPr lang="en-US" sz="2400" dirty="0" smtClean="0"/>
              <a:t> and </a:t>
            </a:r>
            <a:r>
              <a:rPr lang="en-US" sz="2400" dirty="0" smtClean="0">
                <a:solidFill>
                  <a:schemeClr val="accent4">
                    <a:lumMod val="75000"/>
                  </a:schemeClr>
                </a:solidFill>
              </a:rPr>
              <a:t>Resource Pruning (RP)</a:t>
            </a:r>
          </a:p>
          <a:p>
            <a:pPr marL="0" indent="0" algn="ctr">
              <a:buNone/>
            </a:pPr>
            <a:endParaRPr lang="en-US" sz="2400" dirty="0" smtClean="0"/>
          </a:p>
          <a:p>
            <a:pPr marL="0" indent="0" algn="ctr">
              <a:buNone/>
            </a:pPr>
            <a:r>
              <a:rPr lang="en-US" sz="2400" dirty="0" smtClean="0"/>
              <a:t>while considering </a:t>
            </a:r>
            <a:r>
              <a:rPr lang="en-US" sz="2400" dirty="0" smtClean="0">
                <a:solidFill>
                  <a:schemeClr val="accent1"/>
                </a:solidFill>
              </a:rPr>
              <a:t>transition costs</a:t>
            </a:r>
            <a:endParaRPr lang="en-US" sz="2400" dirty="0" smtClean="0"/>
          </a:p>
        </p:txBody>
      </p:sp>
      <p:sp>
        <p:nvSpPr>
          <p:cNvPr id="4" name="Slide Number Placeholder 3"/>
          <p:cNvSpPr>
            <a:spLocks noGrp="1"/>
          </p:cNvSpPr>
          <p:nvPr>
            <p:ph type="sldNum" sz="quarter" idx="12"/>
          </p:nvPr>
        </p:nvSpPr>
        <p:spPr/>
        <p:txBody>
          <a:bodyPr/>
          <a:lstStyle/>
          <a:p>
            <a:fld id="{6E32B92A-CB75-4E54-8293-CBC8A13B5AFB}" type="slidenum">
              <a:rPr lang="en-US" smtClean="0"/>
              <a:t>10</a:t>
            </a:fld>
            <a:endParaRPr lang="en-US"/>
          </a:p>
        </p:txBody>
      </p:sp>
    </p:spTree>
    <p:extLst>
      <p:ext uri="{BB962C8B-B14F-4D97-AF65-F5344CB8AC3E}">
        <p14:creationId xmlns:p14="http://schemas.microsoft.com/office/powerpoint/2010/main" val="40602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11</a:t>
            </a:fld>
            <a:endParaRPr lang="en-US"/>
          </a:p>
        </p:txBody>
      </p:sp>
      <p:sp>
        <p:nvSpPr>
          <p:cNvPr id="6" name="Rounded Rectangle 5"/>
          <p:cNvSpPr/>
          <p:nvPr/>
        </p:nvSpPr>
        <p:spPr>
          <a:xfrm>
            <a:off x="457200" y="1981200"/>
            <a:ext cx="3582589" cy="15562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489261" y="1981200"/>
            <a:ext cx="4121339" cy="15729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04800" y="1371600"/>
            <a:ext cx="3886200" cy="32649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8479" y="2218730"/>
            <a:ext cx="3313921" cy="369332"/>
          </a:xfrm>
          <a:prstGeom prst="rect">
            <a:avLst/>
          </a:prstGeom>
          <a:noFill/>
        </p:spPr>
        <p:txBody>
          <a:bodyPr wrap="none" rtlCol="0">
            <a:spAutoFit/>
          </a:bodyPr>
          <a:lstStyle/>
          <a:p>
            <a:r>
              <a:rPr lang="en-US" dirty="0" smtClean="0">
                <a:solidFill>
                  <a:srgbClr val="FF0000"/>
                </a:solidFill>
              </a:rPr>
              <a:t>INFOCOM Mini-Conference 2012 </a:t>
            </a:r>
            <a:endParaRPr lang="en-US" dirty="0">
              <a:solidFill>
                <a:srgbClr val="FF0000"/>
              </a:solidFill>
            </a:endParaRPr>
          </a:p>
        </p:txBody>
      </p:sp>
      <p:sp>
        <p:nvSpPr>
          <p:cNvPr id="11" name="TextBox 10"/>
          <p:cNvSpPr txBox="1"/>
          <p:nvPr/>
        </p:nvSpPr>
        <p:spPr>
          <a:xfrm>
            <a:off x="924839" y="3554104"/>
            <a:ext cx="2656561" cy="369332"/>
          </a:xfrm>
          <a:prstGeom prst="rect">
            <a:avLst/>
          </a:prstGeom>
          <a:noFill/>
        </p:spPr>
        <p:txBody>
          <a:bodyPr wrap="none" rtlCol="0">
            <a:spAutoFit/>
          </a:bodyPr>
          <a:lstStyle/>
          <a:p>
            <a:r>
              <a:rPr lang="en-US" dirty="0" smtClean="0">
                <a:solidFill>
                  <a:srgbClr val="FF0000"/>
                </a:solidFill>
              </a:rPr>
              <a:t>Computer Networks, 2014</a:t>
            </a:r>
            <a:endParaRPr lang="en-US" dirty="0">
              <a:solidFill>
                <a:srgbClr val="FF0000"/>
              </a:solidFill>
            </a:endParaRPr>
          </a:p>
        </p:txBody>
      </p:sp>
      <p:sp>
        <p:nvSpPr>
          <p:cNvPr id="12" name="TextBox 11"/>
          <p:cNvSpPr txBox="1"/>
          <p:nvPr/>
        </p:nvSpPr>
        <p:spPr>
          <a:xfrm>
            <a:off x="5132296" y="2204850"/>
            <a:ext cx="1801904" cy="369332"/>
          </a:xfrm>
          <a:prstGeom prst="rect">
            <a:avLst/>
          </a:prstGeom>
          <a:noFill/>
        </p:spPr>
        <p:txBody>
          <a:bodyPr wrap="none" rtlCol="0">
            <a:spAutoFit/>
          </a:bodyPr>
          <a:lstStyle/>
          <a:p>
            <a:r>
              <a:rPr lang="en-US" dirty="0" smtClean="0">
                <a:solidFill>
                  <a:srgbClr val="FF0000"/>
                </a:solidFill>
              </a:rPr>
              <a:t>GLOBECOM 2013</a:t>
            </a:r>
            <a:endParaRPr lang="en-US" dirty="0">
              <a:solidFill>
                <a:srgbClr val="FF0000"/>
              </a:solidFill>
            </a:endParaRPr>
          </a:p>
        </p:txBody>
      </p:sp>
      <p:sp>
        <p:nvSpPr>
          <p:cNvPr id="13" name="TextBox 12"/>
          <p:cNvSpPr txBox="1"/>
          <p:nvPr/>
        </p:nvSpPr>
        <p:spPr>
          <a:xfrm>
            <a:off x="533400" y="2429470"/>
            <a:ext cx="3120598" cy="923330"/>
          </a:xfrm>
          <a:prstGeom prst="rect">
            <a:avLst/>
          </a:prstGeom>
          <a:noFill/>
        </p:spPr>
        <p:txBody>
          <a:bodyPr wrap="none" rtlCol="0">
            <a:spAutoFit/>
          </a:bodyPr>
          <a:lstStyle/>
          <a:p>
            <a:pPr algn="ctr"/>
            <a:endParaRPr lang="en-US" dirty="0" smtClean="0">
              <a:solidFill>
                <a:srgbClr val="00B050"/>
              </a:solidFill>
            </a:endParaRPr>
          </a:p>
          <a:p>
            <a:pPr marL="285750" indent="-285750">
              <a:buFont typeface="Arial" panose="020B0604020202020204" pitchFamily="34" charset="0"/>
              <a:buChar char="•"/>
            </a:pPr>
            <a:r>
              <a:rPr lang="en-US" dirty="0" smtClean="0">
                <a:solidFill>
                  <a:schemeClr val="accent6">
                    <a:lumMod val="50000"/>
                  </a:schemeClr>
                </a:solidFill>
              </a:rPr>
              <a:t>Optimization framework</a:t>
            </a:r>
          </a:p>
          <a:p>
            <a:pPr marL="285750" indent="-285750">
              <a:buFont typeface="Arial" panose="020B0604020202020204" pitchFamily="34" charset="0"/>
              <a:buChar char="•"/>
            </a:pPr>
            <a:r>
              <a:rPr lang="en-US" dirty="0" smtClean="0">
                <a:solidFill>
                  <a:schemeClr val="accent6">
                    <a:lumMod val="50000"/>
                  </a:schemeClr>
                </a:solidFill>
              </a:rPr>
              <a:t>Simulation based evaluation</a:t>
            </a:r>
            <a:endParaRPr lang="en-US" dirty="0">
              <a:solidFill>
                <a:schemeClr val="accent6">
                  <a:lumMod val="50000"/>
                </a:schemeClr>
              </a:solidFill>
            </a:endParaRPr>
          </a:p>
        </p:txBody>
      </p:sp>
      <p:sp>
        <p:nvSpPr>
          <p:cNvPr id="14" name="TextBox 13"/>
          <p:cNvSpPr txBox="1"/>
          <p:nvPr/>
        </p:nvSpPr>
        <p:spPr>
          <a:xfrm>
            <a:off x="4539264" y="2667000"/>
            <a:ext cx="4192045"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6">
                    <a:lumMod val="50000"/>
                  </a:schemeClr>
                </a:solidFill>
              </a:rPr>
              <a:t>Adaptation of optimization framework</a:t>
            </a:r>
          </a:p>
          <a:p>
            <a:pPr marL="285750" indent="-285750">
              <a:buFont typeface="Arial" panose="020B0604020202020204" pitchFamily="34" charset="0"/>
              <a:buChar char="•"/>
            </a:pPr>
            <a:r>
              <a:rPr lang="en-US" dirty="0" smtClean="0">
                <a:solidFill>
                  <a:schemeClr val="accent6">
                    <a:lumMod val="50000"/>
                  </a:schemeClr>
                </a:solidFill>
              </a:rPr>
              <a:t>Simulation based evaluation</a:t>
            </a:r>
          </a:p>
        </p:txBody>
      </p:sp>
      <p:sp>
        <p:nvSpPr>
          <p:cNvPr id="15" name="TextBox 14"/>
          <p:cNvSpPr txBox="1"/>
          <p:nvPr/>
        </p:nvSpPr>
        <p:spPr>
          <a:xfrm>
            <a:off x="680112" y="3923436"/>
            <a:ext cx="2136611"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6">
                    <a:lumMod val="50000"/>
                  </a:schemeClr>
                </a:solidFill>
              </a:rPr>
              <a:t>Finer granularity </a:t>
            </a:r>
          </a:p>
          <a:p>
            <a:pPr marL="285750" indent="-285750">
              <a:buFont typeface="Arial" panose="020B0604020202020204" pitchFamily="34" charset="0"/>
              <a:buChar char="•"/>
            </a:pPr>
            <a:r>
              <a:rPr lang="en-US" dirty="0" smtClean="0">
                <a:solidFill>
                  <a:schemeClr val="accent6">
                    <a:lumMod val="50000"/>
                  </a:schemeClr>
                </a:solidFill>
              </a:rPr>
              <a:t>NP-Completeness</a:t>
            </a:r>
            <a:endParaRPr lang="en-US" dirty="0">
              <a:solidFill>
                <a:schemeClr val="accent6">
                  <a:lumMod val="50000"/>
                </a:schemeClr>
              </a:solidFill>
            </a:endParaRPr>
          </a:p>
        </p:txBody>
      </p:sp>
      <p:sp>
        <p:nvSpPr>
          <p:cNvPr id="16" name="Rounded Rectangle 15"/>
          <p:cNvSpPr/>
          <p:nvPr/>
        </p:nvSpPr>
        <p:spPr>
          <a:xfrm>
            <a:off x="4343401" y="1360224"/>
            <a:ext cx="4435366" cy="32763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521731" y="3904793"/>
            <a:ext cx="2564869"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6">
                    <a:lumMod val="50000"/>
                  </a:schemeClr>
                </a:solidFill>
              </a:rPr>
              <a:t>NP-Hardness proof *</a:t>
            </a:r>
          </a:p>
          <a:p>
            <a:pPr marL="285750" indent="-285750">
              <a:buFont typeface="Arial" panose="020B0604020202020204" pitchFamily="34" charset="0"/>
              <a:buChar char="•"/>
            </a:pPr>
            <a:r>
              <a:rPr lang="en-US" dirty="0" smtClean="0">
                <a:solidFill>
                  <a:schemeClr val="accent6">
                    <a:lumMod val="50000"/>
                  </a:schemeClr>
                </a:solidFill>
              </a:rPr>
              <a:t>Additional evaluations</a:t>
            </a:r>
          </a:p>
        </p:txBody>
      </p:sp>
      <p:sp>
        <p:nvSpPr>
          <p:cNvPr id="18" name="TextBox 17"/>
          <p:cNvSpPr txBox="1"/>
          <p:nvPr/>
        </p:nvSpPr>
        <p:spPr>
          <a:xfrm>
            <a:off x="4959602" y="3540825"/>
            <a:ext cx="1209627" cy="369332"/>
          </a:xfrm>
          <a:prstGeom prst="rect">
            <a:avLst/>
          </a:prstGeom>
          <a:noFill/>
        </p:spPr>
        <p:txBody>
          <a:bodyPr wrap="none" rtlCol="0">
            <a:spAutoFit/>
          </a:bodyPr>
          <a:lstStyle/>
          <a:p>
            <a:r>
              <a:rPr lang="en-US" dirty="0" smtClean="0">
                <a:solidFill>
                  <a:srgbClr val="FF0000"/>
                </a:solidFill>
              </a:rPr>
              <a:t>Submitted </a:t>
            </a:r>
            <a:endParaRPr lang="en-US" dirty="0">
              <a:solidFill>
                <a:srgbClr val="FF0000"/>
              </a:solidFill>
            </a:endParaRPr>
          </a:p>
        </p:txBody>
      </p:sp>
      <p:sp>
        <p:nvSpPr>
          <p:cNvPr id="19" name="TextBox 18"/>
          <p:cNvSpPr txBox="1"/>
          <p:nvPr/>
        </p:nvSpPr>
        <p:spPr>
          <a:xfrm>
            <a:off x="1968122" y="6324600"/>
            <a:ext cx="5042278" cy="369332"/>
          </a:xfrm>
          <a:prstGeom prst="rect">
            <a:avLst/>
          </a:prstGeom>
          <a:noFill/>
        </p:spPr>
        <p:txBody>
          <a:bodyPr wrap="none" rtlCol="0">
            <a:spAutoFit/>
          </a:bodyPr>
          <a:lstStyle/>
          <a:p>
            <a:r>
              <a:rPr lang="en-US" dirty="0" smtClean="0"/>
              <a:t>* With the help of Dr. </a:t>
            </a:r>
            <a:r>
              <a:rPr lang="en-US" dirty="0" err="1" smtClean="0"/>
              <a:t>Mudassir</a:t>
            </a:r>
            <a:r>
              <a:rPr lang="en-US" dirty="0" smtClean="0"/>
              <a:t> </a:t>
            </a:r>
            <a:r>
              <a:rPr lang="en-US" dirty="0" err="1" smtClean="0"/>
              <a:t>Shabbir</a:t>
            </a:r>
            <a:r>
              <a:rPr lang="en-US" dirty="0" smtClean="0"/>
              <a:t>, ITU, Lahore</a:t>
            </a:r>
            <a:endParaRPr lang="en-US" dirty="0"/>
          </a:p>
        </p:txBody>
      </p:sp>
      <p:sp>
        <p:nvSpPr>
          <p:cNvPr id="3" name="TextBox 2"/>
          <p:cNvSpPr txBox="1"/>
          <p:nvPr/>
        </p:nvSpPr>
        <p:spPr>
          <a:xfrm>
            <a:off x="1447800" y="1524000"/>
            <a:ext cx="1362168" cy="369332"/>
          </a:xfrm>
          <a:prstGeom prst="rect">
            <a:avLst/>
          </a:prstGeom>
          <a:noFill/>
        </p:spPr>
        <p:txBody>
          <a:bodyPr wrap="none" rtlCol="0">
            <a:spAutoFit/>
          </a:bodyPr>
          <a:lstStyle/>
          <a:p>
            <a:r>
              <a:rPr lang="en-US" dirty="0">
                <a:solidFill>
                  <a:srgbClr val="00B050"/>
                </a:solidFill>
              </a:rPr>
              <a:t>Data centers</a:t>
            </a:r>
            <a:endParaRPr lang="en-US" dirty="0"/>
          </a:p>
        </p:txBody>
      </p:sp>
      <p:sp>
        <p:nvSpPr>
          <p:cNvPr id="5" name="TextBox 4"/>
          <p:cNvSpPr txBox="1"/>
          <p:nvPr/>
        </p:nvSpPr>
        <p:spPr>
          <a:xfrm>
            <a:off x="5715000" y="1542416"/>
            <a:ext cx="1844736" cy="369332"/>
          </a:xfrm>
          <a:prstGeom prst="rect">
            <a:avLst/>
          </a:prstGeom>
          <a:noFill/>
        </p:spPr>
        <p:txBody>
          <a:bodyPr wrap="none" rtlCol="0">
            <a:spAutoFit/>
          </a:bodyPr>
          <a:lstStyle/>
          <a:p>
            <a:r>
              <a:rPr lang="en-US" dirty="0">
                <a:solidFill>
                  <a:srgbClr val="00B050"/>
                </a:solidFill>
              </a:rPr>
              <a:t>Cellular </a:t>
            </a:r>
            <a:r>
              <a:rPr lang="en-US" dirty="0" smtClean="0">
                <a:solidFill>
                  <a:srgbClr val="00B050"/>
                </a:solidFill>
              </a:rPr>
              <a:t>Networks</a:t>
            </a:r>
            <a:endParaRPr lang="en-US" dirty="0">
              <a:solidFill>
                <a:srgbClr val="00B050"/>
              </a:solidFill>
            </a:endParaRPr>
          </a:p>
        </p:txBody>
      </p:sp>
    </p:spTree>
    <p:extLst>
      <p:ext uri="{BB962C8B-B14F-4D97-AF65-F5344CB8AC3E}">
        <p14:creationId xmlns:p14="http://schemas.microsoft.com/office/powerpoint/2010/main" val="350067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b="1" dirty="0" smtClean="0">
                <a:solidFill>
                  <a:srgbClr val="FF0000"/>
                </a:solidFill>
              </a:rPr>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12</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I : Background</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r>
              <a:rPr lang="en-US" dirty="0" smtClean="0"/>
              <a:t>Data center operator</a:t>
            </a:r>
          </a:p>
          <a:p>
            <a:pPr lvl="1"/>
            <a:r>
              <a:rPr lang="en-US" dirty="0" smtClean="0"/>
              <a:t>Geographically distributed data centers</a:t>
            </a:r>
          </a:p>
          <a:p>
            <a:r>
              <a:rPr lang="en-US" dirty="0" smtClean="0"/>
              <a:t>Data center equipment</a:t>
            </a:r>
          </a:p>
          <a:p>
            <a:endParaRPr lang="en-US" dirty="0"/>
          </a:p>
          <a:p>
            <a:endParaRPr lang="en-US" dirty="0" smtClean="0"/>
          </a:p>
          <a:p>
            <a:endParaRPr lang="en-US" dirty="0"/>
          </a:p>
          <a:p>
            <a:r>
              <a:rPr lang="en-US" dirty="0" smtClean="0"/>
              <a:t>Power consumed is affine function of workload</a:t>
            </a:r>
          </a:p>
        </p:txBody>
      </p:sp>
      <p:graphicFrame>
        <p:nvGraphicFramePr>
          <p:cNvPr id="4" name="Table 3"/>
          <p:cNvGraphicFramePr>
            <a:graphicFrameLocks noGrp="1"/>
          </p:cNvGraphicFramePr>
          <p:nvPr>
            <p:extLst>
              <p:ext uri="{D42A27DB-BD31-4B8C-83A1-F6EECF244321}">
                <p14:modId xmlns:p14="http://schemas.microsoft.com/office/powerpoint/2010/main" val="2224813538"/>
              </p:ext>
            </p:extLst>
          </p:nvPr>
        </p:nvGraphicFramePr>
        <p:xfrm>
          <a:off x="1524000" y="3393440"/>
          <a:ext cx="6096000" cy="1483360"/>
        </p:xfrm>
        <a:graphic>
          <a:graphicData uri="http://schemas.openxmlformats.org/drawingml/2006/table">
            <a:tbl>
              <a:tblPr firstRow="1" bandRow="1">
                <a:tableStyleId>{7E9639D4-E3E2-4D34-9284-5A2195B3D0D7}</a:tableStyleId>
              </a:tblPr>
              <a:tblGrid>
                <a:gridCol w="3048000"/>
                <a:gridCol w="3048000"/>
              </a:tblGrid>
              <a:tr h="370840">
                <a:tc>
                  <a:txBody>
                    <a:bodyPr/>
                    <a:lstStyle/>
                    <a:p>
                      <a:r>
                        <a:rPr lang="en-US" dirty="0" smtClean="0"/>
                        <a:t>IT Load</a:t>
                      </a:r>
                      <a:endParaRPr lang="en-US" dirty="0"/>
                    </a:p>
                  </a:txBody>
                  <a:tcPr/>
                </a:tc>
                <a:tc>
                  <a:txBody>
                    <a:bodyPr/>
                    <a:lstStyle/>
                    <a:p>
                      <a:r>
                        <a:rPr lang="en-US" dirty="0" smtClean="0"/>
                        <a:t>Non-IT</a:t>
                      </a:r>
                      <a:r>
                        <a:rPr lang="en-US" baseline="0" dirty="0" smtClean="0"/>
                        <a:t> Load</a:t>
                      </a:r>
                      <a:endParaRPr lang="en-US" dirty="0"/>
                    </a:p>
                  </a:txBody>
                  <a:tcPr/>
                </a:tc>
              </a:tr>
              <a:tr h="370840">
                <a:tc>
                  <a:txBody>
                    <a:bodyPr/>
                    <a:lstStyle/>
                    <a:p>
                      <a:r>
                        <a:rPr lang="en-US" dirty="0" smtClean="0"/>
                        <a:t>Servers</a:t>
                      </a:r>
                      <a:endParaRPr lang="en-US" dirty="0"/>
                    </a:p>
                  </a:txBody>
                  <a:tcPr/>
                </a:tc>
                <a:tc>
                  <a:txBody>
                    <a:bodyPr/>
                    <a:lstStyle/>
                    <a:p>
                      <a:r>
                        <a:rPr lang="en-US" dirty="0" smtClean="0"/>
                        <a:t>Lighting</a:t>
                      </a:r>
                      <a:endParaRPr lang="en-US" dirty="0"/>
                    </a:p>
                  </a:txBody>
                  <a:tcPr/>
                </a:tc>
              </a:tr>
              <a:tr h="370840">
                <a:tc>
                  <a:txBody>
                    <a:bodyPr/>
                    <a:lstStyle/>
                    <a:p>
                      <a:r>
                        <a:rPr lang="en-US" dirty="0" smtClean="0"/>
                        <a:t>Storage</a:t>
                      </a:r>
                      <a:endParaRPr lang="en-US" dirty="0"/>
                    </a:p>
                  </a:txBody>
                  <a:tcPr/>
                </a:tc>
                <a:tc>
                  <a:txBody>
                    <a:bodyPr/>
                    <a:lstStyle/>
                    <a:p>
                      <a:r>
                        <a:rPr lang="en-US" dirty="0" smtClean="0"/>
                        <a:t>Cooling</a:t>
                      </a:r>
                      <a:endParaRPr lang="en-US" dirty="0"/>
                    </a:p>
                  </a:txBody>
                  <a:tcPr/>
                </a:tc>
              </a:tr>
              <a:tr h="370840">
                <a:tc>
                  <a:txBody>
                    <a:bodyPr/>
                    <a:lstStyle/>
                    <a:p>
                      <a:r>
                        <a:rPr lang="en-US" dirty="0" smtClean="0"/>
                        <a:t>Network</a:t>
                      </a:r>
                      <a:endParaRPr lang="en-US" dirty="0"/>
                    </a:p>
                  </a:txBody>
                  <a:tcPr/>
                </a:tc>
                <a:tc>
                  <a:txBody>
                    <a:bodyPr/>
                    <a:lstStyle/>
                    <a:p>
                      <a:r>
                        <a:rPr lang="en-US" dirty="0" smtClean="0"/>
                        <a:t>Power distribution</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6E32B92A-CB75-4E54-8293-CBC8A13B5AFB}" type="slidenum">
              <a:rPr lang="en-US" smtClean="0"/>
              <a:t>13</a:t>
            </a:fld>
            <a:endParaRPr lang="en-US"/>
          </a:p>
        </p:txBody>
      </p:sp>
      <p:pic>
        <p:nvPicPr>
          <p:cNvPr id="10242" name="Picture 2" descr="http://www04.abb.com/global/seitp/seitp202.nsf/0/0ffffa780112efe7c1257dfd0045337a/$file/DataCenter_5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524000"/>
            <a:ext cx="4838700" cy="2343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6248400"/>
            <a:ext cx="2860911" cy="369332"/>
          </a:xfrm>
          <a:prstGeom prst="rect">
            <a:avLst/>
          </a:prstGeom>
          <a:noFill/>
        </p:spPr>
        <p:txBody>
          <a:bodyPr wrap="none" rtlCol="0">
            <a:spAutoFit/>
          </a:bodyPr>
          <a:lstStyle/>
          <a:p>
            <a:r>
              <a:rPr lang="en-US" dirty="0"/>
              <a:t>Source: http://bit.ly/1mrIi7o</a:t>
            </a:r>
          </a:p>
        </p:txBody>
      </p:sp>
      <p:sp>
        <p:nvSpPr>
          <p:cNvPr id="8" name="TextBox 7"/>
          <p:cNvSpPr txBox="1"/>
          <p:nvPr/>
        </p:nvSpPr>
        <p:spPr>
          <a:xfrm>
            <a:off x="2209800" y="5710535"/>
            <a:ext cx="5026889" cy="461665"/>
          </a:xfrm>
          <a:prstGeom prst="rect">
            <a:avLst/>
          </a:prstGeom>
          <a:solidFill>
            <a:srgbClr val="002060"/>
          </a:solidFill>
        </p:spPr>
        <p:txBody>
          <a:bodyPr wrap="none" rtlCol="0">
            <a:spAutoFit/>
          </a:bodyPr>
          <a:lstStyle/>
          <a:p>
            <a:r>
              <a:rPr lang="en-US" sz="2400" dirty="0" smtClean="0">
                <a:solidFill>
                  <a:schemeClr val="bg1"/>
                </a:solidFill>
              </a:rPr>
              <a:t>Let’s recap how we can use WR and RP</a:t>
            </a:r>
            <a:endParaRPr lang="en-US" sz="2400" dirty="0">
              <a:solidFill>
                <a:schemeClr val="bg1"/>
              </a:solidFill>
            </a:endParaRPr>
          </a:p>
        </p:txBody>
      </p:sp>
    </p:spTree>
    <p:extLst>
      <p:ext uri="{BB962C8B-B14F-4D97-AF65-F5344CB8AC3E}">
        <p14:creationId xmlns:p14="http://schemas.microsoft.com/office/powerpoint/2010/main" val="384726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grpId="1"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Model</a:t>
            </a:r>
            <a:endParaRPr lang="en-US" dirty="0"/>
          </a:p>
        </p:txBody>
      </p:sp>
      <p:sp>
        <p:nvSpPr>
          <p:cNvPr id="4" name="Oval 3"/>
          <p:cNvSpPr/>
          <p:nvPr/>
        </p:nvSpPr>
        <p:spPr>
          <a:xfrm>
            <a:off x="2445693" y="2060535"/>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p:cNvSpPr/>
          <p:nvPr/>
        </p:nvSpPr>
        <p:spPr>
          <a:xfrm>
            <a:off x="1710430" y="25386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6" name="Oval 5"/>
          <p:cNvSpPr/>
          <p:nvPr/>
        </p:nvSpPr>
        <p:spPr>
          <a:xfrm>
            <a:off x="975167" y="1957867"/>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7" name="Rounded Rectangle 6"/>
          <p:cNvSpPr/>
          <p:nvPr/>
        </p:nvSpPr>
        <p:spPr>
          <a:xfrm>
            <a:off x="914400"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41293"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06030" y="1893334"/>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10" name="Oval 9"/>
          <p:cNvSpPr/>
          <p:nvPr/>
        </p:nvSpPr>
        <p:spPr>
          <a:xfrm>
            <a:off x="3870767"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11" name="Rounded Rectangle 10"/>
          <p:cNvSpPr/>
          <p:nvPr/>
        </p:nvSpPr>
        <p:spPr>
          <a:xfrm>
            <a:off x="3810000" y="1828801"/>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70780" y="2667738"/>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13" name="Oval 12"/>
          <p:cNvSpPr/>
          <p:nvPr/>
        </p:nvSpPr>
        <p:spPr>
          <a:xfrm>
            <a:off x="7435517" y="1905000"/>
            <a:ext cx="601579" cy="580803"/>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14" name="Oval 13"/>
          <p:cNvSpPr/>
          <p:nvPr/>
        </p:nvSpPr>
        <p:spPr>
          <a:xfrm>
            <a:off x="6700254" y="2280536"/>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639487" y="1828800"/>
            <a:ext cx="2199713" cy="15136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19200" y="1290935"/>
            <a:ext cx="1524969" cy="461665"/>
          </a:xfrm>
          <a:prstGeom prst="rect">
            <a:avLst/>
          </a:prstGeom>
          <a:noFill/>
        </p:spPr>
        <p:txBody>
          <a:bodyPr wrap="none" rtlCol="0">
            <a:spAutoFit/>
          </a:bodyPr>
          <a:lstStyle/>
          <a:p>
            <a:r>
              <a:rPr lang="en-US" sz="2400" dirty="0" smtClean="0"/>
              <a:t>Interval - 1</a:t>
            </a:r>
            <a:endParaRPr lang="en-US" sz="2400" dirty="0"/>
          </a:p>
        </p:txBody>
      </p:sp>
      <p:sp>
        <p:nvSpPr>
          <p:cNvPr id="24" name="Chord 23"/>
          <p:cNvSpPr/>
          <p:nvPr/>
        </p:nvSpPr>
        <p:spPr>
          <a:xfrm>
            <a:off x="2466110" y="20605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135825" y="1295400"/>
            <a:ext cx="1524969" cy="461665"/>
          </a:xfrm>
          <a:prstGeom prst="rect">
            <a:avLst/>
          </a:prstGeom>
          <a:noFill/>
        </p:spPr>
        <p:txBody>
          <a:bodyPr wrap="none" rtlCol="0">
            <a:spAutoFit/>
          </a:bodyPr>
          <a:lstStyle/>
          <a:p>
            <a:r>
              <a:rPr lang="en-US" sz="2400" dirty="0" smtClean="0"/>
              <a:t>Interval - 2</a:t>
            </a:r>
            <a:endParaRPr lang="en-US" sz="2400" dirty="0"/>
          </a:p>
        </p:txBody>
      </p:sp>
      <p:sp>
        <p:nvSpPr>
          <p:cNvPr id="23" name="TextBox 22"/>
          <p:cNvSpPr txBox="1"/>
          <p:nvPr/>
        </p:nvSpPr>
        <p:spPr>
          <a:xfrm>
            <a:off x="6933231" y="1290935"/>
            <a:ext cx="1524969" cy="461665"/>
          </a:xfrm>
          <a:prstGeom prst="rect">
            <a:avLst/>
          </a:prstGeom>
          <a:noFill/>
        </p:spPr>
        <p:txBody>
          <a:bodyPr wrap="none" rtlCol="0">
            <a:spAutoFit/>
          </a:bodyPr>
          <a:lstStyle/>
          <a:p>
            <a:r>
              <a:rPr lang="en-US" sz="2400" dirty="0" smtClean="0"/>
              <a:t>Interval - 3</a:t>
            </a:r>
            <a:endParaRPr lang="en-US" sz="2400" dirty="0"/>
          </a:p>
        </p:txBody>
      </p:sp>
      <p:sp>
        <p:nvSpPr>
          <p:cNvPr id="25" name="Chord 24"/>
          <p:cNvSpPr/>
          <p:nvPr/>
        </p:nvSpPr>
        <p:spPr>
          <a:xfrm>
            <a:off x="5358914" y="2269971"/>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ord 25"/>
          <p:cNvSpPr/>
          <p:nvPr/>
        </p:nvSpPr>
        <p:spPr>
          <a:xfrm>
            <a:off x="6715078" y="2284823"/>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7" idx="3"/>
            <a:endCxn id="11" idx="1"/>
          </p:cNvCxnSpPr>
          <p:nvPr/>
        </p:nvCxnSpPr>
        <p:spPr>
          <a:xfrm>
            <a:off x="3114113" y="2585605"/>
            <a:ext cx="69588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a:endCxn id="15" idx="1"/>
          </p:cNvCxnSpPr>
          <p:nvPr/>
        </p:nvCxnSpPr>
        <p:spPr>
          <a:xfrm flipV="1">
            <a:off x="6009713" y="2585605"/>
            <a:ext cx="629774"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28248" y="2175579"/>
            <a:ext cx="441146" cy="369332"/>
          </a:xfrm>
          <a:prstGeom prst="rect">
            <a:avLst/>
          </a:prstGeom>
          <a:noFill/>
        </p:spPr>
        <p:txBody>
          <a:bodyPr wrap="none" rtlCol="0">
            <a:spAutoFit/>
          </a:bodyPr>
          <a:lstStyle/>
          <a:p>
            <a:r>
              <a:rPr lang="en-US" dirty="0" smtClean="0"/>
              <a:t>CA</a:t>
            </a:r>
            <a:endParaRPr lang="en-US" dirty="0"/>
          </a:p>
        </p:txBody>
      </p:sp>
      <p:sp>
        <p:nvSpPr>
          <p:cNvPr id="32" name="TextBox 31"/>
          <p:cNvSpPr txBox="1"/>
          <p:nvPr/>
        </p:nvSpPr>
        <p:spPr>
          <a:xfrm>
            <a:off x="5437496" y="2389496"/>
            <a:ext cx="441146" cy="369332"/>
          </a:xfrm>
          <a:prstGeom prst="rect">
            <a:avLst/>
          </a:prstGeom>
          <a:noFill/>
        </p:spPr>
        <p:txBody>
          <a:bodyPr wrap="none" rtlCol="0">
            <a:spAutoFit/>
          </a:bodyPr>
          <a:lstStyle/>
          <a:p>
            <a:r>
              <a:rPr lang="en-US" dirty="0" smtClean="0"/>
              <a:t>CA</a:t>
            </a:r>
            <a:endParaRPr lang="en-US" dirty="0"/>
          </a:p>
        </p:txBody>
      </p:sp>
      <p:sp>
        <p:nvSpPr>
          <p:cNvPr id="33" name="TextBox 32"/>
          <p:cNvSpPr txBox="1"/>
          <p:nvPr/>
        </p:nvSpPr>
        <p:spPr>
          <a:xfrm>
            <a:off x="6804821" y="2390156"/>
            <a:ext cx="445956" cy="369332"/>
          </a:xfrm>
          <a:prstGeom prst="rect">
            <a:avLst/>
          </a:prstGeom>
          <a:noFill/>
        </p:spPr>
        <p:txBody>
          <a:bodyPr wrap="none" rtlCol="0">
            <a:spAutoFit/>
          </a:bodyPr>
          <a:lstStyle/>
          <a:p>
            <a:r>
              <a:rPr lang="en-US" dirty="0" smtClean="0"/>
              <a:t>NY</a:t>
            </a:r>
            <a:endParaRPr lang="en-US" dirty="0"/>
          </a:p>
        </p:txBody>
      </p:sp>
      <p:sp>
        <p:nvSpPr>
          <p:cNvPr id="34" name="Rounded Rectangular Callout 33"/>
          <p:cNvSpPr/>
          <p:nvPr/>
        </p:nvSpPr>
        <p:spPr>
          <a:xfrm>
            <a:off x="357848" y="3796145"/>
            <a:ext cx="1604197" cy="318655"/>
          </a:xfrm>
          <a:prstGeom prst="wedgeRoundRectCallout">
            <a:avLst>
              <a:gd name="adj1" fmla="val 40486"/>
              <a:gd name="adj2" fmla="val -19613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State</a:t>
            </a:r>
            <a:endParaRPr lang="en-US" dirty="0"/>
          </a:p>
        </p:txBody>
      </p:sp>
      <p:sp>
        <p:nvSpPr>
          <p:cNvPr id="35" name="TextBox 34"/>
          <p:cNvSpPr txBox="1"/>
          <p:nvPr/>
        </p:nvSpPr>
        <p:spPr>
          <a:xfrm>
            <a:off x="2514600" y="2983468"/>
            <a:ext cx="418704" cy="369332"/>
          </a:xfrm>
          <a:prstGeom prst="rect">
            <a:avLst/>
          </a:prstGeom>
          <a:noFill/>
        </p:spPr>
        <p:txBody>
          <a:bodyPr wrap="none" rtlCol="0">
            <a:spAutoFit/>
          </a:bodyPr>
          <a:lstStyle/>
          <a:p>
            <a:r>
              <a:rPr lang="en-US" dirty="0" smtClean="0"/>
              <a:t>12</a:t>
            </a:r>
            <a:endParaRPr lang="en-US" dirty="0"/>
          </a:p>
        </p:txBody>
      </p:sp>
      <p:sp>
        <p:nvSpPr>
          <p:cNvPr id="36" name="TextBox 35"/>
          <p:cNvSpPr txBox="1"/>
          <p:nvPr/>
        </p:nvSpPr>
        <p:spPr>
          <a:xfrm>
            <a:off x="5453998" y="2983468"/>
            <a:ext cx="418704" cy="369332"/>
          </a:xfrm>
          <a:prstGeom prst="rect">
            <a:avLst/>
          </a:prstGeom>
          <a:noFill/>
        </p:spPr>
        <p:txBody>
          <a:bodyPr wrap="none" rtlCol="0">
            <a:spAutoFit/>
          </a:bodyPr>
          <a:lstStyle/>
          <a:p>
            <a:r>
              <a:rPr lang="en-US" dirty="0" smtClean="0"/>
              <a:t>10</a:t>
            </a:r>
            <a:endParaRPr lang="en-US" dirty="0"/>
          </a:p>
        </p:txBody>
      </p:sp>
      <p:sp>
        <p:nvSpPr>
          <p:cNvPr id="37" name="TextBox 36"/>
          <p:cNvSpPr txBox="1"/>
          <p:nvPr/>
        </p:nvSpPr>
        <p:spPr>
          <a:xfrm>
            <a:off x="7582296" y="2983468"/>
            <a:ext cx="418704" cy="369332"/>
          </a:xfrm>
          <a:prstGeom prst="rect">
            <a:avLst/>
          </a:prstGeom>
          <a:noFill/>
        </p:spPr>
        <p:txBody>
          <a:bodyPr wrap="none" rtlCol="0">
            <a:spAutoFit/>
          </a:bodyPr>
          <a:lstStyle/>
          <a:p>
            <a:r>
              <a:rPr lang="en-US" dirty="0" smtClean="0"/>
              <a:t>10</a:t>
            </a:r>
            <a:endParaRPr lang="en-US" dirty="0"/>
          </a:p>
        </p:txBody>
      </p:sp>
      <p:sp>
        <p:nvSpPr>
          <p:cNvPr id="38" name="Rounded Rectangular Callout 37"/>
          <p:cNvSpPr/>
          <p:nvPr/>
        </p:nvSpPr>
        <p:spPr>
          <a:xfrm>
            <a:off x="2718604" y="3761510"/>
            <a:ext cx="1452952" cy="277090"/>
          </a:xfrm>
          <a:prstGeom prst="wedgeRoundRectCallout">
            <a:avLst>
              <a:gd name="adj1" fmla="val -47532"/>
              <a:gd name="adj2" fmla="val -23029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a:t>
            </a:r>
            <a:endParaRPr lang="en-US" dirty="0"/>
          </a:p>
        </p:txBody>
      </p:sp>
      <p:sp>
        <p:nvSpPr>
          <p:cNvPr id="39" name="Rounded Rectangular Callout 38"/>
          <p:cNvSpPr/>
          <p:nvPr/>
        </p:nvSpPr>
        <p:spPr>
          <a:xfrm>
            <a:off x="4472346" y="3761510"/>
            <a:ext cx="1426291" cy="581890"/>
          </a:xfrm>
          <a:prstGeom prst="wedgeRoundRectCallout">
            <a:avLst>
              <a:gd name="adj1" fmla="val -53860"/>
              <a:gd name="adj2" fmla="val -13184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activation</a:t>
            </a:r>
            <a:endParaRPr lang="en-US" dirty="0"/>
          </a:p>
        </p:txBody>
      </p:sp>
      <p:sp>
        <p:nvSpPr>
          <p:cNvPr id="40" name="Rounded Rectangular Callout 39"/>
          <p:cNvSpPr/>
          <p:nvPr/>
        </p:nvSpPr>
        <p:spPr>
          <a:xfrm>
            <a:off x="5791200" y="838200"/>
            <a:ext cx="1426291" cy="581890"/>
          </a:xfrm>
          <a:prstGeom prst="wedgeRoundRectCallout">
            <a:avLst>
              <a:gd name="adj1" fmla="val -94658"/>
              <a:gd name="adj2" fmla="val 15495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deactivation</a:t>
            </a:r>
            <a:endParaRPr lang="en-US" dirty="0"/>
          </a:p>
        </p:txBody>
      </p:sp>
      <p:sp>
        <p:nvSpPr>
          <p:cNvPr id="41" name="TextBox 40"/>
          <p:cNvSpPr txBox="1"/>
          <p:nvPr/>
        </p:nvSpPr>
        <p:spPr>
          <a:xfrm>
            <a:off x="3276600" y="2209800"/>
            <a:ext cx="301686" cy="369332"/>
          </a:xfrm>
          <a:prstGeom prst="rect">
            <a:avLst/>
          </a:prstGeom>
          <a:noFill/>
        </p:spPr>
        <p:txBody>
          <a:bodyPr wrap="none" rtlCol="0">
            <a:spAutoFit/>
          </a:bodyPr>
          <a:lstStyle/>
          <a:p>
            <a:r>
              <a:rPr lang="en-US" dirty="0" smtClean="0"/>
              <a:t>8</a:t>
            </a:r>
            <a:endParaRPr lang="en-US" dirty="0"/>
          </a:p>
        </p:txBody>
      </p:sp>
      <p:sp>
        <p:nvSpPr>
          <p:cNvPr id="42" name="TextBox 41"/>
          <p:cNvSpPr txBox="1"/>
          <p:nvPr/>
        </p:nvSpPr>
        <p:spPr>
          <a:xfrm>
            <a:off x="6099114" y="2220561"/>
            <a:ext cx="301686" cy="369332"/>
          </a:xfrm>
          <a:prstGeom prst="rect">
            <a:avLst/>
          </a:prstGeom>
          <a:noFill/>
        </p:spPr>
        <p:txBody>
          <a:bodyPr wrap="none" rtlCol="0">
            <a:spAutoFit/>
          </a:bodyPr>
          <a:lstStyle/>
          <a:p>
            <a:r>
              <a:rPr lang="en-US" dirty="0" smtClean="0"/>
              <a:t>6</a:t>
            </a:r>
            <a:endParaRPr lang="en-US" dirty="0"/>
          </a:p>
        </p:txBody>
      </p:sp>
      <p:sp>
        <p:nvSpPr>
          <p:cNvPr id="43" name="Rounded Rectangular Callout 42"/>
          <p:cNvSpPr/>
          <p:nvPr/>
        </p:nvSpPr>
        <p:spPr>
          <a:xfrm>
            <a:off x="2388209" y="3477492"/>
            <a:ext cx="1646926" cy="304800"/>
          </a:xfrm>
          <a:prstGeom prst="wedgeRoundRectCallout">
            <a:avLst>
              <a:gd name="adj1" fmla="val 14499"/>
              <a:gd name="adj2" fmla="val -36022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a:t>
            </a:r>
            <a:endParaRPr lang="en-US" dirty="0"/>
          </a:p>
        </p:txBody>
      </p:sp>
      <p:sp>
        <p:nvSpPr>
          <p:cNvPr id="44" name="TextBox 43"/>
          <p:cNvSpPr txBox="1"/>
          <p:nvPr/>
        </p:nvSpPr>
        <p:spPr>
          <a:xfrm>
            <a:off x="2544369" y="3505200"/>
            <a:ext cx="4466031" cy="461665"/>
          </a:xfrm>
          <a:prstGeom prst="rect">
            <a:avLst/>
          </a:prstGeom>
          <a:solidFill>
            <a:srgbClr val="002060"/>
          </a:solidFill>
        </p:spPr>
        <p:txBody>
          <a:bodyPr wrap="none" rtlCol="0">
            <a:spAutoFit/>
          </a:bodyPr>
          <a:lstStyle/>
          <a:p>
            <a:r>
              <a:rPr lang="en-US" sz="2400" dirty="0" smtClean="0">
                <a:solidFill>
                  <a:schemeClr val="bg1"/>
                </a:solidFill>
              </a:rPr>
              <a:t>Optimal State Trajectory Problem</a:t>
            </a:r>
            <a:endParaRPr lang="en-US" sz="2400" dirty="0">
              <a:solidFill>
                <a:schemeClr val="bg1"/>
              </a:solidFill>
            </a:endParaRPr>
          </a:p>
        </p:txBody>
      </p:sp>
      <p:sp>
        <p:nvSpPr>
          <p:cNvPr id="45" name="TextBox 44"/>
          <p:cNvSpPr txBox="1"/>
          <p:nvPr/>
        </p:nvSpPr>
        <p:spPr>
          <a:xfrm>
            <a:off x="4905018" y="3897822"/>
            <a:ext cx="3867341" cy="461665"/>
          </a:xfrm>
          <a:prstGeom prst="rect">
            <a:avLst/>
          </a:prstGeom>
          <a:solidFill>
            <a:srgbClr val="002060"/>
          </a:solidFill>
        </p:spPr>
        <p:txBody>
          <a:bodyPr wrap="none" rtlCol="0">
            <a:spAutoFit/>
          </a:bodyPr>
          <a:lstStyle/>
          <a:p>
            <a:r>
              <a:rPr lang="en-US" sz="2400" dirty="0" smtClean="0">
                <a:solidFill>
                  <a:schemeClr val="bg1"/>
                </a:solidFill>
              </a:rPr>
              <a:t>Might not be globally optimal</a:t>
            </a:r>
            <a:endParaRPr lang="en-US" sz="2400" dirty="0">
              <a:solidFill>
                <a:schemeClr val="bg1"/>
              </a:solidFill>
            </a:endParaRPr>
          </a:p>
        </p:txBody>
      </p:sp>
      <p:sp>
        <p:nvSpPr>
          <p:cNvPr id="46" name="Oval 45"/>
          <p:cNvSpPr/>
          <p:nvPr/>
        </p:nvSpPr>
        <p:spPr>
          <a:xfrm>
            <a:off x="2445693" y="4990770"/>
            <a:ext cx="601579" cy="5808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Oval 46"/>
          <p:cNvSpPr/>
          <p:nvPr/>
        </p:nvSpPr>
        <p:spPr>
          <a:xfrm>
            <a:off x="1710430" y="5468906"/>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TX</a:t>
            </a:r>
            <a:endParaRPr lang="en-US" dirty="0">
              <a:solidFill>
                <a:schemeClr val="tx1"/>
              </a:solidFill>
            </a:endParaRPr>
          </a:p>
        </p:txBody>
      </p:sp>
      <p:sp>
        <p:nvSpPr>
          <p:cNvPr id="48" name="Oval 47"/>
          <p:cNvSpPr/>
          <p:nvPr/>
        </p:nvSpPr>
        <p:spPr>
          <a:xfrm>
            <a:off x="975167" y="4888102"/>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49" name="Rounded Rectangle 48"/>
          <p:cNvSpPr/>
          <p:nvPr/>
        </p:nvSpPr>
        <p:spPr>
          <a:xfrm>
            <a:off x="914400"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41293" y="5210771"/>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1" name="Oval 50"/>
          <p:cNvSpPr/>
          <p:nvPr/>
        </p:nvSpPr>
        <p:spPr>
          <a:xfrm>
            <a:off x="4606030" y="4823569"/>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Oval 51"/>
          <p:cNvSpPr/>
          <p:nvPr/>
        </p:nvSpPr>
        <p:spPr>
          <a:xfrm>
            <a:off x="3870767" y="5597973"/>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3" name="Rounded Rectangle 52"/>
          <p:cNvSpPr/>
          <p:nvPr/>
        </p:nvSpPr>
        <p:spPr>
          <a:xfrm>
            <a:off x="3810000" y="4759036"/>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170780" y="5597973"/>
            <a:ext cx="601579" cy="58080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CA</a:t>
            </a:r>
            <a:endParaRPr lang="en-US" dirty="0">
              <a:solidFill>
                <a:schemeClr val="tx1"/>
              </a:solidFill>
            </a:endParaRPr>
          </a:p>
        </p:txBody>
      </p:sp>
      <p:sp>
        <p:nvSpPr>
          <p:cNvPr id="55" name="Oval 54"/>
          <p:cNvSpPr/>
          <p:nvPr/>
        </p:nvSpPr>
        <p:spPr>
          <a:xfrm>
            <a:off x="7435517" y="4800600"/>
            <a:ext cx="601579" cy="580803"/>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p:cNvSpPr/>
          <p:nvPr/>
        </p:nvSpPr>
        <p:spPr>
          <a:xfrm>
            <a:off x="6700254" y="5210771"/>
            <a:ext cx="601579" cy="580803"/>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solidFill>
                  <a:schemeClr val="tx1"/>
                </a:solidFill>
              </a:rPr>
              <a:t>NY</a:t>
            </a:r>
            <a:endParaRPr lang="en-US" dirty="0">
              <a:solidFill>
                <a:schemeClr val="tx1"/>
              </a:solidFill>
            </a:endParaRPr>
          </a:p>
        </p:txBody>
      </p:sp>
      <p:sp>
        <p:nvSpPr>
          <p:cNvPr id="57" name="Rounded Rectangle 56"/>
          <p:cNvSpPr/>
          <p:nvPr/>
        </p:nvSpPr>
        <p:spPr>
          <a:xfrm>
            <a:off x="6639487" y="4759035"/>
            <a:ext cx="2199713" cy="151360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hord 57"/>
          <p:cNvSpPr/>
          <p:nvPr/>
        </p:nvSpPr>
        <p:spPr>
          <a:xfrm>
            <a:off x="2461081" y="4987378"/>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hord 58"/>
          <p:cNvSpPr/>
          <p:nvPr/>
        </p:nvSpPr>
        <p:spPr>
          <a:xfrm>
            <a:off x="4618184" y="481543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hord 59"/>
          <p:cNvSpPr/>
          <p:nvPr/>
        </p:nvSpPr>
        <p:spPr>
          <a:xfrm>
            <a:off x="7473357" y="4798295"/>
            <a:ext cx="608872" cy="598050"/>
          </a:xfrm>
          <a:prstGeom prst="chord">
            <a:avLst>
              <a:gd name="adj1" fmla="val 532179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49" idx="3"/>
            <a:endCxn id="53" idx="1"/>
          </p:cNvCxnSpPr>
          <p:nvPr/>
        </p:nvCxnSpPr>
        <p:spPr>
          <a:xfrm>
            <a:off x="3114113" y="5515840"/>
            <a:ext cx="695887"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3" idx="3"/>
            <a:endCxn id="57" idx="1"/>
          </p:cNvCxnSpPr>
          <p:nvPr/>
        </p:nvCxnSpPr>
        <p:spPr>
          <a:xfrm flipV="1">
            <a:off x="6009713" y="5515840"/>
            <a:ext cx="629774" cy="1"/>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514600" y="5913703"/>
            <a:ext cx="418704" cy="369332"/>
          </a:xfrm>
          <a:prstGeom prst="rect">
            <a:avLst/>
          </a:prstGeom>
          <a:noFill/>
        </p:spPr>
        <p:txBody>
          <a:bodyPr wrap="none" rtlCol="0">
            <a:spAutoFit/>
          </a:bodyPr>
          <a:lstStyle/>
          <a:p>
            <a:r>
              <a:rPr lang="en-US" dirty="0" smtClean="0"/>
              <a:t>14</a:t>
            </a:r>
            <a:endParaRPr lang="en-US" dirty="0"/>
          </a:p>
        </p:txBody>
      </p:sp>
      <p:sp>
        <p:nvSpPr>
          <p:cNvPr id="67" name="TextBox 66"/>
          <p:cNvSpPr txBox="1"/>
          <p:nvPr/>
        </p:nvSpPr>
        <p:spPr>
          <a:xfrm>
            <a:off x="5453998" y="5913703"/>
            <a:ext cx="418704" cy="369332"/>
          </a:xfrm>
          <a:prstGeom prst="rect">
            <a:avLst/>
          </a:prstGeom>
          <a:noFill/>
        </p:spPr>
        <p:txBody>
          <a:bodyPr wrap="none" rtlCol="0">
            <a:spAutoFit/>
          </a:bodyPr>
          <a:lstStyle/>
          <a:p>
            <a:r>
              <a:rPr lang="en-US" dirty="0" smtClean="0"/>
              <a:t>12</a:t>
            </a:r>
            <a:endParaRPr lang="en-US" dirty="0"/>
          </a:p>
        </p:txBody>
      </p:sp>
      <p:sp>
        <p:nvSpPr>
          <p:cNvPr id="68" name="TextBox 67"/>
          <p:cNvSpPr txBox="1"/>
          <p:nvPr/>
        </p:nvSpPr>
        <p:spPr>
          <a:xfrm>
            <a:off x="7582296" y="5913703"/>
            <a:ext cx="418704" cy="369332"/>
          </a:xfrm>
          <a:prstGeom prst="rect">
            <a:avLst/>
          </a:prstGeom>
          <a:noFill/>
        </p:spPr>
        <p:txBody>
          <a:bodyPr wrap="none" rtlCol="0">
            <a:spAutoFit/>
          </a:bodyPr>
          <a:lstStyle/>
          <a:p>
            <a:r>
              <a:rPr lang="en-US" dirty="0" smtClean="0"/>
              <a:t>12</a:t>
            </a:r>
            <a:endParaRPr lang="en-US" dirty="0"/>
          </a:p>
        </p:txBody>
      </p:sp>
      <p:sp>
        <p:nvSpPr>
          <p:cNvPr id="69" name="TextBox 68"/>
          <p:cNvSpPr txBox="1"/>
          <p:nvPr/>
        </p:nvSpPr>
        <p:spPr>
          <a:xfrm>
            <a:off x="3276600" y="5140035"/>
            <a:ext cx="301686" cy="369332"/>
          </a:xfrm>
          <a:prstGeom prst="rect">
            <a:avLst/>
          </a:prstGeom>
          <a:noFill/>
        </p:spPr>
        <p:txBody>
          <a:bodyPr wrap="none" rtlCol="0">
            <a:spAutoFit/>
          </a:bodyPr>
          <a:lstStyle/>
          <a:p>
            <a:r>
              <a:rPr lang="en-US" dirty="0" smtClean="0"/>
              <a:t>4</a:t>
            </a:r>
            <a:endParaRPr lang="en-US" dirty="0"/>
          </a:p>
        </p:txBody>
      </p:sp>
      <p:sp>
        <p:nvSpPr>
          <p:cNvPr id="70" name="TextBox 69"/>
          <p:cNvSpPr txBox="1"/>
          <p:nvPr/>
        </p:nvSpPr>
        <p:spPr>
          <a:xfrm>
            <a:off x="6099114" y="5150796"/>
            <a:ext cx="301686" cy="369332"/>
          </a:xfrm>
          <a:prstGeom prst="rect">
            <a:avLst/>
          </a:prstGeom>
          <a:noFill/>
        </p:spPr>
        <p:txBody>
          <a:bodyPr wrap="none" rtlCol="0">
            <a:spAutoFit/>
          </a:bodyPr>
          <a:lstStyle/>
          <a:p>
            <a:r>
              <a:rPr lang="en-US" dirty="0" smtClean="0"/>
              <a:t>0</a:t>
            </a:r>
            <a:endParaRPr lang="en-US" dirty="0"/>
          </a:p>
        </p:txBody>
      </p:sp>
      <p:sp>
        <p:nvSpPr>
          <p:cNvPr id="71" name="TextBox 70"/>
          <p:cNvSpPr txBox="1"/>
          <p:nvPr/>
        </p:nvSpPr>
        <p:spPr>
          <a:xfrm>
            <a:off x="2530654" y="5096101"/>
            <a:ext cx="441146" cy="369332"/>
          </a:xfrm>
          <a:prstGeom prst="rect">
            <a:avLst/>
          </a:prstGeom>
          <a:noFill/>
        </p:spPr>
        <p:txBody>
          <a:bodyPr wrap="none" rtlCol="0">
            <a:spAutoFit/>
          </a:bodyPr>
          <a:lstStyle/>
          <a:p>
            <a:r>
              <a:rPr lang="en-US" dirty="0" smtClean="0"/>
              <a:t>CA</a:t>
            </a:r>
            <a:endParaRPr lang="en-US" dirty="0"/>
          </a:p>
        </p:txBody>
      </p:sp>
      <p:sp>
        <p:nvSpPr>
          <p:cNvPr id="72" name="TextBox 71"/>
          <p:cNvSpPr txBox="1"/>
          <p:nvPr/>
        </p:nvSpPr>
        <p:spPr>
          <a:xfrm>
            <a:off x="4710752" y="4923103"/>
            <a:ext cx="417102" cy="369332"/>
          </a:xfrm>
          <a:prstGeom prst="rect">
            <a:avLst/>
          </a:prstGeom>
          <a:noFill/>
        </p:spPr>
        <p:txBody>
          <a:bodyPr wrap="none" rtlCol="0">
            <a:spAutoFit/>
          </a:bodyPr>
          <a:lstStyle/>
          <a:p>
            <a:r>
              <a:rPr lang="en-US" dirty="0" smtClean="0"/>
              <a:t>TX</a:t>
            </a:r>
            <a:endParaRPr lang="en-US" dirty="0"/>
          </a:p>
        </p:txBody>
      </p:sp>
      <p:sp>
        <p:nvSpPr>
          <p:cNvPr id="73" name="TextBox 72"/>
          <p:cNvSpPr txBox="1"/>
          <p:nvPr/>
        </p:nvSpPr>
        <p:spPr>
          <a:xfrm>
            <a:off x="7565408" y="4911435"/>
            <a:ext cx="417102" cy="369332"/>
          </a:xfrm>
          <a:prstGeom prst="rect">
            <a:avLst/>
          </a:prstGeom>
          <a:noFill/>
        </p:spPr>
        <p:txBody>
          <a:bodyPr wrap="none" rtlCol="0">
            <a:spAutoFit/>
          </a:bodyPr>
          <a:lstStyle/>
          <a:p>
            <a:r>
              <a:rPr lang="en-US" dirty="0" smtClean="0"/>
              <a:t>TX</a:t>
            </a:r>
            <a:endParaRPr lang="en-US" dirty="0"/>
          </a:p>
        </p:txBody>
      </p:sp>
      <p:sp>
        <p:nvSpPr>
          <p:cNvPr id="75" name="Rounded Rectangular Callout 74"/>
          <p:cNvSpPr/>
          <p:nvPr/>
        </p:nvSpPr>
        <p:spPr>
          <a:xfrm>
            <a:off x="6670747" y="3588327"/>
            <a:ext cx="1939853" cy="713508"/>
          </a:xfrm>
          <a:prstGeom prst="wedgeRoundRectCallout">
            <a:avLst>
              <a:gd name="adj1" fmla="val 593"/>
              <a:gd name="adj2" fmla="val 10910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locally suboptimal</a:t>
            </a:r>
            <a:endParaRPr lang="en-US" dirty="0"/>
          </a:p>
        </p:txBody>
      </p:sp>
      <p:sp>
        <p:nvSpPr>
          <p:cNvPr id="16" name="TextBox 15"/>
          <p:cNvSpPr txBox="1"/>
          <p:nvPr/>
        </p:nvSpPr>
        <p:spPr>
          <a:xfrm>
            <a:off x="1447800" y="4114800"/>
            <a:ext cx="6887463" cy="461665"/>
          </a:xfrm>
          <a:prstGeom prst="rect">
            <a:avLst/>
          </a:prstGeom>
          <a:noFill/>
        </p:spPr>
        <p:txBody>
          <a:bodyPr wrap="none" rtlCol="0">
            <a:spAutoFit/>
          </a:bodyPr>
          <a:lstStyle/>
          <a:p>
            <a:r>
              <a:rPr lang="en-US" sz="2400" dirty="0" smtClean="0">
                <a:solidFill>
                  <a:srgbClr val="00B050"/>
                </a:solidFill>
              </a:rPr>
              <a:t>Relocate Energy Demand to </a:t>
            </a:r>
            <a:r>
              <a:rPr lang="en-US" sz="2400" b="1" i="1" dirty="0" smtClean="0">
                <a:solidFill>
                  <a:srgbClr val="00B050"/>
                </a:solidFill>
              </a:rPr>
              <a:t>Better</a:t>
            </a:r>
            <a:r>
              <a:rPr lang="en-US" sz="2400" dirty="0" smtClean="0">
                <a:solidFill>
                  <a:srgbClr val="00B050"/>
                </a:solidFill>
              </a:rPr>
              <a:t> Locations (RED-BL)</a:t>
            </a:r>
            <a:endParaRPr lang="en-US" sz="2400" dirty="0">
              <a:solidFill>
                <a:srgbClr val="FF0000"/>
              </a:solidFill>
            </a:endParaRPr>
          </a:p>
        </p:txBody>
      </p:sp>
      <p:sp>
        <p:nvSpPr>
          <p:cNvPr id="18" name="TextBox 17"/>
          <p:cNvSpPr txBox="1"/>
          <p:nvPr/>
        </p:nvSpPr>
        <p:spPr>
          <a:xfrm>
            <a:off x="5260779" y="4186535"/>
            <a:ext cx="1825821" cy="461665"/>
          </a:xfrm>
          <a:prstGeom prst="rect">
            <a:avLst/>
          </a:prstGeom>
          <a:noFill/>
        </p:spPr>
        <p:txBody>
          <a:bodyPr wrap="none" rtlCol="0">
            <a:spAutoFit/>
          </a:bodyPr>
          <a:lstStyle/>
          <a:p>
            <a:r>
              <a:rPr lang="en-US" sz="2400" dirty="0" smtClean="0">
                <a:solidFill>
                  <a:srgbClr val="00B050"/>
                </a:solidFill>
              </a:rPr>
              <a:t>Total cost: 42</a:t>
            </a:r>
            <a:endParaRPr lang="en-US" sz="2400" dirty="0">
              <a:solidFill>
                <a:srgbClr val="00B050"/>
              </a:solidFill>
            </a:endParaRPr>
          </a:p>
        </p:txBody>
      </p:sp>
      <p:sp>
        <p:nvSpPr>
          <p:cNvPr id="76" name="TextBox 75"/>
          <p:cNvSpPr txBox="1"/>
          <p:nvPr/>
        </p:nvSpPr>
        <p:spPr>
          <a:xfrm>
            <a:off x="5257800" y="3505200"/>
            <a:ext cx="1825821" cy="461665"/>
          </a:xfrm>
          <a:prstGeom prst="rect">
            <a:avLst/>
          </a:prstGeom>
          <a:noFill/>
        </p:spPr>
        <p:txBody>
          <a:bodyPr wrap="none" rtlCol="0">
            <a:spAutoFit/>
          </a:bodyPr>
          <a:lstStyle/>
          <a:p>
            <a:r>
              <a:rPr lang="en-US" sz="2400" dirty="0" smtClean="0">
                <a:solidFill>
                  <a:srgbClr val="FF0000"/>
                </a:solidFill>
              </a:rPr>
              <a:t>Total cost: 46</a:t>
            </a:r>
            <a:endParaRPr lang="en-US" sz="2400" dirty="0">
              <a:solidFill>
                <a:srgbClr val="FF0000"/>
              </a:solidFill>
            </a:endParaRPr>
          </a:p>
        </p:txBody>
      </p:sp>
      <p:sp>
        <p:nvSpPr>
          <p:cNvPr id="20" name="Slide Number Placeholder 19"/>
          <p:cNvSpPr>
            <a:spLocks noGrp="1"/>
          </p:cNvSpPr>
          <p:nvPr>
            <p:ph type="sldNum" sz="quarter" idx="12"/>
          </p:nvPr>
        </p:nvSpPr>
        <p:spPr/>
        <p:txBody>
          <a:bodyPr/>
          <a:lstStyle/>
          <a:p>
            <a:fld id="{6E32B92A-CB75-4E54-8293-CBC8A13B5AFB}" type="slidenum">
              <a:rPr lang="en-US" smtClean="0"/>
              <a:t>14</a:t>
            </a:fld>
            <a:endParaRPr lang="en-US"/>
          </a:p>
        </p:txBody>
      </p:sp>
      <p:sp>
        <p:nvSpPr>
          <p:cNvPr id="29" name="TextBox 28"/>
          <p:cNvSpPr txBox="1"/>
          <p:nvPr/>
        </p:nvSpPr>
        <p:spPr>
          <a:xfrm>
            <a:off x="323042" y="3440668"/>
            <a:ext cx="4325158" cy="369332"/>
          </a:xfrm>
          <a:prstGeom prst="rect">
            <a:avLst/>
          </a:prstGeom>
          <a:solidFill>
            <a:srgbClr val="002060"/>
          </a:solidFill>
        </p:spPr>
        <p:txBody>
          <a:bodyPr wrap="none" rtlCol="0">
            <a:spAutoFit/>
          </a:bodyPr>
          <a:lstStyle/>
          <a:p>
            <a:r>
              <a:rPr lang="en-US" dirty="0" smtClean="0">
                <a:solidFill>
                  <a:schemeClr val="bg1"/>
                </a:solidFill>
              </a:rPr>
              <a:t>Electricity price driven workload assignment</a:t>
            </a:r>
            <a:endParaRPr lang="en-US" dirty="0">
              <a:solidFill>
                <a:schemeClr val="bg1"/>
              </a:solidFill>
            </a:endParaRPr>
          </a:p>
        </p:txBody>
      </p:sp>
      <p:sp>
        <p:nvSpPr>
          <p:cNvPr id="63" name="TextBox 62"/>
          <p:cNvSpPr txBox="1"/>
          <p:nvPr/>
        </p:nvSpPr>
        <p:spPr>
          <a:xfrm>
            <a:off x="946516" y="4202668"/>
            <a:ext cx="3789435" cy="369332"/>
          </a:xfrm>
          <a:prstGeom prst="rect">
            <a:avLst/>
          </a:prstGeom>
          <a:solidFill>
            <a:srgbClr val="002060"/>
          </a:solidFill>
        </p:spPr>
        <p:txBody>
          <a:bodyPr wrap="none" rtlCol="0">
            <a:spAutoFit/>
          </a:bodyPr>
          <a:lstStyle/>
          <a:p>
            <a:r>
              <a:rPr lang="en-US" dirty="0" smtClean="0">
                <a:solidFill>
                  <a:schemeClr val="bg1"/>
                </a:solidFill>
              </a:rPr>
              <a:t>Sum of all data centers’ electricity cost</a:t>
            </a:r>
            <a:endParaRPr lang="en-US" dirty="0">
              <a:solidFill>
                <a:schemeClr val="bg1"/>
              </a:solidFill>
            </a:endParaRPr>
          </a:p>
        </p:txBody>
      </p:sp>
      <p:sp>
        <p:nvSpPr>
          <p:cNvPr id="77" name="TextBox 76"/>
          <p:cNvSpPr txBox="1"/>
          <p:nvPr/>
        </p:nvSpPr>
        <p:spPr>
          <a:xfrm>
            <a:off x="1024294" y="3729335"/>
            <a:ext cx="2059475" cy="461665"/>
          </a:xfrm>
          <a:prstGeom prst="rect">
            <a:avLst/>
          </a:prstGeom>
          <a:solidFill>
            <a:srgbClr val="002060"/>
          </a:solidFill>
        </p:spPr>
        <p:txBody>
          <a:bodyPr wrap="none" rtlCol="0">
            <a:spAutoFit/>
          </a:bodyPr>
          <a:lstStyle/>
          <a:p>
            <a:r>
              <a:rPr lang="en-US" sz="2400" dirty="0" smtClean="0">
                <a:solidFill>
                  <a:schemeClr val="bg1"/>
                </a:solidFill>
              </a:rPr>
              <a:t>Locally optimal</a:t>
            </a:r>
            <a:endParaRPr lang="en-US" sz="2400" dirty="0">
              <a:solidFill>
                <a:schemeClr val="bg1"/>
              </a:solidFill>
            </a:endParaRPr>
          </a:p>
        </p:txBody>
      </p:sp>
      <p:sp>
        <p:nvSpPr>
          <p:cNvPr id="64" name="TextBox 63"/>
          <p:cNvSpPr txBox="1"/>
          <p:nvPr/>
        </p:nvSpPr>
        <p:spPr>
          <a:xfrm>
            <a:off x="883043" y="4126468"/>
            <a:ext cx="3307957" cy="369332"/>
          </a:xfrm>
          <a:prstGeom prst="rect">
            <a:avLst/>
          </a:prstGeom>
          <a:solidFill>
            <a:srgbClr val="002060"/>
          </a:solidFill>
        </p:spPr>
        <p:txBody>
          <a:bodyPr wrap="none" rtlCol="0">
            <a:spAutoFit/>
          </a:bodyPr>
          <a:lstStyle/>
          <a:p>
            <a:r>
              <a:rPr lang="en-US" dirty="0" smtClean="0">
                <a:solidFill>
                  <a:schemeClr val="bg1"/>
                </a:solidFill>
              </a:rPr>
              <a:t>An alternative workload mapping</a:t>
            </a:r>
            <a:endParaRPr lang="en-US" dirty="0">
              <a:solidFill>
                <a:schemeClr val="bg1"/>
              </a:solidFill>
            </a:endParaRPr>
          </a:p>
        </p:txBody>
      </p:sp>
      <p:sp>
        <p:nvSpPr>
          <p:cNvPr id="3" name="Rounded Rectangular Callout 2"/>
          <p:cNvSpPr/>
          <p:nvPr/>
        </p:nvSpPr>
        <p:spPr>
          <a:xfrm>
            <a:off x="357848" y="3657600"/>
            <a:ext cx="1939853" cy="713508"/>
          </a:xfrm>
          <a:prstGeom prst="wedgeRoundRectCallout">
            <a:avLst>
              <a:gd name="adj1" fmla="val 593"/>
              <a:gd name="adj2" fmla="val 10910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locally suboptimal</a:t>
            </a:r>
            <a:endParaRPr lang="en-US" dirty="0"/>
          </a:p>
        </p:txBody>
      </p:sp>
      <p:sp>
        <p:nvSpPr>
          <p:cNvPr id="27" name="Rounded Rectangular Callout 26"/>
          <p:cNvSpPr/>
          <p:nvPr/>
        </p:nvSpPr>
        <p:spPr>
          <a:xfrm>
            <a:off x="2445693" y="3976253"/>
            <a:ext cx="2849018" cy="651163"/>
          </a:xfrm>
          <a:prstGeom prst="wedgeRoundRectCallout">
            <a:avLst>
              <a:gd name="adj1" fmla="val -14954"/>
              <a:gd name="adj2" fmla="val 13376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costs lower than local optimal scheme</a:t>
            </a:r>
            <a:endParaRPr lang="en-US" dirty="0"/>
          </a:p>
        </p:txBody>
      </p:sp>
      <p:sp>
        <p:nvSpPr>
          <p:cNvPr id="74" name="Rounded Rectangular Callout 73"/>
          <p:cNvSpPr/>
          <p:nvPr/>
        </p:nvSpPr>
        <p:spPr>
          <a:xfrm>
            <a:off x="3622747" y="3581400"/>
            <a:ext cx="1939853" cy="713508"/>
          </a:xfrm>
          <a:prstGeom prst="wedgeRoundRectCallout">
            <a:avLst>
              <a:gd name="adj1" fmla="val 593"/>
              <a:gd name="adj2" fmla="val 10910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cost locally suboptimal</a:t>
            </a:r>
            <a:endParaRPr lang="en-US" dirty="0"/>
          </a:p>
        </p:txBody>
      </p:sp>
      <p:sp>
        <p:nvSpPr>
          <p:cNvPr id="65" name="Rounded Rectangular Callout 64"/>
          <p:cNvSpPr/>
          <p:nvPr/>
        </p:nvSpPr>
        <p:spPr>
          <a:xfrm>
            <a:off x="5908753" y="4052455"/>
            <a:ext cx="1981200" cy="457200"/>
          </a:xfrm>
          <a:prstGeom prst="wedgeRoundRectCallout">
            <a:avLst>
              <a:gd name="adj1" fmla="val -30477"/>
              <a:gd name="adj2" fmla="val 19085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Tree>
    <p:extLst>
      <p:ext uri="{BB962C8B-B14F-4D97-AF65-F5344CB8AC3E}">
        <p14:creationId xmlns:p14="http://schemas.microsoft.com/office/powerpoint/2010/main" val="377932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7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3"/>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74"/>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6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75"/>
                                        </p:tgtEl>
                                        <p:attrNameLst>
                                          <p:attrName>style.visibility</p:attrName>
                                        </p:attrNameLst>
                                      </p:cBhvr>
                                      <p:to>
                                        <p:strVal val="hidden"/>
                                      </p:to>
                                    </p:set>
                                  </p:childTnLst>
                                </p:cTn>
                              </p:par>
                              <p:par>
                                <p:cTn id="169" presetID="1" presetClass="entr" presetSubtype="0" fill="hold" nodeType="withEffect">
                                  <p:stCondLst>
                                    <p:cond delay="0"/>
                                  </p:stCondLst>
                                  <p:childTnLst>
                                    <p:set>
                                      <p:cBhvr>
                                        <p:cTn id="170" dur="1" fill="hold">
                                          <p:stCondLst>
                                            <p:cond delay="0"/>
                                          </p:stCondLst>
                                        </p:cTn>
                                        <p:tgtEl>
                                          <p:spTgt spid="6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6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6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27"/>
                                        </p:tgtEl>
                                        <p:attrNameLst>
                                          <p:attrName>style.visibility</p:attrName>
                                        </p:attrNameLst>
                                      </p:cBhvr>
                                      <p:to>
                                        <p:strVal val="hidden"/>
                                      </p:to>
                                    </p:set>
                                  </p:childTnLst>
                                </p:cTn>
                              </p:par>
                              <p:par>
                                <p:cTn id="189" presetID="1" presetClass="entr" presetSubtype="0" fill="hold" grpId="0"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7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8"/>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76"/>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64"/>
                                        </p:tgtEl>
                                        <p:attrNameLst>
                                          <p:attrName>style.visibility</p:attrName>
                                        </p:attrNameLst>
                                      </p:cBhvr>
                                      <p:to>
                                        <p:strVal val="hidden"/>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2" grpId="0"/>
      <p:bldP spid="23" grpId="0"/>
      <p:bldP spid="25" grpId="0" animBg="1"/>
      <p:bldP spid="26" grpId="0" animBg="1"/>
      <p:bldP spid="32" grpId="0"/>
      <p:bldP spid="32" grpId="1"/>
      <p:bldP spid="33" grpId="0"/>
      <p:bldP spid="34" grpId="0" animBg="1"/>
      <p:bldP spid="34" grpId="1" animBg="1"/>
      <p:bldP spid="35" grpId="0"/>
      <p:bldP spid="36" grpId="0"/>
      <p:bldP spid="37" grpId="0"/>
      <p:bldP spid="38" grpId="0" animBg="1"/>
      <p:bldP spid="38" grpId="1" animBg="1"/>
      <p:bldP spid="39" grpId="0" animBg="1"/>
      <p:bldP spid="39" grpId="1" animBg="1"/>
      <p:bldP spid="40" grpId="0" animBg="1"/>
      <p:bldP spid="40" grpId="1" animBg="1"/>
      <p:bldP spid="41" grpId="0"/>
      <p:bldP spid="42" grpId="0"/>
      <p:bldP spid="43" grpId="0" animBg="1"/>
      <p:bldP spid="43" grpId="1" animBg="1"/>
      <p:bldP spid="44" grpId="0" animBg="1"/>
      <p:bldP spid="45" grpId="0" animBg="1"/>
      <p:bldP spid="45" grpId="1"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6" grpId="0"/>
      <p:bldP spid="67" grpId="0"/>
      <p:bldP spid="68" grpId="0"/>
      <p:bldP spid="69" grpId="0"/>
      <p:bldP spid="70" grpId="0"/>
      <p:bldP spid="71" grpId="0"/>
      <p:bldP spid="72" grpId="0"/>
      <p:bldP spid="73" grpId="0"/>
      <p:bldP spid="75" grpId="0" animBg="1"/>
      <p:bldP spid="75" grpId="1" animBg="1"/>
      <p:bldP spid="16" grpId="0"/>
      <p:bldP spid="18" grpId="0"/>
      <p:bldP spid="18" grpId="1"/>
      <p:bldP spid="76" grpId="0"/>
      <p:bldP spid="76" grpId="1"/>
      <p:bldP spid="29" grpId="1" animBg="1"/>
      <p:bldP spid="63" grpId="0" animBg="1"/>
      <p:bldP spid="63" grpId="1" animBg="1"/>
      <p:bldP spid="77" grpId="0" animBg="1"/>
      <p:bldP spid="77" grpId="1" animBg="1"/>
      <p:bldP spid="64" grpId="0" animBg="1"/>
      <p:bldP spid="64" grpId="1" animBg="1"/>
      <p:bldP spid="3" grpId="0" animBg="1"/>
      <p:bldP spid="3" grpId="1" animBg="1"/>
      <p:bldP spid="27" grpId="0" animBg="1"/>
      <p:bldP spid="27" grpId="1" animBg="1"/>
      <p:bldP spid="74" grpId="0" animBg="1"/>
      <p:bldP spid="74" grpId="1" animBg="1"/>
      <p:bldP spid="65" grpId="0" animBg="1"/>
      <p:bldP spid="6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a:t>
            </a:r>
            <a:endParaRPr lang="en-US" dirty="0"/>
          </a:p>
        </p:txBody>
      </p:sp>
      <p:pic>
        <p:nvPicPr>
          <p:cNvPr id="4" name="Picture 2"/>
          <p:cNvPicPr>
            <a:picLocks noGrp="1" noChangeAspect="1" noChangeArrowheads="1"/>
          </p:cNvPicPr>
          <p:nvPr>
            <p:ph idx="1"/>
          </p:nvPr>
        </p:nvPicPr>
        <p:blipFill>
          <a:blip r:embed="rId3" cstate="print"/>
          <a:srcRect/>
          <a:stretch>
            <a:fillRect/>
          </a:stretch>
        </p:blipFill>
        <p:spPr bwMode="auto">
          <a:xfrm>
            <a:off x="533400" y="2438400"/>
            <a:ext cx="8084545" cy="1295400"/>
          </a:xfrm>
          <a:prstGeom prst="rect">
            <a:avLst/>
          </a:prstGeom>
          <a:noFill/>
          <a:ln w="9525">
            <a:noFill/>
            <a:miter lim="800000"/>
            <a:headEnd/>
            <a:tailEnd/>
          </a:ln>
        </p:spPr>
      </p:pic>
      <p:sp>
        <p:nvSpPr>
          <p:cNvPr id="5" name="Rounded Rectangular Callout 4"/>
          <p:cNvSpPr/>
          <p:nvPr/>
        </p:nvSpPr>
        <p:spPr>
          <a:xfrm>
            <a:off x="304800" y="4038600"/>
            <a:ext cx="1600200" cy="609600"/>
          </a:xfrm>
          <a:prstGeom prst="wedgeRoundRectCallout">
            <a:avLst>
              <a:gd name="adj1" fmla="val 55236"/>
              <a:gd name="adj2" fmla="val -135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intervals</a:t>
            </a:r>
            <a:endParaRPr lang="en-US" dirty="0"/>
          </a:p>
        </p:txBody>
      </p:sp>
      <p:sp>
        <p:nvSpPr>
          <p:cNvPr id="6" name="Rounded Rectangular Callout 5"/>
          <p:cNvSpPr/>
          <p:nvPr/>
        </p:nvSpPr>
        <p:spPr>
          <a:xfrm>
            <a:off x="1981200" y="4038600"/>
            <a:ext cx="1600200" cy="609600"/>
          </a:xfrm>
          <a:prstGeom prst="wedgeRoundRectCallout">
            <a:avLst>
              <a:gd name="adj1" fmla="val -4570"/>
              <a:gd name="adj2" fmla="val -13703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 over all data centers</a:t>
            </a:r>
            <a:endParaRPr lang="en-US" dirty="0"/>
          </a:p>
        </p:txBody>
      </p:sp>
      <p:sp>
        <p:nvSpPr>
          <p:cNvPr id="7" name="TextBox 6"/>
          <p:cNvSpPr txBox="1"/>
          <p:nvPr/>
        </p:nvSpPr>
        <p:spPr>
          <a:xfrm>
            <a:off x="1981200" y="5574268"/>
            <a:ext cx="5063309" cy="369332"/>
          </a:xfrm>
          <a:prstGeom prst="rect">
            <a:avLst/>
          </a:prstGeom>
          <a:noFill/>
          <a:ln>
            <a:solidFill>
              <a:schemeClr val="accent1">
                <a:shade val="50000"/>
              </a:schemeClr>
            </a:solidFill>
          </a:ln>
        </p:spPr>
        <p:txBody>
          <a:bodyPr wrap="none" rtlCol="0">
            <a:spAutoFit/>
          </a:bodyPr>
          <a:lstStyle/>
          <a:p>
            <a:r>
              <a:rPr lang="en-US" dirty="0" smtClean="0"/>
              <a:t>Subject to several constraints (please see the thesis)</a:t>
            </a:r>
            <a:endParaRPr lang="en-US" dirty="0"/>
          </a:p>
        </p:txBody>
      </p:sp>
      <p:sp>
        <p:nvSpPr>
          <p:cNvPr id="8" name="Right Brace 7"/>
          <p:cNvSpPr/>
          <p:nvPr/>
        </p:nvSpPr>
        <p:spPr>
          <a:xfrm rot="5400000">
            <a:off x="7467600" y="2743200"/>
            <a:ext cx="304800"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ounded Rectangular Callout 8"/>
          <p:cNvSpPr/>
          <p:nvPr/>
        </p:nvSpPr>
        <p:spPr>
          <a:xfrm>
            <a:off x="6705600" y="4038600"/>
            <a:ext cx="2057400" cy="381000"/>
          </a:xfrm>
          <a:prstGeom prst="wedgeRoundRectCallout">
            <a:avLst>
              <a:gd name="adj1" fmla="val -5528"/>
              <a:gd name="adj2" fmla="val -15399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Transition energy</a:t>
            </a:r>
            <a:endParaRPr lang="en-US" dirty="0"/>
          </a:p>
        </p:txBody>
      </p:sp>
      <p:sp>
        <p:nvSpPr>
          <p:cNvPr id="10" name="Right Brace 9"/>
          <p:cNvSpPr/>
          <p:nvPr/>
        </p:nvSpPr>
        <p:spPr>
          <a:xfrm rot="5400000">
            <a:off x="5029200" y="2133600"/>
            <a:ext cx="228600" cy="2667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ular Callout 10"/>
          <p:cNvSpPr/>
          <p:nvPr/>
        </p:nvSpPr>
        <p:spPr>
          <a:xfrm>
            <a:off x="4419600" y="4114800"/>
            <a:ext cx="1393879" cy="304800"/>
          </a:xfrm>
          <a:prstGeom prst="wedgeRoundRectCallout">
            <a:avLst>
              <a:gd name="adj1" fmla="val 740"/>
              <a:gd name="adj2" fmla="val -20004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energy</a:t>
            </a:r>
            <a:endParaRPr lang="en-US" dirty="0"/>
          </a:p>
        </p:txBody>
      </p:sp>
      <p:sp>
        <p:nvSpPr>
          <p:cNvPr id="14" name="Rounded Rectangular Callout 13"/>
          <p:cNvSpPr/>
          <p:nvPr/>
        </p:nvSpPr>
        <p:spPr>
          <a:xfrm>
            <a:off x="5715001" y="1466527"/>
            <a:ext cx="1222428" cy="342900"/>
          </a:xfrm>
          <a:prstGeom prst="wedgeRoundRectCallout">
            <a:avLst>
              <a:gd name="adj1" fmla="val -6535"/>
              <a:gd name="adj2" fmla="val 26821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a:t>
            </a:r>
            <a:endParaRPr lang="en-US" dirty="0"/>
          </a:p>
        </p:txBody>
      </p:sp>
      <p:sp>
        <p:nvSpPr>
          <p:cNvPr id="15" name="Rounded Rectangular Callout 14"/>
          <p:cNvSpPr/>
          <p:nvPr/>
        </p:nvSpPr>
        <p:spPr>
          <a:xfrm>
            <a:off x="3352800" y="2133600"/>
            <a:ext cx="2209800" cy="457200"/>
          </a:xfrm>
          <a:prstGeom prst="wedgeRoundRectCallout">
            <a:avLst>
              <a:gd name="adj1" fmla="val 75264"/>
              <a:gd name="adj2" fmla="val 1646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 capacity</a:t>
            </a:r>
            <a:endParaRPr lang="en-US" dirty="0"/>
          </a:p>
        </p:txBody>
      </p:sp>
      <p:sp>
        <p:nvSpPr>
          <p:cNvPr id="16" name="Rounded Rectangular Callout 15"/>
          <p:cNvSpPr/>
          <p:nvPr/>
        </p:nvSpPr>
        <p:spPr>
          <a:xfrm>
            <a:off x="873071" y="1219200"/>
            <a:ext cx="2479729" cy="590873"/>
          </a:xfrm>
          <a:prstGeom prst="wedgeRoundRectCallout">
            <a:avLst>
              <a:gd name="adj1" fmla="val 67292"/>
              <a:gd name="adj2" fmla="val 23823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Fraction of data center that is active</a:t>
            </a:r>
            <a:endParaRPr lang="en-US" dirty="0"/>
          </a:p>
        </p:txBody>
      </p:sp>
      <p:sp>
        <p:nvSpPr>
          <p:cNvPr id="17" name="Rounded Rectangular Callout 16"/>
          <p:cNvSpPr/>
          <p:nvPr/>
        </p:nvSpPr>
        <p:spPr>
          <a:xfrm>
            <a:off x="1028700" y="1295401"/>
            <a:ext cx="1638300" cy="609600"/>
          </a:xfrm>
          <a:prstGeom prst="wedgeRoundRectCallout">
            <a:avLst>
              <a:gd name="adj1" fmla="val 97417"/>
              <a:gd name="adj2" fmla="val 21758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price of electricity</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15</a:t>
            </a:fld>
            <a:endParaRPr lang="en-US"/>
          </a:p>
        </p:txBody>
      </p:sp>
    </p:spTree>
    <p:extLst>
      <p:ext uri="{BB962C8B-B14F-4D97-AF65-F5344CB8AC3E}">
        <p14:creationId xmlns:p14="http://schemas.microsoft.com/office/powerpoint/2010/main" val="175261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schemes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674275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92" y="272897"/>
            <a:ext cx="8229600" cy="1143000"/>
          </a:xfrm>
        </p:spPr>
        <p:txBody>
          <a:bodyPr/>
          <a:lstStyle/>
          <a:p>
            <a:r>
              <a:rPr lang="en-US" dirty="0" smtClean="0"/>
              <a:t>Comparison Benchmarks</a:t>
            </a:r>
            <a:endParaRPr lang="en-US" dirty="0"/>
          </a:p>
        </p:txBody>
      </p:sp>
      <p:sp>
        <p:nvSpPr>
          <p:cNvPr id="30" name="TextBox 29"/>
          <p:cNvSpPr txBox="1"/>
          <p:nvPr/>
        </p:nvSpPr>
        <p:spPr>
          <a:xfrm>
            <a:off x="125104" y="3464142"/>
            <a:ext cx="4181786" cy="369332"/>
          </a:xfrm>
          <a:prstGeom prst="rect">
            <a:avLst/>
          </a:prstGeom>
          <a:noFill/>
        </p:spPr>
        <p:txBody>
          <a:bodyPr wrap="none" rtlCol="0">
            <a:spAutoFit/>
          </a:bodyPr>
          <a:lstStyle/>
          <a:p>
            <a:r>
              <a:rPr lang="en-US" dirty="0" smtClean="0">
                <a:solidFill>
                  <a:prstClr val="black"/>
                </a:solidFill>
              </a:rPr>
              <a:t>LO: </a:t>
            </a:r>
            <a:r>
              <a:rPr lang="en-US" dirty="0">
                <a:solidFill>
                  <a:prstClr val="black"/>
                </a:solidFill>
              </a:rPr>
              <a:t>Local Optimal </a:t>
            </a:r>
            <a:r>
              <a:rPr lang="en-US" dirty="0" smtClean="0">
                <a:solidFill>
                  <a:prstClr val="black"/>
                </a:solidFill>
              </a:rPr>
              <a:t>Ignoring Transition Costs</a:t>
            </a:r>
            <a:endParaRPr lang="en-US" dirty="0">
              <a:solidFill>
                <a:prstClr val="black"/>
              </a:solidFill>
            </a:endParaRPr>
          </a:p>
        </p:txBody>
      </p:sp>
      <p:sp>
        <p:nvSpPr>
          <p:cNvPr id="33" name="TextBox 32"/>
          <p:cNvSpPr txBox="1"/>
          <p:nvPr/>
        </p:nvSpPr>
        <p:spPr>
          <a:xfrm>
            <a:off x="125104" y="5283874"/>
            <a:ext cx="3169714" cy="369332"/>
          </a:xfrm>
          <a:prstGeom prst="rect">
            <a:avLst/>
          </a:prstGeom>
          <a:noFill/>
        </p:spPr>
        <p:txBody>
          <a:bodyPr wrap="none" rtlCol="0">
            <a:spAutoFit/>
          </a:bodyPr>
          <a:lstStyle/>
          <a:p>
            <a:r>
              <a:rPr lang="en-US" dirty="0">
                <a:solidFill>
                  <a:prstClr val="black"/>
                </a:solidFill>
              </a:rPr>
              <a:t>LS: Local Optimal with Selection</a:t>
            </a:r>
          </a:p>
        </p:txBody>
      </p:sp>
      <p:sp>
        <p:nvSpPr>
          <p:cNvPr id="34" name="TextBox 33"/>
          <p:cNvSpPr txBox="1"/>
          <p:nvPr/>
        </p:nvSpPr>
        <p:spPr>
          <a:xfrm>
            <a:off x="169182" y="1789390"/>
            <a:ext cx="3793218" cy="369332"/>
          </a:xfrm>
          <a:prstGeom prst="rect">
            <a:avLst/>
          </a:prstGeom>
          <a:noFill/>
        </p:spPr>
        <p:txBody>
          <a:bodyPr wrap="none" rtlCol="0">
            <a:spAutoFit/>
          </a:bodyPr>
          <a:lstStyle/>
          <a:p>
            <a:r>
              <a:rPr lang="en-US" dirty="0">
                <a:solidFill>
                  <a:prstClr val="black"/>
                </a:solidFill>
              </a:rPr>
              <a:t>UNIFORM: Equally distribute workload</a:t>
            </a:r>
          </a:p>
        </p:txBody>
      </p:sp>
      <p:grpSp>
        <p:nvGrpSpPr>
          <p:cNvPr id="123" name="Group 122"/>
          <p:cNvGrpSpPr/>
          <p:nvPr/>
        </p:nvGrpSpPr>
        <p:grpSpPr>
          <a:xfrm>
            <a:off x="4267200" y="1524000"/>
            <a:ext cx="4636331" cy="900112"/>
            <a:chOff x="4267200" y="1309688"/>
            <a:chExt cx="4636331" cy="900112"/>
          </a:xfrm>
        </p:grpSpPr>
        <p:sp>
          <p:nvSpPr>
            <p:cNvPr id="63" name="Oval 62"/>
            <p:cNvSpPr/>
            <p:nvPr/>
          </p:nvSpPr>
          <p:spPr>
            <a:xfrm>
              <a:off x="5163067" y="144084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p:cNvSpPr/>
            <p:nvPr/>
          </p:nvSpPr>
          <p:spPr>
            <a:xfrm>
              <a:off x="4732908" y="1704659"/>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Rounded Rectangle 65"/>
            <p:cNvSpPr/>
            <p:nvPr/>
          </p:nvSpPr>
          <p:spPr>
            <a:xfrm>
              <a:off x="4267200"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857113" y="156223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26954" y="1348590"/>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p:cNvSpPr/>
            <p:nvPr/>
          </p:nvSpPr>
          <p:spPr>
            <a:xfrm>
              <a:off x="5996795" y="1775872"/>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p:cNvSpPr/>
            <p:nvPr/>
          </p:nvSpPr>
          <p:spPr>
            <a:xfrm>
              <a:off x="5961244" y="131298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512478" y="179119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p:cNvSpPr/>
            <p:nvPr/>
          </p:nvSpPr>
          <p:spPr>
            <a:xfrm>
              <a:off x="8082319" y="135502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Oval 72"/>
            <p:cNvSpPr/>
            <p:nvPr/>
          </p:nvSpPr>
          <p:spPr>
            <a:xfrm>
              <a:off x="7652160" y="1562231"/>
              <a:ext cx="351948"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616609" y="131298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p:cNvCxnSpPr>
              <a:stCxn id="66" idx="3"/>
              <a:endCxn id="70" idx="1"/>
            </p:cNvCxnSpPr>
            <p:nvPr/>
          </p:nvCxnSpPr>
          <p:spPr>
            <a:xfrm>
              <a:off x="5554122" y="173055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0" idx="3"/>
              <a:endCxn id="74" idx="1"/>
            </p:cNvCxnSpPr>
            <p:nvPr/>
          </p:nvCxnSpPr>
          <p:spPr>
            <a:xfrm flipV="1">
              <a:off x="7248166" y="173055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217913" y="1406140"/>
              <a:ext cx="176499" cy="203782"/>
            </a:xfrm>
            <a:prstGeom prst="rect">
              <a:avLst/>
            </a:prstGeom>
            <a:noFill/>
          </p:spPr>
          <p:txBody>
            <a:bodyPr wrap="none" rtlCol="0">
              <a:spAutoFit/>
            </a:bodyPr>
            <a:lstStyle/>
            <a:p>
              <a:r>
                <a:rPr lang="en-US" dirty="0" smtClean="0"/>
                <a:t>3</a:t>
              </a:r>
              <a:endParaRPr lang="en-US" dirty="0"/>
            </a:p>
          </p:txBody>
        </p:sp>
        <p:sp>
          <p:nvSpPr>
            <p:cNvPr id="81" name="TextBox 80"/>
            <p:cNvSpPr txBox="1"/>
            <p:nvPr/>
          </p:nvSpPr>
          <p:spPr>
            <a:xfrm>
              <a:off x="6898431" y="1537334"/>
              <a:ext cx="176499" cy="203782"/>
            </a:xfrm>
            <a:prstGeom prst="rect">
              <a:avLst/>
            </a:prstGeom>
            <a:noFill/>
          </p:spPr>
          <p:txBody>
            <a:bodyPr wrap="none" rtlCol="0">
              <a:spAutoFit/>
            </a:bodyPr>
            <a:lstStyle/>
            <a:p>
              <a:r>
                <a:rPr lang="en-US" dirty="0" smtClean="0"/>
                <a:t>3</a:t>
              </a:r>
              <a:endParaRPr lang="en-US" dirty="0"/>
            </a:p>
          </p:txBody>
        </p:sp>
        <p:sp>
          <p:nvSpPr>
            <p:cNvPr id="82" name="TextBox 81"/>
            <p:cNvSpPr txBox="1"/>
            <p:nvPr/>
          </p:nvSpPr>
          <p:spPr>
            <a:xfrm>
              <a:off x="7716568" y="1534530"/>
              <a:ext cx="176499" cy="203782"/>
            </a:xfrm>
            <a:prstGeom prst="rect">
              <a:avLst/>
            </a:prstGeom>
            <a:noFill/>
          </p:spPr>
          <p:txBody>
            <a:bodyPr wrap="none" rtlCol="0">
              <a:spAutoFit/>
            </a:bodyPr>
            <a:lstStyle/>
            <a:p>
              <a:r>
                <a:rPr lang="en-US" dirty="0" smtClean="0"/>
                <a:t>1</a:t>
              </a:r>
              <a:endParaRPr lang="en-US" dirty="0"/>
            </a:p>
          </p:txBody>
        </p:sp>
        <p:sp>
          <p:nvSpPr>
            <p:cNvPr id="83" name="TextBox 82"/>
            <p:cNvSpPr txBox="1"/>
            <p:nvPr/>
          </p:nvSpPr>
          <p:spPr>
            <a:xfrm>
              <a:off x="5087669" y="1840468"/>
              <a:ext cx="418704" cy="369332"/>
            </a:xfrm>
            <a:prstGeom prst="rect">
              <a:avLst/>
            </a:prstGeom>
            <a:noFill/>
          </p:spPr>
          <p:txBody>
            <a:bodyPr wrap="none" rtlCol="0">
              <a:spAutoFit/>
            </a:bodyPr>
            <a:lstStyle/>
            <a:p>
              <a:r>
                <a:rPr lang="en-US" dirty="0" smtClean="0"/>
                <a:t>15</a:t>
              </a:r>
              <a:endParaRPr lang="en-US" dirty="0"/>
            </a:p>
          </p:txBody>
        </p:sp>
        <p:sp>
          <p:nvSpPr>
            <p:cNvPr id="84" name="TextBox 83"/>
            <p:cNvSpPr txBox="1"/>
            <p:nvPr/>
          </p:nvSpPr>
          <p:spPr>
            <a:xfrm>
              <a:off x="6654898" y="1826180"/>
              <a:ext cx="418704" cy="369332"/>
            </a:xfrm>
            <a:prstGeom prst="rect">
              <a:avLst/>
            </a:prstGeom>
            <a:noFill/>
          </p:spPr>
          <p:txBody>
            <a:bodyPr wrap="none" rtlCol="0">
              <a:spAutoFit/>
            </a:bodyPr>
            <a:lstStyle/>
            <a:p>
              <a:r>
                <a:rPr lang="en-US" dirty="0" smtClean="0"/>
                <a:t>15</a:t>
              </a:r>
              <a:endParaRPr lang="en-US" dirty="0"/>
            </a:p>
          </p:txBody>
        </p:sp>
        <p:sp>
          <p:nvSpPr>
            <p:cNvPr id="85" name="TextBox 84"/>
            <p:cNvSpPr txBox="1"/>
            <p:nvPr/>
          </p:nvSpPr>
          <p:spPr>
            <a:xfrm>
              <a:off x="8112545" y="1828007"/>
              <a:ext cx="418704" cy="369332"/>
            </a:xfrm>
            <a:prstGeom prst="rect">
              <a:avLst/>
            </a:prstGeom>
            <a:noFill/>
          </p:spPr>
          <p:txBody>
            <a:bodyPr wrap="none" rtlCol="0">
              <a:spAutoFit/>
            </a:bodyPr>
            <a:lstStyle/>
            <a:p>
              <a:r>
                <a:rPr lang="en-US" dirty="0" smtClean="0"/>
                <a:t>20</a:t>
              </a:r>
              <a:endParaRPr lang="en-US" dirty="0"/>
            </a:p>
          </p:txBody>
        </p:sp>
        <p:sp>
          <p:nvSpPr>
            <p:cNvPr id="86" name="TextBox 85"/>
            <p:cNvSpPr txBox="1"/>
            <p:nvPr/>
          </p:nvSpPr>
          <p:spPr>
            <a:xfrm>
              <a:off x="5587236" y="1412519"/>
              <a:ext cx="301686" cy="369332"/>
            </a:xfrm>
            <a:prstGeom prst="rect">
              <a:avLst/>
            </a:prstGeom>
            <a:noFill/>
          </p:spPr>
          <p:txBody>
            <a:bodyPr wrap="none" rtlCol="0">
              <a:spAutoFit/>
            </a:bodyPr>
            <a:lstStyle/>
            <a:p>
              <a:r>
                <a:rPr lang="en-US" dirty="0" smtClean="0"/>
                <a:t>0</a:t>
              </a:r>
              <a:endParaRPr lang="en-US" dirty="0"/>
            </a:p>
          </p:txBody>
        </p:sp>
        <p:sp>
          <p:nvSpPr>
            <p:cNvPr id="87" name="TextBox 86"/>
            <p:cNvSpPr txBox="1"/>
            <p:nvPr/>
          </p:nvSpPr>
          <p:spPr>
            <a:xfrm>
              <a:off x="7238521" y="1415897"/>
              <a:ext cx="301686" cy="369332"/>
            </a:xfrm>
            <a:prstGeom prst="rect">
              <a:avLst/>
            </a:prstGeom>
            <a:noFill/>
          </p:spPr>
          <p:txBody>
            <a:bodyPr wrap="none" rtlCol="0">
              <a:spAutoFit/>
            </a:bodyPr>
            <a:lstStyle/>
            <a:p>
              <a:r>
                <a:rPr lang="en-US" dirty="0" smtClean="0"/>
                <a:t>0</a:t>
              </a:r>
              <a:endParaRPr lang="en-US" dirty="0"/>
            </a:p>
          </p:txBody>
        </p:sp>
        <p:sp>
          <p:nvSpPr>
            <p:cNvPr id="90" name="TextBox 89"/>
            <p:cNvSpPr txBox="1"/>
            <p:nvPr/>
          </p:nvSpPr>
          <p:spPr>
            <a:xfrm>
              <a:off x="8135177" y="1309688"/>
              <a:ext cx="301686" cy="320040"/>
            </a:xfrm>
            <a:prstGeom prst="rect">
              <a:avLst/>
            </a:prstGeom>
            <a:noFill/>
          </p:spPr>
          <p:txBody>
            <a:bodyPr wrap="none" rtlCol="0">
              <a:spAutoFit/>
            </a:bodyPr>
            <a:lstStyle/>
            <a:p>
              <a:r>
                <a:rPr lang="en-US" dirty="0" smtClean="0"/>
                <a:t>2</a:t>
              </a:r>
              <a:endParaRPr lang="en-US" dirty="0"/>
            </a:p>
          </p:txBody>
        </p:sp>
        <p:sp>
          <p:nvSpPr>
            <p:cNvPr id="95" name="Oval 94"/>
            <p:cNvSpPr/>
            <p:nvPr/>
          </p:nvSpPr>
          <p:spPr>
            <a:xfrm>
              <a:off x="4332040" y="1365463"/>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Chord 102"/>
            <p:cNvSpPr/>
            <p:nvPr/>
          </p:nvSpPr>
          <p:spPr>
            <a:xfrm>
              <a:off x="4343650" y="138787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hord 103"/>
            <p:cNvSpPr/>
            <p:nvPr/>
          </p:nvSpPr>
          <p:spPr>
            <a:xfrm>
              <a:off x="4741230" y="172455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hord 104"/>
            <p:cNvSpPr/>
            <p:nvPr/>
          </p:nvSpPr>
          <p:spPr>
            <a:xfrm>
              <a:off x="5169455" y="1459020"/>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hord 105"/>
            <p:cNvSpPr/>
            <p:nvPr/>
          </p:nvSpPr>
          <p:spPr>
            <a:xfrm>
              <a:off x="6007610" y="1793519"/>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hord 106"/>
            <p:cNvSpPr/>
            <p:nvPr/>
          </p:nvSpPr>
          <p:spPr>
            <a:xfrm>
              <a:off x="6435836" y="1365463"/>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hord 107"/>
            <p:cNvSpPr/>
            <p:nvPr/>
          </p:nvSpPr>
          <p:spPr>
            <a:xfrm>
              <a:off x="6867240" y="15786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hord 108"/>
            <p:cNvSpPr/>
            <p:nvPr/>
          </p:nvSpPr>
          <p:spPr>
            <a:xfrm>
              <a:off x="7668585" y="1574196"/>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hord 109"/>
            <p:cNvSpPr/>
            <p:nvPr/>
          </p:nvSpPr>
          <p:spPr>
            <a:xfrm>
              <a:off x="8094585" y="1370478"/>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hord 110"/>
            <p:cNvSpPr/>
            <p:nvPr/>
          </p:nvSpPr>
          <p:spPr>
            <a:xfrm>
              <a:off x="8518088" y="1811894"/>
              <a:ext cx="356215" cy="291711"/>
            </a:xfrm>
            <a:prstGeom prst="chord">
              <a:avLst>
                <a:gd name="adj1" fmla="val 7219557"/>
                <a:gd name="adj2" fmla="val 1426394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463816" y="1330619"/>
              <a:ext cx="301686" cy="320040"/>
            </a:xfrm>
            <a:prstGeom prst="rect">
              <a:avLst/>
            </a:prstGeom>
            <a:noFill/>
          </p:spPr>
          <p:txBody>
            <a:bodyPr wrap="none" rtlCol="0">
              <a:spAutoFit/>
            </a:bodyPr>
            <a:lstStyle/>
            <a:p>
              <a:r>
                <a:rPr lang="en-US" dirty="0" smtClean="0"/>
                <a:t>2</a:t>
              </a:r>
              <a:endParaRPr lang="en-US" dirty="0"/>
            </a:p>
          </p:txBody>
        </p:sp>
        <p:sp>
          <p:nvSpPr>
            <p:cNvPr id="119" name="TextBox 118"/>
            <p:cNvSpPr txBox="1"/>
            <p:nvPr/>
          </p:nvSpPr>
          <p:spPr>
            <a:xfrm>
              <a:off x="4747943" y="1672998"/>
              <a:ext cx="301686" cy="320040"/>
            </a:xfrm>
            <a:prstGeom prst="rect">
              <a:avLst/>
            </a:prstGeom>
            <a:noFill/>
          </p:spPr>
          <p:txBody>
            <a:bodyPr wrap="none" rtlCol="0">
              <a:spAutoFit/>
            </a:bodyPr>
            <a:lstStyle/>
            <a:p>
              <a:r>
                <a:rPr lang="en-US" dirty="0" smtClean="0"/>
                <a:t>2</a:t>
              </a:r>
              <a:endParaRPr lang="en-US" dirty="0"/>
            </a:p>
          </p:txBody>
        </p:sp>
        <p:sp>
          <p:nvSpPr>
            <p:cNvPr id="120" name="TextBox 119"/>
            <p:cNvSpPr txBox="1"/>
            <p:nvPr/>
          </p:nvSpPr>
          <p:spPr>
            <a:xfrm>
              <a:off x="6019800" y="1752600"/>
              <a:ext cx="176499" cy="203782"/>
            </a:xfrm>
            <a:prstGeom prst="rect">
              <a:avLst/>
            </a:prstGeom>
            <a:noFill/>
          </p:spPr>
          <p:txBody>
            <a:bodyPr wrap="none" rtlCol="0">
              <a:spAutoFit/>
            </a:bodyPr>
            <a:lstStyle/>
            <a:p>
              <a:r>
                <a:rPr lang="en-US" dirty="0" smtClean="0"/>
                <a:t>1</a:t>
              </a:r>
              <a:endParaRPr lang="en-US" dirty="0"/>
            </a:p>
          </p:txBody>
        </p:sp>
        <p:sp>
          <p:nvSpPr>
            <p:cNvPr id="121" name="TextBox 120"/>
            <p:cNvSpPr txBox="1"/>
            <p:nvPr/>
          </p:nvSpPr>
          <p:spPr>
            <a:xfrm>
              <a:off x="4367150" y="1355843"/>
              <a:ext cx="176499" cy="203782"/>
            </a:xfrm>
            <a:prstGeom prst="rect">
              <a:avLst/>
            </a:prstGeom>
            <a:noFill/>
          </p:spPr>
          <p:txBody>
            <a:bodyPr wrap="none" rtlCol="0">
              <a:spAutoFit/>
            </a:bodyPr>
            <a:lstStyle/>
            <a:p>
              <a:r>
                <a:rPr lang="en-US" dirty="0" smtClean="0"/>
                <a:t>1</a:t>
              </a:r>
              <a:endParaRPr lang="en-US" dirty="0"/>
            </a:p>
          </p:txBody>
        </p:sp>
        <p:sp>
          <p:nvSpPr>
            <p:cNvPr id="122" name="TextBox 121"/>
            <p:cNvSpPr txBox="1"/>
            <p:nvPr/>
          </p:nvSpPr>
          <p:spPr>
            <a:xfrm>
              <a:off x="8548623" y="1776063"/>
              <a:ext cx="176499" cy="203782"/>
            </a:xfrm>
            <a:prstGeom prst="rect">
              <a:avLst/>
            </a:prstGeom>
            <a:noFill/>
          </p:spPr>
          <p:txBody>
            <a:bodyPr wrap="none" rtlCol="0">
              <a:spAutoFit/>
            </a:bodyPr>
            <a:lstStyle/>
            <a:p>
              <a:r>
                <a:rPr lang="en-US" dirty="0" smtClean="0"/>
                <a:t>3</a:t>
              </a:r>
              <a:endParaRPr lang="en-US" dirty="0"/>
            </a:p>
          </p:txBody>
        </p:sp>
      </p:grpSp>
      <p:grpSp>
        <p:nvGrpSpPr>
          <p:cNvPr id="178" name="Group 177"/>
          <p:cNvGrpSpPr/>
          <p:nvPr/>
        </p:nvGrpSpPr>
        <p:grpSpPr>
          <a:xfrm>
            <a:off x="4267194" y="5020132"/>
            <a:ext cx="4636331" cy="896817"/>
            <a:chOff x="4267194" y="5632633"/>
            <a:chExt cx="4636331" cy="896817"/>
          </a:xfrm>
        </p:grpSpPr>
        <p:sp>
          <p:nvSpPr>
            <p:cNvPr id="153" name="Oval 152"/>
            <p:cNvSpPr/>
            <p:nvPr/>
          </p:nvSpPr>
          <p:spPr>
            <a:xfrm>
              <a:off x="5163063" y="576049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4" name="Oval 153"/>
            <p:cNvSpPr/>
            <p:nvPr/>
          </p:nvSpPr>
          <p:spPr>
            <a:xfrm>
              <a:off x="4732904" y="6024309"/>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5" name="Oval 154"/>
            <p:cNvSpPr/>
            <p:nvPr/>
          </p:nvSpPr>
          <p:spPr>
            <a:xfrm>
              <a:off x="4302745" y="5703847"/>
              <a:ext cx="320040" cy="320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56" name="Rounded Rectangle 155"/>
            <p:cNvSpPr/>
            <p:nvPr/>
          </p:nvSpPr>
          <p:spPr>
            <a:xfrm>
              <a:off x="4267194"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857107"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426948" y="5668240"/>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9" name="Oval 158"/>
            <p:cNvSpPr/>
            <p:nvPr/>
          </p:nvSpPr>
          <p:spPr>
            <a:xfrm>
              <a:off x="5996789"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0" name="Rounded Rectangle 159"/>
            <p:cNvSpPr/>
            <p:nvPr/>
          </p:nvSpPr>
          <p:spPr>
            <a:xfrm>
              <a:off x="5961238" y="5632634"/>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512472" y="609552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62" name="Oval 161"/>
            <p:cNvSpPr/>
            <p:nvPr/>
          </p:nvSpPr>
          <p:spPr>
            <a:xfrm>
              <a:off x="8082313" y="5674677"/>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3" name="Oval 162"/>
            <p:cNvSpPr/>
            <p:nvPr/>
          </p:nvSpPr>
          <p:spPr>
            <a:xfrm>
              <a:off x="7652154" y="5881881"/>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ounded Rectangle 163"/>
            <p:cNvSpPr/>
            <p:nvPr/>
          </p:nvSpPr>
          <p:spPr>
            <a:xfrm>
              <a:off x="7616603" y="5632633"/>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Arrow Connector 164"/>
            <p:cNvCxnSpPr>
              <a:stCxn id="156" idx="3"/>
              <a:endCxn id="160" idx="1"/>
            </p:cNvCxnSpPr>
            <p:nvPr/>
          </p:nvCxnSpPr>
          <p:spPr>
            <a:xfrm>
              <a:off x="5554116" y="6050205"/>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60" idx="3"/>
              <a:endCxn id="164" idx="1"/>
            </p:cNvCxnSpPr>
            <p:nvPr/>
          </p:nvCxnSpPr>
          <p:spPr>
            <a:xfrm flipV="1">
              <a:off x="7248160" y="6050205"/>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229782" y="5725790"/>
              <a:ext cx="176499" cy="203782"/>
            </a:xfrm>
            <a:prstGeom prst="rect">
              <a:avLst/>
            </a:prstGeom>
            <a:noFill/>
          </p:spPr>
          <p:txBody>
            <a:bodyPr wrap="none" rtlCol="0">
              <a:spAutoFit/>
            </a:bodyPr>
            <a:lstStyle/>
            <a:p>
              <a:r>
                <a:rPr lang="en-US" dirty="0" smtClean="0"/>
                <a:t>3</a:t>
              </a:r>
              <a:endParaRPr lang="en-US" dirty="0"/>
            </a:p>
          </p:txBody>
        </p:sp>
        <p:sp>
          <p:nvSpPr>
            <p:cNvPr id="168" name="TextBox 167"/>
            <p:cNvSpPr txBox="1"/>
            <p:nvPr/>
          </p:nvSpPr>
          <p:spPr>
            <a:xfrm>
              <a:off x="6934050" y="5845109"/>
              <a:ext cx="176499" cy="203782"/>
            </a:xfrm>
            <a:prstGeom prst="rect">
              <a:avLst/>
            </a:prstGeom>
            <a:noFill/>
          </p:spPr>
          <p:txBody>
            <a:bodyPr wrap="none" rtlCol="0">
              <a:spAutoFit/>
            </a:bodyPr>
            <a:lstStyle/>
            <a:p>
              <a:r>
                <a:rPr lang="en-US" dirty="0" smtClean="0"/>
                <a:t>3</a:t>
              </a:r>
              <a:endParaRPr lang="en-US" dirty="0"/>
            </a:p>
          </p:txBody>
        </p:sp>
        <p:sp>
          <p:nvSpPr>
            <p:cNvPr id="169" name="TextBox 168"/>
            <p:cNvSpPr txBox="1"/>
            <p:nvPr/>
          </p:nvSpPr>
          <p:spPr>
            <a:xfrm>
              <a:off x="7721388" y="5853355"/>
              <a:ext cx="176499" cy="203782"/>
            </a:xfrm>
            <a:prstGeom prst="rect">
              <a:avLst/>
            </a:prstGeom>
            <a:noFill/>
          </p:spPr>
          <p:txBody>
            <a:bodyPr wrap="none" rtlCol="0">
              <a:spAutoFit/>
            </a:bodyPr>
            <a:lstStyle/>
            <a:p>
              <a:r>
                <a:rPr lang="en-US" dirty="0" smtClean="0"/>
                <a:t>1</a:t>
              </a:r>
              <a:endParaRPr lang="en-US" dirty="0"/>
            </a:p>
          </p:txBody>
        </p:sp>
        <p:sp>
          <p:nvSpPr>
            <p:cNvPr id="170" name="TextBox 169"/>
            <p:cNvSpPr txBox="1"/>
            <p:nvPr/>
          </p:nvSpPr>
          <p:spPr>
            <a:xfrm>
              <a:off x="5087663" y="6160118"/>
              <a:ext cx="418704" cy="369332"/>
            </a:xfrm>
            <a:prstGeom prst="rect">
              <a:avLst/>
            </a:prstGeom>
            <a:noFill/>
          </p:spPr>
          <p:txBody>
            <a:bodyPr wrap="none" rtlCol="0">
              <a:spAutoFit/>
            </a:bodyPr>
            <a:lstStyle/>
            <a:p>
              <a:r>
                <a:rPr lang="en-US" dirty="0" smtClean="0"/>
                <a:t>15</a:t>
              </a:r>
              <a:endParaRPr lang="en-US" dirty="0"/>
            </a:p>
          </p:txBody>
        </p:sp>
        <p:sp>
          <p:nvSpPr>
            <p:cNvPr id="171" name="TextBox 170"/>
            <p:cNvSpPr txBox="1"/>
            <p:nvPr/>
          </p:nvSpPr>
          <p:spPr>
            <a:xfrm>
              <a:off x="6654892" y="6145830"/>
              <a:ext cx="244959" cy="203782"/>
            </a:xfrm>
            <a:prstGeom prst="rect">
              <a:avLst/>
            </a:prstGeom>
            <a:noFill/>
          </p:spPr>
          <p:txBody>
            <a:bodyPr wrap="none" rtlCol="0">
              <a:spAutoFit/>
            </a:bodyPr>
            <a:lstStyle/>
            <a:p>
              <a:r>
                <a:rPr lang="en-US" dirty="0" smtClean="0"/>
                <a:t>10</a:t>
              </a:r>
              <a:endParaRPr lang="en-US" dirty="0"/>
            </a:p>
          </p:txBody>
        </p:sp>
        <p:sp>
          <p:nvSpPr>
            <p:cNvPr id="172" name="TextBox 171"/>
            <p:cNvSpPr txBox="1"/>
            <p:nvPr/>
          </p:nvSpPr>
          <p:spPr>
            <a:xfrm>
              <a:off x="8168185" y="6147657"/>
              <a:ext cx="244959" cy="203781"/>
            </a:xfrm>
            <a:prstGeom prst="rect">
              <a:avLst/>
            </a:prstGeom>
            <a:noFill/>
          </p:spPr>
          <p:txBody>
            <a:bodyPr wrap="none" rtlCol="0">
              <a:spAutoFit/>
            </a:bodyPr>
            <a:lstStyle/>
            <a:p>
              <a:r>
                <a:rPr lang="en-US" dirty="0" smtClean="0"/>
                <a:t>10</a:t>
              </a:r>
              <a:endParaRPr lang="en-US" dirty="0"/>
            </a:p>
          </p:txBody>
        </p:sp>
        <p:sp>
          <p:nvSpPr>
            <p:cNvPr id="173" name="TextBox 172"/>
            <p:cNvSpPr txBox="1"/>
            <p:nvPr/>
          </p:nvSpPr>
          <p:spPr>
            <a:xfrm>
              <a:off x="5587230" y="5732169"/>
              <a:ext cx="301686" cy="369332"/>
            </a:xfrm>
            <a:prstGeom prst="rect">
              <a:avLst/>
            </a:prstGeom>
            <a:noFill/>
          </p:spPr>
          <p:txBody>
            <a:bodyPr wrap="none" rtlCol="0">
              <a:spAutoFit/>
            </a:bodyPr>
            <a:lstStyle/>
            <a:p>
              <a:r>
                <a:rPr lang="en-US" dirty="0" smtClean="0"/>
                <a:t>4</a:t>
              </a:r>
              <a:endParaRPr lang="en-US" dirty="0"/>
            </a:p>
          </p:txBody>
        </p:sp>
        <p:sp>
          <p:nvSpPr>
            <p:cNvPr id="174" name="TextBox 173"/>
            <p:cNvSpPr txBox="1"/>
            <p:nvPr/>
          </p:nvSpPr>
          <p:spPr>
            <a:xfrm>
              <a:off x="7238515" y="5734353"/>
              <a:ext cx="301686" cy="369332"/>
            </a:xfrm>
            <a:prstGeom prst="rect">
              <a:avLst/>
            </a:prstGeom>
            <a:noFill/>
          </p:spPr>
          <p:txBody>
            <a:bodyPr wrap="none" rtlCol="0">
              <a:spAutoFit/>
            </a:bodyPr>
            <a:lstStyle/>
            <a:p>
              <a:r>
                <a:rPr lang="en-US" dirty="0" smtClean="0"/>
                <a:t>6</a:t>
              </a:r>
              <a:endParaRPr lang="en-US" dirty="0"/>
            </a:p>
          </p:txBody>
        </p:sp>
        <p:sp>
          <p:nvSpPr>
            <p:cNvPr id="175" name="Chord 174"/>
            <p:cNvSpPr/>
            <p:nvPr/>
          </p:nvSpPr>
          <p:spPr>
            <a:xfrm>
              <a:off x="7662968" y="5895707"/>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hord 175"/>
            <p:cNvSpPr/>
            <p:nvPr/>
          </p:nvSpPr>
          <p:spPr>
            <a:xfrm>
              <a:off x="6864244" y="589536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hord 176"/>
            <p:cNvSpPr/>
            <p:nvPr/>
          </p:nvSpPr>
          <p:spPr>
            <a:xfrm>
              <a:off x="5172771" y="5771605"/>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p:cNvSpPr>
            <a:spLocks noGrp="1"/>
          </p:cNvSpPr>
          <p:nvPr>
            <p:ph type="sldNum" sz="quarter" idx="12"/>
          </p:nvPr>
        </p:nvSpPr>
        <p:spPr/>
        <p:txBody>
          <a:bodyPr/>
          <a:lstStyle/>
          <a:p>
            <a:fld id="{6E32B92A-CB75-4E54-8293-CBC8A13B5AFB}" type="slidenum">
              <a:rPr lang="en-US" smtClean="0"/>
              <a:t>17</a:t>
            </a:fld>
            <a:endParaRPr lang="en-US"/>
          </a:p>
        </p:txBody>
      </p:sp>
      <p:grpSp>
        <p:nvGrpSpPr>
          <p:cNvPr id="204" name="Group 203"/>
          <p:cNvGrpSpPr/>
          <p:nvPr/>
        </p:nvGrpSpPr>
        <p:grpSpPr>
          <a:xfrm>
            <a:off x="4267200" y="3200400"/>
            <a:ext cx="4636331" cy="896817"/>
            <a:chOff x="4267200" y="3508256"/>
            <a:chExt cx="4636331" cy="896817"/>
          </a:xfrm>
        </p:grpSpPr>
        <p:sp>
          <p:nvSpPr>
            <p:cNvPr id="205" name="Oval 204"/>
            <p:cNvSpPr/>
            <p:nvPr/>
          </p:nvSpPr>
          <p:spPr>
            <a:xfrm>
              <a:off x="5163069" y="3636117"/>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6" name="Oval 205"/>
            <p:cNvSpPr/>
            <p:nvPr/>
          </p:nvSpPr>
          <p:spPr>
            <a:xfrm>
              <a:off x="4732910" y="3899932"/>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07" name="Oval 206"/>
            <p:cNvSpPr/>
            <p:nvPr/>
          </p:nvSpPr>
          <p:spPr>
            <a:xfrm>
              <a:off x="4302751" y="357947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08" name="Rounded Rectangle 207"/>
            <p:cNvSpPr/>
            <p:nvPr/>
          </p:nvSpPr>
          <p:spPr>
            <a:xfrm>
              <a:off x="4267200"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6857113"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6426954" y="3543863"/>
              <a:ext cx="320040" cy="320462"/>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1" name="Oval 210"/>
            <p:cNvSpPr/>
            <p:nvPr/>
          </p:nvSpPr>
          <p:spPr>
            <a:xfrm>
              <a:off x="5996795"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12" name="Rounded Rectangle 211"/>
            <p:cNvSpPr/>
            <p:nvPr/>
          </p:nvSpPr>
          <p:spPr>
            <a:xfrm>
              <a:off x="5961244" y="3508257"/>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512478" y="3971145"/>
              <a:ext cx="320040" cy="320462"/>
            </a:xfrm>
            <a:prstGeom prst="ellipse">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14" name="Oval 213"/>
            <p:cNvSpPr/>
            <p:nvPr/>
          </p:nvSpPr>
          <p:spPr>
            <a:xfrm>
              <a:off x="8082319" y="3550300"/>
              <a:ext cx="320040" cy="32046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15" name="Oval 214"/>
            <p:cNvSpPr/>
            <p:nvPr/>
          </p:nvSpPr>
          <p:spPr>
            <a:xfrm>
              <a:off x="7652160" y="3757504"/>
              <a:ext cx="320040" cy="320462"/>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ounded Rectangle 215"/>
            <p:cNvSpPr/>
            <p:nvPr/>
          </p:nvSpPr>
          <p:spPr>
            <a:xfrm>
              <a:off x="7616609" y="3508256"/>
              <a:ext cx="1286922" cy="8351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Arrow Connector 216"/>
            <p:cNvCxnSpPr>
              <a:stCxn id="208" idx="3"/>
              <a:endCxn id="212" idx="1"/>
            </p:cNvCxnSpPr>
            <p:nvPr/>
          </p:nvCxnSpPr>
          <p:spPr>
            <a:xfrm>
              <a:off x="5554122" y="3925828"/>
              <a:ext cx="407122"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212" idx="3"/>
              <a:endCxn id="216" idx="1"/>
            </p:cNvCxnSpPr>
            <p:nvPr/>
          </p:nvCxnSpPr>
          <p:spPr>
            <a:xfrm flipV="1">
              <a:off x="7248166" y="3925828"/>
              <a:ext cx="368443"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5229788" y="3601413"/>
              <a:ext cx="176499" cy="203782"/>
            </a:xfrm>
            <a:prstGeom prst="rect">
              <a:avLst/>
            </a:prstGeom>
            <a:noFill/>
          </p:spPr>
          <p:txBody>
            <a:bodyPr wrap="none" rtlCol="0">
              <a:spAutoFit/>
            </a:bodyPr>
            <a:lstStyle/>
            <a:p>
              <a:r>
                <a:rPr lang="en-US" dirty="0" smtClean="0"/>
                <a:t>3</a:t>
              </a:r>
              <a:endParaRPr lang="en-US" dirty="0"/>
            </a:p>
          </p:txBody>
        </p:sp>
        <p:sp>
          <p:nvSpPr>
            <p:cNvPr id="220" name="TextBox 219"/>
            <p:cNvSpPr txBox="1"/>
            <p:nvPr/>
          </p:nvSpPr>
          <p:spPr>
            <a:xfrm>
              <a:off x="6934056" y="3720732"/>
              <a:ext cx="176499" cy="203782"/>
            </a:xfrm>
            <a:prstGeom prst="rect">
              <a:avLst/>
            </a:prstGeom>
            <a:noFill/>
          </p:spPr>
          <p:txBody>
            <a:bodyPr wrap="none" rtlCol="0">
              <a:spAutoFit/>
            </a:bodyPr>
            <a:lstStyle/>
            <a:p>
              <a:r>
                <a:rPr lang="en-US" dirty="0" smtClean="0"/>
                <a:t>3</a:t>
              </a:r>
              <a:endParaRPr lang="en-US" dirty="0"/>
            </a:p>
          </p:txBody>
        </p:sp>
        <p:sp>
          <p:nvSpPr>
            <p:cNvPr id="221" name="TextBox 220"/>
            <p:cNvSpPr txBox="1"/>
            <p:nvPr/>
          </p:nvSpPr>
          <p:spPr>
            <a:xfrm>
              <a:off x="7721394" y="3728978"/>
              <a:ext cx="176499" cy="203782"/>
            </a:xfrm>
            <a:prstGeom prst="rect">
              <a:avLst/>
            </a:prstGeom>
            <a:noFill/>
          </p:spPr>
          <p:txBody>
            <a:bodyPr wrap="none" rtlCol="0">
              <a:spAutoFit/>
            </a:bodyPr>
            <a:lstStyle/>
            <a:p>
              <a:r>
                <a:rPr lang="en-US" dirty="0" smtClean="0"/>
                <a:t>1</a:t>
              </a:r>
              <a:endParaRPr lang="en-US" dirty="0"/>
            </a:p>
          </p:txBody>
        </p:sp>
        <p:sp>
          <p:nvSpPr>
            <p:cNvPr id="222" name="TextBox 221"/>
            <p:cNvSpPr txBox="1"/>
            <p:nvPr/>
          </p:nvSpPr>
          <p:spPr>
            <a:xfrm>
              <a:off x="5087669" y="4035741"/>
              <a:ext cx="418704" cy="369332"/>
            </a:xfrm>
            <a:prstGeom prst="rect">
              <a:avLst/>
            </a:prstGeom>
            <a:noFill/>
          </p:spPr>
          <p:txBody>
            <a:bodyPr wrap="none" rtlCol="0">
              <a:spAutoFit/>
            </a:bodyPr>
            <a:lstStyle/>
            <a:p>
              <a:r>
                <a:rPr lang="en-US" dirty="0" smtClean="0"/>
                <a:t>12</a:t>
              </a:r>
              <a:endParaRPr lang="en-US" dirty="0"/>
            </a:p>
          </p:txBody>
        </p:sp>
        <p:sp>
          <p:nvSpPr>
            <p:cNvPr id="223" name="TextBox 222"/>
            <p:cNvSpPr txBox="1"/>
            <p:nvPr/>
          </p:nvSpPr>
          <p:spPr>
            <a:xfrm>
              <a:off x="6654898" y="4021453"/>
              <a:ext cx="244959" cy="203782"/>
            </a:xfrm>
            <a:prstGeom prst="rect">
              <a:avLst/>
            </a:prstGeom>
            <a:noFill/>
          </p:spPr>
          <p:txBody>
            <a:bodyPr wrap="none" rtlCol="0">
              <a:spAutoFit/>
            </a:bodyPr>
            <a:lstStyle/>
            <a:p>
              <a:r>
                <a:rPr lang="en-US" dirty="0" smtClean="0"/>
                <a:t>10</a:t>
              </a:r>
              <a:endParaRPr lang="en-US" dirty="0"/>
            </a:p>
          </p:txBody>
        </p:sp>
        <p:sp>
          <p:nvSpPr>
            <p:cNvPr id="224" name="TextBox 223"/>
            <p:cNvSpPr txBox="1"/>
            <p:nvPr/>
          </p:nvSpPr>
          <p:spPr>
            <a:xfrm>
              <a:off x="8168191" y="4023280"/>
              <a:ext cx="244959" cy="203781"/>
            </a:xfrm>
            <a:prstGeom prst="rect">
              <a:avLst/>
            </a:prstGeom>
            <a:noFill/>
          </p:spPr>
          <p:txBody>
            <a:bodyPr wrap="none" rtlCol="0">
              <a:spAutoFit/>
            </a:bodyPr>
            <a:lstStyle/>
            <a:p>
              <a:r>
                <a:rPr lang="en-US" dirty="0" smtClean="0"/>
                <a:t>10</a:t>
              </a:r>
              <a:endParaRPr lang="en-US" dirty="0"/>
            </a:p>
          </p:txBody>
        </p:sp>
        <p:sp>
          <p:nvSpPr>
            <p:cNvPr id="225" name="TextBox 224"/>
            <p:cNvSpPr txBox="1"/>
            <p:nvPr/>
          </p:nvSpPr>
          <p:spPr>
            <a:xfrm>
              <a:off x="5587236" y="3607792"/>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226" name="TextBox 225"/>
            <p:cNvSpPr txBox="1"/>
            <p:nvPr/>
          </p:nvSpPr>
          <p:spPr>
            <a:xfrm>
              <a:off x="7238521" y="3609976"/>
              <a:ext cx="301686" cy="369332"/>
            </a:xfrm>
            <a:prstGeom prst="rect">
              <a:avLst/>
            </a:prstGeom>
            <a:noFill/>
          </p:spPr>
          <p:txBody>
            <a:bodyPr wrap="none" rtlCol="0">
              <a:spAutoFit/>
            </a:bodyPr>
            <a:lstStyle/>
            <a:p>
              <a:r>
                <a:rPr lang="en-US" dirty="0" smtClean="0">
                  <a:solidFill>
                    <a:srgbClr val="FF0000"/>
                  </a:solidFill>
                </a:rPr>
                <a:t>0</a:t>
              </a:r>
              <a:endParaRPr lang="en-US" dirty="0">
                <a:solidFill>
                  <a:srgbClr val="FF0000"/>
                </a:solidFill>
              </a:endParaRPr>
            </a:p>
          </p:txBody>
        </p:sp>
        <p:sp>
          <p:nvSpPr>
            <p:cNvPr id="227" name="Chord 226"/>
            <p:cNvSpPr/>
            <p:nvPr/>
          </p:nvSpPr>
          <p:spPr>
            <a:xfrm>
              <a:off x="7662974" y="3771330"/>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Chord 227"/>
            <p:cNvSpPr/>
            <p:nvPr/>
          </p:nvSpPr>
          <p:spPr>
            <a:xfrm>
              <a:off x="6864250" y="377098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Chord 228"/>
            <p:cNvSpPr/>
            <p:nvPr/>
          </p:nvSpPr>
          <p:spPr>
            <a:xfrm>
              <a:off x="5172777" y="3647228"/>
              <a:ext cx="356215" cy="304713"/>
            </a:xfrm>
            <a:prstGeom prst="chord">
              <a:avLst>
                <a:gd name="adj1" fmla="val 6180498"/>
                <a:gd name="adj2" fmla="val 15484491"/>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ounded Rectangular Callout 17"/>
          <p:cNvSpPr/>
          <p:nvPr/>
        </p:nvSpPr>
        <p:spPr>
          <a:xfrm>
            <a:off x="2895599" y="4419600"/>
            <a:ext cx="2862084" cy="381000"/>
          </a:xfrm>
          <a:prstGeom prst="wedgeRoundRectCallout">
            <a:avLst>
              <a:gd name="adj1" fmla="val 5870"/>
              <a:gd name="adj2" fmla="val 13056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Sometimes idling is better</a:t>
            </a:r>
            <a:endParaRPr lang="en-US" dirty="0"/>
          </a:p>
        </p:txBody>
      </p:sp>
      <p:sp>
        <p:nvSpPr>
          <p:cNvPr id="230" name="TextBox 229"/>
          <p:cNvSpPr txBox="1"/>
          <p:nvPr/>
        </p:nvSpPr>
        <p:spPr>
          <a:xfrm>
            <a:off x="220640" y="5951983"/>
            <a:ext cx="3647089" cy="369332"/>
          </a:xfrm>
          <a:prstGeom prst="rect">
            <a:avLst/>
          </a:prstGeom>
          <a:solidFill>
            <a:schemeClr val="tx2">
              <a:lumMod val="75000"/>
            </a:schemeClr>
          </a:solidFill>
        </p:spPr>
        <p:txBody>
          <a:bodyPr wrap="none" rtlCol="0">
            <a:spAutoFit/>
          </a:bodyPr>
          <a:lstStyle/>
          <a:p>
            <a:r>
              <a:rPr lang="en-US" dirty="0" smtClean="0">
                <a:solidFill>
                  <a:schemeClr val="bg1"/>
                </a:solidFill>
              </a:rPr>
              <a:t>Best practical variant of local optimal</a:t>
            </a:r>
            <a:endParaRPr lang="en-US" dirty="0">
              <a:solidFill>
                <a:schemeClr val="bg1"/>
              </a:solidFill>
            </a:endParaRPr>
          </a:p>
        </p:txBody>
      </p:sp>
    </p:spTree>
    <p:extLst>
      <p:ext uri="{BB962C8B-B14F-4D97-AF65-F5344CB8AC3E}">
        <p14:creationId xmlns:p14="http://schemas.microsoft.com/office/powerpoint/2010/main" val="206442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2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P spid="34" grpId="1"/>
      <p:bldP spid="18" grpId="0" animBg="1"/>
      <p:bldP spid="2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18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09913"/>
            <a:ext cx="7543800" cy="3197555"/>
          </a:xfrm>
          <a:prstGeom prst="rect">
            <a:avLst/>
          </a:prstGeom>
        </p:spPr>
      </p:pic>
      <p:sp>
        <p:nvSpPr>
          <p:cNvPr id="5" name="TextBox 4"/>
          <p:cNvSpPr txBox="1"/>
          <p:nvPr/>
        </p:nvSpPr>
        <p:spPr>
          <a:xfrm>
            <a:off x="3651447" y="4507468"/>
            <a:ext cx="2139753" cy="369332"/>
          </a:xfrm>
          <a:prstGeom prst="rect">
            <a:avLst/>
          </a:prstGeom>
          <a:noFill/>
        </p:spPr>
        <p:txBody>
          <a:bodyPr wrap="none" rtlCol="0">
            <a:spAutoFit/>
          </a:bodyPr>
          <a:lstStyle/>
          <a:p>
            <a:r>
              <a:rPr lang="en-US" dirty="0" smtClean="0"/>
              <a:t>Overprovisioning (%)</a:t>
            </a:r>
            <a:endParaRPr lang="en-US" dirty="0"/>
          </a:p>
        </p:txBody>
      </p:sp>
      <p:sp>
        <p:nvSpPr>
          <p:cNvPr id="11" name="TextBox 10"/>
          <p:cNvSpPr txBox="1"/>
          <p:nvPr/>
        </p:nvSpPr>
        <p:spPr>
          <a:xfrm rot="16200000">
            <a:off x="58562" y="2682731"/>
            <a:ext cx="2690608" cy="369332"/>
          </a:xfrm>
          <a:prstGeom prst="rect">
            <a:avLst/>
          </a:prstGeom>
          <a:noFill/>
        </p:spPr>
        <p:txBody>
          <a:bodyPr wrap="none" rtlCol="0">
            <a:spAutoFit/>
          </a:bodyPr>
          <a:lstStyle/>
          <a:p>
            <a:r>
              <a:rPr lang="en-US" dirty="0" smtClean="0"/>
              <a:t>Savings over UNIFORM (%)</a:t>
            </a:r>
            <a:endParaRPr lang="en-US" dirty="0"/>
          </a:p>
        </p:txBody>
      </p:sp>
      <p:sp>
        <p:nvSpPr>
          <p:cNvPr id="6" name="TextBox 5"/>
          <p:cNvSpPr txBox="1"/>
          <p:nvPr/>
        </p:nvSpPr>
        <p:spPr>
          <a:xfrm>
            <a:off x="990600" y="5029200"/>
            <a:ext cx="3046540" cy="400110"/>
          </a:xfrm>
          <a:prstGeom prst="rect">
            <a:avLst/>
          </a:prstGeom>
          <a:solidFill>
            <a:srgbClr val="002060"/>
          </a:solidFill>
        </p:spPr>
        <p:txBody>
          <a:bodyPr wrap="none" rtlCol="0">
            <a:spAutoFit/>
          </a:bodyPr>
          <a:lstStyle/>
          <a:p>
            <a:r>
              <a:rPr lang="en-US" sz="2000" dirty="0" smtClean="0">
                <a:solidFill>
                  <a:schemeClr val="bg1"/>
                </a:solidFill>
              </a:rPr>
              <a:t>Increased over provisioning</a:t>
            </a:r>
            <a:endParaRPr lang="en-US" sz="2000" dirty="0">
              <a:solidFill>
                <a:schemeClr val="bg1"/>
              </a:solidFill>
            </a:endParaRPr>
          </a:p>
        </p:txBody>
      </p:sp>
      <p:sp>
        <p:nvSpPr>
          <p:cNvPr id="13" name="TextBox 12"/>
          <p:cNvSpPr txBox="1"/>
          <p:nvPr/>
        </p:nvSpPr>
        <p:spPr>
          <a:xfrm>
            <a:off x="5086112" y="5029200"/>
            <a:ext cx="3836756" cy="400110"/>
          </a:xfrm>
          <a:prstGeom prst="rect">
            <a:avLst/>
          </a:prstGeom>
          <a:solidFill>
            <a:srgbClr val="002060"/>
          </a:solidFill>
        </p:spPr>
        <p:txBody>
          <a:bodyPr wrap="none" rtlCol="0">
            <a:spAutoFit/>
          </a:bodyPr>
          <a:lstStyle/>
          <a:p>
            <a:r>
              <a:rPr lang="en-US" sz="2000" dirty="0" smtClean="0">
                <a:solidFill>
                  <a:schemeClr val="bg1"/>
                </a:solidFill>
              </a:rPr>
              <a:t>More capacity at cheaper locations</a:t>
            </a:r>
            <a:endParaRPr lang="en-US" sz="2000" dirty="0">
              <a:solidFill>
                <a:schemeClr val="bg1"/>
              </a:solidFill>
            </a:endParaRPr>
          </a:p>
        </p:txBody>
      </p:sp>
      <p:sp>
        <p:nvSpPr>
          <p:cNvPr id="12" name="Right Arrow 11"/>
          <p:cNvSpPr/>
          <p:nvPr/>
        </p:nvSpPr>
        <p:spPr>
          <a:xfrm>
            <a:off x="4343400" y="5147593"/>
            <a:ext cx="454123" cy="20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248400" y="6031468"/>
            <a:ext cx="1628716" cy="369332"/>
          </a:xfrm>
          <a:prstGeom prst="rect">
            <a:avLst/>
          </a:prstGeom>
          <a:solidFill>
            <a:srgbClr val="002060"/>
          </a:solidFill>
        </p:spPr>
        <p:txBody>
          <a:bodyPr wrap="none" rtlCol="0">
            <a:spAutoFit/>
          </a:bodyPr>
          <a:lstStyle/>
          <a:p>
            <a:r>
              <a:rPr lang="en-US" dirty="0" smtClean="0">
                <a:solidFill>
                  <a:schemeClr val="bg1"/>
                </a:solidFill>
              </a:rPr>
              <a:t>Greater savings</a:t>
            </a:r>
            <a:endParaRPr lang="en-US" dirty="0">
              <a:solidFill>
                <a:schemeClr val="bg1"/>
              </a:solidFill>
            </a:endParaRPr>
          </a:p>
        </p:txBody>
      </p:sp>
      <p:sp>
        <p:nvSpPr>
          <p:cNvPr id="15" name="Down Arrow 14"/>
          <p:cNvSpPr/>
          <p:nvPr/>
        </p:nvSpPr>
        <p:spPr>
          <a:xfrm>
            <a:off x="6934200" y="5562600"/>
            <a:ext cx="228600" cy="303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01582" y="3200400"/>
            <a:ext cx="4061176" cy="523220"/>
          </a:xfrm>
          <a:prstGeom prst="rect">
            <a:avLst/>
          </a:prstGeom>
          <a:solidFill>
            <a:srgbClr val="002060"/>
          </a:solidFill>
        </p:spPr>
        <p:txBody>
          <a:bodyPr wrap="none" rtlCol="0">
            <a:spAutoFit/>
          </a:bodyPr>
          <a:lstStyle/>
          <a:p>
            <a:r>
              <a:rPr lang="en-US" sz="2800" dirty="0" smtClean="0">
                <a:solidFill>
                  <a:schemeClr val="bg1"/>
                </a:solidFill>
              </a:rPr>
              <a:t>Returns start to “diminish”</a:t>
            </a:r>
            <a:endParaRPr lang="en-US" sz="2800" dirty="0">
              <a:solidFill>
                <a:schemeClr val="bg1"/>
              </a:solidFill>
            </a:endParaRPr>
          </a:p>
        </p:txBody>
      </p:sp>
    </p:spTree>
    <p:extLst>
      <p:ext uri="{BB962C8B-B14F-4D97-AF65-F5344CB8AC3E}">
        <p14:creationId xmlns:p14="http://schemas.microsoft.com/office/powerpoint/2010/main" val="350792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3" grpId="0" animBg="1"/>
      <p:bldP spid="13" grpId="1" animBg="1"/>
      <p:bldP spid="12" grpId="0" animBg="1"/>
      <p:bldP spid="12" grpId="1" animBg="1"/>
      <p:bldP spid="14" grpId="0" animBg="1"/>
      <p:bldP spid="14" grpId="1" animBg="1"/>
      <p:bldP spid="15" grpId="0" animBg="1"/>
      <p:bldP spid="15" grpId="1"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9" name="Slide Number Placeholder 8"/>
          <p:cNvSpPr>
            <a:spLocks noGrp="1"/>
          </p:cNvSpPr>
          <p:nvPr>
            <p:ph type="sldNum" sz="quarter" idx="12"/>
          </p:nvPr>
        </p:nvSpPr>
        <p:spPr/>
        <p:txBody>
          <a:bodyPr/>
          <a:lstStyle/>
          <a:p>
            <a:fld id="{6E32B92A-CB75-4E54-8293-CBC8A13B5AFB}" type="slidenum">
              <a:rPr lang="en-US" smtClean="0"/>
              <a:t>19</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03804"/>
            <a:ext cx="7848600" cy="3596796"/>
          </a:xfrm>
          <a:prstGeom prst="rect">
            <a:avLst/>
          </a:prstGeom>
        </p:spPr>
      </p:pic>
      <p:sp>
        <p:nvSpPr>
          <p:cNvPr id="4" name="Rounded Rectangular Callout 3"/>
          <p:cNvSpPr/>
          <p:nvPr/>
        </p:nvSpPr>
        <p:spPr>
          <a:xfrm>
            <a:off x="5105400" y="5029200"/>
            <a:ext cx="3886200" cy="457200"/>
          </a:xfrm>
          <a:prstGeom prst="wedgeRoundRectCallout">
            <a:avLst>
              <a:gd name="adj1" fmla="val 20255"/>
              <a:gd name="adj2" fmla="val -137500"/>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(De)activation overhead = energy cost</a:t>
            </a:r>
            <a:endParaRPr lang="en-US" dirty="0"/>
          </a:p>
        </p:txBody>
      </p:sp>
      <p:sp>
        <p:nvSpPr>
          <p:cNvPr id="12" name="TextBox 11"/>
          <p:cNvSpPr txBox="1"/>
          <p:nvPr/>
        </p:nvSpPr>
        <p:spPr>
          <a:xfrm rot="16200000">
            <a:off x="-56939" y="2541513"/>
            <a:ext cx="2363147" cy="646331"/>
          </a:xfrm>
          <a:prstGeom prst="rect">
            <a:avLst/>
          </a:prstGeom>
          <a:noFill/>
        </p:spPr>
        <p:txBody>
          <a:bodyPr wrap="none" rtlCol="0">
            <a:spAutoFit/>
          </a:bodyPr>
          <a:lstStyle/>
          <a:p>
            <a:pPr algn="ctr"/>
            <a:r>
              <a:rPr lang="en-US" dirty="0" smtClean="0"/>
              <a:t>Electricity Cost Savings </a:t>
            </a:r>
          </a:p>
          <a:p>
            <a:pPr algn="ctr"/>
            <a:r>
              <a:rPr lang="en-US" dirty="0" smtClean="0"/>
              <a:t>vs UNIFORM (%)</a:t>
            </a:r>
            <a:endParaRPr lang="en-US" dirty="0"/>
          </a:p>
        </p:txBody>
      </p:sp>
      <p:sp>
        <p:nvSpPr>
          <p:cNvPr id="11" name="TextBox 10"/>
          <p:cNvSpPr txBox="1"/>
          <p:nvPr/>
        </p:nvSpPr>
        <p:spPr>
          <a:xfrm>
            <a:off x="3035596" y="4648200"/>
            <a:ext cx="3593804" cy="369332"/>
          </a:xfrm>
          <a:prstGeom prst="rect">
            <a:avLst/>
          </a:prstGeom>
          <a:noFill/>
        </p:spPr>
        <p:txBody>
          <a:bodyPr wrap="none" rtlCol="0">
            <a:spAutoFit/>
          </a:bodyPr>
          <a:lstStyle/>
          <a:p>
            <a:r>
              <a:rPr lang="en-US" dirty="0" smtClean="0"/>
              <a:t>Transition costs (relative magnitude)</a:t>
            </a:r>
            <a:endParaRPr lang="en-US" dirty="0"/>
          </a:p>
        </p:txBody>
      </p:sp>
      <p:sp>
        <p:nvSpPr>
          <p:cNvPr id="5" name="Rounded Rectangular Callout 4"/>
          <p:cNvSpPr/>
          <p:nvPr/>
        </p:nvSpPr>
        <p:spPr>
          <a:xfrm>
            <a:off x="93260" y="5029200"/>
            <a:ext cx="2133600" cy="381000"/>
          </a:xfrm>
          <a:prstGeom prst="wedgeRoundRectCallout">
            <a:avLst>
              <a:gd name="adj1" fmla="val 29060"/>
              <a:gd name="adj2" fmla="val -16675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transition costs</a:t>
            </a:r>
            <a:endParaRPr lang="en-US" dirty="0"/>
          </a:p>
        </p:txBody>
      </p:sp>
      <p:sp>
        <p:nvSpPr>
          <p:cNvPr id="13" name="TextBox 12"/>
          <p:cNvSpPr txBox="1"/>
          <p:nvPr/>
        </p:nvSpPr>
        <p:spPr>
          <a:xfrm>
            <a:off x="564932" y="3048000"/>
            <a:ext cx="8070543" cy="523220"/>
          </a:xfrm>
          <a:prstGeom prst="rect">
            <a:avLst/>
          </a:prstGeom>
          <a:solidFill>
            <a:srgbClr val="002060"/>
          </a:solidFill>
        </p:spPr>
        <p:txBody>
          <a:bodyPr wrap="none" rtlCol="0">
            <a:spAutoFit/>
          </a:bodyPr>
          <a:lstStyle/>
          <a:p>
            <a:r>
              <a:rPr lang="en-US" sz="2800" dirty="0" smtClean="0">
                <a:solidFill>
                  <a:schemeClr val="bg1"/>
                </a:solidFill>
              </a:rPr>
              <a:t>Optimal energy savings scale well with transition costs</a:t>
            </a:r>
            <a:endParaRPr lang="en-US" sz="2800" dirty="0">
              <a:solidFill>
                <a:schemeClr val="bg1"/>
              </a:solidFill>
            </a:endParaRPr>
          </a:p>
        </p:txBody>
      </p:sp>
    </p:spTree>
    <p:extLst>
      <p:ext uri="{BB962C8B-B14F-4D97-AF65-F5344CB8AC3E}">
        <p14:creationId xmlns:p14="http://schemas.microsoft.com/office/powerpoint/2010/main" val="8999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dirty="0" smtClean="0"/>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a:t>
            </a:fld>
            <a:endParaRPr lang="en-US"/>
          </a:p>
        </p:txBody>
      </p:sp>
    </p:spTree>
    <p:extLst>
      <p:ext uri="{BB962C8B-B14F-4D97-AF65-F5344CB8AC3E}">
        <p14:creationId xmlns:p14="http://schemas.microsoft.com/office/powerpoint/2010/main" val="261584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(De)activation</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20</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66800"/>
            <a:ext cx="9144000" cy="4043174"/>
          </a:xfrm>
          <a:prstGeom prst="rect">
            <a:avLst/>
          </a:prstGeom>
        </p:spPr>
      </p:pic>
      <p:sp>
        <p:nvSpPr>
          <p:cNvPr id="10" name="TextBox 9"/>
          <p:cNvSpPr txBox="1"/>
          <p:nvPr/>
        </p:nvSpPr>
        <p:spPr>
          <a:xfrm>
            <a:off x="3260608" y="4953000"/>
            <a:ext cx="2835392" cy="369332"/>
          </a:xfrm>
          <a:prstGeom prst="rect">
            <a:avLst/>
          </a:prstGeom>
          <a:noFill/>
        </p:spPr>
        <p:txBody>
          <a:bodyPr wrap="none" rtlCol="0">
            <a:spAutoFit/>
          </a:bodyPr>
          <a:lstStyle/>
          <a:p>
            <a:r>
              <a:rPr lang="en-US" dirty="0" smtClean="0"/>
              <a:t>Granularity of (de)activation</a:t>
            </a:r>
            <a:endParaRPr lang="en-US" dirty="0"/>
          </a:p>
        </p:txBody>
      </p:sp>
      <p:sp>
        <p:nvSpPr>
          <p:cNvPr id="6" name="Rounded Rectangular Callout 5"/>
          <p:cNvSpPr/>
          <p:nvPr/>
        </p:nvSpPr>
        <p:spPr>
          <a:xfrm>
            <a:off x="2895600" y="5486400"/>
            <a:ext cx="2286000" cy="685800"/>
          </a:xfrm>
          <a:prstGeom prst="wedgeRoundRectCallout">
            <a:avLst>
              <a:gd name="adj1" fmla="val 13310"/>
              <a:gd name="adj2" fmla="val -13756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(de)activate half a data center</a:t>
            </a:r>
          </a:p>
        </p:txBody>
      </p:sp>
      <p:sp>
        <p:nvSpPr>
          <p:cNvPr id="5" name="Rounded Rectangular Callout 4"/>
          <p:cNvSpPr/>
          <p:nvPr/>
        </p:nvSpPr>
        <p:spPr>
          <a:xfrm>
            <a:off x="6248400" y="5486400"/>
            <a:ext cx="2286000" cy="685800"/>
          </a:xfrm>
          <a:prstGeom prst="wedgeRoundRectCallout">
            <a:avLst>
              <a:gd name="adj1" fmla="val 37206"/>
              <a:gd name="adj2" fmla="val -13746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Can only (de)activate entire data center</a:t>
            </a:r>
          </a:p>
        </p:txBody>
      </p:sp>
      <p:sp>
        <p:nvSpPr>
          <p:cNvPr id="11" name="TextBox 10"/>
          <p:cNvSpPr txBox="1"/>
          <p:nvPr/>
        </p:nvSpPr>
        <p:spPr>
          <a:xfrm rot="16200000">
            <a:off x="-900062" y="2768565"/>
            <a:ext cx="3083858" cy="646331"/>
          </a:xfrm>
          <a:prstGeom prst="rect">
            <a:avLst/>
          </a:prstGeom>
          <a:noFill/>
        </p:spPr>
        <p:txBody>
          <a:bodyPr wrap="none" rtlCol="0">
            <a:spAutoFit/>
          </a:bodyPr>
          <a:lstStyle/>
          <a:p>
            <a:pPr algn="ctr"/>
            <a:r>
              <a:rPr lang="en-US" dirty="0" smtClean="0"/>
              <a:t>Electricity Cost Savings Over </a:t>
            </a:r>
          </a:p>
          <a:p>
            <a:pPr algn="ctr"/>
            <a:r>
              <a:rPr lang="en-US" dirty="0" smtClean="0"/>
              <a:t>Full Data Center (De)Activation</a:t>
            </a:r>
            <a:endParaRPr lang="en-US" dirty="0"/>
          </a:p>
        </p:txBody>
      </p:sp>
      <p:sp>
        <p:nvSpPr>
          <p:cNvPr id="8" name="TextBox 7"/>
          <p:cNvSpPr txBox="1"/>
          <p:nvPr/>
        </p:nvSpPr>
        <p:spPr>
          <a:xfrm>
            <a:off x="2667000" y="1676400"/>
            <a:ext cx="6265498" cy="584775"/>
          </a:xfrm>
          <a:prstGeom prst="rect">
            <a:avLst/>
          </a:prstGeom>
          <a:solidFill>
            <a:srgbClr val="002060"/>
          </a:solidFill>
          <a:ln>
            <a:solidFill>
              <a:schemeClr val="accent1"/>
            </a:solidFill>
          </a:ln>
        </p:spPr>
        <p:txBody>
          <a:bodyPr wrap="none" rtlCol="0">
            <a:spAutoFit/>
          </a:bodyPr>
          <a:lstStyle/>
          <a:p>
            <a:r>
              <a:rPr lang="en-US" sz="3200" dirty="0" smtClean="0">
                <a:solidFill>
                  <a:schemeClr val="bg1"/>
                </a:solidFill>
              </a:rPr>
              <a:t>Nearly linear increase in cost savings</a:t>
            </a:r>
            <a:endParaRPr lang="en-US" sz="3200" dirty="0">
              <a:solidFill>
                <a:schemeClr val="bg1"/>
              </a:solidFill>
            </a:endParaRPr>
          </a:p>
        </p:txBody>
      </p:sp>
    </p:spTree>
    <p:extLst>
      <p:ext uri="{BB962C8B-B14F-4D97-AF65-F5344CB8AC3E}">
        <p14:creationId xmlns:p14="http://schemas.microsoft.com/office/powerpoint/2010/main" val="237455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5" grpId="1"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Electricity cost savings can be achieved</a:t>
            </a:r>
          </a:p>
          <a:p>
            <a:pPr lvl="1"/>
            <a:r>
              <a:rPr lang="en-US" dirty="0" smtClean="0"/>
              <a:t>Overprovisioning</a:t>
            </a:r>
          </a:p>
          <a:p>
            <a:pPr lvl="1"/>
            <a:r>
              <a:rPr lang="en-US" dirty="0" smtClean="0"/>
              <a:t>Diversity</a:t>
            </a:r>
          </a:p>
          <a:p>
            <a:r>
              <a:rPr lang="en-US" dirty="0" smtClean="0"/>
              <a:t>It is important to consider transition costs</a:t>
            </a:r>
          </a:p>
          <a:p>
            <a:r>
              <a:rPr lang="en-US" dirty="0" smtClean="0"/>
              <a:t>RED-BL has wider applicability</a:t>
            </a:r>
            <a:endParaRPr lang="en-US" dirty="0"/>
          </a:p>
        </p:txBody>
      </p:sp>
      <p:sp>
        <p:nvSpPr>
          <p:cNvPr id="5" name="Slide Number Placeholder 4"/>
          <p:cNvSpPr>
            <a:spLocks noGrp="1"/>
          </p:cNvSpPr>
          <p:nvPr>
            <p:ph type="sldNum" sz="quarter" idx="12"/>
          </p:nvPr>
        </p:nvSpPr>
        <p:spPr/>
        <p:txBody>
          <a:bodyPr/>
          <a:lstStyle/>
          <a:p>
            <a:fld id="{6E32B92A-CB75-4E54-8293-CBC8A13B5AFB}" type="slidenum">
              <a:rPr lang="en-US" smtClean="0"/>
              <a:t>21</a:t>
            </a:fld>
            <a:endParaRPr lang="en-US"/>
          </a:p>
        </p:txBody>
      </p:sp>
    </p:spTree>
    <p:extLst>
      <p:ext uri="{BB962C8B-B14F-4D97-AF65-F5344CB8AC3E}">
        <p14:creationId xmlns:p14="http://schemas.microsoft.com/office/powerpoint/2010/main" val="37235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dirty="0" smtClean="0"/>
              <a:t>Data centers</a:t>
            </a:r>
          </a:p>
          <a:p>
            <a:pPr lvl="1"/>
            <a:r>
              <a:rPr lang="en-US" b="1" dirty="0" smtClean="0">
                <a:solidFill>
                  <a:srgbClr val="FF0000"/>
                </a:solidFill>
              </a:rPr>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22</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Hexagon 41"/>
          <p:cNvSpPr/>
          <p:nvPr/>
        </p:nvSpPr>
        <p:spPr>
          <a:xfrm>
            <a:off x="350520" y="507235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973758" y="4667779"/>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968472" y="5481235"/>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870282" y="306244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1493520" y="2657867"/>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1488234" y="3471323"/>
            <a:ext cx="822960" cy="822960"/>
          </a:xfrm>
          <a:prstGeom prst="hex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Case Study II</a:t>
            </a:r>
            <a:br>
              <a:rPr lang="en-US" dirty="0" smtClean="0"/>
            </a:br>
            <a:r>
              <a:rPr lang="en-US" dirty="0" smtClean="0"/>
              <a:t>Cellular Networks</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1430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752600" y="344937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731334" y="261117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609600" y="5008830"/>
            <a:ext cx="304800" cy="513030"/>
          </a:xfrm>
          <a:prstGeom prst="rect">
            <a:avLst/>
          </a:prstGeom>
          <a:noFill/>
        </p:spPr>
      </p:pic>
      <p:pic>
        <p:nvPicPr>
          <p:cNvPr id="8"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19200" y="54102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19200" y="4603899"/>
            <a:ext cx="304800" cy="513030"/>
          </a:xfrm>
          <a:prstGeom prst="rect">
            <a:avLst/>
          </a:prstGeom>
          <a:noFill/>
        </p:spPr>
      </p:pic>
      <p:pic>
        <p:nvPicPr>
          <p:cNvPr id="10"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57200" y="3200400"/>
            <a:ext cx="381000" cy="381000"/>
          </a:xfrm>
          <a:prstGeom prst="rect">
            <a:avLst/>
          </a:prstGeom>
          <a:noFill/>
        </p:spPr>
      </p:pic>
      <p:sp>
        <p:nvSpPr>
          <p:cNvPr id="11" name="Rounded Rectangle 10"/>
          <p:cNvSpPr/>
          <p:nvPr/>
        </p:nvSpPr>
        <p:spPr>
          <a:xfrm>
            <a:off x="2590800" y="32766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2" name="Rounded Rectangle 11"/>
          <p:cNvSpPr/>
          <p:nvPr/>
        </p:nvSpPr>
        <p:spPr>
          <a:xfrm>
            <a:off x="2514600" y="5257800"/>
            <a:ext cx="685800" cy="381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3" name="Rounded Rectangle 12"/>
          <p:cNvSpPr/>
          <p:nvPr/>
        </p:nvSpPr>
        <p:spPr>
          <a:xfrm>
            <a:off x="3352800" y="42672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14" name="Straight Connector 13"/>
          <p:cNvCxnSpPr>
            <a:stCxn id="6" idx="3"/>
          </p:cNvCxnSpPr>
          <p:nvPr/>
        </p:nvCxnSpPr>
        <p:spPr>
          <a:xfrm>
            <a:off x="2036134" y="2867685"/>
            <a:ext cx="630866" cy="408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33528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057400" y="3657600"/>
            <a:ext cx="609600" cy="225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a:endCxn id="13" idx="0"/>
          </p:cNvCxnSpPr>
          <p:nvPr/>
        </p:nvCxnSpPr>
        <p:spPr>
          <a:xfrm>
            <a:off x="3276600" y="3467100"/>
            <a:ext cx="4191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3"/>
          </p:cNvCxnSpPr>
          <p:nvPr/>
        </p:nvCxnSpPr>
        <p:spPr>
          <a:xfrm>
            <a:off x="1524000" y="4860414"/>
            <a:ext cx="990600" cy="432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2" idx="1"/>
          </p:cNvCxnSpPr>
          <p:nvPr/>
        </p:nvCxnSpPr>
        <p:spPr>
          <a:xfrm>
            <a:off x="914400" y="5293296"/>
            <a:ext cx="1600200" cy="155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524000" y="5638800"/>
            <a:ext cx="99060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3" idx="2"/>
          </p:cNvCxnSpPr>
          <p:nvPr/>
        </p:nvCxnSpPr>
        <p:spPr>
          <a:xfrm flipV="1">
            <a:off x="3200400" y="4648200"/>
            <a:ext cx="4953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ular Callout 21"/>
          <p:cNvSpPr/>
          <p:nvPr/>
        </p:nvSpPr>
        <p:spPr>
          <a:xfrm>
            <a:off x="114300" y="2140579"/>
            <a:ext cx="2628900" cy="450221"/>
          </a:xfrm>
          <a:prstGeom prst="wedgeRoundRectCallout">
            <a:avLst>
              <a:gd name="adj1" fmla="val -5296"/>
              <a:gd name="adj2" fmla="val 13529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Major power consumers</a:t>
            </a:r>
            <a:endParaRPr lang="en-US" dirty="0"/>
          </a:p>
        </p:txBody>
      </p:sp>
      <p:sp>
        <p:nvSpPr>
          <p:cNvPr id="24" name="Rounded Rectangular Callout 23"/>
          <p:cNvSpPr/>
          <p:nvPr/>
        </p:nvSpPr>
        <p:spPr>
          <a:xfrm>
            <a:off x="2857500" y="1586242"/>
            <a:ext cx="2057400" cy="942315"/>
          </a:xfrm>
          <a:prstGeom prst="wedgeRoundRectCallout">
            <a:avLst>
              <a:gd name="adj1" fmla="val -121327"/>
              <a:gd name="adj2" fmla="val 11903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TRXs</a:t>
            </a:r>
          </a:p>
          <a:p>
            <a:pPr algn="ctr"/>
            <a:r>
              <a:rPr lang="en-US" dirty="0" smtClean="0"/>
              <a:t>Power amplifiers</a:t>
            </a:r>
          </a:p>
          <a:p>
            <a:pPr algn="ctr"/>
            <a:r>
              <a:rPr lang="en-US" dirty="0" smtClean="0"/>
              <a:t>Air conditioning</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23</a:t>
            </a:fld>
            <a:endParaRPr lang="en-US"/>
          </a:p>
        </p:txBody>
      </p:sp>
      <p:sp>
        <p:nvSpPr>
          <p:cNvPr id="25" name="TextBox 24"/>
          <p:cNvSpPr txBox="1"/>
          <p:nvPr/>
        </p:nvSpPr>
        <p:spPr>
          <a:xfrm>
            <a:off x="3168869" y="2606075"/>
            <a:ext cx="5348002" cy="523220"/>
          </a:xfrm>
          <a:prstGeom prst="rect">
            <a:avLst/>
          </a:prstGeom>
          <a:solidFill>
            <a:srgbClr val="002060"/>
          </a:solidFill>
        </p:spPr>
        <p:txBody>
          <a:bodyPr wrap="none" rtlCol="0">
            <a:spAutoFit/>
          </a:bodyPr>
          <a:lstStyle/>
          <a:p>
            <a:r>
              <a:rPr lang="en-US" sz="2800" dirty="0" smtClean="0">
                <a:solidFill>
                  <a:schemeClr val="bg1"/>
                </a:solidFill>
              </a:rPr>
              <a:t>Focus on BTSs to cut electricity cost</a:t>
            </a:r>
            <a:endParaRPr lang="en-US" sz="2800" dirty="0">
              <a:solidFill>
                <a:schemeClr val="bg1"/>
              </a:solidFill>
            </a:endParaRPr>
          </a:p>
        </p:txBody>
      </p:sp>
      <p:sp>
        <p:nvSpPr>
          <p:cNvPr id="23" name="TextBox 22"/>
          <p:cNvSpPr txBox="1"/>
          <p:nvPr/>
        </p:nvSpPr>
        <p:spPr>
          <a:xfrm>
            <a:off x="647700" y="6211669"/>
            <a:ext cx="7426841" cy="646331"/>
          </a:xfrm>
          <a:prstGeom prst="rect">
            <a:avLst/>
          </a:prstGeom>
          <a:noFill/>
        </p:spPr>
        <p:txBody>
          <a:bodyPr wrap="none" rtlCol="0">
            <a:spAutoFit/>
          </a:bodyPr>
          <a:lstStyle/>
          <a:p>
            <a:r>
              <a:rPr lang="en-US" dirty="0" smtClean="0"/>
              <a:t>Source: GREENNETS Report, 2008</a:t>
            </a:r>
          </a:p>
          <a:p>
            <a:r>
              <a:rPr lang="en-US" dirty="0" smtClean="0"/>
              <a:t>Marsan et. al, “Optimal Energy Savings in Cellular Access Networks”, ICC 2009</a:t>
            </a:r>
            <a:endParaRPr lang="en-US" dirty="0"/>
          </a:p>
        </p:txBody>
      </p:sp>
    </p:spTree>
    <p:extLst>
      <p:ext uri="{BB962C8B-B14F-4D97-AF65-F5344CB8AC3E}">
        <p14:creationId xmlns:p14="http://schemas.microsoft.com/office/powerpoint/2010/main" val="4524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2" grpId="0" animBg="1"/>
      <p:bldP spid="33" grpId="0" animBg="1"/>
      <p:bldP spid="34" grpId="0" animBg="1"/>
      <p:bldP spid="11" grpId="0" animBg="1"/>
      <p:bldP spid="12" grpId="0" animBg="1"/>
      <p:bldP spid="13" grpId="0" animBg="1"/>
      <p:bldP spid="22" grpId="0" animBg="1"/>
      <p:bldP spid="24" grpId="0" animBg="1"/>
      <p:bldP spid="24" grpId="1" animBg="1"/>
      <p:bldP spid="25"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Pruning</a:t>
            </a:r>
            <a:endParaRPr lang="en-US" dirty="0"/>
          </a:p>
        </p:txBody>
      </p:sp>
      <p:cxnSp>
        <p:nvCxnSpPr>
          <p:cNvPr id="5" name="Straight Arrow Connector 4"/>
          <p:cNvCxnSpPr/>
          <p:nvPr/>
        </p:nvCxnSpPr>
        <p:spPr>
          <a:xfrm flipV="1">
            <a:off x="1828800" y="1371600"/>
            <a:ext cx="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828800" y="5257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419600" y="5638800"/>
            <a:ext cx="1275798" cy="369332"/>
          </a:xfrm>
          <a:prstGeom prst="rect">
            <a:avLst/>
          </a:prstGeom>
          <a:noFill/>
        </p:spPr>
        <p:txBody>
          <a:bodyPr wrap="none" rtlCol="0">
            <a:spAutoFit/>
          </a:bodyPr>
          <a:lstStyle/>
          <a:p>
            <a:r>
              <a:rPr lang="en-US" dirty="0" smtClean="0"/>
              <a:t>Call volume</a:t>
            </a:r>
            <a:endParaRPr lang="en-US" dirty="0"/>
          </a:p>
        </p:txBody>
      </p:sp>
      <p:sp>
        <p:nvSpPr>
          <p:cNvPr id="9" name="TextBox 8"/>
          <p:cNvSpPr txBox="1"/>
          <p:nvPr/>
        </p:nvSpPr>
        <p:spPr>
          <a:xfrm rot="16200000">
            <a:off x="-239134" y="3140619"/>
            <a:ext cx="2981201" cy="369332"/>
          </a:xfrm>
          <a:prstGeom prst="rect">
            <a:avLst/>
          </a:prstGeom>
          <a:noFill/>
        </p:spPr>
        <p:txBody>
          <a:bodyPr wrap="none" rtlCol="0">
            <a:spAutoFit/>
          </a:bodyPr>
          <a:lstStyle/>
          <a:p>
            <a:r>
              <a:rPr lang="en-US" dirty="0" smtClean="0"/>
              <a:t>BTS Power Consumption (kW)</a:t>
            </a:r>
            <a:endParaRPr lang="en-US" dirty="0"/>
          </a:p>
        </p:txBody>
      </p:sp>
      <p:cxnSp>
        <p:nvCxnSpPr>
          <p:cNvPr id="11" name="Straight Connector 10"/>
          <p:cNvCxnSpPr/>
          <p:nvPr/>
        </p:nvCxnSpPr>
        <p:spPr>
          <a:xfrm flipH="1">
            <a:off x="1828800" y="1752600"/>
            <a:ext cx="5638800" cy="654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828800" y="2948152"/>
            <a:ext cx="2743200" cy="32844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72000" y="2079660"/>
            <a:ext cx="0" cy="868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1752600" y="3810000"/>
            <a:ext cx="2819400" cy="457200"/>
          </a:xfrm>
          <a:prstGeom prst="wedgeRoundRectCallout">
            <a:avLst>
              <a:gd name="adj1" fmla="val 48539"/>
              <a:gd name="adj2" fmla="val 25905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Power saving threshold (</a:t>
            </a:r>
            <a:r>
              <a:rPr lang="en-US" dirty="0" smtClean="0">
                <a:solidFill>
                  <a:schemeClr val="bg1"/>
                </a:solidFill>
                <a:latin typeface="Symbol" panose="05050102010706020507" pitchFamily="18" charset="2"/>
              </a:rPr>
              <a:t>d</a:t>
            </a:r>
            <a:r>
              <a:rPr lang="en-US" dirty="0" smtClean="0">
                <a:solidFill>
                  <a:schemeClr val="bg1"/>
                </a:solidFill>
              </a:rPr>
              <a:t>)</a:t>
            </a:r>
            <a:endParaRPr lang="en-US" dirty="0">
              <a:solidFill>
                <a:schemeClr val="bg1"/>
              </a:solidFill>
            </a:endParaRPr>
          </a:p>
        </p:txBody>
      </p:sp>
      <p:cxnSp>
        <p:nvCxnSpPr>
          <p:cNvPr id="19" name="Straight Connector 18"/>
          <p:cNvCxnSpPr/>
          <p:nvPr/>
        </p:nvCxnSpPr>
        <p:spPr>
          <a:xfrm>
            <a:off x="7467600" y="1752600"/>
            <a:ext cx="0" cy="3505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821976" y="1752600"/>
            <a:ext cx="5645624" cy="11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95400" y="1524000"/>
            <a:ext cx="566374" cy="369332"/>
          </a:xfrm>
          <a:prstGeom prst="rect">
            <a:avLst/>
          </a:prstGeom>
          <a:noFill/>
        </p:spPr>
        <p:txBody>
          <a:bodyPr wrap="none" rtlCol="0">
            <a:spAutoFit/>
          </a:bodyPr>
          <a:lstStyle/>
          <a:p>
            <a:r>
              <a:rPr lang="en-US" dirty="0" err="1" smtClean="0"/>
              <a:t>P</a:t>
            </a:r>
            <a:r>
              <a:rPr lang="en-US" baseline="-25000" dirty="0" err="1" smtClean="0"/>
              <a:t>max</a:t>
            </a:r>
            <a:endParaRPr lang="en-US" baseline="-25000" dirty="0"/>
          </a:p>
        </p:txBody>
      </p:sp>
      <p:sp>
        <p:nvSpPr>
          <p:cNvPr id="26" name="TextBox 25"/>
          <p:cNvSpPr txBox="1"/>
          <p:nvPr/>
        </p:nvSpPr>
        <p:spPr>
          <a:xfrm>
            <a:off x="1295400" y="2133600"/>
            <a:ext cx="542136" cy="369332"/>
          </a:xfrm>
          <a:prstGeom prst="rect">
            <a:avLst/>
          </a:prstGeom>
          <a:noFill/>
        </p:spPr>
        <p:txBody>
          <a:bodyPr wrap="none" rtlCol="0">
            <a:spAutoFit/>
          </a:bodyPr>
          <a:lstStyle/>
          <a:p>
            <a:r>
              <a:rPr lang="en-US" dirty="0" err="1" smtClean="0"/>
              <a:t>P</a:t>
            </a:r>
            <a:r>
              <a:rPr lang="en-US" baseline="-25000" dirty="0" err="1" smtClean="0"/>
              <a:t>min</a:t>
            </a:r>
            <a:endParaRPr lang="en-US" baseline="-25000" dirty="0"/>
          </a:p>
        </p:txBody>
      </p:sp>
      <p:sp>
        <p:nvSpPr>
          <p:cNvPr id="27" name="Rounded Rectangular Callout 26"/>
          <p:cNvSpPr/>
          <p:nvPr/>
        </p:nvSpPr>
        <p:spPr>
          <a:xfrm>
            <a:off x="5334000" y="3810000"/>
            <a:ext cx="1981200" cy="457200"/>
          </a:xfrm>
          <a:prstGeom prst="wedgeRoundRectCallout">
            <a:avLst>
              <a:gd name="adj1" fmla="val 56376"/>
              <a:gd name="adj2" fmla="val 26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Workload capacity</a:t>
            </a:r>
            <a:endParaRPr lang="en-US" dirty="0">
              <a:solidFill>
                <a:schemeClr val="bg1"/>
              </a:solidFill>
            </a:endParaRPr>
          </a:p>
        </p:txBody>
      </p:sp>
      <p:sp>
        <p:nvSpPr>
          <p:cNvPr id="29" name="Rectangle 28"/>
          <p:cNvSpPr/>
          <p:nvPr/>
        </p:nvSpPr>
        <p:spPr>
          <a:xfrm>
            <a:off x="1853302" y="1893332"/>
            <a:ext cx="2702933" cy="51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29"/>
          <p:cNvSpPr>
            <a:spLocks noGrp="1"/>
          </p:cNvSpPr>
          <p:nvPr>
            <p:ph type="sldNum" sz="quarter" idx="12"/>
          </p:nvPr>
        </p:nvSpPr>
        <p:spPr/>
        <p:txBody>
          <a:bodyPr/>
          <a:lstStyle/>
          <a:p>
            <a:fld id="{6E32B92A-CB75-4E54-8293-CBC8A13B5AFB}" type="slidenum">
              <a:rPr lang="en-US" smtClean="0"/>
              <a:t>24</a:t>
            </a:fld>
            <a:endParaRPr lang="en-US"/>
          </a:p>
        </p:txBody>
      </p:sp>
      <p:sp>
        <p:nvSpPr>
          <p:cNvPr id="31" name="TextBox 30"/>
          <p:cNvSpPr txBox="1"/>
          <p:nvPr/>
        </p:nvSpPr>
        <p:spPr>
          <a:xfrm>
            <a:off x="4400265" y="5329872"/>
            <a:ext cx="298480" cy="369332"/>
          </a:xfrm>
          <a:prstGeom prst="rect">
            <a:avLst/>
          </a:prstGeom>
          <a:noFill/>
        </p:spPr>
        <p:txBody>
          <a:bodyPr wrap="none" rtlCol="0">
            <a:spAutoFit/>
          </a:bodyPr>
          <a:lstStyle/>
          <a:p>
            <a:r>
              <a:rPr lang="en-US" dirty="0">
                <a:latin typeface="Symbol" panose="05050102010706020507" pitchFamily="18" charset="2"/>
              </a:rPr>
              <a:t>d</a:t>
            </a:r>
            <a:endParaRPr lang="en-US" dirty="0"/>
          </a:p>
        </p:txBody>
      </p:sp>
      <p:cxnSp>
        <p:nvCxnSpPr>
          <p:cNvPr id="33" name="Straight Connector 32"/>
          <p:cNvCxnSpPr/>
          <p:nvPr/>
        </p:nvCxnSpPr>
        <p:spPr>
          <a:xfrm>
            <a:off x="7467600" y="5165467"/>
            <a:ext cx="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50392" y="5156579"/>
            <a:ext cx="0"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239000" y="5269468"/>
            <a:ext cx="524695" cy="369332"/>
          </a:xfrm>
          <a:prstGeom prst="rect">
            <a:avLst/>
          </a:prstGeom>
          <a:noFill/>
        </p:spPr>
        <p:txBody>
          <a:bodyPr wrap="none" rtlCol="0">
            <a:spAutoFit/>
          </a:bodyPr>
          <a:lstStyle/>
          <a:p>
            <a:r>
              <a:rPr lang="en-US" dirty="0" err="1" smtClean="0"/>
              <a:t>t</a:t>
            </a:r>
            <a:r>
              <a:rPr lang="en-US" baseline="-25000" dirty="0" err="1" smtClean="0"/>
              <a:t>max</a:t>
            </a:r>
            <a:endParaRPr lang="en-US" baseline="-25000" dirty="0"/>
          </a:p>
        </p:txBody>
      </p:sp>
      <p:sp>
        <p:nvSpPr>
          <p:cNvPr id="28" name="Rounded Rectangular Callout 27"/>
          <p:cNvSpPr/>
          <p:nvPr/>
        </p:nvSpPr>
        <p:spPr>
          <a:xfrm>
            <a:off x="3126223" y="1267804"/>
            <a:ext cx="1905000" cy="521732"/>
          </a:xfrm>
          <a:prstGeom prst="wedgeRoundRectCallout">
            <a:avLst>
              <a:gd name="adj1" fmla="val -34902"/>
              <a:gd name="adj2" fmla="val 28913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 of calls ≤ </a:t>
            </a:r>
            <a:r>
              <a:rPr lang="en-US" dirty="0" smtClean="0">
                <a:solidFill>
                  <a:schemeClr val="bg1"/>
                </a:solidFill>
                <a:latin typeface="Symbol" panose="05050102010706020507" pitchFamily="18" charset="2"/>
              </a:rPr>
              <a:t>d</a:t>
            </a:r>
            <a:endParaRPr lang="en-US" dirty="0">
              <a:solidFill>
                <a:schemeClr val="bg1"/>
              </a:solidFill>
              <a:latin typeface="Symbol" panose="05050102010706020507" pitchFamily="18" charset="2"/>
            </a:endParaRPr>
          </a:p>
        </p:txBody>
      </p:sp>
      <p:sp>
        <p:nvSpPr>
          <p:cNvPr id="36" name="TextBox 35"/>
          <p:cNvSpPr txBox="1"/>
          <p:nvPr/>
        </p:nvSpPr>
        <p:spPr>
          <a:xfrm>
            <a:off x="5157071" y="2181291"/>
            <a:ext cx="2178545" cy="461665"/>
          </a:xfrm>
          <a:prstGeom prst="rect">
            <a:avLst/>
          </a:prstGeom>
          <a:solidFill>
            <a:schemeClr val="tx2"/>
          </a:solidFill>
        </p:spPr>
        <p:txBody>
          <a:bodyPr wrap="none" rtlCol="0">
            <a:spAutoFit/>
          </a:bodyPr>
          <a:lstStyle/>
          <a:p>
            <a:r>
              <a:rPr lang="en-US" sz="2400" dirty="0" smtClean="0">
                <a:solidFill>
                  <a:schemeClr val="bg1"/>
                </a:solidFill>
              </a:rPr>
              <a:t>Low call volume</a:t>
            </a:r>
            <a:endParaRPr lang="en-US" sz="2400" dirty="0">
              <a:solidFill>
                <a:schemeClr val="bg1"/>
              </a:solidFill>
            </a:endParaRPr>
          </a:p>
        </p:txBody>
      </p:sp>
      <p:sp>
        <p:nvSpPr>
          <p:cNvPr id="24" name="TextBox 23"/>
          <p:cNvSpPr txBox="1"/>
          <p:nvPr/>
        </p:nvSpPr>
        <p:spPr>
          <a:xfrm>
            <a:off x="4724400" y="3500735"/>
            <a:ext cx="2927917" cy="461665"/>
          </a:xfrm>
          <a:prstGeom prst="rect">
            <a:avLst/>
          </a:prstGeom>
          <a:solidFill>
            <a:schemeClr val="tx2"/>
          </a:solidFill>
        </p:spPr>
        <p:txBody>
          <a:bodyPr wrap="none" rtlCol="0">
            <a:spAutoFit/>
          </a:bodyPr>
          <a:lstStyle/>
          <a:p>
            <a:r>
              <a:rPr lang="en-US" sz="2400" dirty="0" smtClean="0">
                <a:solidFill>
                  <a:schemeClr val="bg1"/>
                </a:solidFill>
              </a:rPr>
              <a:t>Deactivate some TRXs</a:t>
            </a:r>
            <a:endParaRPr lang="en-US" sz="2400" dirty="0">
              <a:solidFill>
                <a:schemeClr val="bg1"/>
              </a:solidFill>
            </a:endParaRPr>
          </a:p>
        </p:txBody>
      </p:sp>
      <p:sp>
        <p:nvSpPr>
          <p:cNvPr id="3" name="Down Arrow 2"/>
          <p:cNvSpPr/>
          <p:nvPr/>
        </p:nvSpPr>
        <p:spPr>
          <a:xfrm>
            <a:off x="6096000" y="2819400"/>
            <a:ext cx="381000" cy="45720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Box 3"/>
          <p:cNvSpPr txBox="1"/>
          <p:nvPr/>
        </p:nvSpPr>
        <p:spPr>
          <a:xfrm>
            <a:off x="2984476" y="2864069"/>
            <a:ext cx="4093493" cy="523220"/>
          </a:xfrm>
          <a:prstGeom prst="rect">
            <a:avLst/>
          </a:prstGeom>
          <a:solidFill>
            <a:srgbClr val="002060"/>
          </a:solidFill>
        </p:spPr>
        <p:txBody>
          <a:bodyPr wrap="none" rtlCol="0">
            <a:spAutoFit/>
          </a:bodyPr>
          <a:lstStyle/>
          <a:p>
            <a:r>
              <a:rPr lang="en-US" sz="2800" dirty="0" smtClean="0">
                <a:solidFill>
                  <a:schemeClr val="bg1"/>
                </a:solidFill>
              </a:rPr>
              <a:t>Resource Pruning cuts cost</a:t>
            </a:r>
            <a:endParaRPr lang="en-US" sz="2800" dirty="0">
              <a:solidFill>
                <a:schemeClr val="bg1"/>
              </a:solidFill>
            </a:endParaRPr>
          </a:p>
        </p:txBody>
      </p:sp>
    </p:spTree>
    <p:extLst>
      <p:ext uri="{BB962C8B-B14F-4D97-AF65-F5344CB8AC3E}">
        <p14:creationId xmlns:p14="http://schemas.microsoft.com/office/powerpoint/2010/main" val="312003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1"/>
      <p:bldP spid="26" grpId="0"/>
      <p:bldP spid="27" grpId="0" animBg="1"/>
      <p:bldP spid="27" grpId="1" animBg="1"/>
      <p:bldP spid="29" grpId="0" animBg="1"/>
      <p:bldP spid="28" grpId="0" animBg="1"/>
      <p:bldP spid="28" grpId="1" animBg="1"/>
      <p:bldP spid="36" grpId="0" animBg="1"/>
      <p:bldP spid="36" grpId="1" animBg="1"/>
      <p:bldP spid="24" grpId="0" animBg="1"/>
      <p:bldP spid="24" grpId="1" animBg="1"/>
      <p:bldP spid="3" grpId="0" animBg="1"/>
      <p:bldP spid="3" grpId="1"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657600" y="5181600"/>
            <a:ext cx="381000" cy="381000"/>
          </a:xfrm>
          <a:prstGeom prst="rect">
            <a:avLst/>
          </a:prstGeom>
          <a:noFill/>
        </p:spPr>
      </p:pic>
      <p:cxnSp>
        <p:nvCxnSpPr>
          <p:cNvPr id="18" name="Straight Connector 17"/>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27" name="Rounded Rectangular Callout 26"/>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8" name="Rounded Rectangular Callout 27"/>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29" name="Rounded Rectangular Callout 28"/>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0" name="TextBox 29"/>
          <p:cNvSpPr txBox="1"/>
          <p:nvPr/>
        </p:nvSpPr>
        <p:spPr>
          <a:xfrm>
            <a:off x="1782337" y="3163289"/>
            <a:ext cx="5913863" cy="584775"/>
          </a:xfrm>
          <a:prstGeom prst="rect">
            <a:avLst/>
          </a:prstGeom>
          <a:solidFill>
            <a:srgbClr val="002060"/>
          </a:solidFill>
        </p:spPr>
        <p:txBody>
          <a:bodyPr wrap="none" rtlCol="0">
            <a:spAutoFit/>
          </a:bodyPr>
          <a:lstStyle/>
          <a:p>
            <a:r>
              <a:rPr lang="en-US" sz="3200" dirty="0" smtClean="0">
                <a:solidFill>
                  <a:schemeClr val="bg1"/>
                </a:solidFill>
              </a:rPr>
              <a:t>WR enables greater power savings</a:t>
            </a:r>
            <a:endParaRPr lang="en-US" sz="3200" dirty="0">
              <a:solidFill>
                <a:schemeClr val="bg1"/>
              </a:solidFill>
            </a:endParaRPr>
          </a:p>
        </p:txBody>
      </p:sp>
      <p:sp>
        <p:nvSpPr>
          <p:cNvPr id="3" name="Slide Number Placeholder 2"/>
          <p:cNvSpPr>
            <a:spLocks noGrp="1"/>
          </p:cNvSpPr>
          <p:nvPr>
            <p:ph type="sldNum" sz="quarter" idx="12"/>
          </p:nvPr>
        </p:nvSpPr>
        <p:spPr/>
        <p:txBody>
          <a:bodyPr/>
          <a:lstStyle/>
          <a:p>
            <a:fld id="{6E32B92A-CB75-4E54-8293-CBC8A13B5AFB}" type="slidenum">
              <a:rPr lang="en-US" smtClean="0"/>
              <a:t>25</a:t>
            </a:fld>
            <a:endParaRPr lang="en-US"/>
          </a:p>
        </p:txBody>
      </p:sp>
    </p:spTree>
    <p:extLst>
      <p:ext uri="{BB962C8B-B14F-4D97-AF65-F5344CB8AC3E}">
        <p14:creationId xmlns:p14="http://schemas.microsoft.com/office/powerpoint/2010/main" val="3958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3"/>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0"/>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animBg="1"/>
      <p:bldP spid="27" grpId="1" animBg="1"/>
      <p:bldP spid="28" grpId="0" animBg="1"/>
      <p:bldP spid="28" grpId="1" animBg="1"/>
      <p:bldP spid="29" grpId="0" animBg="1"/>
      <p:bldP spid="29" grpId="1"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Workload Relocation Possible?</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26</a:t>
            </a:fld>
            <a:endParaRPr lang="en-US"/>
          </a:p>
        </p:txBody>
      </p:sp>
      <p:pic>
        <p:nvPicPr>
          <p:cNvPr id="1026" name="Picture 2" descr="E:\Users\Saqib Ilyas\Documents\GitHub\Dissertation\picspres\coveragec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829300" cy="4314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4400" y="5638800"/>
            <a:ext cx="7709418" cy="523220"/>
          </a:xfrm>
          <a:prstGeom prst="rect">
            <a:avLst/>
          </a:prstGeom>
          <a:solidFill>
            <a:srgbClr val="002060"/>
          </a:solidFill>
        </p:spPr>
        <p:txBody>
          <a:bodyPr wrap="none" rtlCol="0">
            <a:spAutoFit/>
          </a:bodyPr>
          <a:lstStyle/>
          <a:p>
            <a:r>
              <a:rPr lang="en-US" sz="2800" dirty="0" smtClean="0">
                <a:solidFill>
                  <a:schemeClr val="bg1"/>
                </a:solidFill>
              </a:rPr>
              <a:t>40% users receive signal from more than three BTSs</a:t>
            </a:r>
            <a:endParaRPr lang="en-US" sz="2800" dirty="0">
              <a:solidFill>
                <a:schemeClr val="bg1"/>
              </a:solidFill>
            </a:endParaRPr>
          </a:p>
        </p:txBody>
      </p:sp>
    </p:spTree>
    <p:extLst>
      <p:ext uri="{BB962C8B-B14F-4D97-AF65-F5344CB8AC3E}">
        <p14:creationId xmlns:p14="http://schemas.microsoft.com/office/powerpoint/2010/main" val="1502552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Formulation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971800" y="2514600"/>
                <a:ext cx="2735749" cy="13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𝑚𝑖𝑛𝑖𝑚𝑖𝑧𝑒</m:t>
                      </m:r>
                      <m:nary>
                        <m:naryPr>
                          <m:chr m:val="∑"/>
                          <m:ctrlPr>
                            <a:rPr lang="en-US" sz="2800" i="1" smtClean="0">
                              <a:latin typeface="Cambria Math"/>
                            </a:rPr>
                          </m:ctrlPr>
                        </m:naryPr>
                        <m:sub>
                          <m:r>
                            <m:rPr>
                              <m:brk m:alnAt="23"/>
                            </m:rPr>
                            <a:rPr lang="en-US" sz="2800" b="0" i="1" smtClean="0">
                              <a:latin typeface="Cambria Math"/>
                            </a:rPr>
                            <m:t>𝑗</m:t>
                          </m:r>
                          <m:r>
                            <a:rPr lang="en-US" sz="2800" b="0" i="1" smtClean="0">
                              <a:latin typeface="Cambria Math"/>
                            </a:rPr>
                            <m:t>=1</m:t>
                          </m:r>
                        </m:sub>
                        <m:sup>
                          <m:r>
                            <a:rPr lang="en-US" sz="2800" b="0" i="1" smtClean="0">
                              <a:latin typeface="Cambria Math"/>
                            </a:rPr>
                            <m:t>𝑚</m:t>
                          </m:r>
                        </m:sup>
                        <m:e>
                          <m:sSubSup>
                            <m:sSubSupPr>
                              <m:ctrlPr>
                                <a:rPr lang="en-US" sz="2800" b="0" i="1" smtClean="0">
                                  <a:latin typeface="Cambria Math"/>
                                </a:rPr>
                              </m:ctrlPr>
                            </m:sSubSupPr>
                            <m:e>
                              <m:r>
                                <a:rPr lang="en-US" sz="2800" b="0" i="1" smtClean="0">
                                  <a:latin typeface="Cambria Math"/>
                                </a:rPr>
                                <m:t>𝑝</m:t>
                              </m:r>
                            </m:e>
                            <m:sub>
                              <m:r>
                                <a:rPr lang="en-US" sz="2800" b="0" i="1" smtClean="0">
                                  <a:latin typeface="Cambria Math"/>
                                </a:rPr>
                                <m:t>𝑖</m:t>
                              </m:r>
                            </m:sub>
                            <m:sup>
                              <m:r>
                                <a:rPr lang="en-US" sz="2800" b="0" i="1" smtClean="0">
                                  <a:latin typeface="Cambria Math"/>
                                </a:rPr>
                                <m:t>𝑗</m:t>
                              </m:r>
                            </m:sup>
                          </m:sSubSup>
                        </m:e>
                      </m:nary>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2971800" y="2514600"/>
                <a:ext cx="2735749" cy="1317348"/>
              </a:xfrm>
              <a:prstGeom prst="rect">
                <a:avLst/>
              </a:prstGeom>
              <a:blipFill rotWithShape="1">
                <a:blip r:embed="rId3"/>
                <a:stretch>
                  <a:fillRect/>
                </a:stretch>
              </a:blipFill>
            </p:spPr>
            <p:txBody>
              <a:bodyPr/>
              <a:lstStyle/>
              <a:p>
                <a:r>
                  <a:rPr lang="en-US">
                    <a:noFill/>
                  </a:rPr>
                  <a:t> </a:t>
                </a:r>
              </a:p>
            </p:txBody>
          </p:sp>
        </mc:Fallback>
      </mc:AlternateContent>
      <p:pic>
        <p:nvPicPr>
          <p:cNvPr id="20" name="Picture 2"/>
          <p:cNvPicPr>
            <a:picLocks noGrp="1" noChangeAspect="1" noChangeArrowheads="1"/>
          </p:cNvPicPr>
          <p:nvPr>
            <p:ph idx="1"/>
          </p:nvPr>
        </p:nvPicPr>
        <p:blipFill>
          <a:blip r:embed="rId4" cstate="print"/>
          <a:srcRect/>
          <a:stretch>
            <a:fillRect/>
          </a:stretch>
        </p:blipFill>
        <p:spPr bwMode="auto">
          <a:xfrm>
            <a:off x="609600" y="1295400"/>
            <a:ext cx="8084545" cy="1295400"/>
          </a:xfrm>
          <a:prstGeom prst="rect">
            <a:avLst/>
          </a:prstGeom>
          <a:noFill/>
          <a:ln w="9525">
            <a:noFill/>
            <a:miter lim="800000"/>
            <a:headEnd/>
            <a:tailEnd/>
          </a:ln>
        </p:spPr>
      </p:pic>
      <p:sp>
        <p:nvSpPr>
          <p:cNvPr id="3" name="Multiply 2"/>
          <p:cNvSpPr/>
          <p:nvPr/>
        </p:nvSpPr>
        <p:spPr>
          <a:xfrm>
            <a:off x="3817451" y="1371600"/>
            <a:ext cx="2049949" cy="10668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831635" y="3810000"/>
            <a:ext cx="5254965" cy="523220"/>
          </a:xfrm>
          <a:prstGeom prst="rect">
            <a:avLst/>
          </a:prstGeom>
          <a:noFill/>
        </p:spPr>
        <p:txBody>
          <a:bodyPr wrap="none" rtlCol="0">
            <a:spAutoFit/>
          </a:bodyPr>
          <a:lstStyle/>
          <a:p>
            <a:r>
              <a:rPr lang="en-US" sz="2800" dirty="0" smtClean="0"/>
              <a:t>For every interval, minimize # TRXs</a:t>
            </a:r>
            <a:endParaRPr lang="en-US" sz="2800" dirty="0"/>
          </a:p>
        </p:txBody>
      </p:sp>
      <p:sp>
        <p:nvSpPr>
          <p:cNvPr id="22" name="TextBox 21"/>
          <p:cNvSpPr txBox="1"/>
          <p:nvPr/>
        </p:nvSpPr>
        <p:spPr>
          <a:xfrm>
            <a:off x="4648200" y="4114800"/>
            <a:ext cx="3902287" cy="461665"/>
          </a:xfrm>
          <a:prstGeom prst="rect">
            <a:avLst/>
          </a:prstGeom>
          <a:noFill/>
        </p:spPr>
        <p:txBody>
          <a:bodyPr wrap="none" rtlCol="0">
            <a:spAutoFit/>
          </a:bodyPr>
          <a:lstStyle/>
          <a:p>
            <a:r>
              <a:rPr lang="en-US" sz="2400" dirty="0" smtClean="0">
                <a:solidFill>
                  <a:schemeClr val="bg1"/>
                </a:solidFill>
              </a:rPr>
              <a:t>Seemingly simple formulation</a:t>
            </a:r>
            <a:endParaRPr lang="en-US" sz="2400" dirty="0">
              <a:solidFill>
                <a:schemeClr val="bg1"/>
              </a:solidFill>
            </a:endParaRPr>
          </a:p>
        </p:txBody>
      </p:sp>
      <p:sp>
        <p:nvSpPr>
          <p:cNvPr id="24" name="TextBox 23"/>
          <p:cNvSpPr txBox="1"/>
          <p:nvPr/>
        </p:nvSpPr>
        <p:spPr>
          <a:xfrm>
            <a:off x="7597578" y="6091535"/>
            <a:ext cx="1241622" cy="461665"/>
          </a:xfrm>
          <a:prstGeom prst="rect">
            <a:avLst/>
          </a:prstGeom>
          <a:noFill/>
        </p:spPr>
        <p:txBody>
          <a:bodyPr wrap="none" rtlCol="0">
            <a:spAutoFit/>
          </a:bodyPr>
          <a:lstStyle/>
          <a:p>
            <a:r>
              <a:rPr lang="en-US" sz="2400" dirty="0" smtClean="0">
                <a:solidFill>
                  <a:schemeClr val="bg1"/>
                </a:solidFill>
              </a:rPr>
              <a:t>NP-Hard</a:t>
            </a:r>
            <a:endParaRPr lang="en-US" sz="2400" dirty="0">
              <a:solidFill>
                <a:schemeClr val="bg1"/>
              </a:solidFill>
            </a:endParaRPr>
          </a:p>
        </p:txBody>
      </p:sp>
      <p:sp>
        <p:nvSpPr>
          <p:cNvPr id="5" name="Slide Number Placeholder 4"/>
          <p:cNvSpPr>
            <a:spLocks noGrp="1"/>
          </p:cNvSpPr>
          <p:nvPr>
            <p:ph type="sldNum" sz="quarter" idx="12"/>
          </p:nvPr>
        </p:nvSpPr>
        <p:spPr/>
        <p:txBody>
          <a:bodyPr/>
          <a:lstStyle/>
          <a:p>
            <a:fld id="{6E32B92A-CB75-4E54-8293-CBC8A13B5AFB}" type="slidenum">
              <a:rPr lang="en-US" smtClean="0"/>
              <a:t>27</a:t>
            </a:fld>
            <a:endParaRPr lang="en-US"/>
          </a:p>
        </p:txBody>
      </p:sp>
    </p:spTree>
    <p:extLst>
      <p:ext uri="{BB962C8B-B14F-4D97-AF65-F5344CB8AC3E}">
        <p14:creationId xmlns:p14="http://schemas.microsoft.com/office/powerpoint/2010/main" val="305984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21" grpId="0"/>
      <p:bldP spid="21" grpId="1"/>
      <p:bldP spid="22"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28</a:t>
            </a:fld>
            <a:endParaRPr lang="en-US"/>
          </a:p>
        </p:txBody>
      </p:sp>
    </p:spTree>
    <p:extLst>
      <p:ext uri="{BB962C8B-B14F-4D97-AF65-F5344CB8AC3E}">
        <p14:creationId xmlns:p14="http://schemas.microsoft.com/office/powerpoint/2010/main" val="162032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7324073"/>
              </p:ext>
            </p:extLst>
          </p:nvPr>
        </p:nvGraphicFramePr>
        <p:xfrm>
          <a:off x="1066800" y="1397000"/>
          <a:ext cx="7010400" cy="3749040"/>
        </p:xfrm>
        <a:graphic>
          <a:graphicData uri="http://schemas.openxmlformats.org/drawingml/2006/table">
            <a:tbl>
              <a:tblPr firstRow="1" bandRow="1">
                <a:tableStyleId>{5C22544A-7EE6-4342-B048-85BDC9FD1C3A}</a:tableStyleId>
              </a:tblPr>
              <a:tblGrid>
                <a:gridCol w="1752600"/>
                <a:gridCol w="1752600"/>
                <a:gridCol w="1752600"/>
                <a:gridCol w="1752600"/>
              </a:tblGrid>
              <a:tr h="370840">
                <a:tc rowSpan="2">
                  <a:txBody>
                    <a:bodyPr/>
                    <a:lstStyle/>
                    <a:p>
                      <a:pPr algn="ctr"/>
                      <a:r>
                        <a:rPr lang="en-US" sz="2400" dirty="0" smtClean="0"/>
                        <a:t>Parameter</a:t>
                      </a:r>
                      <a:endParaRPr lang="en-US" sz="2400" dirty="0"/>
                    </a:p>
                  </a:txBody>
                  <a:tcPr/>
                </a:tc>
                <a:tc gridSpan="3">
                  <a:txBody>
                    <a:bodyPr/>
                    <a:lstStyle/>
                    <a:p>
                      <a:pPr algn="ctr"/>
                      <a:r>
                        <a:rPr lang="en-US" sz="2400" dirty="0" smtClean="0"/>
                        <a:t>Value</a:t>
                      </a:r>
                      <a:endParaRPr lang="en-US" sz="2400"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sz="2400" dirty="0" smtClean="0"/>
                        <a:t>Model 1</a:t>
                      </a:r>
                      <a:endParaRPr lang="en-US" sz="2400" dirty="0"/>
                    </a:p>
                  </a:txBody>
                  <a:tcPr/>
                </a:tc>
                <a:tc>
                  <a:txBody>
                    <a:bodyPr/>
                    <a:lstStyle/>
                    <a:p>
                      <a:pPr algn="ctr"/>
                      <a:r>
                        <a:rPr lang="en-US" sz="2400" dirty="0" smtClean="0"/>
                        <a:t>Model</a:t>
                      </a:r>
                      <a:r>
                        <a:rPr lang="en-US" sz="2400" baseline="0" dirty="0" smtClean="0"/>
                        <a:t> 2</a:t>
                      </a:r>
                      <a:endParaRPr lang="en-US" sz="2400" dirty="0"/>
                    </a:p>
                  </a:txBody>
                  <a:tcPr/>
                </a:tc>
                <a:tc>
                  <a:txBody>
                    <a:bodyPr/>
                    <a:lstStyle/>
                    <a:p>
                      <a:pPr algn="ctr"/>
                      <a:r>
                        <a:rPr lang="en-US" sz="2400" dirty="0" smtClean="0"/>
                        <a:t>Model 3</a:t>
                      </a:r>
                      <a:endParaRPr lang="en-US" sz="2400" dirty="0"/>
                    </a:p>
                  </a:txBody>
                  <a:tcPr/>
                </a:tc>
              </a:tr>
              <a:tr h="370840">
                <a:tc>
                  <a:txBody>
                    <a:bodyPr/>
                    <a:lstStyle/>
                    <a:p>
                      <a:pPr algn="ctr"/>
                      <a:r>
                        <a:rPr lang="en-US" sz="2400" dirty="0" smtClean="0"/>
                        <a:t>Idle Power (W)</a:t>
                      </a:r>
                      <a:endParaRPr lang="en-US" sz="2400" dirty="0"/>
                    </a:p>
                  </a:txBody>
                  <a:tcPr/>
                </a:tc>
                <a:tc>
                  <a:txBody>
                    <a:bodyPr/>
                    <a:lstStyle/>
                    <a:p>
                      <a:pPr algn="ctr"/>
                      <a:r>
                        <a:rPr lang="en-US" sz="2400" dirty="0" smtClean="0"/>
                        <a:t>1425</a:t>
                      </a:r>
                      <a:endParaRPr lang="en-US" sz="2400" dirty="0"/>
                    </a:p>
                  </a:txBody>
                  <a:tcPr/>
                </a:tc>
                <a:tc>
                  <a:txBody>
                    <a:bodyPr/>
                    <a:lstStyle/>
                    <a:p>
                      <a:pPr algn="ctr"/>
                      <a:r>
                        <a:rPr lang="en-US" sz="2400" dirty="0" smtClean="0"/>
                        <a:t>2401.8</a:t>
                      </a:r>
                      <a:endParaRPr lang="en-US" sz="2400" dirty="0"/>
                    </a:p>
                  </a:txBody>
                  <a:tcPr/>
                </a:tc>
                <a:tc>
                  <a:txBody>
                    <a:bodyPr/>
                    <a:lstStyle/>
                    <a:p>
                      <a:pPr algn="ctr"/>
                      <a:r>
                        <a:rPr lang="en-US" sz="2400" dirty="0" smtClean="0"/>
                        <a:t>2341.5 </a:t>
                      </a:r>
                      <a:endParaRPr lang="en-US" sz="2400" dirty="0"/>
                    </a:p>
                  </a:txBody>
                  <a:tcPr/>
                </a:tc>
              </a:tr>
              <a:tr h="370840">
                <a:tc>
                  <a:txBody>
                    <a:bodyPr/>
                    <a:lstStyle/>
                    <a:p>
                      <a:pPr algn="ctr"/>
                      <a:r>
                        <a:rPr lang="en-US" sz="2400" dirty="0" smtClean="0"/>
                        <a:t>Peak</a:t>
                      </a:r>
                      <a:r>
                        <a:rPr lang="en-US" sz="2400" baseline="0" dirty="0" smtClean="0"/>
                        <a:t> Power (W)</a:t>
                      </a:r>
                      <a:endParaRPr lang="en-US" sz="2400" dirty="0"/>
                    </a:p>
                  </a:txBody>
                  <a:tcPr/>
                </a:tc>
                <a:tc>
                  <a:txBody>
                    <a:bodyPr/>
                    <a:lstStyle/>
                    <a:p>
                      <a:pPr algn="ctr"/>
                      <a:r>
                        <a:rPr lang="en-US" sz="2400" dirty="0" smtClean="0"/>
                        <a:t>1500</a:t>
                      </a:r>
                      <a:endParaRPr lang="en-US" sz="2400" dirty="0"/>
                    </a:p>
                  </a:txBody>
                  <a:tcPr/>
                </a:tc>
                <a:tc>
                  <a:txBody>
                    <a:bodyPr/>
                    <a:lstStyle/>
                    <a:p>
                      <a:pPr algn="ctr"/>
                      <a:r>
                        <a:rPr lang="en-US" sz="2400" dirty="0" smtClean="0"/>
                        <a:t>3887.5</a:t>
                      </a:r>
                      <a:endParaRPr lang="en-US" sz="2400" dirty="0"/>
                    </a:p>
                  </a:txBody>
                  <a:tcPr/>
                </a:tc>
                <a:tc>
                  <a:txBody>
                    <a:bodyPr/>
                    <a:lstStyle/>
                    <a:p>
                      <a:pPr algn="ctr"/>
                      <a:r>
                        <a:rPr lang="en-US" sz="2400" dirty="0" smtClean="0"/>
                        <a:t>2973.9</a:t>
                      </a:r>
                      <a:endParaRPr lang="en-US" sz="2400" dirty="0"/>
                    </a:p>
                  </a:txBody>
                  <a:tcPr/>
                </a:tc>
              </a:tr>
              <a:tr h="370840">
                <a:tc>
                  <a:txBody>
                    <a:bodyPr/>
                    <a:lstStyle/>
                    <a:p>
                      <a:pPr algn="ctr"/>
                      <a:r>
                        <a:rPr lang="en-US" sz="2400" dirty="0" smtClean="0"/>
                        <a:t>Power Saving per TRX (W)</a:t>
                      </a:r>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50</a:t>
                      </a:r>
                      <a:endParaRPr lang="en-US" sz="2400" dirty="0"/>
                    </a:p>
                  </a:txBody>
                  <a:tcPr/>
                </a:tc>
                <a:tc>
                  <a:txBody>
                    <a:bodyPr/>
                    <a:lstStyle/>
                    <a:p>
                      <a:pPr algn="ctr"/>
                      <a:r>
                        <a:rPr lang="en-US" sz="2400" dirty="0" smtClean="0"/>
                        <a:t>100</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6E32B92A-CB75-4E54-8293-CBC8A13B5AFB}" type="slidenum">
              <a:rPr lang="en-US" smtClean="0"/>
              <a:t>29</a:t>
            </a:fld>
            <a:endParaRPr lang="en-US"/>
          </a:p>
        </p:txBody>
      </p:sp>
    </p:spTree>
    <p:extLst>
      <p:ext uri="{BB962C8B-B14F-4D97-AF65-F5344CB8AC3E}">
        <p14:creationId xmlns:p14="http://schemas.microsoft.com/office/powerpoint/2010/main" val="659420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6" name="TextBox 5"/>
          <p:cNvSpPr txBox="1"/>
          <p:nvPr/>
        </p:nvSpPr>
        <p:spPr>
          <a:xfrm>
            <a:off x="4709998" y="2883624"/>
            <a:ext cx="2986202" cy="461665"/>
          </a:xfrm>
          <a:prstGeom prst="rect">
            <a:avLst/>
          </a:prstGeom>
          <a:noFill/>
        </p:spPr>
        <p:txBody>
          <a:bodyPr wrap="none" rtlCol="0">
            <a:spAutoFit/>
          </a:bodyPr>
          <a:lstStyle/>
          <a:p>
            <a:r>
              <a:rPr lang="en-US" sz="2400" dirty="0" smtClean="0"/>
              <a:t>A YouTube data center</a:t>
            </a:r>
            <a:endParaRPr lang="en-US" sz="2400" dirty="0"/>
          </a:p>
        </p:txBody>
      </p:sp>
      <p:sp>
        <p:nvSpPr>
          <p:cNvPr id="10" name="TextBox 9"/>
          <p:cNvSpPr txBox="1"/>
          <p:nvPr/>
        </p:nvSpPr>
        <p:spPr>
          <a:xfrm>
            <a:off x="64325" y="6383768"/>
            <a:ext cx="2880212" cy="369332"/>
          </a:xfrm>
          <a:prstGeom prst="rect">
            <a:avLst/>
          </a:prstGeom>
          <a:noFill/>
        </p:spPr>
        <p:txBody>
          <a:bodyPr wrap="none" rtlCol="0">
            <a:spAutoFit/>
          </a:bodyPr>
          <a:lstStyle/>
          <a:p>
            <a:r>
              <a:rPr lang="en-US" dirty="0" smtClean="0"/>
              <a:t>Source: </a:t>
            </a:r>
            <a:r>
              <a:rPr lang="en-US" dirty="0"/>
              <a:t>http://bit.ly/1p07fEc</a:t>
            </a:r>
          </a:p>
        </p:txBody>
      </p:sp>
      <p:sp>
        <p:nvSpPr>
          <p:cNvPr id="11" name="Cloud 10"/>
          <p:cNvSpPr/>
          <p:nvPr/>
        </p:nvSpPr>
        <p:spPr>
          <a:xfrm>
            <a:off x="1634361" y="3048000"/>
            <a:ext cx="3085811" cy="11615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13" name="Straight Connector 12"/>
          <p:cNvCxnSpPr/>
          <p:nvPr/>
        </p:nvCxnSpPr>
        <p:spPr>
          <a:xfrm>
            <a:off x="990600" y="364172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3"/>
          </p:cNvCxnSpPr>
          <p:nvPr/>
        </p:nvCxnSpPr>
        <p:spPr>
          <a:xfrm flipV="1">
            <a:off x="3177267" y="1676401"/>
            <a:ext cx="1542906" cy="1438014"/>
          </a:xfrm>
          <a:prstGeom prst="line">
            <a:avLst/>
          </a:prstGeom>
        </p:spPr>
        <p:style>
          <a:lnRef idx="1">
            <a:schemeClr val="accent1"/>
          </a:lnRef>
          <a:fillRef idx="0">
            <a:schemeClr val="accent1"/>
          </a:fillRef>
          <a:effectRef idx="0">
            <a:schemeClr val="accent1"/>
          </a:effectRef>
          <a:fontRef idx="minor">
            <a:schemeClr val="tx1"/>
          </a:fontRef>
        </p:style>
      </p:cxnSp>
      <p:pic>
        <p:nvPicPr>
          <p:cNvPr id="1032" name="Picture 8" descr="https://i.ytimg.com/vi/JJ44hEr5DFE/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57200"/>
            <a:ext cx="4228606" cy="237859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0971" y="6384824"/>
            <a:ext cx="3029419" cy="369332"/>
          </a:xfrm>
          <a:prstGeom prst="rect">
            <a:avLst/>
          </a:prstGeom>
          <a:noFill/>
        </p:spPr>
        <p:txBody>
          <a:bodyPr wrap="none" rtlCol="0">
            <a:spAutoFit/>
          </a:bodyPr>
          <a:lstStyle/>
          <a:p>
            <a:r>
              <a:rPr lang="en-US" dirty="0" smtClean="0"/>
              <a:t>Source: </a:t>
            </a:r>
            <a:r>
              <a:rPr lang="en-US" dirty="0"/>
              <a:t>http://bit.ly/20pOBWJ</a:t>
            </a:r>
          </a:p>
        </p:txBody>
      </p:sp>
      <p:sp>
        <p:nvSpPr>
          <p:cNvPr id="23" name="TextBox 22"/>
          <p:cNvSpPr txBox="1"/>
          <p:nvPr/>
        </p:nvSpPr>
        <p:spPr>
          <a:xfrm>
            <a:off x="75688" y="6394276"/>
            <a:ext cx="3169394" cy="369332"/>
          </a:xfrm>
          <a:prstGeom prst="rect">
            <a:avLst/>
          </a:prstGeom>
          <a:noFill/>
        </p:spPr>
        <p:txBody>
          <a:bodyPr wrap="none" rtlCol="0">
            <a:spAutoFit/>
          </a:bodyPr>
          <a:lstStyle/>
          <a:p>
            <a:r>
              <a:rPr lang="en-US" dirty="0" smtClean="0"/>
              <a:t>Source: </a:t>
            </a:r>
            <a:r>
              <a:rPr lang="en-US" dirty="0"/>
              <a:t>http://cnet.co/1Q9SkZ0</a:t>
            </a:r>
          </a:p>
        </p:txBody>
      </p:sp>
      <p:pic>
        <p:nvPicPr>
          <p:cNvPr id="1041" name="Picture 17" descr="http://cdn.flaticon.com/png/256/48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100" y="5449608"/>
            <a:ext cx="659100" cy="6591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80269" y="6394850"/>
            <a:ext cx="2986138" cy="369332"/>
          </a:xfrm>
          <a:prstGeom prst="rect">
            <a:avLst/>
          </a:prstGeom>
          <a:noFill/>
        </p:spPr>
        <p:txBody>
          <a:bodyPr wrap="none" rtlCol="0">
            <a:spAutoFit/>
          </a:bodyPr>
          <a:lstStyle/>
          <a:p>
            <a:r>
              <a:rPr lang="en-US" dirty="0" smtClean="0"/>
              <a:t>Source: </a:t>
            </a:r>
            <a:r>
              <a:rPr lang="en-US" dirty="0"/>
              <a:t>http://bit.ly/20pOYR1</a:t>
            </a:r>
          </a:p>
        </p:txBody>
      </p:sp>
      <p:cxnSp>
        <p:nvCxnSpPr>
          <p:cNvPr id="19" name="Straight Connector 18"/>
          <p:cNvCxnSpPr/>
          <p:nvPr/>
        </p:nvCxnSpPr>
        <p:spPr>
          <a:xfrm>
            <a:off x="3429000" y="4069807"/>
            <a:ext cx="1371600" cy="395757"/>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427" y="6385950"/>
            <a:ext cx="2874313" cy="369332"/>
          </a:xfrm>
          <a:prstGeom prst="rect">
            <a:avLst/>
          </a:prstGeom>
          <a:noFill/>
        </p:spPr>
        <p:txBody>
          <a:bodyPr wrap="none" rtlCol="0">
            <a:spAutoFit/>
          </a:bodyPr>
          <a:lstStyle/>
          <a:p>
            <a:r>
              <a:rPr lang="en-US" dirty="0" smtClean="0"/>
              <a:t>Source</a:t>
            </a:r>
            <a:r>
              <a:rPr lang="en-US" dirty="0"/>
              <a:t>: http://bit.ly/1KGJcsg</a:t>
            </a:r>
          </a:p>
        </p:txBody>
      </p:sp>
      <p:pic>
        <p:nvPicPr>
          <p:cNvPr id="32" name="Picture 8" descr="https://i.ytimg.com/vi/JJ44hEr5DFE/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90500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333500" y="2395408"/>
            <a:ext cx="1485900" cy="719007"/>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8" descr="https://i.ytimg.com/vi/JJ44hEr5DFE/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968" y="5110810"/>
            <a:ext cx="1166038" cy="65589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p:cNvCxnSpPr/>
          <p:nvPr/>
        </p:nvCxnSpPr>
        <p:spPr>
          <a:xfrm flipH="1">
            <a:off x="1617006" y="4114800"/>
            <a:ext cx="1202394" cy="996010"/>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http://i2.cdn.turner.com/cnnnext/dam/assets/130917201329-pakistan-smartphone-app-story-to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0336" y="3767177"/>
            <a:ext cx="3327328" cy="1871623"/>
          </a:xfrm>
          <a:prstGeom prst="rect">
            <a:avLst/>
          </a:prstGeom>
          <a:noFill/>
          <a:extLst>
            <a:ext uri="{909E8E84-426E-40DD-AFC4-6F175D3DCCD1}">
              <a14:hiddenFill xmlns:a14="http://schemas.microsoft.com/office/drawing/2010/main">
                <a:solidFill>
                  <a:srgbClr val="FFFFFF"/>
                </a:solidFill>
              </a14:hiddenFill>
            </a:ext>
          </a:extLst>
        </p:spPr>
      </p:pic>
      <p:sp>
        <p:nvSpPr>
          <p:cNvPr id="9" name="Trapezoid 8"/>
          <p:cNvSpPr/>
          <p:nvPr/>
        </p:nvSpPr>
        <p:spPr>
          <a:xfrm>
            <a:off x="3429000" y="1938377"/>
            <a:ext cx="5486400" cy="1752600"/>
          </a:xfrm>
          <a:prstGeom prst="trapezoid">
            <a:avLst>
              <a:gd name="adj" fmla="val 1511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12"/>
          </p:nvPr>
        </p:nvSpPr>
        <p:spPr/>
        <p:txBody>
          <a:bodyPr/>
          <a:lstStyle/>
          <a:p>
            <a:fld id="{6E32B92A-CB75-4E54-8293-CBC8A13B5AFB}" type="slidenum">
              <a:rPr lang="en-US" smtClean="0"/>
              <a:t>3</a:t>
            </a:fld>
            <a:endParaRPr lang="en-US"/>
          </a:p>
        </p:txBody>
      </p:sp>
      <p:sp>
        <p:nvSpPr>
          <p:cNvPr id="85" name="Cloud 84"/>
          <p:cNvSpPr/>
          <p:nvPr/>
        </p:nvSpPr>
        <p:spPr>
          <a:xfrm>
            <a:off x="4190753" y="4335081"/>
            <a:ext cx="1790700" cy="90824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Cellular network</a:t>
            </a:r>
            <a:endParaRPr lang="en-US" dirty="0">
              <a:solidFill>
                <a:schemeClr val="tx1"/>
              </a:solidFill>
            </a:endParaRPr>
          </a:p>
        </p:txBody>
      </p:sp>
      <p:pic>
        <p:nvPicPr>
          <p:cNvPr id="104" name="Picture 6" descr="http://i.istockimg.com/file_thumbview_approve/42064256/3/stock-illustration-42064256-pictogram-businessman-working-on-computer-vecto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9752" y="2758127"/>
            <a:ext cx="1135707" cy="113570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flipH="1">
            <a:off x="4423023" y="3267476"/>
            <a:ext cx="1291977" cy="11701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https://www.google.com/about/careers/files/team_data-center_image_726x72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6422" y="3690977"/>
            <a:ext cx="5486400" cy="309082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853817" y="2099231"/>
            <a:ext cx="6029728" cy="461665"/>
          </a:xfrm>
          <a:prstGeom prst="rect">
            <a:avLst/>
          </a:prstGeom>
          <a:solidFill>
            <a:srgbClr val="002060"/>
          </a:solidFill>
          <a:ln>
            <a:solidFill>
              <a:schemeClr val="tx1"/>
            </a:solidFill>
          </a:ln>
        </p:spPr>
        <p:txBody>
          <a:bodyPr wrap="none" rtlCol="0">
            <a:spAutoFit/>
          </a:bodyPr>
          <a:lstStyle/>
          <a:p>
            <a:r>
              <a:rPr lang="en-US" sz="2400" dirty="0" smtClean="0">
                <a:solidFill>
                  <a:schemeClr val="bg1"/>
                </a:solidFill>
              </a:rPr>
              <a:t>Federated networks empower communication</a:t>
            </a:r>
            <a:endParaRPr lang="en-US" sz="2400" dirty="0">
              <a:solidFill>
                <a:schemeClr val="bg1"/>
              </a:solidFill>
            </a:endParaRPr>
          </a:p>
        </p:txBody>
      </p:sp>
      <p:pic>
        <p:nvPicPr>
          <p:cNvPr id="3" name="Picture 2" descr="laptop, laptop operating, laptop using, man using laptop, notebook, pc, personal computer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9980" y="3321780"/>
            <a:ext cx="640620" cy="6406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clker.com/cliparts/p/J/4/h/8/Y/cell-tower-m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40048" y="4612805"/>
            <a:ext cx="688538" cy="845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5981453" y="4789203"/>
            <a:ext cx="902864" cy="3552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20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hidden"/>
                                      </p:to>
                                    </p:set>
                                  </p:childTnLst>
                                </p:cTn>
                              </p:par>
                              <p:par>
                                <p:cTn id="11" presetID="1" presetClass="entr" presetSubtype="0" fill="hold" grpId="2"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1"/>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0"/>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026"/>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6" presetClass="emph" presetSubtype="0" fill="hold" nodeType="withEffect">
                                  <p:stCondLst>
                                    <p:cond delay="0"/>
                                  </p:stCondLst>
                                  <p:childTnLst>
                                    <p:animScale>
                                      <p:cBhvr>
                                        <p:cTn id="53" dur="200" fill="hold"/>
                                        <p:tgtEl>
                                          <p:spTgt spid="1032"/>
                                        </p:tgtEl>
                                      </p:cBhvr>
                                      <p:by x="25000" y="25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04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childTnLst>
                                </p:cTn>
                              </p:par>
                              <p:par>
                                <p:cTn id="72" presetID="1" presetClass="exit" presetSubtype="0" fill="hold" grpId="1" nodeType="withEffect">
                                  <p:stCondLst>
                                    <p:cond delay="0"/>
                                  </p:stCondLst>
                                  <p:childTnLst>
                                    <p:set>
                                      <p:cBhvr>
                                        <p:cTn id="73" dur="1" fill="hold">
                                          <p:stCondLst>
                                            <p:cond delay="0"/>
                                          </p:stCondLst>
                                        </p:cTn>
                                        <p:tgtEl>
                                          <p:spTgt spid="31"/>
                                        </p:tgtEl>
                                        <p:attrNameLst>
                                          <p:attrName>style.visibility</p:attrName>
                                        </p:attrNameLst>
                                      </p:cBhvr>
                                      <p:to>
                                        <p:strVal val="hidden"/>
                                      </p:to>
                                    </p:set>
                                  </p:childTnLst>
                                </p:cTn>
                              </p:par>
                              <p:par>
                                <p:cTn id="74" presetID="1" presetClass="entr" presetSubtype="0"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7"/>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10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0" grpId="1"/>
      <p:bldP spid="11" grpId="0" animBg="1"/>
      <p:bldP spid="21" grpId="1"/>
      <p:bldP spid="21" grpId="2"/>
      <p:bldP spid="23" grpId="0"/>
      <p:bldP spid="23" grpId="1"/>
      <p:bldP spid="31" grpId="0"/>
      <p:bldP spid="31" grpId="1"/>
      <p:bldP spid="37" grpId="0"/>
      <p:bldP spid="37" grpId="1"/>
      <p:bldP spid="9" grpId="0" animBg="1"/>
      <p:bldP spid="9" grpId="1" animBg="1"/>
      <p:bldP spid="85"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22046848"/>
              </p:ext>
            </p:extLst>
          </p:nvPr>
        </p:nvGraphicFramePr>
        <p:xfrm>
          <a:off x="609600" y="1793240"/>
          <a:ext cx="7467600" cy="256032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sz="2400" dirty="0" smtClean="0"/>
                        <a:t>Energy</a:t>
                      </a:r>
                      <a:r>
                        <a:rPr lang="en-US" sz="2400" baseline="0" dirty="0" smtClean="0"/>
                        <a:t> savings</a:t>
                      </a:r>
                      <a:endParaRPr lang="en-US" sz="2400" dirty="0"/>
                    </a:p>
                  </a:txBody>
                  <a:tcPr/>
                </a:tc>
                <a:tc>
                  <a:txBody>
                    <a:bodyPr/>
                    <a:lstStyle/>
                    <a:p>
                      <a:r>
                        <a:rPr lang="en-US" sz="2400" dirty="0" smtClean="0"/>
                        <a:t>Model 1</a:t>
                      </a:r>
                      <a:endParaRPr lang="en-US" sz="2400" dirty="0"/>
                    </a:p>
                  </a:txBody>
                  <a:tcPr/>
                </a:tc>
                <a:tc>
                  <a:txBody>
                    <a:bodyPr/>
                    <a:lstStyle/>
                    <a:p>
                      <a:r>
                        <a:rPr lang="en-US" sz="2400" dirty="0" smtClean="0"/>
                        <a:t>Model 2</a:t>
                      </a:r>
                      <a:endParaRPr lang="en-US" sz="2400" dirty="0"/>
                    </a:p>
                  </a:txBody>
                  <a:tcPr/>
                </a:tc>
                <a:tc>
                  <a:txBody>
                    <a:bodyPr/>
                    <a:lstStyle/>
                    <a:p>
                      <a:r>
                        <a:rPr lang="en-US" sz="2400" dirty="0" smtClean="0"/>
                        <a:t>Model 3</a:t>
                      </a:r>
                      <a:endParaRPr lang="en-US" sz="2400" dirty="0"/>
                    </a:p>
                  </a:txBody>
                  <a:tcPr/>
                </a:tc>
              </a:tr>
              <a:tr h="370840">
                <a:tc>
                  <a:txBody>
                    <a:bodyPr/>
                    <a:lstStyle/>
                    <a:p>
                      <a:r>
                        <a:rPr lang="en-US" sz="2400" dirty="0" smtClean="0"/>
                        <a:t>Percentage</a:t>
                      </a:r>
                      <a:endParaRPr lang="en-US" sz="2400" dirty="0"/>
                    </a:p>
                  </a:txBody>
                  <a:tcPr/>
                </a:tc>
                <a:tc>
                  <a:txBody>
                    <a:bodyPr/>
                    <a:lstStyle/>
                    <a:p>
                      <a:r>
                        <a:rPr lang="en-US" sz="2400" dirty="0" smtClean="0"/>
                        <a:t>4.73%</a:t>
                      </a:r>
                      <a:endParaRPr lang="en-US" sz="2400" dirty="0"/>
                    </a:p>
                  </a:txBody>
                  <a:tcPr/>
                </a:tc>
                <a:tc>
                  <a:txBody>
                    <a:bodyPr/>
                    <a:lstStyle/>
                    <a:p>
                      <a:r>
                        <a:rPr lang="en-US" sz="2400" dirty="0" smtClean="0"/>
                        <a:t>5.43%</a:t>
                      </a:r>
                      <a:endParaRPr lang="en-US" sz="2400" dirty="0"/>
                    </a:p>
                  </a:txBody>
                  <a:tcPr/>
                </a:tc>
                <a:tc>
                  <a:txBody>
                    <a:bodyPr/>
                    <a:lstStyle/>
                    <a:p>
                      <a:r>
                        <a:rPr lang="en-US" sz="2400" dirty="0" smtClean="0"/>
                        <a:t>12.89%</a:t>
                      </a:r>
                      <a:endParaRPr lang="en-US" sz="2400" dirty="0"/>
                    </a:p>
                  </a:txBody>
                  <a:tcPr/>
                </a:tc>
              </a:tr>
              <a:tr h="370840">
                <a:tc>
                  <a:txBody>
                    <a:bodyPr/>
                    <a:lstStyle/>
                    <a:p>
                      <a:r>
                        <a:rPr lang="en-US" sz="2400" dirty="0" smtClean="0"/>
                        <a:t>Daily energy savings (kWh)</a:t>
                      </a:r>
                      <a:endParaRPr lang="en-US" sz="2400" dirty="0"/>
                    </a:p>
                  </a:txBody>
                  <a:tcPr/>
                </a:tc>
                <a:tc>
                  <a:txBody>
                    <a:bodyPr/>
                    <a:lstStyle/>
                    <a:p>
                      <a:r>
                        <a:rPr lang="en-US" sz="2400" dirty="0" smtClean="0"/>
                        <a:t>43.28</a:t>
                      </a:r>
                      <a:endParaRPr lang="en-US" sz="2400" dirty="0"/>
                    </a:p>
                  </a:txBody>
                  <a:tcPr/>
                </a:tc>
                <a:tc>
                  <a:txBody>
                    <a:bodyPr/>
                    <a:lstStyle/>
                    <a:p>
                      <a:r>
                        <a:rPr lang="en-US" sz="2400" dirty="0" smtClean="0"/>
                        <a:t>109.68</a:t>
                      </a:r>
                      <a:endParaRPr lang="en-US" sz="2400" dirty="0"/>
                    </a:p>
                  </a:txBody>
                  <a:tcPr/>
                </a:tc>
                <a:tc>
                  <a:txBody>
                    <a:bodyPr/>
                    <a:lstStyle/>
                    <a:p>
                      <a:r>
                        <a:rPr lang="en-US" sz="2400" dirty="0" smtClean="0"/>
                        <a:t>217.12</a:t>
                      </a:r>
                      <a:endParaRPr lang="en-US" sz="2400" dirty="0"/>
                    </a:p>
                  </a:txBody>
                  <a:tcPr/>
                </a:tc>
              </a:tr>
              <a:tr h="370840">
                <a:tc>
                  <a:txBody>
                    <a:bodyPr/>
                    <a:lstStyle/>
                    <a:p>
                      <a:r>
                        <a:rPr lang="en-US" sz="2400" dirty="0" smtClean="0"/>
                        <a:t>Country-wide</a:t>
                      </a:r>
                      <a:r>
                        <a:rPr lang="en-US" sz="2400" baseline="0" dirty="0" smtClean="0"/>
                        <a:t> daily savings -31000 sites (MWh)</a:t>
                      </a:r>
                      <a:endParaRPr lang="en-US" sz="2400" dirty="0"/>
                    </a:p>
                  </a:txBody>
                  <a:tcPr/>
                </a:tc>
                <a:tc>
                  <a:txBody>
                    <a:bodyPr/>
                    <a:lstStyle/>
                    <a:p>
                      <a:r>
                        <a:rPr lang="en-US" sz="2400" dirty="0" smtClean="0"/>
                        <a:t>51.6</a:t>
                      </a:r>
                      <a:endParaRPr lang="en-US" sz="2400" dirty="0"/>
                    </a:p>
                  </a:txBody>
                  <a:tcPr/>
                </a:tc>
                <a:tc>
                  <a:txBody>
                    <a:bodyPr/>
                    <a:lstStyle/>
                    <a:p>
                      <a:r>
                        <a:rPr lang="en-US" sz="2400" dirty="0" smtClean="0"/>
                        <a:t>130.77</a:t>
                      </a:r>
                      <a:endParaRPr lang="en-US" sz="2400" dirty="0"/>
                    </a:p>
                  </a:txBody>
                  <a:tcPr/>
                </a:tc>
                <a:tc>
                  <a:txBody>
                    <a:bodyPr/>
                    <a:lstStyle/>
                    <a:p>
                      <a:r>
                        <a:rPr lang="en-US" sz="2400" dirty="0" smtClean="0"/>
                        <a:t>258.87</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6E32B92A-CB75-4E54-8293-CBC8A13B5AFB}" type="slidenum">
              <a:rPr lang="en-US" smtClean="0"/>
              <a:t>30</a:t>
            </a:fld>
            <a:endParaRPr lang="en-US"/>
          </a:p>
        </p:txBody>
      </p:sp>
      <p:sp>
        <p:nvSpPr>
          <p:cNvPr id="5" name="Rounded Rectangle 4"/>
          <p:cNvSpPr/>
          <p:nvPr/>
        </p:nvSpPr>
        <p:spPr>
          <a:xfrm>
            <a:off x="4226256" y="3581400"/>
            <a:ext cx="3622344" cy="381000"/>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9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Energy Savings (kWh) </a:t>
            </a:r>
            <a:br>
              <a:rPr lang="en-US" dirty="0" smtClean="0"/>
            </a:br>
            <a:r>
              <a:rPr lang="en-US" dirty="0" smtClean="0"/>
              <a:t>RP + WR</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31</a:t>
            </a:fld>
            <a:endParaRPr lang="en-US"/>
          </a:p>
        </p:txBody>
      </p:sp>
      <p:pic>
        <p:nvPicPr>
          <p:cNvPr id="7170" name="Picture 2" descr="E:\Users\Saqib Ilyas\Documents\GitHub\Dissertation\picspres\cellpowersav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87" y="1514855"/>
            <a:ext cx="6894513" cy="3285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5181600"/>
            <a:ext cx="5146986" cy="461665"/>
          </a:xfrm>
          <a:prstGeom prst="rect">
            <a:avLst/>
          </a:prstGeom>
          <a:solidFill>
            <a:srgbClr val="002060"/>
          </a:solidFill>
        </p:spPr>
        <p:txBody>
          <a:bodyPr wrap="none" rtlCol="0">
            <a:spAutoFit/>
          </a:bodyPr>
          <a:lstStyle/>
          <a:p>
            <a:r>
              <a:rPr lang="en-US" sz="2400" dirty="0" smtClean="0">
                <a:solidFill>
                  <a:schemeClr val="bg1"/>
                </a:solidFill>
              </a:rPr>
              <a:t>At least 9.8% lower power consumption</a:t>
            </a:r>
            <a:endParaRPr lang="en-US" sz="2400" dirty="0">
              <a:solidFill>
                <a:schemeClr val="bg1"/>
              </a:solidFill>
            </a:endParaRPr>
          </a:p>
        </p:txBody>
      </p:sp>
      <p:sp>
        <p:nvSpPr>
          <p:cNvPr id="4" name="TextBox 3"/>
          <p:cNvSpPr txBox="1"/>
          <p:nvPr/>
        </p:nvSpPr>
        <p:spPr>
          <a:xfrm>
            <a:off x="2971800" y="4648200"/>
            <a:ext cx="3799053" cy="369332"/>
          </a:xfrm>
          <a:prstGeom prst="rect">
            <a:avLst/>
          </a:prstGeom>
          <a:noFill/>
        </p:spPr>
        <p:txBody>
          <a:bodyPr wrap="none" rtlCol="0">
            <a:spAutoFit/>
          </a:bodyPr>
          <a:lstStyle/>
          <a:p>
            <a:r>
              <a:rPr lang="en-US" dirty="0" smtClean="0"/>
              <a:t>Number of re-optimizations in an hour</a:t>
            </a:r>
            <a:endParaRPr lang="en-US" dirty="0"/>
          </a:p>
        </p:txBody>
      </p:sp>
      <p:sp>
        <p:nvSpPr>
          <p:cNvPr id="7" name="TextBox 6"/>
          <p:cNvSpPr txBox="1"/>
          <p:nvPr/>
        </p:nvSpPr>
        <p:spPr>
          <a:xfrm rot="16200000">
            <a:off x="-182221" y="2868855"/>
            <a:ext cx="3500317" cy="369332"/>
          </a:xfrm>
          <a:prstGeom prst="rect">
            <a:avLst/>
          </a:prstGeom>
          <a:noFill/>
        </p:spPr>
        <p:txBody>
          <a:bodyPr wrap="none" rtlCol="0">
            <a:spAutoFit/>
          </a:bodyPr>
          <a:lstStyle/>
          <a:p>
            <a:r>
              <a:rPr lang="en-US" dirty="0" smtClean="0"/>
              <a:t>Average Daily Energy savings (kWh)</a:t>
            </a:r>
            <a:endParaRPr lang="en-US" dirty="0"/>
          </a:p>
        </p:txBody>
      </p:sp>
    </p:spTree>
    <p:extLst>
      <p:ext uri="{BB962C8B-B14F-4D97-AF65-F5344CB8AC3E}">
        <p14:creationId xmlns:p14="http://schemas.microsoft.com/office/powerpoint/2010/main" val="3867570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05279019"/>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6E32B92A-CB75-4E54-8293-CBC8A13B5AFB}" type="slidenum">
              <a:rPr lang="en-US" smtClean="0"/>
              <a:t>32</a:t>
            </a:fld>
            <a:endParaRPr lang="en-US"/>
          </a:p>
        </p:txBody>
      </p:sp>
      <p:sp>
        <p:nvSpPr>
          <p:cNvPr id="5" name="TextBox 4"/>
          <p:cNvSpPr txBox="1"/>
          <p:nvPr/>
        </p:nvSpPr>
        <p:spPr>
          <a:xfrm>
            <a:off x="2243889" y="3352800"/>
            <a:ext cx="4918911" cy="461665"/>
          </a:xfrm>
          <a:prstGeom prst="rect">
            <a:avLst/>
          </a:prstGeom>
          <a:solidFill>
            <a:srgbClr val="002060"/>
          </a:solidFill>
          <a:ln>
            <a:noFill/>
          </a:ln>
        </p:spPr>
        <p:txBody>
          <a:bodyPr wrap="none" rtlCol="0">
            <a:spAutoFit/>
          </a:bodyPr>
          <a:lstStyle/>
          <a:p>
            <a:r>
              <a:rPr lang="en-US" sz="2400" dirty="0" smtClean="0">
                <a:solidFill>
                  <a:schemeClr val="bg1"/>
                </a:solidFill>
              </a:rPr>
              <a:t>Savings increase with finer granularity</a:t>
            </a:r>
            <a:endParaRPr lang="en-US" sz="2400" dirty="0">
              <a:solidFill>
                <a:schemeClr val="bg1"/>
              </a:solidFill>
            </a:endParaRPr>
          </a:p>
        </p:txBody>
      </p:sp>
    </p:spTree>
    <p:extLst>
      <p:ext uri="{BB962C8B-B14F-4D97-AF65-F5344CB8AC3E}">
        <p14:creationId xmlns:p14="http://schemas.microsoft.com/office/powerpoint/2010/main" val="214756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Summary</a:t>
            </a:r>
            <a:endParaRPr lang="en-US" dirty="0"/>
          </a:p>
        </p:txBody>
      </p:sp>
      <p:sp>
        <p:nvSpPr>
          <p:cNvPr id="3" name="Content Placeholder 2"/>
          <p:cNvSpPr>
            <a:spLocks noGrp="1"/>
          </p:cNvSpPr>
          <p:nvPr>
            <p:ph idx="1"/>
          </p:nvPr>
        </p:nvSpPr>
        <p:spPr/>
        <p:txBody>
          <a:bodyPr/>
          <a:lstStyle/>
          <a:p>
            <a:r>
              <a:rPr lang="en-US" dirty="0" smtClean="0"/>
              <a:t>Overlaps in signal coverage</a:t>
            </a:r>
          </a:p>
          <a:p>
            <a:pPr lvl="1"/>
            <a:r>
              <a:rPr lang="en-US" dirty="0" smtClean="0"/>
              <a:t>Some geo-flexibility in workload</a:t>
            </a:r>
          </a:p>
          <a:p>
            <a:r>
              <a:rPr lang="en-US" dirty="0"/>
              <a:t>Built-in power saving feature</a:t>
            </a:r>
            <a:endParaRPr lang="en-US" dirty="0" smtClean="0"/>
          </a:p>
          <a:p>
            <a:r>
              <a:rPr lang="en-US" dirty="0" smtClean="0"/>
              <a:t>Significant cost reduction through WR + RP</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pPr/>
              <a:t>33</a:t>
            </a:fld>
            <a:endParaRPr lang="en-US" dirty="0"/>
          </a:p>
        </p:txBody>
      </p:sp>
    </p:spTree>
    <p:extLst>
      <p:ext uri="{BB962C8B-B14F-4D97-AF65-F5344CB8AC3E}">
        <p14:creationId xmlns:p14="http://schemas.microsoft.com/office/powerpoint/2010/main" val="2838954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Parallels With Case Study 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7220595"/>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6" name="TextBox 5"/>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7" name="TextBox 6"/>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8" name="TextBox 7"/>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9" name="TextBox 8"/>
          <p:cNvSpPr txBox="1"/>
          <p:nvPr/>
        </p:nvSpPr>
        <p:spPr>
          <a:xfrm>
            <a:off x="4133970" y="2158663"/>
            <a:ext cx="662361" cy="461665"/>
          </a:xfrm>
          <a:prstGeom prst="rect">
            <a:avLst/>
          </a:prstGeom>
          <a:noFill/>
        </p:spPr>
        <p:txBody>
          <a:bodyPr wrap="none" rtlCol="0">
            <a:spAutoFit/>
          </a:bodyPr>
          <a:lstStyle/>
          <a:p>
            <a:r>
              <a:rPr lang="en-US" sz="2400" dirty="0" smtClean="0"/>
              <a:t>TRX</a:t>
            </a:r>
            <a:endParaRPr lang="en-US" sz="2400" dirty="0"/>
          </a:p>
        </p:txBody>
      </p:sp>
      <p:sp>
        <p:nvSpPr>
          <p:cNvPr id="10" name="TextBox 9"/>
          <p:cNvSpPr txBox="1"/>
          <p:nvPr/>
        </p:nvSpPr>
        <p:spPr>
          <a:xfrm>
            <a:off x="3587249"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1" name="TextBox 10"/>
          <p:cNvSpPr txBox="1"/>
          <p:nvPr/>
        </p:nvSpPr>
        <p:spPr>
          <a:xfrm>
            <a:off x="3753256"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2" name="TextBox 11"/>
          <p:cNvSpPr txBox="1"/>
          <p:nvPr/>
        </p:nvSpPr>
        <p:spPr>
          <a:xfrm>
            <a:off x="6903362"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3" name="TextBox 12"/>
          <p:cNvSpPr txBox="1"/>
          <p:nvPr/>
        </p:nvSpPr>
        <p:spPr>
          <a:xfrm>
            <a:off x="6478150"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4" name="TextBox 13"/>
          <p:cNvSpPr txBox="1"/>
          <p:nvPr/>
        </p:nvSpPr>
        <p:spPr>
          <a:xfrm>
            <a:off x="6071557" y="3223147"/>
            <a:ext cx="2766221" cy="830997"/>
          </a:xfrm>
          <a:prstGeom prst="rect">
            <a:avLst/>
          </a:prstGeom>
          <a:noFill/>
        </p:spPr>
        <p:txBody>
          <a:bodyPr wrap="square" rtlCol="0">
            <a:spAutoFit/>
          </a:bodyPr>
          <a:lstStyle/>
          <a:p>
            <a:pPr algn="ctr"/>
            <a:r>
              <a:rPr lang="en-US" sz="2400" dirty="0"/>
              <a:t>Server shutdown / idle / </a:t>
            </a:r>
            <a:r>
              <a:rPr lang="en-US" sz="2400" dirty="0" smtClean="0"/>
              <a:t>hibernate</a:t>
            </a:r>
            <a:endParaRPr lang="en-US" sz="2400" dirty="0"/>
          </a:p>
        </p:txBody>
      </p:sp>
      <p:sp>
        <p:nvSpPr>
          <p:cNvPr id="15" name="TextBox 14"/>
          <p:cNvSpPr txBox="1"/>
          <p:nvPr/>
        </p:nvSpPr>
        <p:spPr>
          <a:xfrm>
            <a:off x="6260635" y="4062478"/>
            <a:ext cx="2388065" cy="830997"/>
          </a:xfrm>
          <a:prstGeom prst="rect">
            <a:avLst/>
          </a:prstGeom>
          <a:noFill/>
        </p:spPr>
        <p:txBody>
          <a:bodyPr wrap="square" rtlCol="0">
            <a:spAutoFit/>
          </a:bodyPr>
          <a:lstStyle/>
          <a:p>
            <a:pPr algn="ctr"/>
            <a:r>
              <a:rPr lang="en-US" sz="2400" dirty="0"/>
              <a:t>(De)activation </a:t>
            </a:r>
            <a:r>
              <a:rPr lang="en-US" sz="2400" dirty="0" smtClean="0"/>
              <a:t>overheads</a:t>
            </a:r>
            <a:endParaRPr lang="en-US" sz="2400" dirty="0"/>
          </a:p>
        </p:txBody>
      </p:sp>
      <p:sp>
        <p:nvSpPr>
          <p:cNvPr id="16" name="TextBox 15"/>
          <p:cNvSpPr txBox="1"/>
          <p:nvPr/>
        </p:nvSpPr>
        <p:spPr>
          <a:xfrm>
            <a:off x="3283512"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3" name="Slide Number Placeholder 2"/>
          <p:cNvSpPr>
            <a:spLocks noGrp="1"/>
          </p:cNvSpPr>
          <p:nvPr>
            <p:ph type="sldNum" sz="quarter" idx="12"/>
          </p:nvPr>
        </p:nvSpPr>
        <p:spPr/>
        <p:txBody>
          <a:bodyPr/>
          <a:lstStyle/>
          <a:p>
            <a:fld id="{6E32B92A-CB75-4E54-8293-CBC8A13B5AFB}" type="slidenum">
              <a:rPr lang="en-US" smtClean="0"/>
              <a:t>34</a:t>
            </a:fld>
            <a:endParaRPr lang="en-US"/>
          </a:p>
        </p:txBody>
      </p:sp>
    </p:spTree>
    <p:extLst>
      <p:ext uri="{BB962C8B-B14F-4D97-AF65-F5344CB8AC3E}">
        <p14:creationId xmlns:p14="http://schemas.microsoft.com/office/powerpoint/2010/main" val="375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Opportunity and key idea</a:t>
            </a:r>
          </a:p>
          <a:p>
            <a:r>
              <a:rPr lang="en-US" dirty="0" smtClean="0"/>
              <a:t>Case studies:</a:t>
            </a:r>
          </a:p>
          <a:p>
            <a:pPr lvl="1"/>
            <a:r>
              <a:rPr lang="en-US" dirty="0" smtClean="0"/>
              <a:t>Data centers</a:t>
            </a:r>
          </a:p>
          <a:p>
            <a:pPr lvl="1"/>
            <a:r>
              <a:rPr lang="en-US" dirty="0" smtClean="0"/>
              <a:t>Cellular networks</a:t>
            </a:r>
          </a:p>
          <a:p>
            <a:r>
              <a:rPr lang="en-US" b="1" dirty="0" smtClean="0">
                <a:solidFill>
                  <a:srgbClr val="FF0000"/>
                </a:solidFill>
              </a:rPr>
              <a:t>Conclusions and future work</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6E32B92A-CB75-4E54-8293-CBC8A13B5AFB}" type="slidenum">
              <a:rPr lang="en-US" smtClean="0"/>
              <a:t>35</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smtClean="0"/>
              <a:t>Adaptation and application to 3G, 4G, 5G and beyond</a:t>
            </a:r>
          </a:p>
          <a:p>
            <a:r>
              <a:rPr lang="en-US" dirty="0" smtClean="0"/>
              <a:t>Factor in other forms of transition costs:</a:t>
            </a:r>
          </a:p>
          <a:p>
            <a:pPr lvl="1"/>
            <a:r>
              <a:rPr lang="en-US" dirty="0" smtClean="0"/>
              <a:t>Cost of change in latency</a:t>
            </a:r>
          </a:p>
          <a:p>
            <a:pPr lvl="1"/>
            <a:r>
              <a:rPr lang="en-US" dirty="0" smtClean="0"/>
              <a:t>Cost of increase in call blocking probability</a:t>
            </a:r>
          </a:p>
          <a:p>
            <a:r>
              <a:rPr lang="en-US" dirty="0" smtClean="0"/>
              <a:t>Experimentation on a real testbed</a:t>
            </a:r>
          </a:p>
          <a:p>
            <a:r>
              <a:rPr lang="en-US" dirty="0" smtClean="0"/>
              <a:t>Incorporation into an OA&amp;M framework</a:t>
            </a:r>
          </a:p>
          <a:p>
            <a:r>
              <a:rPr lang="en-US" dirty="0" smtClean="0"/>
              <a:t>Interplay with energy markets</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36</a:t>
            </a:fld>
            <a:endParaRPr lang="en-US"/>
          </a:p>
        </p:txBody>
      </p:sp>
    </p:spTree>
    <p:extLst>
      <p:ext uri="{BB962C8B-B14F-4D97-AF65-F5344CB8AC3E}">
        <p14:creationId xmlns:p14="http://schemas.microsoft.com/office/powerpoint/2010/main" val="18510453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800" dirty="0" smtClean="0"/>
              <a:t>RED-BL: an electricity cost reduction framework</a:t>
            </a:r>
          </a:p>
          <a:p>
            <a:pPr lvl="1"/>
            <a:r>
              <a:rPr lang="en-US" sz="2400" dirty="0"/>
              <a:t>S</a:t>
            </a:r>
            <a:r>
              <a:rPr lang="en-US" sz="2400" dirty="0" smtClean="0"/>
              <a:t>ystematic application of WR and RP</a:t>
            </a:r>
            <a:endParaRPr lang="en-US" dirty="0" smtClean="0"/>
          </a:p>
          <a:p>
            <a:r>
              <a:rPr lang="en-US" sz="2800" dirty="0" smtClean="0"/>
              <a:t>Can significantly reduce electricity costs</a:t>
            </a:r>
          </a:p>
          <a:p>
            <a:pPr lvl="1"/>
            <a:r>
              <a:rPr lang="en-US" sz="2400" dirty="0" smtClean="0"/>
              <a:t>Data centers</a:t>
            </a:r>
          </a:p>
          <a:p>
            <a:pPr lvl="1"/>
            <a:r>
              <a:rPr lang="en-US" sz="2400" dirty="0" smtClean="0"/>
              <a:t>Cellular networks</a:t>
            </a:r>
            <a:endParaRPr lang="en-US" dirty="0" smtClean="0"/>
          </a:p>
          <a:p>
            <a:r>
              <a:rPr lang="en-US" sz="2800" dirty="0" smtClean="0"/>
              <a:t>Reduction </a:t>
            </a:r>
            <a:r>
              <a:rPr lang="en-US" sz="2800" dirty="0"/>
              <a:t>in power consumption </a:t>
            </a:r>
            <a:endParaRPr lang="en-US" sz="2800" dirty="0" smtClean="0"/>
          </a:p>
          <a:p>
            <a:pPr lvl="1"/>
            <a:r>
              <a:rPr lang="en-US" sz="2400" dirty="0" smtClean="0"/>
              <a:t>Positive ecological impact</a:t>
            </a:r>
            <a:endParaRPr lang="en-US" dirty="0" smtClean="0"/>
          </a:p>
        </p:txBody>
      </p:sp>
      <p:sp>
        <p:nvSpPr>
          <p:cNvPr id="4" name="Slide Number Placeholder 3"/>
          <p:cNvSpPr>
            <a:spLocks noGrp="1"/>
          </p:cNvSpPr>
          <p:nvPr>
            <p:ph type="sldNum" sz="quarter" idx="12"/>
          </p:nvPr>
        </p:nvSpPr>
        <p:spPr/>
        <p:txBody>
          <a:bodyPr/>
          <a:lstStyle/>
          <a:p>
            <a:fld id="{6E32B92A-CB75-4E54-8293-CBC8A13B5AFB}" type="slidenum">
              <a:rPr lang="en-US" smtClean="0"/>
              <a:t>37</a:t>
            </a:fld>
            <a:endParaRPr lang="en-US"/>
          </a:p>
        </p:txBody>
      </p:sp>
    </p:spTree>
    <p:extLst>
      <p:ext uri="{BB962C8B-B14F-4D97-AF65-F5344CB8AC3E}">
        <p14:creationId xmlns:p14="http://schemas.microsoft.com/office/powerpoint/2010/main" val="2734270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noAutofit/>
          </a:bodyPr>
          <a:lstStyle/>
          <a:p>
            <a:pPr marL="0" indent="0" algn="ctr">
              <a:buNone/>
            </a:pPr>
            <a:r>
              <a:rPr lang="en-US" sz="5400" dirty="0" smtClean="0"/>
              <a:t>If you can read </a:t>
            </a:r>
            <a:r>
              <a:rPr lang="en-US" sz="5400" dirty="0" smtClean="0">
                <a:solidFill>
                  <a:srgbClr val="00B050"/>
                </a:solidFill>
              </a:rPr>
              <a:t>this</a:t>
            </a:r>
          </a:p>
          <a:p>
            <a:pPr marL="0" indent="0">
              <a:buNone/>
            </a:pPr>
            <a:endParaRPr lang="en-US" sz="5400" dirty="0"/>
          </a:p>
          <a:p>
            <a:pPr marL="0" indent="0">
              <a:buNone/>
            </a:pPr>
            <a:endParaRPr lang="en-US" sz="5400" dirty="0" smtClean="0"/>
          </a:p>
          <a:p>
            <a:pPr marL="0" indent="0" algn="ctr">
              <a:buNone/>
            </a:pPr>
            <a:r>
              <a:rPr lang="en-US" sz="5400" dirty="0" smtClean="0">
                <a:solidFill>
                  <a:schemeClr val="tx2">
                    <a:lumMod val="75000"/>
                  </a:schemeClr>
                </a:solidFill>
              </a:rPr>
              <a:t>Murphy’s law</a:t>
            </a:r>
            <a:r>
              <a:rPr lang="en-US" sz="5400" dirty="0" smtClean="0"/>
              <a:t> was violated</a:t>
            </a:r>
            <a:endParaRPr lang="en-US" sz="5400" dirty="0"/>
          </a:p>
        </p:txBody>
      </p:sp>
      <p:sp>
        <p:nvSpPr>
          <p:cNvPr id="4" name="Slide Number Placeholder 3"/>
          <p:cNvSpPr>
            <a:spLocks noGrp="1"/>
          </p:cNvSpPr>
          <p:nvPr>
            <p:ph type="sldNum" sz="quarter" idx="12"/>
          </p:nvPr>
        </p:nvSpPr>
        <p:spPr/>
        <p:txBody>
          <a:bodyPr/>
          <a:lstStyle/>
          <a:p>
            <a:fld id="{6E32B92A-CB75-4E54-8293-CBC8A13B5AFB}" type="slidenum">
              <a:rPr lang="en-US" smtClean="0"/>
              <a:t>38</a:t>
            </a:fld>
            <a:endParaRPr lang="en-US"/>
          </a:p>
        </p:txBody>
      </p:sp>
    </p:spTree>
    <p:extLst>
      <p:ext uri="{BB962C8B-B14F-4D97-AF65-F5344CB8AC3E}">
        <p14:creationId xmlns:p14="http://schemas.microsoft.com/office/powerpoint/2010/main" val="3266902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
        <p:nvSpPr>
          <p:cNvPr id="4" name="Slide Number Placeholder 3"/>
          <p:cNvSpPr>
            <a:spLocks noGrp="1"/>
          </p:cNvSpPr>
          <p:nvPr>
            <p:ph type="sldNum" sz="quarter" idx="12"/>
          </p:nvPr>
        </p:nvSpPr>
        <p:spPr/>
        <p:txBody>
          <a:bodyPr/>
          <a:lstStyle/>
          <a:p>
            <a:fld id="{6E32B92A-CB75-4E54-8293-CBC8A13B5AFB}" type="slidenum">
              <a:rPr lang="en-US" smtClean="0"/>
              <a:t>39</a:t>
            </a:fld>
            <a:endParaRPr lang="en-US"/>
          </a:p>
        </p:txBody>
      </p:sp>
    </p:spTree>
    <p:extLst>
      <p:ext uri="{BB962C8B-B14F-4D97-AF65-F5344CB8AC3E}">
        <p14:creationId xmlns:p14="http://schemas.microsoft.com/office/powerpoint/2010/main" val="2970604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Scale</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524000"/>
            <a:ext cx="714375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1447800"/>
            <a:ext cx="806767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214475" y="1110734"/>
            <a:ext cx="3878754" cy="369332"/>
          </a:xfrm>
          <a:prstGeom prst="rect">
            <a:avLst/>
          </a:prstGeom>
          <a:noFill/>
        </p:spPr>
        <p:txBody>
          <a:bodyPr wrap="none" rtlCol="0">
            <a:spAutoFit/>
          </a:bodyPr>
          <a:lstStyle/>
          <a:p>
            <a:r>
              <a:rPr lang="en-US" dirty="0" smtClean="0"/>
              <a:t>1 Data Center ~ 50,000 - 80,000 servers</a:t>
            </a:r>
            <a:endParaRPr lang="en-US" dirty="0"/>
          </a:p>
        </p:txBody>
      </p:sp>
      <p:pic>
        <p:nvPicPr>
          <p:cNvPr id="14" name="Picture 6" descr="https://s3.amazonaws.com/rapgenius/1347490493_004SPT_Cliff_Robertson_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145" y="1524000"/>
            <a:ext cx="5446255" cy="408469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630945" y="1676400"/>
            <a:ext cx="4382803" cy="584775"/>
          </a:xfrm>
          <a:prstGeom prst="rect">
            <a:avLst/>
          </a:prstGeom>
          <a:solidFill>
            <a:schemeClr val="accent1"/>
          </a:solidFill>
        </p:spPr>
        <p:txBody>
          <a:bodyPr wrap="none" rtlCol="0">
            <a:spAutoFit/>
          </a:bodyPr>
          <a:lstStyle/>
          <a:p>
            <a:r>
              <a:rPr lang="en-US" sz="3200" dirty="0" smtClean="0">
                <a:solidFill>
                  <a:schemeClr val="bg1"/>
                </a:solidFill>
              </a:rPr>
              <a:t>With great power comes </a:t>
            </a:r>
            <a:endParaRPr lang="en-US" sz="3200" dirty="0">
              <a:solidFill>
                <a:schemeClr val="bg1"/>
              </a:solidFill>
            </a:endParaRPr>
          </a:p>
        </p:txBody>
      </p:sp>
      <p:sp>
        <p:nvSpPr>
          <p:cNvPr id="16" name="TextBox 15"/>
          <p:cNvSpPr txBox="1"/>
          <p:nvPr/>
        </p:nvSpPr>
        <p:spPr>
          <a:xfrm>
            <a:off x="3065225" y="4825425"/>
            <a:ext cx="3538597" cy="584775"/>
          </a:xfrm>
          <a:prstGeom prst="rect">
            <a:avLst/>
          </a:prstGeom>
          <a:noFill/>
        </p:spPr>
        <p:txBody>
          <a:bodyPr wrap="none" rtlCol="0">
            <a:spAutoFit/>
          </a:bodyPr>
          <a:lstStyle/>
          <a:p>
            <a:r>
              <a:rPr lang="en-US" sz="3200" dirty="0">
                <a:solidFill>
                  <a:schemeClr val="bg1"/>
                </a:solidFill>
              </a:rPr>
              <a:t>g</a:t>
            </a:r>
            <a:r>
              <a:rPr lang="en-US" sz="3200" dirty="0" smtClean="0">
                <a:solidFill>
                  <a:schemeClr val="bg1"/>
                </a:solidFill>
              </a:rPr>
              <a:t>reat electricity bills</a:t>
            </a:r>
            <a:endParaRPr lang="en-US" sz="3200" dirty="0">
              <a:solidFill>
                <a:schemeClr val="bg1"/>
              </a:solidFill>
            </a:endParaRPr>
          </a:p>
        </p:txBody>
      </p:sp>
      <p:pic>
        <p:nvPicPr>
          <p:cNvPr id="9221" name="Picture 5" descr="http://www.cbronline.com/BRHome/ResizeImage/_Uploads_NewsArticle_4545356_main.jpg/1024/1024/Details/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334" y="1174296"/>
            <a:ext cx="8609266" cy="49217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057400" y="6248400"/>
            <a:ext cx="4820743" cy="461665"/>
          </a:xfrm>
          <a:prstGeom prst="rect">
            <a:avLst/>
          </a:prstGeom>
          <a:noFill/>
        </p:spPr>
        <p:txBody>
          <a:bodyPr wrap="none" rtlCol="0">
            <a:spAutoFit/>
          </a:bodyPr>
          <a:lstStyle/>
          <a:p>
            <a:r>
              <a:rPr lang="en-US" sz="2400" dirty="0" smtClean="0"/>
              <a:t>Image source: http</a:t>
            </a:r>
            <a:r>
              <a:rPr lang="en-US" sz="2400" dirty="0"/>
              <a:t>://bit.ly/1awWnLn</a:t>
            </a:r>
          </a:p>
        </p:txBody>
      </p:sp>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614" y="1295400"/>
            <a:ext cx="8690986" cy="396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68344" y="5334000"/>
            <a:ext cx="9122369" cy="707886"/>
          </a:xfrm>
          <a:prstGeom prst="rect">
            <a:avLst/>
          </a:prstGeom>
          <a:noFill/>
        </p:spPr>
        <p:txBody>
          <a:bodyPr wrap="none" rtlCol="0">
            <a:spAutoFit/>
          </a:bodyPr>
          <a:lstStyle/>
          <a:p>
            <a:pPr algn="ctr"/>
            <a:r>
              <a:rPr lang="en-US" sz="2400" dirty="0" smtClean="0"/>
              <a:t>Google’s B4 SDN</a:t>
            </a:r>
            <a:endParaRPr lang="en-US" dirty="0" smtClean="0"/>
          </a:p>
          <a:p>
            <a:r>
              <a:rPr lang="en-US" sz="1600" dirty="0" smtClean="0"/>
              <a:t>Image Source: Jain et. al, “B4: Experience with a globally-deployed software defined WAN”, SIGCOMM 2013</a:t>
            </a:r>
            <a:endParaRPr lang="en-US" sz="1600" dirty="0"/>
          </a:p>
        </p:txBody>
      </p:sp>
      <p:sp>
        <p:nvSpPr>
          <p:cNvPr id="17" name="Rounded Rectangular Callout 16"/>
          <p:cNvSpPr/>
          <p:nvPr/>
        </p:nvSpPr>
        <p:spPr>
          <a:xfrm>
            <a:off x="1319533" y="2197149"/>
            <a:ext cx="1475734" cy="432375"/>
          </a:xfrm>
          <a:prstGeom prst="wedgeRoundRectCallout">
            <a:avLst>
              <a:gd name="adj1" fmla="val 54077"/>
              <a:gd name="adj2" fmla="val 1414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18" name="Rounded Rectangular Callout 17"/>
          <p:cNvSpPr/>
          <p:nvPr/>
        </p:nvSpPr>
        <p:spPr>
          <a:xfrm>
            <a:off x="3238499" y="2344113"/>
            <a:ext cx="2590801" cy="426423"/>
          </a:xfrm>
          <a:prstGeom prst="wedgeRoundRectCallout">
            <a:avLst>
              <a:gd name="adj1" fmla="val -29261"/>
              <a:gd name="adj2" fmla="val 1425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 Data Center Links</a:t>
            </a:r>
            <a:endParaRPr lang="en-US" dirty="0"/>
          </a:p>
        </p:txBody>
      </p:sp>
      <p:sp>
        <p:nvSpPr>
          <p:cNvPr id="11" name="TextBox 10"/>
          <p:cNvSpPr txBox="1"/>
          <p:nvPr/>
        </p:nvSpPr>
        <p:spPr>
          <a:xfrm>
            <a:off x="533400" y="2738735"/>
            <a:ext cx="3444213"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infrastructure</a:t>
            </a:r>
            <a:endParaRPr lang="en-US" sz="2800" dirty="0">
              <a:solidFill>
                <a:schemeClr val="bg1"/>
              </a:solidFill>
            </a:endParaRPr>
          </a:p>
        </p:txBody>
      </p:sp>
      <p:sp>
        <p:nvSpPr>
          <p:cNvPr id="23" name="TextBox 22"/>
          <p:cNvSpPr txBox="1"/>
          <p:nvPr/>
        </p:nvSpPr>
        <p:spPr>
          <a:xfrm>
            <a:off x="5090187" y="2753380"/>
            <a:ext cx="3193246" cy="523220"/>
          </a:xfrm>
          <a:prstGeom prst="rect">
            <a:avLst/>
          </a:prstGeom>
          <a:solidFill>
            <a:srgbClr val="002060"/>
          </a:solidFill>
        </p:spPr>
        <p:txBody>
          <a:bodyPr wrap="none" rtlCol="0">
            <a:spAutoFit/>
          </a:bodyPr>
          <a:lstStyle/>
          <a:p>
            <a:r>
              <a:rPr lang="en-US" sz="2800" dirty="0">
                <a:solidFill>
                  <a:schemeClr val="bg1"/>
                </a:solidFill>
              </a:rPr>
              <a:t>Massive </a:t>
            </a:r>
            <a:r>
              <a:rPr lang="en-US" sz="2800" dirty="0" smtClean="0">
                <a:solidFill>
                  <a:schemeClr val="bg1"/>
                </a:solidFill>
              </a:rPr>
              <a:t>power draw</a:t>
            </a:r>
            <a:endParaRPr lang="en-US" sz="2800" dirty="0">
              <a:solidFill>
                <a:schemeClr val="bg1"/>
              </a:solidFill>
            </a:endParaRPr>
          </a:p>
        </p:txBody>
      </p:sp>
      <p:sp>
        <p:nvSpPr>
          <p:cNvPr id="19" name="Right Arrow 18"/>
          <p:cNvSpPr/>
          <p:nvPr/>
        </p:nvSpPr>
        <p:spPr>
          <a:xfrm>
            <a:off x="4343400" y="2819400"/>
            <a:ext cx="436857" cy="390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62200" y="5131670"/>
            <a:ext cx="4038599" cy="707886"/>
          </a:xfrm>
          <a:prstGeom prst="rect">
            <a:avLst/>
          </a:prstGeom>
          <a:noFill/>
        </p:spPr>
        <p:txBody>
          <a:bodyPr wrap="square" rtlCol="0">
            <a:spAutoFit/>
          </a:bodyPr>
          <a:lstStyle/>
          <a:p>
            <a:pPr algn="ctr"/>
            <a:r>
              <a:rPr lang="en-US" sz="2000" dirty="0" smtClean="0"/>
              <a:t>Google’s data center locations</a:t>
            </a:r>
          </a:p>
          <a:p>
            <a:pPr algn="ctr"/>
            <a:r>
              <a:rPr lang="en-US" sz="2000" dirty="0"/>
              <a:t>http://bit.ly/1WbIvbe</a:t>
            </a:r>
          </a:p>
        </p:txBody>
      </p:sp>
      <p:sp>
        <p:nvSpPr>
          <p:cNvPr id="10" name="TextBox 9"/>
          <p:cNvSpPr txBox="1"/>
          <p:nvPr/>
        </p:nvSpPr>
        <p:spPr>
          <a:xfrm>
            <a:off x="2286000" y="5562600"/>
            <a:ext cx="4495800" cy="707886"/>
          </a:xfrm>
          <a:prstGeom prst="rect">
            <a:avLst/>
          </a:prstGeom>
          <a:noFill/>
        </p:spPr>
        <p:txBody>
          <a:bodyPr wrap="square" rtlCol="0">
            <a:spAutoFit/>
          </a:bodyPr>
          <a:lstStyle/>
          <a:p>
            <a:pPr algn="ctr"/>
            <a:r>
              <a:rPr lang="en-US" sz="2000" dirty="0" smtClean="0"/>
              <a:t>Microsoft Azure’s data center locations</a:t>
            </a:r>
          </a:p>
          <a:p>
            <a:pPr algn="ctr"/>
            <a:r>
              <a:rPr lang="en-US" sz="2000" dirty="0"/>
              <a:t>http://bit.ly/1mqvi26</a:t>
            </a:r>
          </a:p>
        </p:txBody>
      </p:sp>
      <p:sp>
        <p:nvSpPr>
          <p:cNvPr id="3" name="TextBox 2"/>
          <p:cNvSpPr txBox="1"/>
          <p:nvPr/>
        </p:nvSpPr>
        <p:spPr>
          <a:xfrm>
            <a:off x="3203919" y="1414790"/>
            <a:ext cx="3362780" cy="646331"/>
          </a:xfrm>
          <a:prstGeom prst="rect">
            <a:avLst/>
          </a:prstGeom>
          <a:solidFill>
            <a:srgbClr val="002060"/>
          </a:solidFill>
        </p:spPr>
        <p:txBody>
          <a:bodyPr wrap="none" rtlCol="0">
            <a:spAutoFit/>
          </a:bodyPr>
          <a:lstStyle/>
          <a:p>
            <a:r>
              <a:rPr lang="en-US" sz="3600" dirty="0" smtClean="0">
                <a:solidFill>
                  <a:schemeClr val="bg1"/>
                </a:solidFill>
              </a:rPr>
              <a:t>Rich connectivity</a:t>
            </a:r>
            <a:endParaRPr lang="en-US" sz="3600" dirty="0">
              <a:solidFill>
                <a:schemeClr val="bg1"/>
              </a:solidFill>
            </a:endParaRPr>
          </a:p>
        </p:txBody>
      </p:sp>
      <p:sp>
        <p:nvSpPr>
          <p:cNvPr id="24" name="Content Placeholder 2"/>
          <p:cNvSpPr>
            <a:spLocks noGrp="1"/>
          </p:cNvSpPr>
          <p:nvPr>
            <p:ph idx="1"/>
          </p:nvPr>
        </p:nvSpPr>
        <p:spPr>
          <a:xfrm>
            <a:off x="457200" y="1600200"/>
            <a:ext cx="8229600" cy="4525963"/>
          </a:xfrm>
        </p:spPr>
        <p:txBody>
          <a:bodyPr/>
          <a:lstStyle/>
          <a:p>
            <a:r>
              <a:rPr lang="en-US" dirty="0" smtClean="0"/>
              <a:t>Amazon</a:t>
            </a:r>
          </a:p>
          <a:p>
            <a:pPr lvl="1"/>
            <a:r>
              <a:rPr lang="en-US" dirty="0" smtClean="0"/>
              <a:t>87 data centers</a:t>
            </a:r>
          </a:p>
          <a:p>
            <a:pPr lvl="1"/>
            <a:r>
              <a:rPr lang="en-US" dirty="0" smtClean="0"/>
              <a:t>At least 2 M servers</a:t>
            </a:r>
          </a:p>
          <a:p>
            <a:r>
              <a:rPr lang="en-US" dirty="0" smtClean="0"/>
              <a:t>Telenor Pakistan</a:t>
            </a:r>
          </a:p>
          <a:p>
            <a:pPr lvl="1"/>
            <a:r>
              <a:rPr lang="en-US" dirty="0" smtClean="0"/>
              <a:t>8000 cellular sites</a:t>
            </a:r>
            <a:endParaRPr lang="en-US" dirty="0"/>
          </a:p>
        </p:txBody>
      </p:sp>
      <p:sp>
        <p:nvSpPr>
          <p:cNvPr id="25"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32B92A-CB75-4E54-8293-CBC8A13B5AFB}" type="slidenum">
              <a:rPr lang="en-US" smtClean="0"/>
              <a:pPr/>
              <a:t>4</a:t>
            </a:fld>
            <a:endParaRPr lang="en-US" dirty="0"/>
          </a:p>
        </p:txBody>
      </p:sp>
      <p:sp>
        <p:nvSpPr>
          <p:cNvPr id="26" name="TextBox 25"/>
          <p:cNvSpPr txBox="1"/>
          <p:nvPr/>
        </p:nvSpPr>
        <p:spPr>
          <a:xfrm>
            <a:off x="533400" y="6172200"/>
            <a:ext cx="3003258" cy="369332"/>
          </a:xfrm>
          <a:prstGeom prst="rect">
            <a:avLst/>
          </a:prstGeom>
          <a:noFill/>
        </p:spPr>
        <p:txBody>
          <a:bodyPr wrap="none" rtlCol="0">
            <a:spAutoFit/>
          </a:bodyPr>
          <a:lstStyle/>
          <a:p>
            <a:r>
              <a:rPr lang="en-US" dirty="0" smtClean="0"/>
              <a:t>Source</a:t>
            </a:r>
            <a:r>
              <a:rPr lang="en-US" dirty="0"/>
              <a:t>: http://bit.ly/11erCWn</a:t>
            </a:r>
          </a:p>
        </p:txBody>
      </p:sp>
      <p:sp>
        <p:nvSpPr>
          <p:cNvPr id="27" name="TextBox 26"/>
          <p:cNvSpPr txBox="1"/>
          <p:nvPr/>
        </p:nvSpPr>
        <p:spPr>
          <a:xfrm>
            <a:off x="530847" y="6174828"/>
            <a:ext cx="2976328" cy="369332"/>
          </a:xfrm>
          <a:prstGeom prst="rect">
            <a:avLst/>
          </a:prstGeom>
          <a:noFill/>
        </p:spPr>
        <p:txBody>
          <a:bodyPr wrap="none" rtlCol="0">
            <a:spAutoFit/>
          </a:bodyPr>
          <a:lstStyle/>
          <a:p>
            <a:r>
              <a:rPr lang="en-US" dirty="0" smtClean="0"/>
              <a:t>Source: http</a:t>
            </a:r>
            <a:r>
              <a:rPr lang="en-US" dirty="0"/>
              <a:t>://bit.ly/1T9VBqd</a:t>
            </a:r>
          </a:p>
        </p:txBody>
      </p:sp>
    </p:spTree>
    <p:extLst>
      <p:ext uri="{BB962C8B-B14F-4D97-AF65-F5344CB8AC3E}">
        <p14:creationId xmlns:p14="http://schemas.microsoft.com/office/powerpoint/2010/main" val="40316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22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ntr" presetSubtype="0" fill="hold" grpId="2"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21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2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92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92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922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xEl>
                                              <p:pRg st="4" end="4"/>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4">
                                            <p:txEl>
                                              <p:pRg st="0" end="0"/>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4">
                                            <p:txEl>
                                              <p:pRg st="1" end="1"/>
                                            </p:txEl>
                                          </p:spTgt>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4">
                                            <p:txEl>
                                              <p:pRg st="2" end="2"/>
                                            </p:txEl>
                                          </p:spTgt>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4">
                                            <p:txEl>
                                              <p:pRg st="3" end="3"/>
                                            </p:txEl>
                                          </p:spTgt>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4">
                                            <p:txEl>
                                              <p:pRg st="4" end="4"/>
                                            </p:txEl>
                                          </p:spTgt>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9"/>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5" grpId="0" animBg="1"/>
      <p:bldP spid="16" grpId="0"/>
      <p:bldP spid="12" grpId="0"/>
      <p:bldP spid="13" grpId="0"/>
      <p:bldP spid="13" grpId="1"/>
      <p:bldP spid="17" grpId="0" animBg="1"/>
      <p:bldP spid="17" grpId="1" animBg="1"/>
      <p:bldP spid="18" grpId="0" animBg="1"/>
      <p:bldP spid="18" grpId="1" animBg="1"/>
      <p:bldP spid="11" grpId="0" animBg="1"/>
      <p:bldP spid="11" grpId="1" animBg="1"/>
      <p:bldP spid="23" grpId="0" animBg="1"/>
      <p:bldP spid="23" grpId="1" animBg="1"/>
      <p:bldP spid="19" grpId="0" animBg="1"/>
      <p:bldP spid="19" grpId="1" animBg="1"/>
      <p:bldP spid="7" grpId="1"/>
      <p:bldP spid="7" grpId="2"/>
      <p:bldP spid="10" grpId="0"/>
      <p:bldP spid="10" grpId="1"/>
      <p:bldP spid="3" grpId="0" animBg="1"/>
      <p:bldP spid="3" grpId="1" animBg="1"/>
      <p:bldP spid="24" grpId="0" build="p"/>
      <p:bldP spid="24" grpId="1" build="p"/>
      <p:bldP spid="26" grpId="0"/>
      <p:bldP spid="26" grpId="1"/>
      <p:bldP spid="27" grpId="0"/>
      <p:bldP spid="27"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1</a:t>
            </a:r>
            <a:endParaRPr lang="en-US" dirty="0"/>
          </a:p>
        </p:txBody>
      </p:sp>
      <p:sp>
        <p:nvSpPr>
          <p:cNvPr id="3" name="Content Placeholder 2"/>
          <p:cNvSpPr>
            <a:spLocks noGrp="1"/>
          </p:cNvSpPr>
          <p:nvPr>
            <p:ph idx="1"/>
          </p:nvPr>
        </p:nvSpPr>
        <p:spPr/>
        <p:txBody>
          <a:bodyPr/>
          <a:lstStyle/>
          <a:p>
            <a:r>
              <a:rPr lang="en-US" dirty="0" smtClean="0"/>
              <a:t>Why not have one data center at the cheapest locations?</a:t>
            </a:r>
          </a:p>
          <a:p>
            <a:pPr lvl="1"/>
            <a:r>
              <a:rPr lang="en-US" dirty="0" smtClean="0"/>
              <a:t>There is no single cheapest location</a:t>
            </a:r>
          </a:p>
          <a:p>
            <a:pPr lvl="1"/>
            <a:r>
              <a:rPr lang="en-US" dirty="0" smtClean="0"/>
              <a:t>Diversity for:</a:t>
            </a:r>
          </a:p>
          <a:p>
            <a:pPr lvl="2"/>
            <a:r>
              <a:rPr lang="en-US" dirty="0" smtClean="0"/>
              <a:t>Disaster </a:t>
            </a:r>
          </a:p>
          <a:p>
            <a:pPr lvl="2"/>
            <a:r>
              <a:rPr lang="en-US" dirty="0" smtClean="0"/>
              <a:t>Latency</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40</a:t>
            </a:fld>
            <a:endParaRPr lang="en-US"/>
          </a:p>
        </p:txBody>
      </p:sp>
    </p:spTree>
    <p:extLst>
      <p:ext uri="{BB962C8B-B14F-4D97-AF65-F5344CB8AC3E}">
        <p14:creationId xmlns:p14="http://schemas.microsoft.com/office/powerpoint/2010/main" val="188034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smtClean="0"/>
              <a:t>Why can’t DVFS be used?</a:t>
            </a:r>
          </a:p>
          <a:p>
            <a:pPr lvl="1"/>
            <a:r>
              <a:rPr lang="en-US" dirty="0" smtClean="0"/>
              <a:t>It can certainly be used</a:t>
            </a:r>
          </a:p>
          <a:p>
            <a:pPr lvl="1"/>
            <a:r>
              <a:rPr lang="en-US" dirty="0" smtClean="0"/>
              <a:t>It does not achieve fine grained energy proportionality </a:t>
            </a:r>
          </a:p>
          <a:p>
            <a:pPr lvl="2"/>
            <a:r>
              <a:rPr lang="en-US" dirty="0" smtClean="0"/>
              <a:t>Granularity of VF scaling is coarse</a:t>
            </a:r>
          </a:p>
          <a:p>
            <a:pPr lvl="2"/>
            <a:r>
              <a:rPr lang="en-US" dirty="0" smtClean="0"/>
              <a:t>Other components are also energy proportional</a:t>
            </a:r>
          </a:p>
          <a:p>
            <a:pPr lvl="1"/>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41</a:t>
            </a:fld>
            <a:endParaRPr lang="en-US"/>
          </a:p>
        </p:txBody>
      </p:sp>
    </p:spTree>
    <p:extLst>
      <p:ext uri="{BB962C8B-B14F-4D97-AF65-F5344CB8AC3E}">
        <p14:creationId xmlns:p14="http://schemas.microsoft.com/office/powerpoint/2010/main" val="41029688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dirty="0" smtClean="0"/>
              <a:t>How many transitions in a day are likely?</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42</a:t>
            </a:fld>
            <a:endParaRPr lang="en-US"/>
          </a:p>
        </p:txBody>
      </p:sp>
    </p:spTree>
    <p:extLst>
      <p:ext uri="{BB962C8B-B14F-4D97-AF65-F5344CB8AC3E}">
        <p14:creationId xmlns:p14="http://schemas.microsoft.com/office/powerpoint/2010/main" val="2103159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r>
              <a:rPr lang="en-US" dirty="0" smtClean="0"/>
              <a:t>How quick is a transition?</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43</a:t>
            </a:fld>
            <a:endParaRPr lang="en-US"/>
          </a:p>
        </p:txBody>
      </p:sp>
    </p:spTree>
    <p:extLst>
      <p:ext uri="{BB962C8B-B14F-4D97-AF65-F5344CB8AC3E}">
        <p14:creationId xmlns:p14="http://schemas.microsoft.com/office/powerpoint/2010/main" val="2934629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Instead of Deactivation</a:t>
            </a:r>
            <a:endParaRPr lang="en-US" dirty="0"/>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 y="1676400"/>
            <a:ext cx="7381875" cy="419369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44</a:t>
            </a:fld>
            <a:endParaRPr lang="en-US"/>
          </a:p>
        </p:txBody>
      </p:sp>
    </p:spTree>
    <p:extLst>
      <p:ext uri="{BB962C8B-B14F-4D97-AF65-F5344CB8AC3E}">
        <p14:creationId xmlns:p14="http://schemas.microsoft.com/office/powerpoint/2010/main" val="130797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Margin</a:t>
            </a:r>
            <a:endParaRPr lang="en-US" dirty="0"/>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7239000" cy="418554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45</a:t>
            </a:fld>
            <a:endParaRPr lang="en-US"/>
          </a:p>
        </p:txBody>
      </p:sp>
    </p:spTree>
    <p:extLst>
      <p:ext uri="{BB962C8B-B14F-4D97-AF65-F5344CB8AC3E}">
        <p14:creationId xmlns:p14="http://schemas.microsoft.com/office/powerpoint/2010/main" val="3591941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Handoff</a:t>
            </a:r>
            <a:br>
              <a:rPr lang="en-US" dirty="0" smtClean="0"/>
            </a:br>
            <a:r>
              <a:rPr lang="en-US" dirty="0" smtClean="0"/>
              <a:t>Absolute Energy Savings (%)</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46</a:t>
            </a:fld>
            <a:endParaRPr lang="en-US"/>
          </a:p>
        </p:txBody>
      </p:sp>
    </p:spTree>
    <p:extLst>
      <p:ext uri="{BB962C8B-B14F-4D97-AF65-F5344CB8AC3E}">
        <p14:creationId xmlns:p14="http://schemas.microsoft.com/office/powerpoint/2010/main" val="32349102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Late Deactivation</a:t>
            </a:r>
            <a:endParaRPr lang="en-US" dirty="0"/>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47</a:t>
            </a:fld>
            <a:endParaRPr lang="en-US"/>
          </a:p>
        </p:txBody>
      </p:sp>
    </p:spTree>
    <p:extLst>
      <p:ext uri="{BB962C8B-B14F-4D97-AF65-F5344CB8AC3E}">
        <p14:creationId xmlns:p14="http://schemas.microsoft.com/office/powerpoint/2010/main" val="1667810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 name="Slide Number Placeholder 2"/>
          <p:cNvSpPr>
            <a:spLocks noGrp="1"/>
          </p:cNvSpPr>
          <p:nvPr>
            <p:ph type="sldNum" sz="quarter" idx="12"/>
          </p:nvPr>
        </p:nvSpPr>
        <p:spPr/>
        <p:txBody>
          <a:bodyPr/>
          <a:lstStyle/>
          <a:p>
            <a:fld id="{6E32B92A-CB75-4E54-8293-CBC8A13B5AFB}" type="slidenum">
              <a:rPr lang="en-US" smtClean="0"/>
              <a:t>48</a:t>
            </a:fld>
            <a:endParaRPr lang="en-US"/>
          </a:p>
        </p:txBody>
      </p:sp>
    </p:spTree>
    <p:extLst>
      <p:ext uri="{BB962C8B-B14F-4D97-AF65-F5344CB8AC3E}">
        <p14:creationId xmlns:p14="http://schemas.microsoft.com/office/powerpoint/2010/main" val="150462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Heuristic Algorithm</a:t>
            </a:r>
            <a:endParaRPr lang="en-US" dirty="0"/>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E32B92A-CB75-4E54-8293-CBC8A13B5AFB}" type="slidenum">
              <a:rPr lang="en-US" smtClean="0"/>
              <a:t>49</a:t>
            </a:fld>
            <a:endParaRPr lang="en-US"/>
          </a:p>
        </p:txBody>
      </p:sp>
    </p:spTree>
    <p:extLst>
      <p:ext uri="{BB962C8B-B14F-4D97-AF65-F5344CB8AC3E}">
        <p14:creationId xmlns:p14="http://schemas.microsoft.com/office/powerpoint/2010/main" val="3078892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1026" name="Picture 2" descr="http://api.ning.com/files/GTT*uiEbDrqF65QG9Z2mOPEep6-UKGEkgedZ8cqwD1wXXPQye*eElgo6dPfVsljM6-gBdiCv2krET6EVCUuukAHmuWZAI6di/goog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3079750" cy="1259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83988" y="1556376"/>
            <a:ext cx="1462260" cy="584775"/>
          </a:xfrm>
          <a:prstGeom prst="rect">
            <a:avLst/>
          </a:prstGeom>
          <a:noFill/>
        </p:spPr>
        <p:txBody>
          <a:bodyPr wrap="none" rtlCol="0">
            <a:spAutoFit/>
          </a:bodyPr>
          <a:lstStyle/>
          <a:p>
            <a:r>
              <a:rPr lang="en-US" sz="3200" dirty="0" smtClean="0"/>
              <a:t>$951 M</a:t>
            </a:r>
            <a:endParaRPr lang="en-US" sz="3200" dirty="0"/>
          </a:p>
        </p:txBody>
      </p:sp>
      <p:sp>
        <p:nvSpPr>
          <p:cNvPr id="5" name="TextBox 4"/>
          <p:cNvSpPr txBox="1"/>
          <p:nvPr/>
        </p:nvSpPr>
        <p:spPr>
          <a:xfrm>
            <a:off x="990600" y="6400800"/>
            <a:ext cx="3441904" cy="369332"/>
          </a:xfrm>
          <a:prstGeom prst="rect">
            <a:avLst/>
          </a:prstGeom>
          <a:noFill/>
        </p:spPr>
        <p:txBody>
          <a:bodyPr wrap="none" rtlCol="0">
            <a:spAutoFit/>
          </a:bodyPr>
          <a:lstStyle/>
          <a:p>
            <a:r>
              <a:rPr lang="en-US" dirty="0" smtClean="0"/>
              <a:t>Source: datacenterknowledge.com</a:t>
            </a:r>
            <a:endParaRPr lang="en-US" dirty="0"/>
          </a:p>
        </p:txBody>
      </p:sp>
      <p:sp>
        <p:nvSpPr>
          <p:cNvPr id="10" name="TextBox 9"/>
          <p:cNvSpPr txBox="1"/>
          <p:nvPr/>
        </p:nvSpPr>
        <p:spPr>
          <a:xfrm>
            <a:off x="3663810" y="2680157"/>
            <a:ext cx="1462260" cy="584775"/>
          </a:xfrm>
          <a:prstGeom prst="rect">
            <a:avLst/>
          </a:prstGeom>
          <a:noFill/>
        </p:spPr>
        <p:txBody>
          <a:bodyPr wrap="none" rtlCol="0">
            <a:spAutoFit/>
          </a:bodyPr>
          <a:lstStyle/>
          <a:p>
            <a:r>
              <a:rPr lang="en-US" sz="3200" dirty="0" smtClean="0"/>
              <a:t>$143 M</a:t>
            </a:r>
            <a:endParaRPr lang="en-US" sz="3200" dirty="0"/>
          </a:p>
        </p:txBody>
      </p:sp>
      <p:sp>
        <p:nvSpPr>
          <p:cNvPr id="11" name="TextBox 10"/>
          <p:cNvSpPr txBox="1"/>
          <p:nvPr/>
        </p:nvSpPr>
        <p:spPr>
          <a:xfrm>
            <a:off x="416484" y="6399021"/>
            <a:ext cx="8346516" cy="338554"/>
          </a:xfrm>
          <a:prstGeom prst="rect">
            <a:avLst/>
          </a:prstGeom>
          <a:noFill/>
        </p:spPr>
        <p:txBody>
          <a:bodyPr wrap="none" rtlCol="0">
            <a:spAutoFit/>
          </a:bodyPr>
          <a:lstStyle/>
          <a:p>
            <a:r>
              <a:rPr lang="en-US" sz="1600" dirty="0" smtClean="0"/>
              <a:t>Source: Greenberg et. al, “Cost of a cloud: Research Problems in Data Center Networks”, CCR 2009</a:t>
            </a:r>
            <a:endParaRPr lang="en-US" sz="1600" dirty="0"/>
          </a:p>
        </p:txBody>
      </p:sp>
      <p:cxnSp>
        <p:nvCxnSpPr>
          <p:cNvPr id="12" name="Straight Connector 11"/>
          <p:cNvCxnSpPr/>
          <p:nvPr/>
        </p:nvCxnSpPr>
        <p:spPr>
          <a:xfrm>
            <a:off x="143435" y="3352800"/>
            <a:ext cx="868680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0" name="Picture 6" descr="https://www.marketbeat.com/logos/telecom-italia-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657600"/>
            <a:ext cx="3299386" cy="1021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Chart 17"/>
          <p:cNvGraphicFramePr>
            <a:graphicFrameLocks/>
          </p:cNvGraphicFramePr>
          <p:nvPr>
            <p:extLst>
              <p:ext uri="{D42A27DB-BD31-4B8C-83A1-F6EECF244321}">
                <p14:modId xmlns:p14="http://schemas.microsoft.com/office/powerpoint/2010/main" val="1855777874"/>
              </p:ext>
            </p:extLst>
          </p:nvPr>
        </p:nvGraphicFramePr>
        <p:xfrm>
          <a:off x="6284372" y="1391564"/>
          <a:ext cx="2900082" cy="1941271"/>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7243257" y="533400"/>
            <a:ext cx="1441420" cy="646331"/>
          </a:xfrm>
          <a:prstGeom prst="rect">
            <a:avLst/>
          </a:prstGeom>
          <a:noFill/>
        </p:spPr>
        <p:txBody>
          <a:bodyPr wrap="none" rtlCol="0">
            <a:spAutoFit/>
          </a:bodyPr>
          <a:lstStyle/>
          <a:p>
            <a:r>
              <a:rPr lang="en-US" dirty="0" smtClean="0"/>
              <a:t>Electricity Bill</a:t>
            </a:r>
          </a:p>
          <a:p>
            <a:pPr algn="ctr"/>
            <a:r>
              <a:rPr lang="en-US" dirty="0" smtClean="0"/>
              <a:t>15%</a:t>
            </a:r>
            <a:endParaRPr lang="en-US" dirty="0"/>
          </a:p>
        </p:txBody>
      </p:sp>
      <p:cxnSp>
        <p:nvCxnSpPr>
          <p:cNvPr id="16" name="Straight Arrow Connector 15"/>
          <p:cNvCxnSpPr/>
          <p:nvPr/>
        </p:nvCxnSpPr>
        <p:spPr>
          <a:xfrm flipH="1">
            <a:off x="7461390" y="990600"/>
            <a:ext cx="108582" cy="46886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94847" y="1219200"/>
            <a:ext cx="1704056" cy="369332"/>
          </a:xfrm>
          <a:prstGeom prst="rect">
            <a:avLst/>
          </a:prstGeom>
          <a:noFill/>
        </p:spPr>
        <p:txBody>
          <a:bodyPr wrap="none" rtlCol="0">
            <a:spAutoFit/>
          </a:bodyPr>
          <a:lstStyle/>
          <a:p>
            <a:r>
              <a:rPr lang="en-US" dirty="0" smtClean="0">
                <a:solidFill>
                  <a:schemeClr val="accent3">
                    <a:lumMod val="75000"/>
                  </a:schemeClr>
                </a:solidFill>
              </a:rPr>
              <a:t>Annual DC </a:t>
            </a:r>
            <a:r>
              <a:rPr lang="en-US" dirty="0" err="1" smtClean="0">
                <a:solidFill>
                  <a:schemeClr val="accent3">
                    <a:lumMod val="75000"/>
                  </a:schemeClr>
                </a:solidFill>
              </a:rPr>
              <a:t>Opex</a:t>
            </a:r>
            <a:endParaRPr lang="en-US" dirty="0">
              <a:solidFill>
                <a:schemeClr val="accent3">
                  <a:lumMod val="75000"/>
                </a:schemeClr>
              </a:solidFill>
            </a:endParaRPr>
          </a:p>
        </p:txBody>
      </p:sp>
      <p:sp>
        <p:nvSpPr>
          <p:cNvPr id="26" name="TextBox 25"/>
          <p:cNvSpPr txBox="1"/>
          <p:nvPr/>
        </p:nvSpPr>
        <p:spPr>
          <a:xfrm>
            <a:off x="3614504" y="2362200"/>
            <a:ext cx="1567096" cy="369332"/>
          </a:xfrm>
          <a:prstGeom prst="rect">
            <a:avLst/>
          </a:prstGeom>
          <a:noFill/>
        </p:spPr>
        <p:txBody>
          <a:bodyPr wrap="none" rtlCol="0">
            <a:spAutoFit/>
          </a:bodyPr>
          <a:lstStyle/>
          <a:p>
            <a:r>
              <a:rPr lang="en-US" dirty="0" smtClean="0">
                <a:solidFill>
                  <a:srgbClr val="FF0000"/>
                </a:solidFill>
              </a:rPr>
              <a:t>Electricity Cost</a:t>
            </a:r>
            <a:endParaRPr lang="en-US" dirty="0">
              <a:solidFill>
                <a:srgbClr val="FF0000"/>
              </a:solidFill>
            </a:endParaRPr>
          </a:p>
        </p:txBody>
      </p:sp>
      <p:graphicFrame>
        <p:nvGraphicFramePr>
          <p:cNvPr id="28" name="Chart 27"/>
          <p:cNvGraphicFramePr>
            <a:graphicFrameLocks/>
          </p:cNvGraphicFramePr>
          <p:nvPr>
            <p:extLst>
              <p:ext uri="{D42A27DB-BD31-4B8C-83A1-F6EECF244321}">
                <p14:modId xmlns:p14="http://schemas.microsoft.com/office/powerpoint/2010/main" val="841163479"/>
              </p:ext>
            </p:extLst>
          </p:nvPr>
        </p:nvGraphicFramePr>
        <p:xfrm>
          <a:off x="7010400" y="4419600"/>
          <a:ext cx="1981200" cy="1752599"/>
        </p:xfrm>
        <a:graphic>
          <a:graphicData uri="http://schemas.openxmlformats.org/drawingml/2006/chart">
            <c:chart xmlns:c="http://schemas.openxmlformats.org/drawingml/2006/chart" xmlns:r="http://schemas.openxmlformats.org/officeDocument/2006/relationships" r:id="rId5"/>
          </a:graphicData>
        </a:graphic>
      </p:graphicFrame>
      <p:sp>
        <p:nvSpPr>
          <p:cNvPr id="32" name="TextBox 31"/>
          <p:cNvSpPr txBox="1"/>
          <p:nvPr/>
        </p:nvSpPr>
        <p:spPr>
          <a:xfrm>
            <a:off x="6436772" y="3657433"/>
            <a:ext cx="1441420" cy="646331"/>
          </a:xfrm>
          <a:prstGeom prst="rect">
            <a:avLst/>
          </a:prstGeom>
          <a:noFill/>
        </p:spPr>
        <p:txBody>
          <a:bodyPr wrap="none" rtlCol="0">
            <a:spAutoFit/>
          </a:bodyPr>
          <a:lstStyle/>
          <a:p>
            <a:r>
              <a:rPr lang="en-US" dirty="0" smtClean="0"/>
              <a:t>Electricity Bill</a:t>
            </a:r>
          </a:p>
          <a:p>
            <a:pPr algn="ctr"/>
            <a:r>
              <a:rPr lang="en-US" dirty="0" err="1" smtClean="0"/>
              <a:t>Upto</a:t>
            </a:r>
            <a:r>
              <a:rPr lang="en-US" dirty="0" smtClean="0"/>
              <a:t> 50%</a:t>
            </a:r>
            <a:endParaRPr lang="en-US" dirty="0"/>
          </a:p>
        </p:txBody>
      </p:sp>
      <p:cxnSp>
        <p:nvCxnSpPr>
          <p:cNvPr id="33" name="Straight Arrow Connector 32"/>
          <p:cNvCxnSpPr/>
          <p:nvPr/>
        </p:nvCxnSpPr>
        <p:spPr>
          <a:xfrm>
            <a:off x="7283158" y="4214209"/>
            <a:ext cx="286814" cy="46503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04363" y="5257800"/>
            <a:ext cx="1253869" cy="584775"/>
          </a:xfrm>
          <a:prstGeom prst="rect">
            <a:avLst/>
          </a:prstGeom>
          <a:noFill/>
        </p:spPr>
        <p:txBody>
          <a:bodyPr wrap="none" rtlCol="0">
            <a:spAutoFit/>
          </a:bodyPr>
          <a:lstStyle/>
          <a:p>
            <a:r>
              <a:rPr lang="en-US" sz="3200" dirty="0" smtClean="0"/>
              <a:t>$81 M</a:t>
            </a:r>
            <a:endParaRPr lang="en-US" sz="3200" dirty="0"/>
          </a:p>
        </p:txBody>
      </p:sp>
      <p:sp>
        <p:nvSpPr>
          <p:cNvPr id="39" name="TextBox 38"/>
          <p:cNvSpPr txBox="1"/>
          <p:nvPr/>
        </p:nvSpPr>
        <p:spPr>
          <a:xfrm>
            <a:off x="1188528" y="4939843"/>
            <a:ext cx="2088072" cy="369332"/>
          </a:xfrm>
          <a:prstGeom prst="rect">
            <a:avLst/>
          </a:prstGeom>
          <a:noFill/>
        </p:spPr>
        <p:txBody>
          <a:bodyPr wrap="none" rtlCol="0">
            <a:spAutoFit/>
          </a:bodyPr>
          <a:lstStyle/>
          <a:p>
            <a:r>
              <a:rPr lang="en-US" dirty="0" smtClean="0">
                <a:solidFill>
                  <a:srgbClr val="FF0000"/>
                </a:solidFill>
              </a:rPr>
              <a:t>Electricity Cost 2012</a:t>
            </a:r>
            <a:endParaRPr lang="en-US" dirty="0">
              <a:solidFill>
                <a:srgbClr val="FF0000"/>
              </a:solidFill>
            </a:endParaRPr>
          </a:p>
        </p:txBody>
      </p:sp>
      <p:sp>
        <p:nvSpPr>
          <p:cNvPr id="40" name="TextBox 39"/>
          <p:cNvSpPr txBox="1"/>
          <p:nvPr/>
        </p:nvSpPr>
        <p:spPr>
          <a:xfrm>
            <a:off x="990600" y="6400800"/>
            <a:ext cx="2062039" cy="369332"/>
          </a:xfrm>
          <a:prstGeom prst="rect">
            <a:avLst/>
          </a:prstGeom>
          <a:noFill/>
        </p:spPr>
        <p:txBody>
          <a:bodyPr wrap="none" rtlCol="0">
            <a:spAutoFit/>
          </a:bodyPr>
          <a:lstStyle/>
          <a:p>
            <a:r>
              <a:rPr lang="en-US" dirty="0" smtClean="0"/>
              <a:t>Source: GREENNETS</a:t>
            </a:r>
            <a:endParaRPr lang="en-US" dirty="0"/>
          </a:p>
        </p:txBody>
      </p:sp>
      <p:sp>
        <p:nvSpPr>
          <p:cNvPr id="35" name="TextBox 34"/>
          <p:cNvSpPr txBox="1"/>
          <p:nvPr/>
        </p:nvSpPr>
        <p:spPr>
          <a:xfrm>
            <a:off x="1371600" y="3193410"/>
            <a:ext cx="5117555" cy="646331"/>
          </a:xfrm>
          <a:prstGeom prst="rect">
            <a:avLst/>
          </a:prstGeom>
          <a:solidFill>
            <a:srgbClr val="002060"/>
          </a:solidFill>
        </p:spPr>
        <p:txBody>
          <a:bodyPr wrap="none" rtlCol="0">
            <a:spAutoFit/>
          </a:bodyPr>
          <a:lstStyle/>
          <a:p>
            <a:r>
              <a:rPr lang="en-US" sz="3600" dirty="0" smtClean="0">
                <a:solidFill>
                  <a:schemeClr val="bg1"/>
                </a:solidFill>
              </a:rPr>
              <a:t>Significant electricity costs</a:t>
            </a:r>
            <a:endParaRPr lang="en-US" sz="3600" dirty="0">
              <a:solidFill>
                <a:schemeClr val="bg1"/>
              </a:solidFill>
            </a:endParaRPr>
          </a:p>
        </p:txBody>
      </p:sp>
      <p:sp>
        <p:nvSpPr>
          <p:cNvPr id="3" name="Slide Number Placeholder 2"/>
          <p:cNvSpPr>
            <a:spLocks noGrp="1"/>
          </p:cNvSpPr>
          <p:nvPr>
            <p:ph type="sldNum" sz="quarter" idx="12"/>
          </p:nvPr>
        </p:nvSpPr>
        <p:spPr/>
        <p:txBody>
          <a:bodyPr/>
          <a:lstStyle/>
          <a:p>
            <a:fld id="{6E32B92A-CB75-4E54-8293-CBC8A13B5AFB}" type="slidenum">
              <a:rPr lang="en-US" smtClean="0"/>
              <a:t>5</a:t>
            </a:fld>
            <a:endParaRPr lang="en-US"/>
          </a:p>
        </p:txBody>
      </p:sp>
    </p:spTree>
    <p:extLst>
      <p:ext uri="{BB962C8B-B14F-4D97-AF65-F5344CB8AC3E}">
        <p14:creationId xmlns:p14="http://schemas.microsoft.com/office/powerpoint/2010/main" val="390687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4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10" grpId="0"/>
      <p:bldP spid="11" grpId="0"/>
      <p:bldP spid="11" grpId="1"/>
      <p:bldGraphic spid="18" grpId="0">
        <p:bldAsOne/>
      </p:bldGraphic>
      <p:bldP spid="13" grpId="0"/>
      <p:bldP spid="22" grpId="0"/>
      <p:bldP spid="26" grpId="0"/>
      <p:bldGraphic spid="28" grpId="0">
        <p:bldAsOne/>
      </p:bldGraphic>
      <p:bldP spid="32" grpId="0"/>
      <p:bldP spid="38" grpId="0"/>
      <p:bldP spid="39" grpId="0"/>
      <p:bldP spid="40" grpId="0"/>
      <p:bldP spid="40" grpId="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b="1" dirty="0" smtClean="0">
                <a:solidFill>
                  <a:srgbClr val="FF0000"/>
                </a:solidFill>
              </a:rPr>
              <a:t>Opportunity and key idea</a:t>
            </a:r>
          </a:p>
          <a:p>
            <a:r>
              <a:rPr lang="en-US" dirty="0" smtClean="0"/>
              <a:t>Case studies:</a:t>
            </a:r>
          </a:p>
          <a:p>
            <a:pPr lvl="1"/>
            <a:r>
              <a:rPr lang="en-US" dirty="0" smtClean="0"/>
              <a:t>Data centers</a:t>
            </a:r>
          </a:p>
          <a:p>
            <a:pPr lvl="1"/>
            <a:r>
              <a:rPr lang="en-US" dirty="0" smtClean="0"/>
              <a:t>Cellular networks</a:t>
            </a:r>
          </a:p>
          <a:p>
            <a:r>
              <a:rPr lang="en-US" dirty="0" smtClean="0"/>
              <a:t>Conclusions and future work</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6</a:t>
            </a:fld>
            <a:endParaRPr lang="en-US"/>
          </a:p>
        </p:txBody>
      </p:sp>
    </p:spTree>
    <p:extLst>
      <p:ext uri="{BB962C8B-B14F-4D97-AF65-F5344CB8AC3E}">
        <p14:creationId xmlns:p14="http://schemas.microsoft.com/office/powerpoint/2010/main" val="2985255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Opportunity</a:t>
            </a:r>
            <a:endParaRPr lang="en-US" dirty="0"/>
          </a:p>
        </p:txBody>
      </p:sp>
      <p:sp>
        <p:nvSpPr>
          <p:cNvPr id="13" name="Rounded Rectangular Callout 12"/>
          <p:cNvSpPr/>
          <p:nvPr/>
        </p:nvSpPr>
        <p:spPr>
          <a:xfrm>
            <a:off x="1924457" y="5244721"/>
            <a:ext cx="3028666" cy="342900"/>
          </a:xfrm>
          <a:prstGeom prst="wedgeRoundRectCallout">
            <a:avLst>
              <a:gd name="adj1" fmla="val 18535"/>
              <a:gd name="adj2" fmla="val -20814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equipment (nearly) idle</a:t>
            </a:r>
            <a:endParaRPr lang="en-US" dirty="0"/>
          </a:p>
        </p:txBody>
      </p:sp>
      <p:sp>
        <p:nvSpPr>
          <p:cNvPr id="12" name="TextBox 11"/>
          <p:cNvSpPr txBox="1"/>
          <p:nvPr/>
        </p:nvSpPr>
        <p:spPr>
          <a:xfrm>
            <a:off x="2470006" y="1905000"/>
            <a:ext cx="4006994" cy="400110"/>
          </a:xfrm>
          <a:prstGeom prst="rect">
            <a:avLst/>
          </a:prstGeom>
          <a:solidFill>
            <a:srgbClr val="002060"/>
          </a:solidFill>
        </p:spPr>
        <p:txBody>
          <a:bodyPr wrap="none" rtlCol="0">
            <a:spAutoFit/>
          </a:bodyPr>
          <a:lstStyle/>
          <a:p>
            <a:r>
              <a:rPr lang="en-US" sz="2000" dirty="0" smtClean="0">
                <a:solidFill>
                  <a:schemeClr val="bg1"/>
                </a:solidFill>
              </a:rPr>
              <a:t>Peaks and troughs quite pronounced</a:t>
            </a:r>
            <a:endParaRPr lang="en-US" sz="2000" dirty="0">
              <a:solidFill>
                <a:schemeClr val="bg1"/>
              </a:solidFill>
            </a:endParaRPr>
          </a:p>
        </p:txBody>
      </p:sp>
      <p:sp>
        <p:nvSpPr>
          <p:cNvPr id="14" name="Rounded Rectangular Callout 13"/>
          <p:cNvSpPr/>
          <p:nvPr/>
        </p:nvSpPr>
        <p:spPr>
          <a:xfrm>
            <a:off x="194340" y="1524000"/>
            <a:ext cx="4388465" cy="381000"/>
          </a:xfrm>
          <a:prstGeom prst="wedgeRoundRectCallout">
            <a:avLst>
              <a:gd name="adj1" fmla="val 89877"/>
              <a:gd name="adj2" fmla="val 182052"/>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 sufficient resources to handle peak</a:t>
            </a:r>
            <a:endParaRPr lang="en-US" dirty="0"/>
          </a:p>
        </p:txBody>
      </p:sp>
      <p:sp>
        <p:nvSpPr>
          <p:cNvPr id="15" name="TextBox 14"/>
          <p:cNvSpPr txBox="1"/>
          <p:nvPr/>
        </p:nvSpPr>
        <p:spPr>
          <a:xfrm>
            <a:off x="685800" y="3276600"/>
            <a:ext cx="2457981" cy="646331"/>
          </a:xfrm>
          <a:prstGeom prst="rect">
            <a:avLst/>
          </a:prstGeom>
          <a:noFill/>
        </p:spPr>
        <p:txBody>
          <a:bodyPr wrap="none" rtlCol="0">
            <a:spAutoFit/>
          </a:bodyPr>
          <a:lstStyle/>
          <a:p>
            <a:pPr algn="ctr"/>
            <a:r>
              <a:rPr lang="en-US" dirty="0" smtClean="0"/>
              <a:t>DC Idle power </a:t>
            </a:r>
          </a:p>
          <a:p>
            <a:pPr algn="ctr"/>
            <a:r>
              <a:rPr lang="en-US" dirty="0" smtClean="0"/>
              <a:t>75%-85% of peak power</a:t>
            </a:r>
            <a:endParaRPr lang="en-US" dirty="0"/>
          </a:p>
        </p:txBody>
      </p:sp>
      <p:sp>
        <p:nvSpPr>
          <p:cNvPr id="17" name="TextBox 16"/>
          <p:cNvSpPr txBox="1"/>
          <p:nvPr/>
        </p:nvSpPr>
        <p:spPr>
          <a:xfrm>
            <a:off x="609600" y="6336268"/>
            <a:ext cx="7498528" cy="369332"/>
          </a:xfrm>
          <a:prstGeom prst="rect">
            <a:avLst/>
          </a:prstGeom>
          <a:noFill/>
        </p:spPr>
        <p:txBody>
          <a:bodyPr wrap="none" rtlCol="0">
            <a:spAutoFit/>
          </a:bodyPr>
          <a:lstStyle/>
          <a:p>
            <a:r>
              <a:rPr lang="en-US" dirty="0" smtClean="0"/>
              <a:t>Source: Emerson</a:t>
            </a:r>
            <a:r>
              <a:rPr lang="en-US" dirty="0"/>
              <a:t>,</a:t>
            </a:r>
            <a:r>
              <a:rPr lang="en-US" dirty="0" smtClean="0"/>
              <a:t> “Energy Logic: Reducing Data Center Power Consumption…”</a:t>
            </a:r>
          </a:p>
        </p:txBody>
      </p:sp>
      <p:cxnSp>
        <p:nvCxnSpPr>
          <p:cNvPr id="23" name="Straight Arrow Connector 22"/>
          <p:cNvCxnSpPr/>
          <p:nvPr/>
        </p:nvCxnSpPr>
        <p:spPr>
          <a:xfrm>
            <a:off x="4267200" y="3110552"/>
            <a:ext cx="0" cy="2006516"/>
          </a:xfrm>
          <a:prstGeom prst="straightConnector1">
            <a:avLst/>
          </a:prstGeom>
          <a:ln w="50800">
            <a:solidFill>
              <a:srgbClr val="00B050"/>
            </a:solidFill>
            <a:headEnd type="arrow"/>
            <a:tailEnd type="arrow"/>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515768" y="3922931"/>
            <a:ext cx="2570832" cy="646331"/>
          </a:xfrm>
          <a:prstGeom prst="rect">
            <a:avLst/>
          </a:prstGeom>
          <a:solidFill>
            <a:srgbClr val="002060"/>
          </a:solidFill>
        </p:spPr>
        <p:txBody>
          <a:bodyPr wrap="square" rtlCol="0">
            <a:spAutoFit/>
          </a:bodyPr>
          <a:lstStyle/>
          <a:p>
            <a:pPr algn="ctr"/>
            <a:r>
              <a:rPr lang="en-US" dirty="0" smtClean="0">
                <a:solidFill>
                  <a:schemeClr val="bg1"/>
                </a:solidFill>
              </a:rPr>
              <a:t>Opportunity for electricity cost savings</a:t>
            </a:r>
            <a:endParaRPr lang="en-US" dirty="0">
              <a:solidFill>
                <a:schemeClr val="bg1"/>
              </a:solidFill>
            </a:endParaRPr>
          </a:p>
        </p:txBody>
      </p:sp>
      <p:sp>
        <p:nvSpPr>
          <p:cNvPr id="25" name="TextBox 24"/>
          <p:cNvSpPr txBox="1"/>
          <p:nvPr/>
        </p:nvSpPr>
        <p:spPr>
          <a:xfrm>
            <a:off x="48904" y="5972300"/>
            <a:ext cx="9260227" cy="923330"/>
          </a:xfrm>
          <a:prstGeom prst="rect">
            <a:avLst/>
          </a:prstGeom>
          <a:noFill/>
        </p:spPr>
        <p:txBody>
          <a:bodyPr wrap="none" rtlCol="0">
            <a:spAutoFit/>
          </a:bodyPr>
          <a:lstStyle/>
          <a:p>
            <a:r>
              <a:rPr lang="en-US" dirty="0" smtClean="0"/>
              <a:t>A. </a:t>
            </a:r>
            <a:r>
              <a:rPr lang="en-US" dirty="0" err="1" smtClean="0"/>
              <a:t>Nazir</a:t>
            </a:r>
            <a:r>
              <a:rPr lang="en-US" dirty="0" smtClean="0"/>
              <a:t> et. al, “Unveiling Facebook: a Measurement Study of Social Network Based Applications”</a:t>
            </a:r>
          </a:p>
          <a:p>
            <a:r>
              <a:rPr lang="en-US" dirty="0" smtClean="0"/>
              <a:t>Barroso et. al, “The Case for Energy Proportional Computing”, IEEE Computer, 2007</a:t>
            </a:r>
          </a:p>
          <a:p>
            <a:r>
              <a:rPr lang="en-US" dirty="0"/>
              <a:t>Peng et. al, </a:t>
            </a:r>
            <a:r>
              <a:rPr lang="en-US" dirty="0" smtClean="0"/>
              <a:t>“Traffic-Driven Power Savings in Operational 3G Cellular Networks”, MOBICOM 2011</a:t>
            </a:r>
            <a:endParaRPr lang="en-US" dirty="0"/>
          </a:p>
        </p:txBody>
      </p:sp>
      <p:cxnSp>
        <p:nvCxnSpPr>
          <p:cNvPr id="32" name="Straight Connector 31"/>
          <p:cNvCxnSpPr/>
          <p:nvPr/>
        </p:nvCxnSpPr>
        <p:spPr>
          <a:xfrm flipV="1">
            <a:off x="3962400" y="2725426"/>
            <a:ext cx="2833255" cy="3803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962400" y="2209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62400" y="51170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029200" y="5257800"/>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sp>
        <p:nvSpPr>
          <p:cNvPr id="40" name="TextBox 39"/>
          <p:cNvSpPr txBox="1"/>
          <p:nvPr/>
        </p:nvSpPr>
        <p:spPr>
          <a:xfrm rot="16200000">
            <a:off x="1882053" y="3609298"/>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
        <p:nvSpPr>
          <p:cNvPr id="47" name="Slide Number Placeholder 46"/>
          <p:cNvSpPr>
            <a:spLocks noGrp="1"/>
          </p:cNvSpPr>
          <p:nvPr>
            <p:ph type="sldNum" sz="quarter" idx="12"/>
          </p:nvPr>
        </p:nvSpPr>
        <p:spPr/>
        <p:txBody>
          <a:bodyPr/>
          <a:lstStyle/>
          <a:p>
            <a:fld id="{6E32B92A-CB75-4E54-8293-CBC8A13B5AFB}" type="slidenum">
              <a:rPr lang="en-US" smtClean="0"/>
              <a:t>7</a:t>
            </a:fld>
            <a:endParaRPr lang="en-US"/>
          </a:p>
        </p:txBody>
      </p:sp>
      <p:sp>
        <p:nvSpPr>
          <p:cNvPr id="55" name="TextBox 54"/>
          <p:cNvSpPr txBox="1"/>
          <p:nvPr/>
        </p:nvSpPr>
        <p:spPr>
          <a:xfrm>
            <a:off x="4267200" y="1840468"/>
            <a:ext cx="4770858" cy="400110"/>
          </a:xfrm>
          <a:prstGeom prst="rect">
            <a:avLst/>
          </a:prstGeom>
          <a:solidFill>
            <a:srgbClr val="002060"/>
          </a:solidFill>
        </p:spPr>
        <p:txBody>
          <a:bodyPr wrap="none" rtlCol="0">
            <a:spAutoFit/>
          </a:bodyPr>
          <a:lstStyle/>
          <a:p>
            <a:r>
              <a:rPr lang="en-US" sz="2000" dirty="0" smtClean="0">
                <a:solidFill>
                  <a:schemeClr val="bg1"/>
                </a:solidFill>
              </a:rPr>
              <a:t>Network workload has systematic variations</a:t>
            </a:r>
            <a:endParaRPr lang="en-US" sz="2000" dirty="0">
              <a:solidFill>
                <a:schemeClr val="bg1"/>
              </a:solidFill>
            </a:endParaRPr>
          </a:p>
        </p:txBody>
      </p:sp>
      <p:pic>
        <p:nvPicPr>
          <p:cNvPr id="6146" name="Picture 2" descr="E:\Users\Saqib Ilyas\Desktop\workloadr-p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5914030" cy="31725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89314" y="5084482"/>
            <a:ext cx="301686"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6629400" y="5108022"/>
            <a:ext cx="301686" cy="369332"/>
          </a:xfrm>
          <a:prstGeom prst="rect">
            <a:avLst/>
          </a:prstGeom>
          <a:noFill/>
        </p:spPr>
        <p:txBody>
          <a:bodyPr wrap="none" rtlCol="0">
            <a:spAutoFit/>
          </a:bodyPr>
          <a:lstStyle/>
          <a:p>
            <a:r>
              <a:rPr lang="en-US" dirty="0" smtClean="0"/>
              <a:t>1</a:t>
            </a:r>
            <a:endParaRPr lang="en-US" dirty="0"/>
          </a:p>
        </p:txBody>
      </p:sp>
      <p:sp>
        <p:nvSpPr>
          <p:cNvPr id="5" name="TextBox 4"/>
          <p:cNvSpPr txBox="1"/>
          <p:nvPr/>
        </p:nvSpPr>
        <p:spPr>
          <a:xfrm>
            <a:off x="3657600" y="2567766"/>
            <a:ext cx="303288" cy="369332"/>
          </a:xfrm>
          <a:prstGeom prst="rect">
            <a:avLst/>
          </a:prstGeom>
          <a:noFill/>
        </p:spPr>
        <p:txBody>
          <a:bodyPr wrap="none" rtlCol="0">
            <a:spAutoFit/>
          </a:bodyPr>
          <a:lstStyle/>
          <a:p>
            <a:r>
              <a:rPr lang="en-US" dirty="0" smtClean="0"/>
              <a:t>P</a:t>
            </a:r>
            <a:endParaRPr lang="en-US" dirty="0"/>
          </a:p>
        </p:txBody>
      </p:sp>
      <p:sp>
        <p:nvSpPr>
          <p:cNvPr id="26" name="TextBox 25"/>
          <p:cNvSpPr txBox="1"/>
          <p:nvPr/>
        </p:nvSpPr>
        <p:spPr>
          <a:xfrm>
            <a:off x="3310748" y="2920404"/>
            <a:ext cx="712054" cy="369332"/>
          </a:xfrm>
          <a:prstGeom prst="rect">
            <a:avLst/>
          </a:prstGeom>
          <a:noFill/>
        </p:spPr>
        <p:txBody>
          <a:bodyPr wrap="none" rtlCol="0">
            <a:spAutoFit/>
          </a:bodyPr>
          <a:lstStyle/>
          <a:p>
            <a:r>
              <a:rPr lang="en-US" dirty="0" smtClean="0"/>
              <a:t>0.85P</a:t>
            </a:r>
            <a:endParaRPr lang="en-US" dirty="0"/>
          </a:p>
        </p:txBody>
      </p:sp>
      <p:cxnSp>
        <p:nvCxnSpPr>
          <p:cNvPr id="7" name="Straight Connector 6"/>
          <p:cNvCxnSpPr/>
          <p:nvPr/>
        </p:nvCxnSpPr>
        <p:spPr>
          <a:xfrm>
            <a:off x="6781799" y="5072397"/>
            <a:ext cx="1" cy="91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3962716" y="2679706"/>
            <a:ext cx="1" cy="914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6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14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animBg="1"/>
      <p:bldP spid="12" grpId="1" animBg="1"/>
      <p:bldP spid="14" grpId="0" animBg="1"/>
      <p:bldP spid="14" grpId="1" animBg="1"/>
      <p:bldP spid="15" grpId="0"/>
      <p:bldP spid="17" grpId="0"/>
      <p:bldP spid="24" grpId="0" animBg="1"/>
      <p:bldP spid="25" grpId="1"/>
      <p:bldP spid="42" grpId="0"/>
      <p:bldP spid="40" grpId="0" animBg="1"/>
      <p:bldP spid="55" grpId="1" animBg="1"/>
      <p:bldP spid="3" grpId="0"/>
      <p:bldP spid="21" grpId="0"/>
      <p:bldP spid="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ular Callout 116"/>
          <p:cNvSpPr/>
          <p:nvPr/>
        </p:nvSpPr>
        <p:spPr>
          <a:xfrm>
            <a:off x="5181600" y="1447800"/>
            <a:ext cx="3810000" cy="575952"/>
          </a:xfrm>
          <a:prstGeom prst="wedgeRoundRectCallout">
            <a:avLst>
              <a:gd name="adj1" fmla="val -26438"/>
              <a:gd name="adj2" fmla="val 16063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When workload rises even more …</a:t>
            </a:r>
            <a:endParaRPr lang="en-US" dirty="0"/>
          </a:p>
        </p:txBody>
      </p:sp>
      <p:sp>
        <p:nvSpPr>
          <p:cNvPr id="8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Idea</a:t>
            </a:r>
            <a:endParaRPr lang="en-US" dirty="0"/>
          </a:p>
        </p:txBody>
      </p:sp>
      <p:sp>
        <p:nvSpPr>
          <p:cNvPr id="86" name="Oval 85"/>
          <p:cNvSpPr/>
          <p:nvPr/>
        </p:nvSpPr>
        <p:spPr>
          <a:xfrm>
            <a:off x="465616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4923130" y="3657600"/>
            <a:ext cx="417102" cy="369332"/>
          </a:xfrm>
          <a:prstGeom prst="rect">
            <a:avLst/>
          </a:prstGeom>
          <a:noFill/>
        </p:spPr>
        <p:txBody>
          <a:bodyPr wrap="none" rtlCol="0">
            <a:spAutoFit/>
          </a:bodyPr>
          <a:lstStyle/>
          <a:p>
            <a:r>
              <a:rPr lang="en-US" dirty="0" smtClean="0"/>
              <a:t>TX</a:t>
            </a:r>
            <a:endParaRPr lang="en-US" dirty="0"/>
          </a:p>
        </p:txBody>
      </p:sp>
      <p:sp>
        <p:nvSpPr>
          <p:cNvPr id="87" name="Oval 86"/>
          <p:cNvSpPr/>
          <p:nvPr/>
        </p:nvSpPr>
        <p:spPr>
          <a:xfrm>
            <a:off x="5638800" y="3505200"/>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750177" y="3669268"/>
            <a:ext cx="441146" cy="369332"/>
          </a:xfrm>
          <a:prstGeom prst="rect">
            <a:avLst/>
          </a:prstGeom>
          <a:noFill/>
        </p:spPr>
        <p:txBody>
          <a:bodyPr wrap="none" rtlCol="0">
            <a:spAutoFit/>
          </a:bodyPr>
          <a:lstStyle/>
          <a:p>
            <a:r>
              <a:rPr lang="en-US" dirty="0" smtClean="0"/>
              <a:t>CA</a:t>
            </a:r>
            <a:endParaRPr lang="en-US" dirty="0"/>
          </a:p>
        </p:txBody>
      </p:sp>
      <p:pic>
        <p:nvPicPr>
          <p:cNvPr id="120" name="Picture 8" descr="https://i.ytimg.com/vi/JJ44hEr5DFE/maxresdefaul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4228606" cy="2378591"/>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p:cNvCxnSpPr/>
          <p:nvPr/>
        </p:nvCxnSpPr>
        <p:spPr>
          <a:xfrm flipH="1" flipV="1">
            <a:off x="3124200" y="1752600"/>
            <a:ext cx="1137" cy="2887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rot="16200000">
            <a:off x="1186683" y="3131152"/>
            <a:ext cx="1625766" cy="646331"/>
          </a:xfrm>
          <a:prstGeom prst="rect">
            <a:avLst/>
          </a:prstGeom>
          <a:noFill/>
        </p:spPr>
        <p:txBody>
          <a:bodyPr wrap="none" rtlCol="0">
            <a:spAutoFit/>
          </a:bodyPr>
          <a:lstStyle/>
          <a:p>
            <a:r>
              <a:rPr lang="en-US" dirty="0" smtClean="0"/>
              <a:t>Electricity price</a:t>
            </a:r>
          </a:p>
          <a:p>
            <a:pPr algn="ctr"/>
            <a:r>
              <a:rPr lang="en-US" dirty="0" smtClean="0"/>
              <a:t>$/MWh</a:t>
            </a:r>
            <a:endParaRPr lang="en-US" dirty="0"/>
          </a:p>
        </p:txBody>
      </p:sp>
      <p:sp>
        <p:nvSpPr>
          <p:cNvPr id="94" name="Chord 93"/>
          <p:cNvSpPr/>
          <p:nvPr/>
        </p:nvSpPr>
        <p:spPr>
          <a:xfrm>
            <a:off x="3596185" y="3513615"/>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hord 94"/>
          <p:cNvSpPr/>
          <p:nvPr/>
        </p:nvSpPr>
        <p:spPr>
          <a:xfrm>
            <a:off x="4659867" y="3507180"/>
            <a:ext cx="640080" cy="677385"/>
          </a:xfrm>
          <a:prstGeom prst="chord">
            <a:avLst>
              <a:gd name="adj1" fmla="val 5321798"/>
              <a:gd name="adj2" fmla="val 162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ular Callout 95"/>
          <p:cNvSpPr/>
          <p:nvPr/>
        </p:nvSpPr>
        <p:spPr>
          <a:xfrm>
            <a:off x="3394813" y="1828800"/>
            <a:ext cx="2243987" cy="591791"/>
          </a:xfrm>
          <a:prstGeom prst="wedgeRoundRectCallout">
            <a:avLst>
              <a:gd name="adj1" fmla="val 19916"/>
              <a:gd name="adj2" fmla="val 235925"/>
              <a:gd name="adj3" fmla="val 16667"/>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 (WR)</a:t>
            </a:r>
            <a:endParaRPr lang="en-US" dirty="0"/>
          </a:p>
        </p:txBody>
      </p:sp>
      <p:sp>
        <p:nvSpPr>
          <p:cNvPr id="98" name="Rounded Rectangular Callout 97"/>
          <p:cNvSpPr/>
          <p:nvPr/>
        </p:nvSpPr>
        <p:spPr>
          <a:xfrm>
            <a:off x="1817132" y="4343400"/>
            <a:ext cx="1764268" cy="304800"/>
          </a:xfrm>
          <a:prstGeom prst="wedgeRoundRectCallout">
            <a:avLst>
              <a:gd name="adj1" fmla="val 124604"/>
              <a:gd name="adj2" fmla="val -113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Least expensive</a:t>
            </a:r>
            <a:endParaRPr lang="en-US" dirty="0"/>
          </a:p>
        </p:txBody>
      </p:sp>
      <p:sp>
        <p:nvSpPr>
          <p:cNvPr id="101" name="TextBox 100"/>
          <p:cNvSpPr txBox="1"/>
          <p:nvPr/>
        </p:nvSpPr>
        <p:spPr>
          <a:xfrm>
            <a:off x="1905000" y="4649422"/>
            <a:ext cx="6143413" cy="461665"/>
          </a:xfrm>
          <a:prstGeom prst="rect">
            <a:avLst/>
          </a:prstGeom>
          <a:solidFill>
            <a:srgbClr val="002060"/>
          </a:solidFill>
        </p:spPr>
        <p:txBody>
          <a:bodyPr wrap="none" rtlCol="0">
            <a:spAutoFit/>
          </a:bodyPr>
          <a:lstStyle/>
          <a:p>
            <a:r>
              <a:rPr lang="en-US" sz="2400" dirty="0" smtClean="0">
                <a:solidFill>
                  <a:schemeClr val="bg1"/>
                </a:solidFill>
              </a:rPr>
              <a:t>Workload relocation cuts electricity cost </a:t>
            </a:r>
            <a:r>
              <a:rPr lang="en-US" sz="2400" b="1" i="1" dirty="0" smtClean="0">
                <a:solidFill>
                  <a:schemeClr val="bg1"/>
                </a:solidFill>
              </a:rPr>
              <a:t>further</a:t>
            </a:r>
            <a:endParaRPr lang="en-US" sz="2400" b="1" i="1" dirty="0">
              <a:solidFill>
                <a:schemeClr val="bg1"/>
              </a:solidFill>
            </a:endParaRPr>
          </a:p>
        </p:txBody>
      </p:sp>
      <p:sp>
        <p:nvSpPr>
          <p:cNvPr id="103" name="TextBox 102"/>
          <p:cNvSpPr txBox="1"/>
          <p:nvPr/>
        </p:nvSpPr>
        <p:spPr>
          <a:xfrm>
            <a:off x="3665673" y="2779931"/>
            <a:ext cx="4830297" cy="461665"/>
          </a:xfrm>
          <a:prstGeom prst="rect">
            <a:avLst/>
          </a:prstGeom>
          <a:solidFill>
            <a:srgbClr val="002060"/>
          </a:solidFill>
        </p:spPr>
        <p:txBody>
          <a:bodyPr wrap="none" rtlCol="0">
            <a:spAutoFit/>
          </a:bodyPr>
          <a:lstStyle/>
          <a:p>
            <a:r>
              <a:rPr lang="en-US" sz="2400" dirty="0" smtClean="0">
                <a:solidFill>
                  <a:schemeClr val="bg1"/>
                </a:solidFill>
              </a:rPr>
              <a:t>Resource pruning cuts electricity cost</a:t>
            </a:r>
            <a:endParaRPr lang="en-US" sz="2400" dirty="0">
              <a:solidFill>
                <a:schemeClr val="bg1"/>
              </a:solidFill>
            </a:endParaRPr>
          </a:p>
        </p:txBody>
      </p:sp>
      <p:sp>
        <p:nvSpPr>
          <p:cNvPr id="85" name="Oval 84"/>
          <p:cNvSpPr/>
          <p:nvPr/>
        </p:nvSpPr>
        <p:spPr>
          <a:xfrm>
            <a:off x="3581400" y="3517720"/>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3840410" y="3669268"/>
            <a:ext cx="445956" cy="369332"/>
          </a:xfrm>
          <a:prstGeom prst="rect">
            <a:avLst/>
          </a:prstGeom>
          <a:noFill/>
        </p:spPr>
        <p:txBody>
          <a:bodyPr wrap="none" rtlCol="0">
            <a:spAutoFit/>
          </a:bodyPr>
          <a:lstStyle/>
          <a:p>
            <a:r>
              <a:rPr lang="en-US" dirty="0" smtClean="0"/>
              <a:t>NY</a:t>
            </a:r>
            <a:endParaRPr lang="en-US" dirty="0"/>
          </a:p>
        </p:txBody>
      </p:sp>
      <p:sp>
        <p:nvSpPr>
          <p:cNvPr id="118" name="Rounded Rectangular Callout 117"/>
          <p:cNvSpPr/>
          <p:nvPr/>
        </p:nvSpPr>
        <p:spPr>
          <a:xfrm>
            <a:off x="6705600" y="2066305"/>
            <a:ext cx="1447800" cy="524495"/>
          </a:xfrm>
          <a:prstGeom prst="wedgeRoundRectCallout">
            <a:avLst>
              <a:gd name="adj1" fmla="val -80476"/>
              <a:gd name="adj2" fmla="val 2526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Center</a:t>
            </a:r>
            <a:endParaRPr lang="en-US" dirty="0"/>
          </a:p>
        </p:txBody>
      </p:sp>
      <p:sp>
        <p:nvSpPr>
          <p:cNvPr id="28" name="TextBox 27"/>
          <p:cNvSpPr txBox="1"/>
          <p:nvPr/>
        </p:nvSpPr>
        <p:spPr>
          <a:xfrm>
            <a:off x="2594040" y="3704524"/>
            <a:ext cx="418704" cy="369332"/>
          </a:xfrm>
          <a:prstGeom prst="rect">
            <a:avLst/>
          </a:prstGeom>
          <a:noFill/>
        </p:spPr>
        <p:txBody>
          <a:bodyPr wrap="none" rtlCol="0">
            <a:spAutoFit/>
          </a:bodyPr>
          <a:lstStyle/>
          <a:p>
            <a:r>
              <a:rPr lang="en-US" dirty="0" smtClean="0"/>
              <a:t>52</a:t>
            </a:r>
            <a:endParaRPr lang="en-US" dirty="0"/>
          </a:p>
        </p:txBody>
      </p:sp>
      <p:sp>
        <p:nvSpPr>
          <p:cNvPr id="121" name="TextBox 120"/>
          <p:cNvSpPr txBox="1"/>
          <p:nvPr/>
        </p:nvSpPr>
        <p:spPr>
          <a:xfrm>
            <a:off x="2629296" y="3124200"/>
            <a:ext cx="418704" cy="369332"/>
          </a:xfrm>
          <a:prstGeom prst="rect">
            <a:avLst/>
          </a:prstGeom>
          <a:noFill/>
        </p:spPr>
        <p:txBody>
          <a:bodyPr wrap="none" rtlCol="0">
            <a:spAutoFit/>
          </a:bodyPr>
          <a:lstStyle/>
          <a:p>
            <a:r>
              <a:rPr lang="en-US" dirty="0" smtClean="0"/>
              <a:t>72</a:t>
            </a:r>
            <a:endParaRPr lang="en-US" dirty="0"/>
          </a:p>
        </p:txBody>
      </p:sp>
      <p:sp>
        <p:nvSpPr>
          <p:cNvPr id="122" name="TextBox 121"/>
          <p:cNvSpPr txBox="1"/>
          <p:nvPr/>
        </p:nvSpPr>
        <p:spPr>
          <a:xfrm>
            <a:off x="2286000" y="2743200"/>
            <a:ext cx="710451" cy="369332"/>
          </a:xfrm>
          <a:prstGeom prst="rect">
            <a:avLst/>
          </a:prstGeom>
          <a:noFill/>
        </p:spPr>
        <p:txBody>
          <a:bodyPr wrap="none" rtlCol="0">
            <a:spAutoFit/>
          </a:bodyPr>
          <a:lstStyle/>
          <a:p>
            <a:r>
              <a:rPr lang="en-US" dirty="0" smtClean="0"/>
              <a:t>122.4</a:t>
            </a:r>
            <a:endParaRPr lang="en-US" dirty="0"/>
          </a:p>
        </p:txBody>
      </p:sp>
      <p:cxnSp>
        <p:nvCxnSpPr>
          <p:cNvPr id="124" name="Straight Connector 123"/>
          <p:cNvCxnSpPr/>
          <p:nvPr/>
        </p:nvCxnSpPr>
        <p:spPr>
          <a:xfrm flipV="1">
            <a:off x="3082528" y="3295649"/>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3082528" y="2926553"/>
            <a:ext cx="8334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3082528" y="3886200"/>
            <a:ext cx="83344" cy="1"/>
          </a:xfrm>
          <a:prstGeom prst="line">
            <a:avLst/>
          </a:prstGeom>
        </p:spPr>
        <p:style>
          <a:lnRef idx="1">
            <a:schemeClr val="accent1"/>
          </a:lnRef>
          <a:fillRef idx="0">
            <a:schemeClr val="accent1"/>
          </a:fillRef>
          <a:effectRef idx="0">
            <a:schemeClr val="accent1"/>
          </a:effectRef>
          <a:fontRef idx="minor">
            <a:schemeClr val="tx1"/>
          </a:fontRef>
        </p:style>
      </p:cxnSp>
      <p:sp>
        <p:nvSpPr>
          <p:cNvPr id="127" name="Rounded Rectangular Callout 126"/>
          <p:cNvSpPr/>
          <p:nvPr/>
        </p:nvSpPr>
        <p:spPr>
          <a:xfrm>
            <a:off x="6705600" y="2375620"/>
            <a:ext cx="1764268" cy="304800"/>
          </a:xfrm>
          <a:prstGeom prst="wedgeRoundRectCallout">
            <a:avLst>
              <a:gd name="adj1" fmla="val -71261"/>
              <a:gd name="adj2" fmla="val 11714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expensive</a:t>
            </a:r>
            <a:endParaRPr lang="en-US" dirty="0"/>
          </a:p>
        </p:txBody>
      </p:sp>
      <p:sp>
        <p:nvSpPr>
          <p:cNvPr id="37" name="Bent Arrow 36"/>
          <p:cNvSpPr/>
          <p:nvPr/>
        </p:nvSpPr>
        <p:spPr>
          <a:xfrm rot="5400000">
            <a:off x="4517434" y="2900792"/>
            <a:ext cx="381001" cy="88146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Rounded Rectangular Callout 98"/>
          <p:cNvSpPr/>
          <p:nvPr/>
        </p:nvSpPr>
        <p:spPr>
          <a:xfrm>
            <a:off x="1939430" y="1981200"/>
            <a:ext cx="1633824" cy="618505"/>
          </a:xfrm>
          <a:prstGeom prst="wedgeRoundRectCallout">
            <a:avLst>
              <a:gd name="adj1" fmla="val 54668"/>
              <a:gd name="adj2" fmla="val 120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 workload rises…</a:t>
            </a:r>
            <a:endParaRPr lang="en-US" dirty="0"/>
          </a:p>
        </p:txBody>
      </p:sp>
      <p:sp>
        <p:nvSpPr>
          <p:cNvPr id="128" name="TextBox 127"/>
          <p:cNvSpPr txBox="1"/>
          <p:nvPr/>
        </p:nvSpPr>
        <p:spPr>
          <a:xfrm>
            <a:off x="874206" y="1295400"/>
            <a:ext cx="3476465" cy="461665"/>
          </a:xfrm>
          <a:prstGeom prst="rect">
            <a:avLst/>
          </a:prstGeom>
          <a:noFill/>
        </p:spPr>
        <p:txBody>
          <a:bodyPr wrap="none" rtlCol="0">
            <a:spAutoFit/>
          </a:bodyPr>
          <a:lstStyle/>
          <a:p>
            <a:r>
              <a:rPr lang="en-US" sz="2400" dirty="0" smtClean="0"/>
              <a:t>Deactivate idle equipment</a:t>
            </a:r>
            <a:endParaRPr lang="en-US" sz="2400" dirty="0"/>
          </a:p>
        </p:txBody>
      </p:sp>
      <p:sp>
        <p:nvSpPr>
          <p:cNvPr id="129" name="Rounded Rectangular Callout 128"/>
          <p:cNvSpPr/>
          <p:nvPr/>
        </p:nvSpPr>
        <p:spPr>
          <a:xfrm>
            <a:off x="6234744" y="1910706"/>
            <a:ext cx="2133600" cy="680094"/>
          </a:xfrm>
          <a:prstGeom prst="wedgeRoundRectCallout">
            <a:avLst>
              <a:gd name="adj1" fmla="val -56841"/>
              <a:gd name="adj2" fmla="val 189444"/>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Deactivate some equipment</a:t>
            </a:r>
            <a:endParaRPr lang="en-US" dirty="0"/>
          </a:p>
        </p:txBody>
      </p:sp>
      <p:sp>
        <p:nvSpPr>
          <p:cNvPr id="132" name="Slide Number Placeholder 131"/>
          <p:cNvSpPr>
            <a:spLocks noGrp="1"/>
          </p:cNvSpPr>
          <p:nvPr>
            <p:ph type="sldNum" sz="quarter" idx="12"/>
          </p:nvPr>
        </p:nvSpPr>
        <p:spPr/>
        <p:txBody>
          <a:bodyPr/>
          <a:lstStyle/>
          <a:p>
            <a:fld id="{6E32B92A-CB75-4E54-8293-CBC8A13B5AFB}" type="slidenum">
              <a:rPr lang="en-US" smtClean="0"/>
              <a:t>8</a:t>
            </a:fld>
            <a:endParaRPr lang="en-US"/>
          </a:p>
        </p:txBody>
      </p:sp>
      <p:sp>
        <p:nvSpPr>
          <p:cNvPr id="97" name="Rounded Rectangular Callout 96"/>
          <p:cNvSpPr/>
          <p:nvPr/>
        </p:nvSpPr>
        <p:spPr>
          <a:xfrm>
            <a:off x="2907268" y="2218705"/>
            <a:ext cx="1219200" cy="524495"/>
          </a:xfrm>
          <a:prstGeom prst="wedgeRoundRectCallout">
            <a:avLst>
              <a:gd name="adj1" fmla="val 14432"/>
              <a:gd name="adj2" fmla="val 2466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Workload</a:t>
            </a:r>
            <a:endParaRPr lang="en-US" dirty="0">
              <a:solidFill>
                <a:schemeClr val="tx1"/>
              </a:solidFill>
            </a:endParaRPr>
          </a:p>
        </p:txBody>
      </p:sp>
      <p:sp>
        <p:nvSpPr>
          <p:cNvPr id="137" name="TextBox 136"/>
          <p:cNvSpPr txBox="1"/>
          <p:nvPr/>
        </p:nvSpPr>
        <p:spPr>
          <a:xfrm>
            <a:off x="189714" y="1866887"/>
            <a:ext cx="1449371" cy="369332"/>
          </a:xfrm>
          <a:prstGeom prst="rect">
            <a:avLst/>
          </a:prstGeom>
          <a:noFill/>
        </p:spPr>
        <p:txBody>
          <a:bodyPr wrap="none" rtlCol="0">
            <a:spAutoFit/>
          </a:bodyPr>
          <a:lstStyle/>
          <a:p>
            <a:r>
              <a:rPr lang="en-US" dirty="0" smtClean="0">
                <a:solidFill>
                  <a:schemeClr val="accent6">
                    <a:lumMod val="75000"/>
                  </a:schemeClr>
                </a:solidFill>
              </a:rPr>
              <a:t>CA: California</a:t>
            </a:r>
            <a:endParaRPr lang="en-US" dirty="0">
              <a:solidFill>
                <a:schemeClr val="accent6">
                  <a:lumMod val="75000"/>
                </a:schemeClr>
              </a:solidFill>
            </a:endParaRPr>
          </a:p>
        </p:txBody>
      </p:sp>
      <p:sp>
        <p:nvSpPr>
          <p:cNvPr id="138" name="TextBox 137"/>
          <p:cNvSpPr txBox="1"/>
          <p:nvPr/>
        </p:nvSpPr>
        <p:spPr>
          <a:xfrm>
            <a:off x="189714" y="2133600"/>
            <a:ext cx="1426481" cy="646331"/>
          </a:xfrm>
          <a:prstGeom prst="rect">
            <a:avLst/>
          </a:prstGeom>
          <a:noFill/>
        </p:spPr>
        <p:txBody>
          <a:bodyPr wrap="none" rtlCol="0">
            <a:spAutoFit/>
          </a:bodyPr>
          <a:lstStyle/>
          <a:p>
            <a:r>
              <a:rPr lang="en-US" dirty="0" smtClean="0">
                <a:solidFill>
                  <a:schemeClr val="accent6">
                    <a:lumMod val="75000"/>
                  </a:schemeClr>
                </a:solidFill>
              </a:rPr>
              <a:t>NY</a:t>
            </a:r>
            <a:r>
              <a:rPr lang="en-US" dirty="0">
                <a:solidFill>
                  <a:schemeClr val="accent6">
                    <a:lumMod val="75000"/>
                  </a:schemeClr>
                </a:solidFill>
              </a:rPr>
              <a:t>: New York</a:t>
            </a:r>
          </a:p>
          <a:p>
            <a:r>
              <a:rPr lang="en-US" dirty="0">
                <a:solidFill>
                  <a:schemeClr val="accent6">
                    <a:lumMod val="75000"/>
                  </a:schemeClr>
                </a:solidFill>
              </a:rPr>
              <a:t>TX: </a:t>
            </a:r>
            <a:r>
              <a:rPr lang="en-US" dirty="0" smtClean="0">
                <a:solidFill>
                  <a:schemeClr val="accent6">
                    <a:lumMod val="75000"/>
                  </a:schemeClr>
                </a:solidFill>
              </a:rPr>
              <a:t>Texas</a:t>
            </a:r>
            <a:endParaRPr lang="en-US" dirty="0">
              <a:solidFill>
                <a:schemeClr val="accent6">
                  <a:lumMod val="75000"/>
                </a:schemeClr>
              </a:solidFill>
            </a:endParaRPr>
          </a:p>
        </p:txBody>
      </p:sp>
      <p:sp>
        <p:nvSpPr>
          <p:cNvPr id="139" name="TextBox 138"/>
          <p:cNvSpPr txBox="1"/>
          <p:nvPr/>
        </p:nvSpPr>
        <p:spPr>
          <a:xfrm>
            <a:off x="3956211" y="2209800"/>
            <a:ext cx="3936527" cy="461665"/>
          </a:xfrm>
          <a:prstGeom prst="rect">
            <a:avLst/>
          </a:prstGeom>
          <a:solidFill>
            <a:srgbClr val="002060"/>
          </a:solidFill>
        </p:spPr>
        <p:txBody>
          <a:bodyPr wrap="none" rtlCol="0">
            <a:spAutoFit/>
          </a:bodyPr>
          <a:lstStyle/>
          <a:p>
            <a:r>
              <a:rPr lang="en-US" sz="2400" dirty="0" smtClean="0">
                <a:solidFill>
                  <a:schemeClr val="bg1"/>
                </a:solidFill>
              </a:rPr>
              <a:t>Move workload from NY to TX</a:t>
            </a:r>
            <a:endParaRPr lang="en-US" sz="2400" dirty="0">
              <a:solidFill>
                <a:schemeClr val="bg1"/>
              </a:solidFill>
            </a:endParaRPr>
          </a:p>
        </p:txBody>
      </p:sp>
      <p:sp>
        <p:nvSpPr>
          <p:cNvPr id="131" name="Rounded Rectangular Callout 130"/>
          <p:cNvSpPr/>
          <p:nvPr/>
        </p:nvSpPr>
        <p:spPr>
          <a:xfrm>
            <a:off x="1886634" y="1707790"/>
            <a:ext cx="1389966" cy="546820"/>
          </a:xfrm>
          <a:prstGeom prst="wedgeRoundRectCallout">
            <a:avLst>
              <a:gd name="adj1" fmla="val 80673"/>
              <a:gd name="adj2" fmla="val 1640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RP to save more</a:t>
            </a:r>
            <a:endParaRPr lang="en-US" dirty="0"/>
          </a:p>
        </p:txBody>
      </p:sp>
      <p:sp>
        <p:nvSpPr>
          <p:cNvPr id="140" name="TextBox 139"/>
          <p:cNvSpPr txBox="1"/>
          <p:nvPr/>
        </p:nvSpPr>
        <p:spPr>
          <a:xfrm>
            <a:off x="2128741" y="2981980"/>
            <a:ext cx="5262659" cy="523220"/>
          </a:xfrm>
          <a:prstGeom prst="rect">
            <a:avLst/>
          </a:prstGeom>
          <a:solidFill>
            <a:srgbClr val="002060"/>
          </a:solidFill>
        </p:spPr>
        <p:txBody>
          <a:bodyPr wrap="none" rtlCol="0">
            <a:spAutoFit/>
          </a:bodyPr>
          <a:lstStyle/>
          <a:p>
            <a:r>
              <a:rPr lang="en-US" sz="2800" dirty="0" smtClean="0">
                <a:solidFill>
                  <a:schemeClr val="bg1"/>
                </a:solidFill>
              </a:rPr>
              <a:t>RP and WR can cut electricity costs</a:t>
            </a:r>
            <a:endParaRPr lang="en-US" sz="2800" dirty="0">
              <a:solidFill>
                <a:schemeClr val="bg1"/>
              </a:solidFill>
            </a:endParaRPr>
          </a:p>
        </p:txBody>
      </p:sp>
      <p:sp>
        <p:nvSpPr>
          <p:cNvPr id="141" name="TextBox 140"/>
          <p:cNvSpPr txBox="1"/>
          <p:nvPr/>
        </p:nvSpPr>
        <p:spPr>
          <a:xfrm>
            <a:off x="2202286" y="4114800"/>
            <a:ext cx="5115568" cy="523220"/>
          </a:xfrm>
          <a:prstGeom prst="rect">
            <a:avLst/>
          </a:prstGeom>
          <a:solidFill>
            <a:srgbClr val="002060"/>
          </a:solidFill>
        </p:spPr>
        <p:txBody>
          <a:bodyPr wrap="none" rtlCol="0">
            <a:spAutoFit/>
          </a:bodyPr>
          <a:lstStyle/>
          <a:p>
            <a:r>
              <a:rPr lang="en-US" sz="2800" dirty="0" err="1" smtClean="0">
                <a:solidFill>
                  <a:schemeClr val="bg1"/>
                </a:solidFill>
              </a:rPr>
              <a:t>Ain’t</a:t>
            </a:r>
            <a:r>
              <a:rPr lang="en-US" sz="2800" dirty="0" smtClean="0">
                <a:solidFill>
                  <a:schemeClr val="bg1"/>
                </a:solidFill>
              </a:rPr>
              <a:t> no such thing as a free lunch</a:t>
            </a:r>
            <a:endParaRPr lang="en-US" sz="2800" dirty="0">
              <a:solidFill>
                <a:schemeClr val="bg1"/>
              </a:solidFill>
            </a:endParaRPr>
          </a:p>
        </p:txBody>
      </p:sp>
      <p:sp>
        <p:nvSpPr>
          <p:cNvPr id="142" name="TextBox 141"/>
          <p:cNvSpPr txBox="1"/>
          <p:nvPr/>
        </p:nvSpPr>
        <p:spPr>
          <a:xfrm>
            <a:off x="585805" y="6400800"/>
            <a:ext cx="6957995" cy="369332"/>
          </a:xfrm>
          <a:prstGeom prst="rect">
            <a:avLst/>
          </a:prstGeom>
          <a:noFill/>
        </p:spPr>
        <p:txBody>
          <a:bodyPr wrap="none" rtlCol="0">
            <a:spAutoFit/>
          </a:bodyPr>
          <a:lstStyle/>
          <a:p>
            <a:r>
              <a:rPr lang="en-US" dirty="0" smtClean="0"/>
              <a:t>A. Qureshi et. al, “Plugging into energy market diversity”, HOTNETS 2008</a:t>
            </a:r>
            <a:endParaRPr lang="en-US" dirty="0"/>
          </a:p>
        </p:txBody>
      </p:sp>
      <p:pic>
        <p:nvPicPr>
          <p:cNvPr id="5124" name="Picture 4" descr="E:\Users\Saqib Ilyas\Downloads\6744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533525"/>
            <a:ext cx="428625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Users\Saqib Ilyas\Desktop\pric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47800"/>
            <a:ext cx="7665409" cy="3533775"/>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p:cNvSpPr txBox="1"/>
          <p:nvPr/>
        </p:nvSpPr>
        <p:spPr>
          <a:xfrm>
            <a:off x="4038600" y="2438400"/>
            <a:ext cx="3718262" cy="369332"/>
          </a:xfrm>
          <a:prstGeom prst="rect">
            <a:avLst/>
          </a:prstGeom>
          <a:solidFill>
            <a:srgbClr val="002060"/>
          </a:solidFill>
        </p:spPr>
        <p:txBody>
          <a:bodyPr wrap="none" rtlCol="0">
            <a:spAutoFit/>
          </a:bodyPr>
          <a:lstStyle/>
          <a:p>
            <a:r>
              <a:rPr lang="en-US" dirty="0" smtClean="0">
                <a:solidFill>
                  <a:schemeClr val="bg1"/>
                </a:solidFill>
              </a:rPr>
              <a:t>Temporal diversity in electricity prices</a:t>
            </a:r>
            <a:endParaRPr lang="en-US" dirty="0">
              <a:solidFill>
                <a:schemeClr val="bg1"/>
              </a:solidFill>
            </a:endParaRPr>
          </a:p>
        </p:txBody>
      </p:sp>
      <p:sp>
        <p:nvSpPr>
          <p:cNvPr id="143" name="TextBox 142"/>
          <p:cNvSpPr txBox="1"/>
          <p:nvPr/>
        </p:nvSpPr>
        <p:spPr>
          <a:xfrm>
            <a:off x="3948136" y="1811740"/>
            <a:ext cx="3916713" cy="369332"/>
          </a:xfrm>
          <a:prstGeom prst="rect">
            <a:avLst/>
          </a:prstGeom>
          <a:solidFill>
            <a:srgbClr val="002060"/>
          </a:solidFill>
        </p:spPr>
        <p:txBody>
          <a:bodyPr wrap="none" rtlCol="0">
            <a:spAutoFit/>
          </a:bodyPr>
          <a:lstStyle/>
          <a:p>
            <a:r>
              <a:rPr lang="en-US" dirty="0" smtClean="0">
                <a:solidFill>
                  <a:schemeClr val="bg1"/>
                </a:solidFill>
              </a:rPr>
              <a:t>Geographic diversity in electricity prices</a:t>
            </a:r>
            <a:endParaRPr lang="en-US" dirty="0">
              <a:solidFill>
                <a:schemeClr val="bg1"/>
              </a:solidFill>
            </a:endParaRPr>
          </a:p>
        </p:txBody>
      </p:sp>
      <p:sp>
        <p:nvSpPr>
          <p:cNvPr id="5" name="Oval 4"/>
          <p:cNvSpPr/>
          <p:nvPr/>
        </p:nvSpPr>
        <p:spPr>
          <a:xfrm>
            <a:off x="3157759" y="2971800"/>
            <a:ext cx="24377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33800" y="2895600"/>
            <a:ext cx="157259" cy="109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685800" y="2863538"/>
            <a:ext cx="1989274" cy="432112"/>
          </a:xfrm>
          <a:prstGeom prst="wedgeRoundRectCallout">
            <a:avLst>
              <a:gd name="adj1" fmla="val 74530"/>
              <a:gd name="adj2" fmla="val 56183"/>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Oregon cheaper</a:t>
            </a:r>
            <a:endParaRPr lang="en-US" dirty="0"/>
          </a:p>
        </p:txBody>
      </p:sp>
      <p:sp>
        <p:nvSpPr>
          <p:cNvPr id="7" name="Rounded Rectangular Callout 6"/>
          <p:cNvSpPr/>
          <p:nvPr/>
        </p:nvSpPr>
        <p:spPr>
          <a:xfrm>
            <a:off x="4158734" y="2905505"/>
            <a:ext cx="1556266" cy="371095"/>
          </a:xfrm>
          <a:prstGeom prst="wedgeRoundRectCallout">
            <a:avLst>
              <a:gd name="adj1" fmla="val -63804"/>
              <a:gd name="adj2" fmla="val 110310"/>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Texas cheaper</a:t>
            </a:r>
            <a:endParaRPr lang="en-US" dirty="0"/>
          </a:p>
        </p:txBody>
      </p:sp>
      <p:sp>
        <p:nvSpPr>
          <p:cNvPr id="53" name="Title 1"/>
          <p:cNvSpPr txBox="1">
            <a:spLocks/>
          </p:cNvSpPr>
          <p:nvPr/>
        </p:nvSpPr>
        <p:spPr>
          <a:xfrm>
            <a:off x="457200" y="27750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An Observation</a:t>
            </a:r>
            <a:endParaRPr lang="en-US" dirty="0"/>
          </a:p>
        </p:txBody>
      </p:sp>
    </p:spTree>
    <p:extLst>
      <p:ext uri="{BB962C8B-B14F-4D97-AF65-F5344CB8AC3E}">
        <p14:creationId xmlns:p14="http://schemas.microsoft.com/office/powerpoint/2010/main" val="183499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1000" fill="hold"/>
                                        <p:tgtEl>
                                          <p:spTgt spid="120"/>
                                        </p:tgtEl>
                                      </p:cBhvr>
                                      <p:by x="15000" y="15000"/>
                                    </p:animScale>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37"/>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nodeType="afterEffect">
                                  <p:stCondLst>
                                    <p:cond delay="0"/>
                                  </p:stCondLst>
                                  <p:childTnLst>
                                    <p:set>
                                      <p:cBhvr>
                                        <p:cTn id="24" dur="1" fill="hold">
                                          <p:stCondLst>
                                            <p:cond delay="0"/>
                                          </p:stCondLst>
                                        </p:cTn>
                                        <p:tgtEl>
                                          <p:spTgt spid="1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9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par>
                                <p:cTn id="53" presetID="7" presetClass="emph" presetSubtype="2" fill="hold" nodeType="withEffect">
                                  <p:stCondLst>
                                    <p:cond delay="0"/>
                                  </p:stCondLst>
                                  <p:childTnLst>
                                    <p:animClr clrSpc="rgb" dir="cw">
                                      <p:cBhvr>
                                        <p:cTn id="54" dur="2000" fill="hold"/>
                                        <p:tgtEl>
                                          <p:spTgt spid="87"/>
                                        </p:tgtEl>
                                        <p:attrNameLst>
                                          <p:attrName>stroke.color</p:attrName>
                                        </p:attrNameLst>
                                      </p:cBhvr>
                                      <p:to>
                                        <a:srgbClr val="B2B2B2"/>
                                      </p:to>
                                    </p:animClr>
                                    <p:set>
                                      <p:cBhvr>
                                        <p:cTn id="55" dur="2000" fill="hold"/>
                                        <p:tgtEl>
                                          <p:spTgt spid="87"/>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2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3"/>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51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5124"/>
                                        </p:tgtEl>
                                        <p:attrNameLst>
                                          <p:attrName>style.visibility</p:attrName>
                                        </p:attrNameLst>
                                      </p:cBhvr>
                                      <p:to>
                                        <p:strVal val="hidden"/>
                                      </p:to>
                                    </p:set>
                                  </p:childTnLst>
                                </p:cTn>
                              </p:par>
                              <p:par>
                                <p:cTn id="72" presetID="1" presetClass="exit" presetSubtype="0" fill="hold" grpId="2" nodeType="withEffect">
                                  <p:stCondLst>
                                    <p:cond delay="0"/>
                                  </p:stCondLst>
                                  <p:childTnLst>
                                    <p:set>
                                      <p:cBhvr>
                                        <p:cTn id="73" dur="1" fill="hold">
                                          <p:stCondLst>
                                            <p:cond delay="0"/>
                                          </p:stCondLst>
                                        </p:cTn>
                                        <p:tgtEl>
                                          <p:spTgt spid="138"/>
                                        </p:tgtEl>
                                        <p:attrNameLst>
                                          <p:attrName>style.visibility</p:attrName>
                                        </p:attrNameLst>
                                      </p:cBhvr>
                                      <p:to>
                                        <p:strVal val="hidden"/>
                                      </p:to>
                                    </p:set>
                                  </p:childTnLst>
                                </p:cTn>
                              </p:par>
                              <p:par>
                                <p:cTn id="74" presetID="1" presetClass="exit" presetSubtype="0" fill="hold" grpId="2" nodeType="withEffect">
                                  <p:stCondLst>
                                    <p:cond delay="0"/>
                                  </p:stCondLst>
                                  <p:childTnLst>
                                    <p:set>
                                      <p:cBhvr>
                                        <p:cTn id="75" dur="1" fill="hold">
                                          <p:stCondLst>
                                            <p:cond delay="0"/>
                                          </p:stCondLst>
                                        </p:cTn>
                                        <p:tgtEl>
                                          <p:spTgt spid="137"/>
                                        </p:tgtEl>
                                        <p:attrNameLst>
                                          <p:attrName>style.visibility</p:attrName>
                                        </p:attrNameLst>
                                      </p:cBhvr>
                                      <p:to>
                                        <p:strVal val="hidden"/>
                                      </p:to>
                                    </p:set>
                                  </p:childTnLst>
                                </p:cTn>
                              </p:par>
                              <p:par>
                                <p:cTn id="76" presetID="1" presetClass="exit" presetSubtype="0" fill="hold" grpId="0" nodeType="withEffect">
                                  <p:stCondLst>
                                    <p:cond delay="0"/>
                                  </p:stCondLst>
                                  <p:childTnLst>
                                    <p:set>
                                      <p:cBhvr>
                                        <p:cTn id="77" dur="1" fill="hold">
                                          <p:stCondLst>
                                            <p:cond delay="0"/>
                                          </p:stCondLst>
                                        </p:cTn>
                                        <p:tgtEl>
                                          <p:spTgt spid="84"/>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07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4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4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4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7"/>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6"/>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5"/>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50"/>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142"/>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43"/>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3074"/>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146"/>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53"/>
                                        </p:tgtEl>
                                        <p:attrNameLst>
                                          <p:attrName>style.visibility</p:attrName>
                                        </p:attrNameLst>
                                      </p:cBhvr>
                                      <p:to>
                                        <p:strVal val="hidden"/>
                                      </p:to>
                                    </p:set>
                                  </p:childTnLst>
                                </p:cTn>
                              </p:par>
                              <p:par>
                                <p:cTn id="122" presetID="1" presetClass="entr" presetSubtype="0" fill="hold" grpId="1" nodeType="withEffect">
                                  <p:stCondLst>
                                    <p:cond delay="0"/>
                                  </p:stCondLst>
                                  <p:childTnLst>
                                    <p:set>
                                      <p:cBhvr>
                                        <p:cTn id="123" dur="1" fill="hold">
                                          <p:stCondLst>
                                            <p:cond delay="0"/>
                                          </p:stCondLst>
                                        </p:cTn>
                                        <p:tgtEl>
                                          <p:spTgt spid="84"/>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21"/>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22"/>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25"/>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124"/>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126"/>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93"/>
                                        </p:tgtEl>
                                        <p:attrNameLst>
                                          <p:attrName>style.visibility</p:attrName>
                                        </p:attrNameLst>
                                      </p:cBhvr>
                                      <p:to>
                                        <p:strVal val="visible"/>
                                      </p:to>
                                    </p:set>
                                  </p:childTnLst>
                                </p:cTn>
                              </p:par>
                              <p:par>
                                <p:cTn id="140" presetID="1" presetClass="entr" presetSubtype="0" fill="hold" grpId="3" nodeType="withEffect">
                                  <p:stCondLst>
                                    <p:cond delay="0"/>
                                  </p:stCondLst>
                                  <p:childTnLst>
                                    <p:set>
                                      <p:cBhvr>
                                        <p:cTn id="141" dur="1" fill="hold">
                                          <p:stCondLst>
                                            <p:cond delay="0"/>
                                          </p:stCondLst>
                                        </p:cTn>
                                        <p:tgtEl>
                                          <p:spTgt spid="137"/>
                                        </p:tgtEl>
                                        <p:attrNameLst>
                                          <p:attrName>style.visibility</p:attrName>
                                        </p:attrNameLst>
                                      </p:cBhvr>
                                      <p:to>
                                        <p:strVal val="visible"/>
                                      </p:to>
                                    </p:set>
                                  </p:childTnLst>
                                </p:cTn>
                              </p:par>
                              <p:par>
                                <p:cTn id="142" presetID="1" presetClass="entr" presetSubtype="0" fill="hold" grpId="3" nodeType="withEffect">
                                  <p:stCondLst>
                                    <p:cond delay="0"/>
                                  </p:stCondLst>
                                  <p:childTnLst>
                                    <p:set>
                                      <p:cBhvr>
                                        <p:cTn id="143" dur="1" fill="hold">
                                          <p:stCondLst>
                                            <p:cond delay="0"/>
                                          </p:stCondLst>
                                        </p:cTn>
                                        <p:tgtEl>
                                          <p:spTgt spid="138"/>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42" presetClass="path" presetSubtype="0" accel="50000" decel="50000" fill="hold" grpId="1" nodeType="clickEffect">
                                  <p:stCondLst>
                                    <p:cond delay="0"/>
                                  </p:stCondLst>
                                  <p:childTnLst>
                                    <p:animMotion origin="layout" path="M 3.33333E-6 -2.18316E-6 L -0.00157 -0.07793 " pathEditMode="relative" rAng="0" ptsTypes="AA">
                                      <p:cBhvr>
                                        <p:cTn id="147" dur="2000" fill="hold"/>
                                        <p:tgtEl>
                                          <p:spTgt spid="85"/>
                                        </p:tgtEl>
                                        <p:attrNameLst>
                                          <p:attrName>ppt_x</p:attrName>
                                          <p:attrName>ppt_y</p:attrName>
                                        </p:attrNameLst>
                                      </p:cBhvr>
                                      <p:rCtr x="-87" y="-3908"/>
                                    </p:animMotion>
                                  </p:childTnLst>
                                </p:cTn>
                              </p:par>
                              <p:par>
                                <p:cTn id="148" presetID="42" presetClass="path" presetSubtype="0" accel="50000" decel="50000" fill="hold" grpId="1" nodeType="withEffect">
                                  <p:stCondLst>
                                    <p:cond delay="0"/>
                                  </p:stCondLst>
                                  <p:childTnLst>
                                    <p:animMotion origin="layout" path="M -8.33333E-7 4.15356E-6 L -0.00156 -0.07609 " pathEditMode="relative" rAng="0" ptsTypes="AA">
                                      <p:cBhvr>
                                        <p:cTn id="149" dur="2000" fill="hold"/>
                                        <p:tgtEl>
                                          <p:spTgt spid="104"/>
                                        </p:tgtEl>
                                        <p:attrNameLst>
                                          <p:attrName>ppt_x</p:attrName>
                                          <p:attrName>ppt_y</p:attrName>
                                        </p:attrNameLst>
                                      </p:cBhvr>
                                      <p:rCtr x="-87" y="-3816"/>
                                    </p:animMotion>
                                  </p:childTnLst>
                                </p:cTn>
                              </p:par>
                              <p:par>
                                <p:cTn id="150" presetID="42" presetClass="path" presetSubtype="0" accel="50000" decel="50000" fill="hold" grpId="2" nodeType="withEffect">
                                  <p:stCondLst>
                                    <p:cond delay="0"/>
                                  </p:stCondLst>
                                  <p:childTnLst>
                                    <p:animMotion origin="layout" path="M 1.38889E-6 -4.57909E-6 L 0.00017 -0.074 " pathEditMode="relative" rAng="0" ptsTypes="AA">
                                      <p:cBhvr>
                                        <p:cTn id="151" dur="2000" fill="hold"/>
                                        <p:tgtEl>
                                          <p:spTgt spid="94"/>
                                        </p:tgtEl>
                                        <p:attrNameLst>
                                          <p:attrName>ppt_x</p:attrName>
                                          <p:attrName>ppt_y</p:attrName>
                                        </p:attrNameLst>
                                      </p:cBhvr>
                                      <p:rCtr x="0" y="-3700"/>
                                    </p:animMotion>
                                  </p:childTnLst>
                                </p:cTn>
                              </p:par>
                              <p:par>
                                <p:cTn id="152" presetID="42" presetClass="path" presetSubtype="0" accel="50000" decel="50000" fill="hold" grpId="1" nodeType="withEffect">
                                  <p:stCondLst>
                                    <p:cond delay="0"/>
                                  </p:stCondLst>
                                  <p:childTnLst>
                                    <p:animMotion origin="layout" path="M 3.33333E-6 -2.0444E-6 L -0.00035 -0.12997 " pathEditMode="relative" rAng="0" ptsTypes="AA">
                                      <p:cBhvr>
                                        <p:cTn id="153" dur="2000" fill="hold"/>
                                        <p:tgtEl>
                                          <p:spTgt spid="87"/>
                                        </p:tgtEl>
                                        <p:attrNameLst>
                                          <p:attrName>ppt_x</p:attrName>
                                          <p:attrName>ppt_y</p:attrName>
                                        </p:attrNameLst>
                                      </p:cBhvr>
                                      <p:rCtr x="-17" y="-6499"/>
                                    </p:animMotion>
                                  </p:childTnLst>
                                </p:cTn>
                              </p:par>
                              <p:par>
                                <p:cTn id="154" presetID="42" presetClass="path" presetSubtype="0" accel="50000" decel="50000" fill="hold" grpId="1" nodeType="withEffect">
                                  <p:stCondLst>
                                    <p:cond delay="0"/>
                                  </p:stCondLst>
                                  <p:childTnLst>
                                    <p:animMotion origin="layout" path="M -1.38889E-6 4.15356E-6 L -1.38889E-6 -0.13183 " pathEditMode="relative" rAng="0" ptsTypes="AA">
                                      <p:cBhvr>
                                        <p:cTn id="155" dur="2000" fill="hold"/>
                                        <p:tgtEl>
                                          <p:spTgt spid="91"/>
                                        </p:tgtEl>
                                        <p:attrNameLst>
                                          <p:attrName>ppt_x</p:attrName>
                                          <p:attrName>ppt_y</p:attrName>
                                        </p:attrNameLst>
                                      </p:cBhvr>
                                      <p:rCtr x="0" y="-6591"/>
                                    </p:animMotion>
                                  </p:childTnLst>
                                </p:cTn>
                              </p:par>
                            </p:childTnLst>
                          </p:cTn>
                        </p:par>
                        <p:par>
                          <p:cTn id="156" fill="hold">
                            <p:stCondLst>
                              <p:cond delay="2000"/>
                            </p:stCondLst>
                            <p:childTnLst>
                              <p:par>
                                <p:cTn id="157" presetID="1" presetClass="entr" presetSubtype="0" fill="hold" grpId="0" nodeType="afterEffect">
                                  <p:stCondLst>
                                    <p:cond delay="0"/>
                                  </p:stCondLst>
                                  <p:childTnLst>
                                    <p:set>
                                      <p:cBhvr>
                                        <p:cTn id="158" dur="1" fill="hold">
                                          <p:stCondLst>
                                            <p:cond delay="0"/>
                                          </p:stCondLst>
                                        </p:cTn>
                                        <p:tgtEl>
                                          <p:spTgt spid="12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8"/>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27"/>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98"/>
                                        </p:tgtEl>
                                        <p:attrNameLst>
                                          <p:attrName>style.visibility</p:attrName>
                                        </p:attrNameLst>
                                      </p:cBhvr>
                                      <p:to>
                                        <p:strVal val="hidden"/>
                                      </p:to>
                                    </p:set>
                                  </p:childTnLst>
                                </p:cTn>
                              </p:par>
                              <p:par>
                                <p:cTn id="167" presetID="1" presetClass="entr" presetSubtype="0" fill="hold" grpId="0" nodeType="withEffect">
                                  <p:stCondLst>
                                    <p:cond delay="0"/>
                                  </p:stCondLst>
                                  <p:childTnLst>
                                    <p:set>
                                      <p:cBhvr>
                                        <p:cTn id="168" dur="1" fill="hold">
                                          <p:stCondLst>
                                            <p:cond delay="0"/>
                                          </p:stCondLst>
                                        </p:cTn>
                                        <p:tgtEl>
                                          <p:spTgt spid="13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3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37"/>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139"/>
                                        </p:tgtEl>
                                        <p:attrNameLst>
                                          <p:attrName>style.visibility</p:attrName>
                                        </p:attrNameLst>
                                      </p:cBhvr>
                                      <p:to>
                                        <p:strVal val="hidden"/>
                                      </p:to>
                                    </p:set>
                                  </p:childTnLst>
                                </p:cTn>
                              </p:par>
                              <p:par>
                                <p:cTn id="177" presetID="1" presetClass="exit" presetSubtype="0" fill="hold" grpId="0" nodeType="withEffect">
                                  <p:stCondLst>
                                    <p:cond delay="0"/>
                                  </p:stCondLst>
                                  <p:childTnLst>
                                    <p:set>
                                      <p:cBhvr>
                                        <p:cTn id="178" dur="1" fill="hold">
                                          <p:stCondLst>
                                            <p:cond delay="0"/>
                                          </p:stCondLst>
                                        </p:cTn>
                                        <p:tgtEl>
                                          <p:spTgt spid="94"/>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95"/>
                                        </p:tgtEl>
                                        <p:attrNameLst>
                                          <p:attrName>style.visibility</p:attrName>
                                        </p:attrNameLst>
                                      </p:cBhvr>
                                      <p:to>
                                        <p:strVal val="hidden"/>
                                      </p:to>
                                    </p:set>
                                  </p:childTnLst>
                                </p:cTn>
                              </p:par>
                              <p:par>
                                <p:cTn id="181" presetID="19" presetClass="emph" presetSubtype="0" fill="hold" grpId="1" nodeType="withEffect">
                                  <p:stCondLst>
                                    <p:cond delay="0"/>
                                  </p:stCondLst>
                                  <p:childTnLst>
                                    <p:animClr clrSpc="rgb" dir="cw">
                                      <p:cBhvr override="childStyle">
                                        <p:cTn id="182" dur="500" fill="hold"/>
                                        <p:tgtEl>
                                          <p:spTgt spid="86"/>
                                        </p:tgtEl>
                                        <p:attrNameLst>
                                          <p:attrName>style.color</p:attrName>
                                        </p:attrNameLst>
                                      </p:cBhvr>
                                      <p:to>
                                        <a:srgbClr val="C5D5E9"/>
                                      </p:to>
                                    </p:animClr>
                                    <p:animClr clrSpc="rgb" dir="cw">
                                      <p:cBhvr>
                                        <p:cTn id="183" dur="500" fill="hold"/>
                                        <p:tgtEl>
                                          <p:spTgt spid="86"/>
                                        </p:tgtEl>
                                        <p:attrNameLst>
                                          <p:attrName>fillcolor</p:attrName>
                                        </p:attrNameLst>
                                      </p:cBhvr>
                                      <p:to>
                                        <a:srgbClr val="C5D5E9"/>
                                      </p:to>
                                    </p:animClr>
                                    <p:set>
                                      <p:cBhvr>
                                        <p:cTn id="184" dur="500" fill="hold"/>
                                        <p:tgtEl>
                                          <p:spTgt spid="86"/>
                                        </p:tgtEl>
                                        <p:attrNameLst>
                                          <p:attrName>fill.type</p:attrName>
                                        </p:attrNameLst>
                                      </p:cBhvr>
                                      <p:to>
                                        <p:strVal val="solid"/>
                                      </p:to>
                                    </p:set>
                                    <p:set>
                                      <p:cBhvr>
                                        <p:cTn id="185" dur="500" fill="hold"/>
                                        <p:tgtEl>
                                          <p:spTgt spid="86"/>
                                        </p:tgtEl>
                                        <p:attrNameLst>
                                          <p:attrName>fill.on</p:attrName>
                                        </p:attrNameLst>
                                      </p:cBhvr>
                                      <p:to>
                                        <p:strVal val="true"/>
                                      </p:to>
                                    </p:set>
                                  </p:childTnLst>
                                </p:cTn>
                              </p:par>
                              <p:par>
                                <p:cTn id="186" presetID="1" presetClass="entr" presetSubtype="0" fill="hold" grpId="0" nodeType="withEffect">
                                  <p:stCondLst>
                                    <p:cond delay="0"/>
                                  </p:stCondLst>
                                  <p:childTnLst>
                                    <p:set>
                                      <p:cBhvr>
                                        <p:cTn id="187" dur="1" fill="hold">
                                          <p:stCondLst>
                                            <p:cond delay="0"/>
                                          </p:stCondLst>
                                        </p:cTn>
                                        <p:tgtEl>
                                          <p:spTgt spid="96"/>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1" nodeType="clickEffect">
                                  <p:stCondLst>
                                    <p:cond delay="0"/>
                                  </p:stCondLst>
                                  <p:childTnLst>
                                    <p:set>
                                      <p:cBhvr>
                                        <p:cTn id="191" dur="1" fill="hold">
                                          <p:stCondLst>
                                            <p:cond delay="0"/>
                                          </p:stCondLst>
                                        </p:cTn>
                                        <p:tgtEl>
                                          <p:spTgt spid="96"/>
                                        </p:tgtEl>
                                        <p:attrNameLst>
                                          <p:attrName>style.visibility</p:attrName>
                                        </p:attrNameLst>
                                      </p:cBhvr>
                                      <p:to>
                                        <p:strVal val="hidden"/>
                                      </p:to>
                                    </p:set>
                                  </p:childTnLst>
                                </p:cTn>
                              </p:par>
                              <p:par>
                                <p:cTn id="192" presetID="1" presetClass="entr" presetSubtype="0" fill="hold" grpId="0" nodeType="withEffect">
                                  <p:stCondLst>
                                    <p:cond delay="0"/>
                                  </p:stCondLst>
                                  <p:childTnLst>
                                    <p:set>
                                      <p:cBhvr>
                                        <p:cTn id="193" dur="1" fill="hold">
                                          <p:stCondLst>
                                            <p:cond delay="0"/>
                                          </p:stCondLst>
                                        </p:cTn>
                                        <p:tgtEl>
                                          <p:spTgt spid="101"/>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2" nodeType="clickEffect">
                                  <p:stCondLst>
                                    <p:cond delay="0"/>
                                  </p:stCondLst>
                                  <p:childTnLst>
                                    <p:set>
                                      <p:cBhvr>
                                        <p:cTn id="197" dur="1" fill="hold">
                                          <p:stCondLst>
                                            <p:cond delay="0"/>
                                          </p:stCondLst>
                                        </p:cTn>
                                        <p:tgtEl>
                                          <p:spTgt spid="10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131"/>
                                        </p:tgtEl>
                                        <p:attrNameLst>
                                          <p:attrName>style.visibility</p:attrName>
                                        </p:attrNameLst>
                                      </p:cBhvr>
                                      <p:to>
                                        <p:strVal val="visible"/>
                                      </p:to>
                                    </p:set>
                                  </p:childTnLst>
                                </p:cTn>
                              </p:par>
                              <p:par>
                                <p:cTn id="200" presetID="7" presetClass="emph" presetSubtype="2" fill="hold" nodeType="withEffect">
                                  <p:stCondLst>
                                    <p:cond delay="0"/>
                                  </p:stCondLst>
                                  <p:childTnLst>
                                    <p:animClr clrSpc="rgb" dir="cw">
                                      <p:cBhvr>
                                        <p:cTn id="201" dur="2000" fill="hold"/>
                                        <p:tgtEl>
                                          <p:spTgt spid="85"/>
                                        </p:tgtEl>
                                        <p:attrNameLst>
                                          <p:attrName>stroke.color</p:attrName>
                                        </p:attrNameLst>
                                      </p:cBhvr>
                                      <p:to>
                                        <a:srgbClr val="B2B2B2"/>
                                      </p:to>
                                    </p:animClr>
                                    <p:set>
                                      <p:cBhvr>
                                        <p:cTn id="202" dur="2000" fill="hold"/>
                                        <p:tgtEl>
                                          <p:spTgt spid="85"/>
                                        </p:tgtEl>
                                        <p:attrNameLst>
                                          <p:attrName>stroke.on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1" nodeType="clickEffect">
                                  <p:stCondLst>
                                    <p:cond delay="0"/>
                                  </p:stCondLst>
                                  <p:childTnLst>
                                    <p:set>
                                      <p:cBhvr>
                                        <p:cTn id="206" dur="1" fill="hold">
                                          <p:stCondLst>
                                            <p:cond delay="0"/>
                                          </p:stCondLst>
                                        </p:cTn>
                                        <p:tgtEl>
                                          <p:spTgt spid="131"/>
                                        </p:tgtEl>
                                        <p:attrNameLst>
                                          <p:attrName>style.visibility</p:attrName>
                                        </p:attrNameLst>
                                      </p:cBhvr>
                                      <p:to>
                                        <p:strVal val="hidden"/>
                                      </p:to>
                                    </p:set>
                                  </p:childTnLst>
                                </p:cTn>
                              </p:par>
                              <p:par>
                                <p:cTn id="207" presetID="1" presetClass="entr" presetSubtype="0" fill="hold" grpId="0" nodeType="withEffect">
                                  <p:stCondLst>
                                    <p:cond delay="0"/>
                                  </p:stCondLst>
                                  <p:childTnLst>
                                    <p:set>
                                      <p:cBhvr>
                                        <p:cTn id="208" dur="1" fill="hold">
                                          <p:stCondLst>
                                            <p:cond delay="0"/>
                                          </p:stCondLst>
                                        </p:cTn>
                                        <p:tgtEl>
                                          <p:spTgt spid="99"/>
                                        </p:tgtEl>
                                        <p:attrNameLst>
                                          <p:attrName>style.visibility</p:attrName>
                                        </p:attrNameLst>
                                      </p:cBhvr>
                                      <p:to>
                                        <p:strVal val="visible"/>
                                      </p:to>
                                    </p:set>
                                  </p:childTnLst>
                                </p:cTn>
                              </p:par>
                              <p:par>
                                <p:cTn id="209" presetID="7" presetClass="emph" presetSubtype="2" fill="hold" nodeType="withEffect">
                                  <p:stCondLst>
                                    <p:cond delay="0"/>
                                  </p:stCondLst>
                                  <p:childTnLst>
                                    <p:animClr clrSpc="rgb" dir="cw">
                                      <p:cBhvr>
                                        <p:cTn id="210" dur="2000" fill="hold"/>
                                        <p:tgtEl>
                                          <p:spTgt spid="85"/>
                                        </p:tgtEl>
                                        <p:attrNameLst>
                                          <p:attrName>stroke.color</p:attrName>
                                        </p:attrNameLst>
                                      </p:cBhvr>
                                      <p:to>
                                        <a:srgbClr val="FF0000"/>
                                      </p:to>
                                    </p:animClr>
                                    <p:set>
                                      <p:cBhvr>
                                        <p:cTn id="211" dur="2000" fill="hold"/>
                                        <p:tgtEl>
                                          <p:spTgt spid="85"/>
                                        </p:tgtEl>
                                        <p:attrNameLst>
                                          <p:attrName>stroke.on</p:attrName>
                                        </p:attrNameLst>
                                      </p:cBhvr>
                                      <p:to>
                                        <p:strVal val="true"/>
                                      </p:to>
                                    </p:set>
                                  </p:childTnLst>
                                </p:cTn>
                              </p:par>
                              <p:par>
                                <p:cTn id="212" presetID="19" presetClass="emph" presetSubtype="0" fill="hold" grpId="2" nodeType="withEffect">
                                  <p:stCondLst>
                                    <p:cond delay="0"/>
                                  </p:stCondLst>
                                  <p:childTnLst>
                                    <p:animClr clrSpc="rgb" dir="cw">
                                      <p:cBhvr override="childStyle">
                                        <p:cTn id="213" dur="500" fill="hold"/>
                                        <p:tgtEl>
                                          <p:spTgt spid="85"/>
                                        </p:tgtEl>
                                        <p:attrNameLst>
                                          <p:attrName>style.color</p:attrName>
                                        </p:attrNameLst>
                                      </p:cBhvr>
                                      <p:to>
                                        <a:srgbClr val="C5D5E9"/>
                                      </p:to>
                                    </p:animClr>
                                    <p:animClr clrSpc="rgb" dir="cw">
                                      <p:cBhvr>
                                        <p:cTn id="214" dur="500" fill="hold"/>
                                        <p:tgtEl>
                                          <p:spTgt spid="85"/>
                                        </p:tgtEl>
                                        <p:attrNameLst>
                                          <p:attrName>fillcolor</p:attrName>
                                        </p:attrNameLst>
                                      </p:cBhvr>
                                      <p:to>
                                        <a:srgbClr val="C5D5E9"/>
                                      </p:to>
                                    </p:animClr>
                                    <p:set>
                                      <p:cBhvr>
                                        <p:cTn id="215" dur="500" fill="hold"/>
                                        <p:tgtEl>
                                          <p:spTgt spid="85"/>
                                        </p:tgtEl>
                                        <p:attrNameLst>
                                          <p:attrName>fill.type</p:attrName>
                                        </p:attrNameLst>
                                      </p:cBhvr>
                                      <p:to>
                                        <p:strVal val="solid"/>
                                      </p:to>
                                    </p:set>
                                    <p:set>
                                      <p:cBhvr>
                                        <p:cTn id="216" dur="500" fill="hold"/>
                                        <p:tgtEl>
                                          <p:spTgt spid="85"/>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xit" presetSubtype="0" fill="hold" grpId="1" nodeType="clickEffect">
                                  <p:stCondLst>
                                    <p:cond delay="0"/>
                                  </p:stCondLst>
                                  <p:childTnLst>
                                    <p:set>
                                      <p:cBhvr>
                                        <p:cTn id="220" dur="1" fill="hold">
                                          <p:stCondLst>
                                            <p:cond delay="0"/>
                                          </p:stCondLst>
                                        </p:cTn>
                                        <p:tgtEl>
                                          <p:spTgt spid="99"/>
                                        </p:tgtEl>
                                        <p:attrNameLst>
                                          <p:attrName>style.visibility</p:attrName>
                                        </p:attrNameLst>
                                      </p:cBhvr>
                                      <p:to>
                                        <p:strVal val="hidden"/>
                                      </p:to>
                                    </p:set>
                                  </p:childTnLst>
                                </p:cTn>
                              </p:par>
                              <p:par>
                                <p:cTn id="221" presetID="1" presetClass="entr" presetSubtype="0" fill="hold" grpId="0" nodeType="withEffect">
                                  <p:stCondLst>
                                    <p:cond delay="0"/>
                                  </p:stCondLst>
                                  <p:childTnLst>
                                    <p:set>
                                      <p:cBhvr>
                                        <p:cTn id="222" dur="1" fill="hold">
                                          <p:stCondLst>
                                            <p:cond delay="0"/>
                                          </p:stCondLst>
                                        </p:cTn>
                                        <p:tgtEl>
                                          <p:spTgt spid="117"/>
                                        </p:tgtEl>
                                        <p:attrNameLst>
                                          <p:attrName>style.visibility</p:attrName>
                                        </p:attrNameLst>
                                      </p:cBhvr>
                                      <p:to>
                                        <p:strVal val="visible"/>
                                      </p:to>
                                    </p:set>
                                  </p:childTnLst>
                                </p:cTn>
                              </p:par>
                              <p:par>
                                <p:cTn id="223" presetID="7" presetClass="emph" presetSubtype="2" fill="hold" nodeType="withEffect">
                                  <p:stCondLst>
                                    <p:cond delay="0"/>
                                  </p:stCondLst>
                                  <p:childTnLst>
                                    <p:animClr clrSpc="rgb" dir="cw">
                                      <p:cBhvr>
                                        <p:cTn id="224" dur="2000" fill="hold"/>
                                        <p:tgtEl>
                                          <p:spTgt spid="87"/>
                                        </p:tgtEl>
                                        <p:attrNameLst>
                                          <p:attrName>stroke.color</p:attrName>
                                        </p:attrNameLst>
                                      </p:cBhvr>
                                      <p:to>
                                        <a:srgbClr val="FF0000"/>
                                      </p:to>
                                    </p:animClr>
                                    <p:set>
                                      <p:cBhvr>
                                        <p:cTn id="225" dur="2000" fill="hold"/>
                                        <p:tgtEl>
                                          <p:spTgt spid="87"/>
                                        </p:tgtEl>
                                        <p:attrNameLst>
                                          <p:attrName>stroke.on</p:attrName>
                                        </p:attrNameLst>
                                      </p:cBhvr>
                                      <p:to>
                                        <p:strVal val="true"/>
                                      </p:to>
                                    </p:set>
                                  </p:childTnLst>
                                </p:cTn>
                              </p:par>
                              <p:par>
                                <p:cTn id="226" presetID="19" presetClass="emph" presetSubtype="0" fill="hold" grpId="2" nodeType="withEffect">
                                  <p:stCondLst>
                                    <p:cond delay="0"/>
                                  </p:stCondLst>
                                  <p:childTnLst>
                                    <p:animClr clrSpc="rgb" dir="cw">
                                      <p:cBhvr override="childStyle">
                                        <p:cTn id="227" dur="500" fill="hold"/>
                                        <p:tgtEl>
                                          <p:spTgt spid="87"/>
                                        </p:tgtEl>
                                        <p:attrNameLst>
                                          <p:attrName>style.color</p:attrName>
                                        </p:attrNameLst>
                                      </p:cBhvr>
                                      <p:to>
                                        <a:srgbClr val="C5D5E9"/>
                                      </p:to>
                                    </p:animClr>
                                    <p:animClr clrSpc="rgb" dir="cw">
                                      <p:cBhvr>
                                        <p:cTn id="228" dur="500" fill="hold"/>
                                        <p:tgtEl>
                                          <p:spTgt spid="87"/>
                                        </p:tgtEl>
                                        <p:attrNameLst>
                                          <p:attrName>fillcolor</p:attrName>
                                        </p:attrNameLst>
                                      </p:cBhvr>
                                      <p:to>
                                        <a:srgbClr val="C5D5E9"/>
                                      </p:to>
                                    </p:animClr>
                                    <p:set>
                                      <p:cBhvr>
                                        <p:cTn id="229" dur="500" fill="hold"/>
                                        <p:tgtEl>
                                          <p:spTgt spid="87"/>
                                        </p:tgtEl>
                                        <p:attrNameLst>
                                          <p:attrName>fill.type</p:attrName>
                                        </p:attrNameLst>
                                      </p:cBhvr>
                                      <p:to>
                                        <p:strVal val="solid"/>
                                      </p:to>
                                    </p:set>
                                    <p:set>
                                      <p:cBhvr>
                                        <p:cTn id="230" dur="500" fill="hold"/>
                                        <p:tgtEl>
                                          <p:spTgt spid="87"/>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7"/>
                                        </p:tgtEl>
                                        <p:attrNameLst>
                                          <p:attrName>style.visibility</p:attrName>
                                        </p:attrNameLst>
                                      </p:cBhvr>
                                      <p:to>
                                        <p:strVal val="hidden"/>
                                      </p:to>
                                    </p:set>
                                  </p:childTnLst>
                                </p:cTn>
                              </p:par>
                              <p:par>
                                <p:cTn id="235" presetID="1" presetClass="exit" presetSubtype="0" fill="hold" grpId="2" nodeType="withEffect">
                                  <p:stCondLst>
                                    <p:cond delay="0"/>
                                  </p:stCondLst>
                                  <p:childTnLst>
                                    <p:set>
                                      <p:cBhvr>
                                        <p:cTn id="236" dur="1" fill="hold">
                                          <p:stCondLst>
                                            <p:cond delay="0"/>
                                          </p:stCondLst>
                                        </p:cTn>
                                        <p:tgtEl>
                                          <p:spTgt spid="128"/>
                                        </p:tgtEl>
                                        <p:attrNameLst>
                                          <p:attrName>style.visibility</p:attrName>
                                        </p:attrNameLst>
                                      </p:cBhvr>
                                      <p:to>
                                        <p:strVal val="hidden"/>
                                      </p:to>
                                    </p:set>
                                  </p:childTnLst>
                                </p:cTn>
                              </p:par>
                              <p:par>
                                <p:cTn id="237" presetID="1" presetClass="exit" presetSubtype="0" fill="hold" grpId="3" nodeType="withEffect">
                                  <p:stCondLst>
                                    <p:cond delay="0"/>
                                  </p:stCondLst>
                                  <p:childTnLst>
                                    <p:set>
                                      <p:cBhvr>
                                        <p:cTn id="238" dur="1" fill="hold">
                                          <p:stCondLst>
                                            <p:cond delay="0"/>
                                          </p:stCondLst>
                                        </p:cTn>
                                        <p:tgtEl>
                                          <p:spTgt spid="87"/>
                                        </p:tgtEl>
                                        <p:attrNameLst>
                                          <p:attrName>style.visibility</p:attrName>
                                        </p:attrNameLst>
                                      </p:cBhvr>
                                      <p:to>
                                        <p:strVal val="hidden"/>
                                      </p:to>
                                    </p:set>
                                  </p:childTnLst>
                                </p:cTn>
                              </p:par>
                              <p:par>
                                <p:cTn id="239" presetID="1" presetClass="exit" presetSubtype="0" fill="hold" grpId="3" nodeType="withEffect">
                                  <p:stCondLst>
                                    <p:cond delay="0"/>
                                  </p:stCondLst>
                                  <p:childTnLst>
                                    <p:set>
                                      <p:cBhvr>
                                        <p:cTn id="240" dur="1" fill="hold">
                                          <p:stCondLst>
                                            <p:cond delay="0"/>
                                          </p:stCondLst>
                                        </p:cTn>
                                        <p:tgtEl>
                                          <p:spTgt spid="91"/>
                                        </p:tgtEl>
                                        <p:attrNameLst>
                                          <p:attrName>style.visibility</p:attrName>
                                        </p:attrNameLst>
                                      </p:cBhvr>
                                      <p:to>
                                        <p:strVal val="hidden"/>
                                      </p:to>
                                    </p:set>
                                  </p:childTnLst>
                                </p:cTn>
                              </p:par>
                              <p:par>
                                <p:cTn id="241" presetID="1" presetClass="exit" presetSubtype="0" fill="hold" nodeType="withEffect">
                                  <p:stCondLst>
                                    <p:cond delay="0"/>
                                  </p:stCondLst>
                                  <p:childTnLst>
                                    <p:set>
                                      <p:cBhvr>
                                        <p:cTn id="242" dur="1" fill="hold">
                                          <p:stCondLst>
                                            <p:cond delay="0"/>
                                          </p:stCondLst>
                                        </p:cTn>
                                        <p:tgtEl>
                                          <p:spTgt spid="120"/>
                                        </p:tgtEl>
                                        <p:attrNameLst>
                                          <p:attrName>style.visibility</p:attrName>
                                        </p:attrNameLst>
                                      </p:cBhvr>
                                      <p:to>
                                        <p:strVal val="hidden"/>
                                      </p:to>
                                    </p:set>
                                  </p:childTnLst>
                                </p:cTn>
                              </p:par>
                              <p:par>
                                <p:cTn id="243" presetID="1" presetClass="exit" presetSubtype="0" fill="hold" grpId="2" nodeType="withEffect">
                                  <p:stCondLst>
                                    <p:cond delay="0"/>
                                  </p:stCondLst>
                                  <p:childTnLst>
                                    <p:set>
                                      <p:cBhvr>
                                        <p:cTn id="244" dur="1" fill="hold">
                                          <p:stCondLst>
                                            <p:cond delay="0"/>
                                          </p:stCondLst>
                                        </p:cTn>
                                        <p:tgtEl>
                                          <p:spTgt spid="118"/>
                                        </p:tgtEl>
                                        <p:attrNameLst>
                                          <p:attrName>style.visibility</p:attrName>
                                        </p:attrNameLst>
                                      </p:cBhvr>
                                      <p:to>
                                        <p:strVal val="hidden"/>
                                      </p:to>
                                    </p:set>
                                  </p:childTnLst>
                                </p:cTn>
                              </p:par>
                              <p:par>
                                <p:cTn id="245" presetID="1" presetClass="exit" presetSubtype="0" fill="hold" grpId="1" nodeType="withEffect">
                                  <p:stCondLst>
                                    <p:cond delay="0"/>
                                  </p:stCondLst>
                                  <p:childTnLst>
                                    <p:set>
                                      <p:cBhvr>
                                        <p:cTn id="246" dur="1" fill="hold">
                                          <p:stCondLst>
                                            <p:cond delay="0"/>
                                          </p:stCondLst>
                                        </p:cTn>
                                        <p:tgtEl>
                                          <p:spTgt spid="137"/>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138"/>
                                        </p:tgtEl>
                                        <p:attrNameLst>
                                          <p:attrName>style.visibility</p:attrName>
                                        </p:attrNameLst>
                                      </p:cBhvr>
                                      <p:to>
                                        <p:strVal val="hidden"/>
                                      </p:to>
                                    </p:set>
                                  </p:childTnLst>
                                </p:cTn>
                              </p:par>
                              <p:par>
                                <p:cTn id="249" presetID="1" presetClass="exit" presetSubtype="0" fill="hold" grpId="3" nodeType="withEffect">
                                  <p:stCondLst>
                                    <p:cond delay="0"/>
                                  </p:stCondLst>
                                  <p:childTnLst>
                                    <p:set>
                                      <p:cBhvr>
                                        <p:cTn id="250" dur="1" fill="hold">
                                          <p:stCondLst>
                                            <p:cond delay="0"/>
                                          </p:stCondLst>
                                        </p:cTn>
                                        <p:tgtEl>
                                          <p:spTgt spid="85"/>
                                        </p:tgtEl>
                                        <p:attrNameLst>
                                          <p:attrName>style.visibility</p:attrName>
                                        </p:attrNameLst>
                                      </p:cBhvr>
                                      <p:to>
                                        <p:strVal val="hidden"/>
                                      </p:to>
                                    </p:set>
                                  </p:childTnLst>
                                </p:cTn>
                              </p:par>
                              <p:par>
                                <p:cTn id="251" presetID="1" presetClass="exit" presetSubtype="0" fill="hold" grpId="3" nodeType="withEffect">
                                  <p:stCondLst>
                                    <p:cond delay="0"/>
                                  </p:stCondLst>
                                  <p:childTnLst>
                                    <p:set>
                                      <p:cBhvr>
                                        <p:cTn id="252" dur="1" fill="hold">
                                          <p:stCondLst>
                                            <p:cond delay="0"/>
                                          </p:stCondLst>
                                        </p:cTn>
                                        <p:tgtEl>
                                          <p:spTgt spid="104"/>
                                        </p:tgtEl>
                                        <p:attrNameLst>
                                          <p:attrName>style.visibility</p:attrName>
                                        </p:attrNameLst>
                                      </p:cBhvr>
                                      <p:to>
                                        <p:strVal val="hidden"/>
                                      </p:to>
                                    </p:set>
                                  </p:childTnLst>
                                </p:cTn>
                              </p:par>
                              <p:par>
                                <p:cTn id="253" presetID="1" presetClass="exit" presetSubtype="0" fill="hold" grpId="2" nodeType="withEffect">
                                  <p:stCondLst>
                                    <p:cond delay="0"/>
                                  </p:stCondLst>
                                  <p:childTnLst>
                                    <p:set>
                                      <p:cBhvr>
                                        <p:cTn id="254" dur="1" fill="hold">
                                          <p:stCondLst>
                                            <p:cond delay="0"/>
                                          </p:stCondLst>
                                        </p:cTn>
                                        <p:tgtEl>
                                          <p:spTgt spid="90"/>
                                        </p:tgtEl>
                                        <p:attrNameLst>
                                          <p:attrName>style.visibility</p:attrName>
                                        </p:attrNameLst>
                                      </p:cBhvr>
                                      <p:to>
                                        <p:strVal val="hidden"/>
                                      </p:to>
                                    </p:set>
                                  </p:childTnLst>
                                </p:cTn>
                              </p:par>
                              <p:par>
                                <p:cTn id="255" presetID="1" presetClass="exit" presetSubtype="0" fill="hold" grpId="2" nodeType="withEffect">
                                  <p:stCondLst>
                                    <p:cond delay="0"/>
                                  </p:stCondLst>
                                  <p:childTnLst>
                                    <p:set>
                                      <p:cBhvr>
                                        <p:cTn id="256" dur="1" fill="hold">
                                          <p:stCondLst>
                                            <p:cond delay="0"/>
                                          </p:stCondLst>
                                        </p:cTn>
                                        <p:tgtEl>
                                          <p:spTgt spid="86"/>
                                        </p:tgtEl>
                                        <p:attrNameLst>
                                          <p:attrName>style.visibility</p:attrName>
                                        </p:attrNameLst>
                                      </p:cBhvr>
                                      <p:to>
                                        <p:strVal val="hidden"/>
                                      </p:to>
                                    </p:set>
                                  </p:childTnLst>
                                </p:cTn>
                              </p:par>
                              <p:par>
                                <p:cTn id="257" presetID="1" presetClass="exit" presetSubtype="0" fill="hold" grpId="2" nodeType="withEffect">
                                  <p:stCondLst>
                                    <p:cond delay="0"/>
                                  </p:stCondLst>
                                  <p:childTnLst>
                                    <p:set>
                                      <p:cBhvr>
                                        <p:cTn id="258" dur="1" fill="hold">
                                          <p:stCondLst>
                                            <p:cond delay="0"/>
                                          </p:stCondLst>
                                        </p:cTn>
                                        <p:tgtEl>
                                          <p:spTgt spid="97"/>
                                        </p:tgtEl>
                                        <p:attrNameLst>
                                          <p:attrName>style.visibility</p:attrName>
                                        </p:attrNameLst>
                                      </p:cBhvr>
                                      <p:to>
                                        <p:strVal val="hidden"/>
                                      </p:to>
                                    </p:set>
                                  </p:childTnLst>
                                </p:cTn>
                              </p:par>
                              <p:par>
                                <p:cTn id="259" presetID="1" presetClass="exit" presetSubtype="0" fill="hold" grpId="3" nodeType="withEffect">
                                  <p:stCondLst>
                                    <p:cond delay="0"/>
                                  </p:stCondLst>
                                  <p:childTnLst>
                                    <p:set>
                                      <p:cBhvr>
                                        <p:cTn id="260" dur="1" fill="hold">
                                          <p:stCondLst>
                                            <p:cond delay="0"/>
                                          </p:stCondLst>
                                        </p:cTn>
                                        <p:tgtEl>
                                          <p:spTgt spid="94"/>
                                        </p:tgtEl>
                                        <p:attrNameLst>
                                          <p:attrName>style.visibility</p:attrName>
                                        </p:attrNameLst>
                                      </p:cBhvr>
                                      <p:to>
                                        <p:strVal val="hidden"/>
                                      </p:to>
                                    </p:set>
                                  </p:childTnLst>
                                </p:cTn>
                              </p:par>
                              <p:par>
                                <p:cTn id="261" presetID="1" presetClass="exit" presetSubtype="0" fill="hold" grpId="2" nodeType="withEffect">
                                  <p:stCondLst>
                                    <p:cond delay="0"/>
                                  </p:stCondLst>
                                  <p:childTnLst>
                                    <p:set>
                                      <p:cBhvr>
                                        <p:cTn id="262" dur="1" fill="hold">
                                          <p:stCondLst>
                                            <p:cond delay="0"/>
                                          </p:stCondLst>
                                        </p:cTn>
                                        <p:tgtEl>
                                          <p:spTgt spid="95"/>
                                        </p:tgtEl>
                                        <p:attrNameLst>
                                          <p:attrName>style.visibility</p:attrName>
                                        </p:attrNameLst>
                                      </p:cBhvr>
                                      <p:to>
                                        <p:strVal val="hidden"/>
                                      </p:to>
                                    </p:set>
                                  </p:childTnLst>
                                </p:cTn>
                              </p:par>
                              <p:par>
                                <p:cTn id="263" presetID="1" presetClass="exit" presetSubtype="0" fill="hold" grpId="2" nodeType="withEffect">
                                  <p:stCondLst>
                                    <p:cond delay="0"/>
                                  </p:stCondLst>
                                  <p:childTnLst>
                                    <p:set>
                                      <p:cBhvr>
                                        <p:cTn id="264" dur="1" fill="hold">
                                          <p:stCondLst>
                                            <p:cond delay="0"/>
                                          </p:stCondLst>
                                        </p:cTn>
                                        <p:tgtEl>
                                          <p:spTgt spid="129"/>
                                        </p:tgtEl>
                                        <p:attrNameLst>
                                          <p:attrName>style.visibility</p:attrName>
                                        </p:attrNameLst>
                                      </p:cBhvr>
                                      <p:to>
                                        <p:strVal val="hidden"/>
                                      </p:to>
                                    </p:set>
                                  </p:childTnLst>
                                </p:cTn>
                              </p:par>
                              <p:par>
                                <p:cTn id="265" presetID="1" presetClass="exit" presetSubtype="0" fill="hold" grpId="2" nodeType="withEffect">
                                  <p:stCondLst>
                                    <p:cond delay="0"/>
                                  </p:stCondLst>
                                  <p:childTnLst>
                                    <p:set>
                                      <p:cBhvr>
                                        <p:cTn id="266" dur="1" fill="hold">
                                          <p:stCondLst>
                                            <p:cond delay="0"/>
                                          </p:stCondLst>
                                        </p:cTn>
                                        <p:tgtEl>
                                          <p:spTgt spid="103"/>
                                        </p:tgtEl>
                                        <p:attrNameLst>
                                          <p:attrName>style.visibility</p:attrName>
                                        </p:attrNameLst>
                                      </p:cBhvr>
                                      <p:to>
                                        <p:strVal val="hidden"/>
                                      </p:to>
                                    </p:set>
                                  </p:childTnLst>
                                </p:cTn>
                              </p:par>
                              <p:par>
                                <p:cTn id="267" presetID="1" presetClass="exit" presetSubtype="0" fill="hold" grpId="1" nodeType="withEffect">
                                  <p:stCondLst>
                                    <p:cond delay="0"/>
                                  </p:stCondLst>
                                  <p:childTnLst>
                                    <p:set>
                                      <p:cBhvr>
                                        <p:cTn id="268" dur="1" fill="hold">
                                          <p:stCondLst>
                                            <p:cond delay="0"/>
                                          </p:stCondLst>
                                        </p:cTn>
                                        <p:tgtEl>
                                          <p:spTgt spid="121"/>
                                        </p:tgtEl>
                                        <p:attrNameLst>
                                          <p:attrName>style.visibility</p:attrName>
                                        </p:attrNameLst>
                                      </p:cBhvr>
                                      <p:to>
                                        <p:strVal val="hidden"/>
                                      </p:to>
                                    </p:set>
                                  </p:childTnLst>
                                </p:cTn>
                              </p:par>
                              <p:par>
                                <p:cTn id="269" presetID="1" presetClass="exit" presetSubtype="0" fill="hold" grpId="1" nodeType="withEffect">
                                  <p:stCondLst>
                                    <p:cond delay="0"/>
                                  </p:stCondLst>
                                  <p:childTnLst>
                                    <p:set>
                                      <p:cBhvr>
                                        <p:cTn id="270" dur="1" fill="hold">
                                          <p:stCondLst>
                                            <p:cond delay="0"/>
                                          </p:stCondLst>
                                        </p:cTn>
                                        <p:tgtEl>
                                          <p:spTgt spid="122"/>
                                        </p:tgtEl>
                                        <p:attrNameLst>
                                          <p:attrName>style.visibility</p:attrName>
                                        </p:attrNameLst>
                                      </p:cBhvr>
                                      <p:to>
                                        <p:strVal val="hidden"/>
                                      </p:to>
                                    </p:set>
                                  </p:childTnLst>
                                </p:cTn>
                              </p:par>
                              <p:par>
                                <p:cTn id="271" presetID="1" presetClass="exit" presetSubtype="0" fill="hold" grpId="1" nodeType="withEffect">
                                  <p:stCondLst>
                                    <p:cond delay="0"/>
                                  </p:stCondLst>
                                  <p:childTnLst>
                                    <p:set>
                                      <p:cBhvr>
                                        <p:cTn id="272" dur="1" fill="hold">
                                          <p:stCondLst>
                                            <p:cond delay="0"/>
                                          </p:stCondLst>
                                        </p:cTn>
                                        <p:tgtEl>
                                          <p:spTgt spid="28"/>
                                        </p:tgtEl>
                                        <p:attrNameLst>
                                          <p:attrName>style.visibility</p:attrName>
                                        </p:attrNameLst>
                                      </p:cBhvr>
                                      <p:to>
                                        <p:strVal val="hidden"/>
                                      </p:to>
                                    </p:set>
                                  </p:childTnLst>
                                </p:cTn>
                              </p:par>
                              <p:par>
                                <p:cTn id="273" presetID="1" presetClass="exit" presetSubtype="0" fill="hold" nodeType="withEffect">
                                  <p:stCondLst>
                                    <p:cond delay="0"/>
                                  </p:stCondLst>
                                  <p:childTnLst>
                                    <p:set>
                                      <p:cBhvr>
                                        <p:cTn id="274" dur="1" fill="hold">
                                          <p:stCondLst>
                                            <p:cond delay="0"/>
                                          </p:stCondLst>
                                        </p:cTn>
                                        <p:tgtEl>
                                          <p:spTgt spid="125"/>
                                        </p:tgtEl>
                                        <p:attrNameLst>
                                          <p:attrName>style.visibility</p:attrName>
                                        </p:attrNameLst>
                                      </p:cBhvr>
                                      <p:to>
                                        <p:strVal val="hidden"/>
                                      </p:to>
                                    </p:set>
                                  </p:childTnLst>
                                </p:cTn>
                              </p:par>
                              <p:par>
                                <p:cTn id="275" presetID="1" presetClass="exit" presetSubtype="0" fill="hold" nodeType="withEffect">
                                  <p:stCondLst>
                                    <p:cond delay="0"/>
                                  </p:stCondLst>
                                  <p:childTnLst>
                                    <p:set>
                                      <p:cBhvr>
                                        <p:cTn id="276" dur="1" fill="hold">
                                          <p:stCondLst>
                                            <p:cond delay="0"/>
                                          </p:stCondLst>
                                        </p:cTn>
                                        <p:tgtEl>
                                          <p:spTgt spid="124"/>
                                        </p:tgtEl>
                                        <p:attrNameLst>
                                          <p:attrName>style.visibility</p:attrName>
                                        </p:attrNameLst>
                                      </p:cBhvr>
                                      <p:to>
                                        <p:strVal val="hidden"/>
                                      </p:to>
                                    </p:set>
                                  </p:childTnLst>
                                </p:cTn>
                              </p:par>
                              <p:par>
                                <p:cTn id="277" presetID="1" presetClass="exit" presetSubtype="0" fill="hold" nodeType="withEffect">
                                  <p:stCondLst>
                                    <p:cond delay="0"/>
                                  </p:stCondLst>
                                  <p:childTnLst>
                                    <p:set>
                                      <p:cBhvr>
                                        <p:cTn id="278" dur="1" fill="hold">
                                          <p:stCondLst>
                                            <p:cond delay="0"/>
                                          </p:stCondLst>
                                        </p:cTn>
                                        <p:tgtEl>
                                          <p:spTgt spid="126"/>
                                        </p:tgtEl>
                                        <p:attrNameLst>
                                          <p:attrName>style.visibility</p:attrName>
                                        </p:attrNameLst>
                                      </p:cBhvr>
                                      <p:to>
                                        <p:strVal val="hidden"/>
                                      </p:to>
                                    </p:set>
                                  </p:childTnLst>
                                </p:cTn>
                              </p:par>
                              <p:par>
                                <p:cTn id="279" presetID="1" presetClass="exit" presetSubtype="0" fill="hold" nodeType="withEffect">
                                  <p:stCondLst>
                                    <p:cond delay="0"/>
                                  </p:stCondLst>
                                  <p:childTnLst>
                                    <p:set>
                                      <p:cBhvr>
                                        <p:cTn id="280" dur="1" fill="hold">
                                          <p:stCondLst>
                                            <p:cond delay="0"/>
                                          </p:stCondLst>
                                        </p:cTn>
                                        <p:tgtEl>
                                          <p:spTgt spid="92"/>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93"/>
                                        </p:tgtEl>
                                        <p:attrNameLst>
                                          <p:attrName>style.visibility</p:attrName>
                                        </p:attrNameLst>
                                      </p:cBhvr>
                                      <p:to>
                                        <p:strVal val="hidden"/>
                                      </p:to>
                                    </p:set>
                                  </p:childTnLst>
                                </p:cTn>
                              </p:par>
                              <p:par>
                                <p:cTn id="283" presetID="1" presetClass="exit" presetSubtype="0" fill="hold" grpId="2" nodeType="withEffect">
                                  <p:stCondLst>
                                    <p:cond delay="0"/>
                                  </p:stCondLst>
                                  <p:childTnLst>
                                    <p:set>
                                      <p:cBhvr>
                                        <p:cTn id="284" dur="1" fill="hold">
                                          <p:stCondLst>
                                            <p:cond delay="0"/>
                                          </p:stCondLst>
                                        </p:cTn>
                                        <p:tgtEl>
                                          <p:spTgt spid="127"/>
                                        </p:tgtEl>
                                        <p:attrNameLst>
                                          <p:attrName>style.visibility</p:attrName>
                                        </p:attrNameLst>
                                      </p:cBhvr>
                                      <p:to>
                                        <p:strVal val="hidden"/>
                                      </p:to>
                                    </p:set>
                                  </p:childTnLst>
                                </p:cTn>
                              </p:par>
                              <p:par>
                                <p:cTn id="285" presetID="1" presetClass="exit" presetSubtype="0" fill="hold" grpId="2" nodeType="withEffect">
                                  <p:stCondLst>
                                    <p:cond delay="0"/>
                                  </p:stCondLst>
                                  <p:childTnLst>
                                    <p:set>
                                      <p:cBhvr>
                                        <p:cTn id="286" dur="1" fill="hold">
                                          <p:stCondLst>
                                            <p:cond delay="0"/>
                                          </p:stCondLst>
                                        </p:cTn>
                                        <p:tgtEl>
                                          <p:spTgt spid="98"/>
                                        </p:tgtEl>
                                        <p:attrNameLst>
                                          <p:attrName>style.visibility</p:attrName>
                                        </p:attrNameLst>
                                      </p:cBhvr>
                                      <p:to>
                                        <p:strVal val="hidden"/>
                                      </p:to>
                                    </p:set>
                                  </p:childTnLst>
                                </p:cTn>
                              </p:par>
                              <p:par>
                                <p:cTn id="287" presetID="1" presetClass="exit" presetSubtype="0" fill="hold" grpId="2" nodeType="withEffect">
                                  <p:stCondLst>
                                    <p:cond delay="0"/>
                                  </p:stCondLst>
                                  <p:childTnLst>
                                    <p:set>
                                      <p:cBhvr>
                                        <p:cTn id="288" dur="1" fill="hold">
                                          <p:stCondLst>
                                            <p:cond delay="0"/>
                                          </p:stCondLst>
                                        </p:cTn>
                                        <p:tgtEl>
                                          <p:spTgt spid="139"/>
                                        </p:tgtEl>
                                        <p:attrNameLst>
                                          <p:attrName>style.visibility</p:attrName>
                                        </p:attrNameLst>
                                      </p:cBhvr>
                                      <p:to>
                                        <p:strVal val="hidden"/>
                                      </p:to>
                                    </p:set>
                                  </p:childTnLst>
                                </p:cTn>
                              </p:par>
                              <p:par>
                                <p:cTn id="289" presetID="1" presetClass="exit" presetSubtype="0" fill="hold" grpId="2" nodeType="withEffect">
                                  <p:stCondLst>
                                    <p:cond delay="0"/>
                                  </p:stCondLst>
                                  <p:childTnLst>
                                    <p:set>
                                      <p:cBhvr>
                                        <p:cTn id="290" dur="1" fill="hold">
                                          <p:stCondLst>
                                            <p:cond delay="0"/>
                                          </p:stCondLst>
                                        </p:cTn>
                                        <p:tgtEl>
                                          <p:spTgt spid="37"/>
                                        </p:tgtEl>
                                        <p:attrNameLst>
                                          <p:attrName>style.visibility</p:attrName>
                                        </p:attrNameLst>
                                      </p:cBhvr>
                                      <p:to>
                                        <p:strVal val="hidden"/>
                                      </p:to>
                                    </p:set>
                                  </p:childTnLst>
                                </p:cTn>
                              </p:par>
                              <p:par>
                                <p:cTn id="291" presetID="1" presetClass="exit" presetSubtype="0" fill="hold" grpId="2" nodeType="withEffect">
                                  <p:stCondLst>
                                    <p:cond delay="0"/>
                                  </p:stCondLst>
                                  <p:childTnLst>
                                    <p:set>
                                      <p:cBhvr>
                                        <p:cTn id="292" dur="1" fill="hold">
                                          <p:stCondLst>
                                            <p:cond delay="0"/>
                                          </p:stCondLst>
                                        </p:cTn>
                                        <p:tgtEl>
                                          <p:spTgt spid="96"/>
                                        </p:tgtEl>
                                        <p:attrNameLst>
                                          <p:attrName>style.visibility</p:attrName>
                                        </p:attrNameLst>
                                      </p:cBhvr>
                                      <p:to>
                                        <p:strVal val="hidden"/>
                                      </p:to>
                                    </p:set>
                                  </p:childTnLst>
                                </p:cTn>
                              </p:par>
                              <p:par>
                                <p:cTn id="293" presetID="1" presetClass="exit" presetSubtype="0" fill="hold" grpId="3" nodeType="withEffect">
                                  <p:stCondLst>
                                    <p:cond delay="0"/>
                                  </p:stCondLst>
                                  <p:childTnLst>
                                    <p:set>
                                      <p:cBhvr>
                                        <p:cTn id="294" dur="1" fill="hold">
                                          <p:stCondLst>
                                            <p:cond delay="0"/>
                                          </p:stCondLst>
                                        </p:cTn>
                                        <p:tgtEl>
                                          <p:spTgt spid="101"/>
                                        </p:tgtEl>
                                        <p:attrNameLst>
                                          <p:attrName>style.visibility</p:attrName>
                                        </p:attrNameLst>
                                      </p:cBhvr>
                                      <p:to>
                                        <p:strVal val="hidden"/>
                                      </p:to>
                                    </p:set>
                                  </p:childTnLst>
                                </p:cTn>
                              </p:par>
                              <p:par>
                                <p:cTn id="295" presetID="1" presetClass="exit" presetSubtype="0" fill="hold" grpId="2" nodeType="withEffect">
                                  <p:stCondLst>
                                    <p:cond delay="0"/>
                                  </p:stCondLst>
                                  <p:childTnLst>
                                    <p:set>
                                      <p:cBhvr>
                                        <p:cTn id="296" dur="1" fill="hold">
                                          <p:stCondLst>
                                            <p:cond delay="0"/>
                                          </p:stCondLst>
                                        </p:cTn>
                                        <p:tgtEl>
                                          <p:spTgt spid="131"/>
                                        </p:tgtEl>
                                        <p:attrNameLst>
                                          <p:attrName>style.visibility</p:attrName>
                                        </p:attrNameLst>
                                      </p:cBhvr>
                                      <p:to>
                                        <p:strVal val="hidden"/>
                                      </p:to>
                                    </p:set>
                                  </p:childTnLst>
                                </p:cTn>
                              </p:par>
                              <p:par>
                                <p:cTn id="297" presetID="1" presetClass="exit" presetSubtype="0" fill="hold" grpId="2" nodeType="withEffect">
                                  <p:stCondLst>
                                    <p:cond delay="0"/>
                                  </p:stCondLst>
                                  <p:childTnLst>
                                    <p:set>
                                      <p:cBhvr>
                                        <p:cTn id="298" dur="1" fill="hold">
                                          <p:stCondLst>
                                            <p:cond delay="0"/>
                                          </p:stCondLst>
                                        </p:cTn>
                                        <p:tgtEl>
                                          <p:spTgt spid="99"/>
                                        </p:tgtEl>
                                        <p:attrNameLst>
                                          <p:attrName>style.visibility</p:attrName>
                                        </p:attrNameLst>
                                      </p:cBhvr>
                                      <p:to>
                                        <p:strVal val="hidden"/>
                                      </p:to>
                                    </p:set>
                                  </p:childTnLst>
                                </p:cTn>
                              </p:par>
                              <p:par>
                                <p:cTn id="299" presetID="1" presetClass="exit" presetSubtype="0" fill="hold" grpId="2" nodeType="withEffect">
                                  <p:stCondLst>
                                    <p:cond delay="0"/>
                                  </p:stCondLst>
                                  <p:childTnLst>
                                    <p:set>
                                      <p:cBhvr>
                                        <p:cTn id="300" dur="1" fill="hold">
                                          <p:stCondLst>
                                            <p:cond delay="0"/>
                                          </p:stCondLst>
                                        </p:cTn>
                                        <p:tgtEl>
                                          <p:spTgt spid="117"/>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40"/>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7" grpId="2" animBg="1"/>
      <p:bldP spid="84" grpId="0"/>
      <p:bldP spid="84" grpId="1"/>
      <p:bldP spid="86" grpId="0" animBg="1"/>
      <p:bldP spid="86" grpId="1" animBg="1"/>
      <p:bldP spid="86" grpId="2" animBg="1"/>
      <p:bldP spid="90" grpId="0"/>
      <p:bldP spid="90" grpId="2"/>
      <p:bldP spid="87" grpId="0" animBg="1"/>
      <p:bldP spid="87" grpId="1" animBg="1"/>
      <p:bldP spid="87" grpId="2" animBg="1"/>
      <p:bldP spid="87" grpId="3" animBg="1"/>
      <p:bldP spid="91" grpId="0"/>
      <p:bldP spid="91" grpId="1"/>
      <p:bldP spid="91" grpId="3"/>
      <p:bldP spid="93" grpId="0"/>
      <p:bldP spid="93" grpId="1"/>
      <p:bldP spid="94" grpId="0" animBg="1"/>
      <p:bldP spid="94" grpId="1" animBg="1"/>
      <p:bldP spid="94" grpId="2" animBg="1"/>
      <p:bldP spid="94" grpId="3" animBg="1"/>
      <p:bldP spid="95" grpId="0" animBg="1"/>
      <p:bldP spid="95" grpId="1" animBg="1"/>
      <p:bldP spid="95" grpId="2" animBg="1"/>
      <p:bldP spid="96" grpId="0" animBg="1"/>
      <p:bldP spid="96" grpId="1" animBg="1"/>
      <p:bldP spid="96" grpId="2" animBg="1"/>
      <p:bldP spid="98" grpId="0" animBg="1"/>
      <p:bldP spid="98" grpId="1" animBg="1"/>
      <p:bldP spid="98" grpId="2" animBg="1"/>
      <p:bldP spid="101" grpId="0" animBg="1"/>
      <p:bldP spid="101" grpId="2" animBg="1"/>
      <p:bldP spid="101" grpId="3" animBg="1"/>
      <p:bldP spid="103" grpId="0" animBg="1"/>
      <p:bldP spid="103" grpId="1" animBg="1"/>
      <p:bldP spid="103" grpId="2" animBg="1"/>
      <p:bldP spid="85" grpId="0" animBg="1"/>
      <p:bldP spid="85" grpId="1" animBg="1"/>
      <p:bldP spid="85" grpId="2" animBg="1"/>
      <p:bldP spid="85" grpId="3" animBg="1"/>
      <p:bldP spid="104" grpId="0"/>
      <p:bldP spid="104" grpId="1"/>
      <p:bldP spid="104" grpId="3"/>
      <p:bldP spid="118" grpId="0" animBg="1"/>
      <p:bldP spid="118" grpId="1" animBg="1"/>
      <p:bldP spid="118" grpId="2" animBg="1"/>
      <p:bldP spid="28" grpId="0"/>
      <p:bldP spid="28" grpId="1"/>
      <p:bldP spid="121" grpId="0"/>
      <p:bldP spid="121" grpId="1"/>
      <p:bldP spid="122" grpId="0"/>
      <p:bldP spid="122" grpId="1"/>
      <p:bldP spid="127" grpId="0" animBg="1"/>
      <p:bldP spid="127" grpId="1" animBg="1"/>
      <p:bldP spid="127" grpId="2" animBg="1"/>
      <p:bldP spid="37" grpId="0" animBg="1"/>
      <p:bldP spid="37" grpId="1" animBg="1"/>
      <p:bldP spid="37" grpId="2" animBg="1"/>
      <p:bldP spid="99" grpId="0" animBg="1"/>
      <p:bldP spid="99" grpId="1" animBg="1"/>
      <p:bldP spid="99" grpId="2" animBg="1"/>
      <p:bldP spid="128" grpId="1"/>
      <p:bldP spid="128" grpId="2"/>
      <p:bldP spid="129" grpId="0" animBg="1"/>
      <p:bldP spid="129" grpId="1" animBg="1"/>
      <p:bldP spid="129" grpId="2" animBg="1"/>
      <p:bldP spid="97" grpId="0" animBg="1"/>
      <p:bldP spid="97" grpId="1" animBg="1"/>
      <p:bldP spid="97" grpId="2" animBg="1"/>
      <p:bldP spid="137" grpId="0"/>
      <p:bldP spid="137" grpId="1"/>
      <p:bldP spid="137" grpId="2"/>
      <p:bldP spid="137" grpId="3"/>
      <p:bldP spid="138" grpId="0"/>
      <p:bldP spid="138" grpId="1"/>
      <p:bldP spid="138" grpId="2"/>
      <p:bldP spid="138" grpId="3"/>
      <p:bldP spid="139" grpId="0" animBg="1"/>
      <p:bldP spid="139" grpId="1" animBg="1"/>
      <p:bldP spid="139" grpId="2" animBg="1"/>
      <p:bldP spid="131" grpId="0" animBg="1"/>
      <p:bldP spid="131" grpId="1" animBg="1"/>
      <p:bldP spid="131" grpId="2" animBg="1"/>
      <p:bldP spid="140" grpId="0" animBg="1"/>
      <p:bldP spid="141" grpId="0" animBg="1"/>
      <p:bldP spid="142" grpId="0"/>
      <p:bldP spid="142" grpId="1"/>
      <p:bldP spid="146" grpId="0" animBg="1"/>
      <p:bldP spid="146" grpId="1" animBg="1"/>
      <p:bldP spid="143" grpId="0" animBg="1"/>
      <p:bldP spid="143" grpId="1" animBg="1"/>
      <p:bldP spid="5" grpId="0" animBg="1"/>
      <p:bldP spid="5" grpId="1" animBg="1"/>
      <p:bldP spid="50" grpId="0" animBg="1"/>
      <p:bldP spid="50" grpId="1" animBg="1"/>
      <p:bldP spid="6" grpId="0" animBg="1"/>
      <p:bldP spid="6" grpId="1" animBg="1"/>
      <p:bldP spid="7" grpId="0" animBg="1"/>
      <p:bldP spid="7" grpId="1" animBg="1"/>
      <p:bldP spid="53" grpId="0"/>
      <p:bldP spid="5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Costs</a:t>
            </a:r>
            <a:endParaRPr lang="en-US" dirty="0"/>
          </a:p>
        </p:txBody>
      </p:sp>
      <p:sp>
        <p:nvSpPr>
          <p:cNvPr id="3" name="Content Placeholder 2"/>
          <p:cNvSpPr>
            <a:spLocks noGrp="1"/>
          </p:cNvSpPr>
          <p:nvPr>
            <p:ph idx="1"/>
          </p:nvPr>
        </p:nvSpPr>
        <p:spPr/>
        <p:txBody>
          <a:bodyPr>
            <a:normAutofit/>
          </a:bodyPr>
          <a:lstStyle/>
          <a:p>
            <a:r>
              <a:rPr lang="en-US" dirty="0" smtClean="0"/>
              <a:t>Transition costs may be present</a:t>
            </a:r>
          </a:p>
          <a:p>
            <a:pPr lvl="1"/>
            <a:r>
              <a:rPr lang="en-US" dirty="0" smtClean="0"/>
              <a:t>Examples: </a:t>
            </a:r>
          </a:p>
          <a:p>
            <a:pPr lvl="2"/>
            <a:r>
              <a:rPr lang="en-US" dirty="0" smtClean="0"/>
              <a:t>Expensive inter data-center traffic</a:t>
            </a:r>
          </a:p>
          <a:p>
            <a:pPr lvl="2"/>
            <a:r>
              <a:rPr lang="en-US" dirty="0" smtClean="0"/>
              <a:t>Energy spent while resuming and sleeping</a:t>
            </a:r>
          </a:p>
          <a:p>
            <a:r>
              <a:rPr lang="en-US" sz="2400" dirty="0" smtClean="0"/>
              <a:t>Relocate Energy Demand to Better Locations (RED-BL)</a:t>
            </a:r>
            <a:endParaRPr lang="en-US" dirty="0"/>
          </a:p>
        </p:txBody>
      </p:sp>
      <p:sp>
        <p:nvSpPr>
          <p:cNvPr id="4" name="Slide Number Placeholder 3"/>
          <p:cNvSpPr>
            <a:spLocks noGrp="1"/>
          </p:cNvSpPr>
          <p:nvPr>
            <p:ph type="sldNum" sz="quarter" idx="12"/>
          </p:nvPr>
        </p:nvSpPr>
        <p:spPr/>
        <p:txBody>
          <a:bodyPr/>
          <a:lstStyle/>
          <a:p>
            <a:fld id="{6E32B92A-CB75-4E54-8293-CBC8A13B5AFB}" type="slidenum">
              <a:rPr lang="en-US" smtClean="0"/>
              <a:t>9</a:t>
            </a:fld>
            <a:endParaRPr lang="en-US"/>
          </a:p>
        </p:txBody>
      </p:sp>
    </p:spTree>
    <p:extLst>
      <p:ext uri="{BB962C8B-B14F-4D97-AF65-F5344CB8AC3E}">
        <p14:creationId xmlns:p14="http://schemas.microsoft.com/office/powerpoint/2010/main" val="319254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6727</TotalTime>
  <Words>2444</Words>
  <Application>Microsoft Office PowerPoint</Application>
  <PresentationFormat>On-screen Show (4:3)</PresentationFormat>
  <Paragraphs>589</Paragraphs>
  <Slides>49</Slides>
  <Notes>13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Cutting Electricity Cost For Service Provider Networks</vt:lpstr>
      <vt:lpstr>Agenda</vt:lpstr>
      <vt:lpstr>Background</vt:lpstr>
      <vt:lpstr>Network Scale</vt:lpstr>
      <vt:lpstr>Motivation</vt:lpstr>
      <vt:lpstr>Agenda</vt:lpstr>
      <vt:lpstr>Opportunity</vt:lpstr>
      <vt:lpstr>PowerPoint Presentation</vt:lpstr>
      <vt:lpstr>Transition Costs</vt:lpstr>
      <vt:lpstr>This Thesis</vt:lpstr>
      <vt:lpstr>Contributions</vt:lpstr>
      <vt:lpstr>Agenda</vt:lpstr>
      <vt:lpstr>Case Study – I : Background</vt:lpstr>
      <vt:lpstr>Problem Model</vt:lpstr>
      <vt:lpstr>Optimization Formulation</vt:lpstr>
      <vt:lpstr>Experimental Setup</vt:lpstr>
      <vt:lpstr>Comparison Benchmarks</vt:lpstr>
      <vt:lpstr>Cost Savings vs Over-provisioning</vt:lpstr>
      <vt:lpstr>Electricity Cost vs Transition Cost</vt:lpstr>
      <vt:lpstr>Granular (De)activation</vt:lpstr>
      <vt:lpstr>Summary – Case Study I</vt:lpstr>
      <vt:lpstr>Agenda</vt:lpstr>
      <vt:lpstr>Case Study II Cellular Networks</vt:lpstr>
      <vt:lpstr>Resource Pruning</vt:lpstr>
      <vt:lpstr>Does workload relocation help?</vt:lpstr>
      <vt:lpstr>Is Workload Relocation Possible?</vt:lpstr>
      <vt:lpstr>Optimization Formulation </vt:lpstr>
      <vt:lpstr>Experimental Setup</vt:lpstr>
      <vt:lpstr>BTS Power Consumption Models</vt:lpstr>
      <vt:lpstr>Results: Power-Saving Feature Only</vt:lpstr>
      <vt:lpstr>Energy Savings (kWh)  RP + WR</vt:lpstr>
      <vt:lpstr>Effect of Granular Deactivation</vt:lpstr>
      <vt:lpstr>Case Study II - Summary</vt:lpstr>
      <vt:lpstr>Drawing Parallels With Case Study I</vt:lpstr>
      <vt:lpstr>Agenda</vt:lpstr>
      <vt:lpstr>Future Work</vt:lpstr>
      <vt:lpstr>Conclusions</vt:lpstr>
      <vt:lpstr>Questions and Answers</vt:lpstr>
      <vt:lpstr>List of Papers</vt:lpstr>
      <vt:lpstr>Questions 1</vt:lpstr>
      <vt:lpstr>Question 2</vt:lpstr>
      <vt:lpstr>Question 3</vt:lpstr>
      <vt:lpstr>Question 4</vt:lpstr>
      <vt:lpstr>DVFS Instead of Deactivation</vt:lpstr>
      <vt:lpstr>Reserve Margin</vt:lpstr>
      <vt:lpstr>Results: Power-Saving + Handoff Absolute Energy Savings (%)</vt:lpstr>
      <vt:lpstr>Effect of Late Deactivation</vt:lpstr>
      <vt:lpstr>A Randomized Algorithm</vt:lpstr>
      <vt:lpstr>Performance of Heuristic Algorithm</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813</cp:revision>
  <dcterms:created xsi:type="dcterms:W3CDTF">2016-02-06T17:36:06Z</dcterms:created>
  <dcterms:modified xsi:type="dcterms:W3CDTF">2016-02-11T12:48:42Z</dcterms:modified>
</cp:coreProperties>
</file>