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6"/>
  </p:notesMasterIdLst>
  <p:sldIdLst>
    <p:sldId id="256" r:id="rId2"/>
    <p:sldId id="257" r:id="rId3"/>
    <p:sldId id="312" r:id="rId4"/>
    <p:sldId id="328" r:id="rId5"/>
    <p:sldId id="347" r:id="rId6"/>
    <p:sldId id="314" r:id="rId7"/>
    <p:sldId id="329" r:id="rId8"/>
    <p:sldId id="313" r:id="rId9"/>
    <p:sldId id="305" r:id="rId10"/>
    <p:sldId id="342" r:id="rId11"/>
    <p:sldId id="343" r:id="rId12"/>
    <p:sldId id="344" r:id="rId13"/>
    <p:sldId id="323" r:id="rId14"/>
    <p:sldId id="265" r:id="rId15"/>
    <p:sldId id="340" r:id="rId16"/>
    <p:sldId id="330" r:id="rId17"/>
    <p:sldId id="307" r:id="rId18"/>
    <p:sldId id="310" r:id="rId19"/>
    <p:sldId id="266" r:id="rId20"/>
    <p:sldId id="269" r:id="rId21"/>
    <p:sldId id="324" r:id="rId22"/>
    <p:sldId id="271" r:id="rId23"/>
    <p:sldId id="272" r:id="rId24"/>
    <p:sldId id="273" r:id="rId25"/>
    <p:sldId id="276" r:id="rId26"/>
    <p:sldId id="331" r:id="rId27"/>
    <p:sldId id="278" r:id="rId28"/>
    <p:sldId id="327" r:id="rId29"/>
    <p:sldId id="279" r:id="rId30"/>
    <p:sldId id="280" r:id="rId31"/>
    <p:sldId id="325" r:id="rId32"/>
    <p:sldId id="283" r:id="rId33"/>
    <p:sldId id="284" r:id="rId34"/>
    <p:sldId id="285" r:id="rId35"/>
    <p:sldId id="287" r:id="rId36"/>
    <p:sldId id="288" r:id="rId37"/>
    <p:sldId id="341" r:id="rId38"/>
    <p:sldId id="281" r:id="rId39"/>
    <p:sldId id="332" r:id="rId40"/>
    <p:sldId id="267" r:id="rId41"/>
    <p:sldId id="293" r:id="rId42"/>
    <p:sldId id="345" r:id="rId43"/>
    <p:sldId id="346" r:id="rId44"/>
    <p:sldId id="297" r:id="rId45"/>
    <p:sldId id="318" r:id="rId46"/>
    <p:sldId id="319" r:id="rId47"/>
    <p:sldId id="337" r:id="rId48"/>
    <p:sldId id="338" r:id="rId49"/>
    <p:sldId id="274" r:id="rId50"/>
    <p:sldId id="275" r:id="rId51"/>
    <p:sldId id="286" r:id="rId52"/>
    <p:sldId id="291" r:id="rId53"/>
    <p:sldId id="289" r:id="rId54"/>
    <p:sldId id="290" r:id="rId5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00"/>
    <a:srgbClr val="FFFFCC"/>
    <a:srgbClr val="CCFFFF"/>
    <a:srgbClr val="CCCCFF"/>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58" autoAdjust="0"/>
    <p:restoredTop sz="90925" autoAdjust="0"/>
  </p:normalViewPr>
  <p:slideViewPr>
    <p:cSldViewPr>
      <p:cViewPr>
        <p:scale>
          <a:sx n="60" d="100"/>
          <a:sy n="60" d="100"/>
        </p:scale>
        <p:origin x="-192" y="-22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charts/_rels/chart1.xml.rels><?xml version="1.0" encoding="UTF-8" standalone="yes"?>
<Relationships xmlns="http://schemas.openxmlformats.org/package/2006/relationships"><Relationship Id="rId1" Type="http://schemas.openxmlformats.org/officeDocument/2006/relationships/oleObject" Target="Book1"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Book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pieChart>
        <c:varyColors val="1"/>
        <c:ser>
          <c:idx val="0"/>
          <c:order val="0"/>
          <c:explosion val="10"/>
          <c:cat>
            <c:strRef>
              <c:f>Sheet1!$B$2:$C$2</c:f>
              <c:strCache>
                <c:ptCount val="2"/>
                <c:pt idx="0">
                  <c:v>Others</c:v>
                </c:pt>
                <c:pt idx="1">
                  <c:v>Electricity Bill</c:v>
                </c:pt>
              </c:strCache>
            </c:strRef>
          </c:cat>
          <c:val>
            <c:numRef>
              <c:f>Sheet1!$B$3:$C$3</c:f>
              <c:numCache>
                <c:formatCode>General</c:formatCode>
                <c:ptCount val="2"/>
                <c:pt idx="0">
                  <c:v>85</c:v>
                </c:pt>
                <c:pt idx="1">
                  <c:v>15</c:v>
                </c:pt>
              </c:numCache>
            </c:numRef>
          </c:val>
        </c:ser>
        <c:dLbls>
          <c:showLegendKey val="0"/>
          <c:showVal val="0"/>
          <c:showCatName val="0"/>
          <c:showSerName val="0"/>
          <c:showPercent val="0"/>
          <c:showBubbleSize val="0"/>
          <c:showLeaderLines val="1"/>
        </c:dLbls>
        <c:firstSliceAng val="0"/>
      </c:pieChart>
    </c:plotArea>
    <c:plotVisOnly val="1"/>
    <c:dispBlanksAs val="gap"/>
    <c:showDLblsOverMax val="0"/>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pieChart>
        <c:varyColors val="1"/>
        <c:ser>
          <c:idx val="0"/>
          <c:order val="0"/>
          <c:val>
            <c:numRef>
              <c:f>Sheet1!$B$10:$C$10</c:f>
              <c:numCache>
                <c:formatCode>General</c:formatCode>
                <c:ptCount val="2"/>
                <c:pt idx="0">
                  <c:v>50</c:v>
                </c:pt>
                <c:pt idx="1">
                  <c:v>50</c:v>
                </c:pt>
              </c:numCache>
            </c:numRef>
          </c:val>
        </c:ser>
        <c:dLbls>
          <c:showLegendKey val="0"/>
          <c:showVal val="0"/>
          <c:showCatName val="0"/>
          <c:showSerName val="0"/>
          <c:showPercent val="0"/>
          <c:showBubbleSize val="0"/>
          <c:showLeaderLines val="1"/>
        </c:dLbls>
        <c:firstSliceAng val="0"/>
      </c:pieChart>
    </c:plotArea>
    <c:plotVisOnly val="1"/>
    <c:dispBlanksAs val="gap"/>
    <c:showDLblsOverMax val="0"/>
  </c:chart>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EEB487E-B796-4807-B1EF-483A6FE45489}" type="datetimeFigureOut">
              <a:rPr lang="en-US" smtClean="0"/>
              <a:t>2/11/2016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B29A7A2-B93B-40AA-81CE-B72C9F12ACE9}" type="slidenum">
              <a:rPr lang="en-US" smtClean="0"/>
              <a:t>‹#›</a:t>
            </a:fld>
            <a:endParaRPr lang="en-US"/>
          </a:p>
        </p:txBody>
      </p:sp>
    </p:spTree>
    <p:extLst>
      <p:ext uri="{BB962C8B-B14F-4D97-AF65-F5344CB8AC3E}">
        <p14:creationId xmlns:p14="http://schemas.microsoft.com/office/powerpoint/2010/main" val="22834668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B29A7A2-B93B-40AA-81CE-B72C9F12ACE9}" type="slidenum">
              <a:rPr lang="en-US" smtClean="0"/>
              <a:t>3</a:t>
            </a:fld>
            <a:endParaRPr lang="en-US"/>
          </a:p>
        </p:txBody>
      </p:sp>
    </p:spTree>
    <p:extLst>
      <p:ext uri="{BB962C8B-B14F-4D97-AF65-F5344CB8AC3E}">
        <p14:creationId xmlns:p14="http://schemas.microsoft.com/office/powerpoint/2010/main" val="6745721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DFA3CC8-432C-41D1-81D7-A02BD2CFAE7F}" type="slidenum">
              <a:rPr lang="en-US" smtClean="0"/>
              <a:t>31</a:t>
            </a:fld>
            <a:endParaRPr lang="en-US"/>
          </a:p>
        </p:txBody>
      </p:sp>
    </p:spTree>
    <p:extLst>
      <p:ext uri="{BB962C8B-B14F-4D97-AF65-F5344CB8AC3E}">
        <p14:creationId xmlns:p14="http://schemas.microsoft.com/office/powerpoint/2010/main" val="22726311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Identify the similarities and differences</a:t>
            </a:r>
            <a:r>
              <a:rPr lang="en-US" baseline="0" dirty="0" smtClean="0"/>
              <a:t> between the two networks and observe how abstractions can be made.</a:t>
            </a:r>
            <a:endParaRPr lang="en-US" dirty="0"/>
          </a:p>
        </p:txBody>
      </p:sp>
      <p:sp>
        <p:nvSpPr>
          <p:cNvPr id="4" name="Slide Number Placeholder 3"/>
          <p:cNvSpPr>
            <a:spLocks noGrp="1"/>
          </p:cNvSpPr>
          <p:nvPr>
            <p:ph type="sldNum" sz="quarter" idx="10"/>
          </p:nvPr>
        </p:nvSpPr>
        <p:spPr/>
        <p:txBody>
          <a:bodyPr/>
          <a:lstStyle/>
          <a:p>
            <a:fld id="{EDFA3CC8-432C-41D1-81D7-A02BD2CFAE7F}" type="slidenum">
              <a:rPr lang="en-US" smtClean="0"/>
              <a:t>38</a:t>
            </a:fld>
            <a:endParaRPr lang="en-US"/>
          </a:p>
        </p:txBody>
      </p:sp>
    </p:spTree>
    <p:extLst>
      <p:ext uri="{BB962C8B-B14F-4D97-AF65-F5344CB8AC3E}">
        <p14:creationId xmlns:p14="http://schemas.microsoft.com/office/powerpoint/2010/main" val="36842288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a:t>
            </a:r>
            <a:r>
              <a:rPr lang="en-US" baseline="0" dirty="0" smtClean="0"/>
              <a:t> instead of s</a:t>
            </a:r>
            <a:r>
              <a:rPr lang="en-US" dirty="0" smtClean="0"/>
              <a:t>hutting down an</a:t>
            </a:r>
            <a:r>
              <a:rPr lang="en-US" baseline="0" dirty="0" smtClean="0"/>
              <a:t> entire data center, we switch the servers into lower-power mode using DVFS techniques, the power savings might reduce, but the scheme would be more agile to workload variations. Here, we see that the power consumption drops linear as the power consumption is lowered with DVFS. If the server power consumption drops to 10% of the peak, the data center power consumption would be reduced by about 70%. Another data point is that if we put all “idle” servers at 50% power consumption, we achieve about 20% power reduction.</a:t>
            </a:r>
            <a:endParaRPr lang="en-US" dirty="0"/>
          </a:p>
        </p:txBody>
      </p:sp>
      <p:sp>
        <p:nvSpPr>
          <p:cNvPr id="4" name="Slide Number Placeholder 3"/>
          <p:cNvSpPr>
            <a:spLocks noGrp="1"/>
          </p:cNvSpPr>
          <p:nvPr>
            <p:ph type="sldNum" sz="quarter" idx="10"/>
          </p:nvPr>
        </p:nvSpPr>
        <p:spPr/>
        <p:txBody>
          <a:bodyPr/>
          <a:lstStyle/>
          <a:p>
            <a:fld id="{AC4C8082-06D5-434F-B0D3-36AEC474937D}" type="slidenum">
              <a:rPr lang="en-US" smtClean="0">
                <a:solidFill>
                  <a:prstClr val="black"/>
                </a:solidFill>
              </a:rPr>
              <a:pPr/>
              <a:t>49</a:t>
            </a:fld>
            <a:endParaRPr lang="en-US">
              <a:solidFill>
                <a:prstClr val="black"/>
              </a:solidFill>
            </a:endParaRPr>
          </a:p>
        </p:txBody>
      </p:sp>
    </p:spTree>
    <p:extLst>
      <p:ext uri="{BB962C8B-B14F-4D97-AF65-F5344CB8AC3E}">
        <p14:creationId xmlns:p14="http://schemas.microsoft.com/office/powerpoint/2010/main" val="7647863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a:t>
            </a:r>
            <a:r>
              <a:rPr lang="en-US" baseline="0" dirty="0" smtClean="0"/>
              <a:t> be prepared for some stray workload at data centers which we planned to deactivate, we’ll keep some servers on as reserve. As we increase the amount of serving capacity in reserve mode, the difference in power consumption will increase compared to the scenario where we did not keep any reserve capacity.</a:t>
            </a:r>
          </a:p>
          <a:p>
            <a:r>
              <a:rPr lang="en-US" baseline="0" dirty="0" smtClean="0"/>
              <a:t>Exactly how much “stray” traffic we receive can’t be predicted. In this chart, the lower line shows the situation where we don’t receive any stray traffic at all. The power consumption in that case is purely due to servers idling. The upper line represents the situation where we need all the reserve capacity for handling stray traffic. The actual situation may be somewhere </a:t>
            </a:r>
            <a:r>
              <a:rPr lang="en-US" baseline="0" smtClean="0"/>
              <a:t>in between.</a:t>
            </a:r>
            <a:endParaRPr lang="en-US" dirty="0"/>
          </a:p>
        </p:txBody>
      </p:sp>
      <p:sp>
        <p:nvSpPr>
          <p:cNvPr id="4" name="Slide Number Placeholder 3"/>
          <p:cNvSpPr>
            <a:spLocks noGrp="1"/>
          </p:cNvSpPr>
          <p:nvPr>
            <p:ph type="sldNum" sz="quarter" idx="10"/>
          </p:nvPr>
        </p:nvSpPr>
        <p:spPr/>
        <p:txBody>
          <a:bodyPr/>
          <a:lstStyle/>
          <a:p>
            <a:fld id="{AC4C8082-06D5-434F-B0D3-36AEC474937D}" type="slidenum">
              <a:rPr lang="en-US" smtClean="0">
                <a:solidFill>
                  <a:prstClr val="black"/>
                </a:solidFill>
              </a:rPr>
              <a:pPr/>
              <a:t>50</a:t>
            </a:fld>
            <a:endParaRPr lang="en-US">
              <a:solidFill>
                <a:prstClr val="black"/>
              </a:solidFill>
            </a:endParaRPr>
          </a:p>
        </p:txBody>
      </p:sp>
    </p:spTree>
    <p:extLst>
      <p:ext uri="{BB962C8B-B14F-4D97-AF65-F5344CB8AC3E}">
        <p14:creationId xmlns:p14="http://schemas.microsoft.com/office/powerpoint/2010/main" val="6906917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Bigger. Photo of a real data center then zoom</a:t>
            </a:r>
            <a:endParaRPr lang="en-US" dirty="0"/>
          </a:p>
        </p:txBody>
      </p:sp>
      <p:sp>
        <p:nvSpPr>
          <p:cNvPr id="4" name="Slide Number Placeholder 3"/>
          <p:cNvSpPr>
            <a:spLocks noGrp="1"/>
          </p:cNvSpPr>
          <p:nvPr>
            <p:ph type="sldNum" sz="quarter" idx="10"/>
          </p:nvPr>
        </p:nvSpPr>
        <p:spPr/>
        <p:txBody>
          <a:bodyPr/>
          <a:lstStyle/>
          <a:p>
            <a:fld id="{EB29A7A2-B93B-40AA-81CE-B72C9F12ACE9}" type="slidenum">
              <a:rPr lang="en-US" smtClean="0"/>
              <a:t>9</a:t>
            </a:fld>
            <a:endParaRPr lang="en-US"/>
          </a:p>
        </p:txBody>
      </p:sp>
    </p:spTree>
    <p:extLst>
      <p:ext uri="{BB962C8B-B14F-4D97-AF65-F5344CB8AC3E}">
        <p14:creationId xmlns:p14="http://schemas.microsoft.com/office/powerpoint/2010/main" val="6524949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Abbreviate. Single thesis statement</a:t>
            </a:r>
          </a:p>
          <a:p>
            <a:endParaRPr lang="en-US" dirty="0" smtClean="0"/>
          </a:p>
          <a:p>
            <a:r>
              <a:rPr lang="en-US" dirty="0" smtClean="0"/>
              <a:t>This</a:t>
            </a:r>
            <a:r>
              <a:rPr lang="en-US" baseline="0" dirty="0" smtClean="0"/>
              <a:t> thesis uses (boxes) WR and RP with consideration of relocation and (transition) costs by developing a systematic framework for electricity cost minimization</a:t>
            </a:r>
            <a:endParaRPr lang="en-US" dirty="0"/>
          </a:p>
        </p:txBody>
      </p:sp>
      <p:sp>
        <p:nvSpPr>
          <p:cNvPr id="4" name="Slide Number Placeholder 3"/>
          <p:cNvSpPr>
            <a:spLocks noGrp="1"/>
          </p:cNvSpPr>
          <p:nvPr>
            <p:ph type="sldNum" sz="quarter" idx="10"/>
          </p:nvPr>
        </p:nvSpPr>
        <p:spPr/>
        <p:txBody>
          <a:bodyPr/>
          <a:lstStyle/>
          <a:p>
            <a:fld id="{EB29A7A2-B93B-40AA-81CE-B72C9F12ACE9}" type="slidenum">
              <a:rPr lang="en-US" smtClean="0"/>
              <a:t>14</a:t>
            </a:fld>
            <a:endParaRPr lang="en-US"/>
          </a:p>
        </p:txBody>
      </p:sp>
    </p:spTree>
    <p:extLst>
      <p:ext uri="{BB962C8B-B14F-4D97-AF65-F5344CB8AC3E}">
        <p14:creationId xmlns:p14="http://schemas.microsoft.com/office/powerpoint/2010/main" val="29804496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Photo</a:t>
            </a:r>
            <a:endParaRPr lang="en-US" dirty="0"/>
          </a:p>
        </p:txBody>
      </p:sp>
      <p:sp>
        <p:nvSpPr>
          <p:cNvPr id="4" name="Slide Number Placeholder 3"/>
          <p:cNvSpPr>
            <a:spLocks noGrp="1"/>
          </p:cNvSpPr>
          <p:nvPr>
            <p:ph type="sldNum" sz="quarter" idx="10"/>
          </p:nvPr>
        </p:nvSpPr>
        <p:spPr/>
        <p:txBody>
          <a:bodyPr/>
          <a:lstStyle/>
          <a:p>
            <a:fld id="{EB29A7A2-B93B-40AA-81CE-B72C9F12ACE9}" type="slidenum">
              <a:rPr lang="en-US" smtClean="0"/>
              <a:t>17</a:t>
            </a:fld>
            <a:endParaRPr lang="en-US"/>
          </a:p>
        </p:txBody>
      </p:sp>
    </p:spTree>
    <p:extLst>
      <p:ext uri="{BB962C8B-B14F-4D97-AF65-F5344CB8AC3E}">
        <p14:creationId xmlns:p14="http://schemas.microsoft.com/office/powerpoint/2010/main" val="25280563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Give the objective function and the constraints</a:t>
            </a:r>
            <a:endParaRPr lang="en-US" dirty="0"/>
          </a:p>
        </p:txBody>
      </p:sp>
      <p:sp>
        <p:nvSpPr>
          <p:cNvPr id="4" name="Slide Number Placeholder 3"/>
          <p:cNvSpPr>
            <a:spLocks noGrp="1"/>
          </p:cNvSpPr>
          <p:nvPr>
            <p:ph type="sldNum" sz="quarter" idx="10"/>
          </p:nvPr>
        </p:nvSpPr>
        <p:spPr/>
        <p:txBody>
          <a:bodyPr/>
          <a:lstStyle/>
          <a:p>
            <a:fld id="{EDFA3CC8-432C-41D1-81D7-A02BD2CFAE7F}" type="slidenum">
              <a:rPr lang="en-US" smtClean="0"/>
              <a:t>19</a:t>
            </a:fld>
            <a:endParaRPr lang="en-US"/>
          </a:p>
        </p:txBody>
      </p:sp>
    </p:spTree>
    <p:extLst>
      <p:ext uri="{BB962C8B-B14F-4D97-AF65-F5344CB8AC3E}">
        <p14:creationId xmlns:p14="http://schemas.microsoft.com/office/powerpoint/2010/main" val="40437825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evaluate RED-BL for geo-divers</a:t>
            </a:r>
            <a:r>
              <a:rPr lang="en-US" baseline="0" dirty="0" smtClean="0"/>
              <a:t>e data centers, we performed a simulation study which had the following setup. We used workload from three popular Facebook applications and normalized the cumulative workload. We verified that the characteristics of the cumulative workload resemble that of the workload for thousands of servers in a Google data center. We collected day-ahead electricity prices for 33 locations across the USA and simulated a weeklong deployment plan for the data centers situated at these locations. We compared RED-BL against a number of algorithms.</a:t>
            </a:r>
            <a:endParaRPr lang="en-US" dirty="0"/>
          </a:p>
        </p:txBody>
      </p:sp>
      <p:sp>
        <p:nvSpPr>
          <p:cNvPr id="4" name="Slide Number Placeholder 3"/>
          <p:cNvSpPr>
            <a:spLocks noGrp="1"/>
          </p:cNvSpPr>
          <p:nvPr>
            <p:ph type="sldNum" sz="quarter" idx="10"/>
          </p:nvPr>
        </p:nvSpPr>
        <p:spPr/>
        <p:txBody>
          <a:bodyPr/>
          <a:lstStyle/>
          <a:p>
            <a:fld id="{AC4C8082-06D5-434F-B0D3-36AEC474937D}" type="slidenum">
              <a:rPr lang="en-US" smtClean="0">
                <a:solidFill>
                  <a:prstClr val="black"/>
                </a:solidFill>
              </a:rPr>
              <a:pPr/>
              <a:t>20</a:t>
            </a:fld>
            <a:endParaRPr lang="en-US">
              <a:solidFill>
                <a:prstClr val="black"/>
              </a:solidFill>
            </a:endParaRPr>
          </a:p>
        </p:txBody>
      </p:sp>
    </p:spTree>
    <p:extLst>
      <p:ext uri="{BB962C8B-B14F-4D97-AF65-F5344CB8AC3E}">
        <p14:creationId xmlns:p14="http://schemas.microsoft.com/office/powerpoint/2010/main" val="39827355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a:t>
            </a:r>
            <a:r>
              <a:rPr lang="en-US" baseline="0" dirty="0" smtClean="0"/>
              <a:t> the magnitude of transition overheads compared to the cost of handling workload increases, we see that the percentage savings in electricity cost decrease for all algorithms. RED-BL achieves close to the ideal lower bound electricity cost savings, whereas the best variants of the greedy algorithm scale worse than RED-BL.</a:t>
            </a:r>
            <a:endParaRPr lang="en-US" dirty="0"/>
          </a:p>
        </p:txBody>
      </p:sp>
      <p:sp>
        <p:nvSpPr>
          <p:cNvPr id="4" name="Slide Number Placeholder 3"/>
          <p:cNvSpPr>
            <a:spLocks noGrp="1"/>
          </p:cNvSpPr>
          <p:nvPr>
            <p:ph type="sldNum" sz="quarter" idx="10"/>
          </p:nvPr>
        </p:nvSpPr>
        <p:spPr/>
        <p:txBody>
          <a:bodyPr/>
          <a:lstStyle/>
          <a:p>
            <a:fld id="{AC4C8082-06D5-434F-B0D3-36AEC474937D}" type="slidenum">
              <a:rPr lang="en-US" smtClean="0">
                <a:solidFill>
                  <a:prstClr val="black"/>
                </a:solidFill>
              </a:rPr>
              <a:pPr/>
              <a:t>23</a:t>
            </a:fld>
            <a:endParaRPr lang="en-US">
              <a:solidFill>
                <a:prstClr val="black"/>
              </a:solidFill>
            </a:endParaRPr>
          </a:p>
        </p:txBody>
      </p:sp>
    </p:spTree>
    <p:extLst>
      <p:ext uri="{BB962C8B-B14F-4D97-AF65-F5344CB8AC3E}">
        <p14:creationId xmlns:p14="http://schemas.microsoft.com/office/powerpoint/2010/main" val="20557914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let’s see</a:t>
            </a:r>
            <a:r>
              <a:rPr lang="en-US" baseline="0" dirty="0" smtClean="0"/>
              <a:t> how RED-BL energy savings would improve if we allowed independent (de)activation of fixed size fractions of a data center. </a:t>
            </a:r>
            <a:r>
              <a:rPr lang="en-US" dirty="0" smtClean="0"/>
              <a:t>The extreme right </a:t>
            </a:r>
            <a:r>
              <a:rPr lang="en-US" dirty="0" err="1" smtClean="0"/>
              <a:t>handside</a:t>
            </a:r>
            <a:r>
              <a:rPr lang="en-US" dirty="0" smtClean="0"/>
              <a:t> of this graph represents the case where you can only (de)activate</a:t>
            </a:r>
            <a:r>
              <a:rPr lang="en-US" baseline="0" dirty="0" smtClean="0"/>
              <a:t> an entire data center at a time. This is 0% better than the standard “all or nothing” RED-BL, because it is the same thing. If we were able to (de)activate half a data center at a time, we could do about 2.5% better than standard RED-BL. If we were able to independently (de)activate 10% of a data center at a time, we could do 5% better than standard RED-BL. So, there is opportunity for greater savings with granular (de)activation and it has a linear trend.</a:t>
            </a:r>
            <a:endParaRPr lang="en-US" dirty="0"/>
          </a:p>
        </p:txBody>
      </p:sp>
      <p:sp>
        <p:nvSpPr>
          <p:cNvPr id="4" name="Slide Number Placeholder 3"/>
          <p:cNvSpPr>
            <a:spLocks noGrp="1"/>
          </p:cNvSpPr>
          <p:nvPr>
            <p:ph type="sldNum" sz="quarter" idx="10"/>
          </p:nvPr>
        </p:nvSpPr>
        <p:spPr/>
        <p:txBody>
          <a:bodyPr/>
          <a:lstStyle/>
          <a:p>
            <a:fld id="{AC4C8082-06D5-434F-B0D3-36AEC474937D}" type="slidenum">
              <a:rPr lang="en-US" smtClean="0">
                <a:solidFill>
                  <a:prstClr val="black"/>
                </a:solidFill>
              </a:rPr>
              <a:pPr/>
              <a:t>24</a:t>
            </a:fld>
            <a:endParaRPr lang="en-US">
              <a:solidFill>
                <a:prstClr val="black"/>
              </a:solidFill>
            </a:endParaRPr>
          </a:p>
        </p:txBody>
      </p:sp>
    </p:spTree>
    <p:extLst>
      <p:ext uri="{BB962C8B-B14F-4D97-AF65-F5344CB8AC3E}">
        <p14:creationId xmlns:p14="http://schemas.microsoft.com/office/powerpoint/2010/main" val="20492897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Give</a:t>
            </a:r>
            <a:r>
              <a:rPr lang="en-US" baseline="0" dirty="0" smtClean="0"/>
              <a:t> the motivating example to show that WR and RP can be used in cellular networks as well.</a:t>
            </a:r>
            <a:endParaRPr lang="en-US" dirty="0"/>
          </a:p>
        </p:txBody>
      </p:sp>
      <p:sp>
        <p:nvSpPr>
          <p:cNvPr id="4" name="Slide Number Placeholder 3"/>
          <p:cNvSpPr>
            <a:spLocks noGrp="1"/>
          </p:cNvSpPr>
          <p:nvPr>
            <p:ph type="sldNum" sz="quarter" idx="10"/>
          </p:nvPr>
        </p:nvSpPr>
        <p:spPr/>
        <p:txBody>
          <a:bodyPr/>
          <a:lstStyle/>
          <a:p>
            <a:fld id="{EDFA3CC8-432C-41D1-81D7-A02BD2CFAE7F}" type="slidenum">
              <a:rPr lang="en-US" smtClean="0"/>
              <a:t>27</a:t>
            </a:fld>
            <a:endParaRPr lang="en-US"/>
          </a:p>
        </p:txBody>
      </p:sp>
    </p:spTree>
    <p:extLst>
      <p:ext uri="{BB962C8B-B14F-4D97-AF65-F5344CB8AC3E}">
        <p14:creationId xmlns:p14="http://schemas.microsoft.com/office/powerpoint/2010/main" val="12365107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576F94E-B70A-4D20-A963-B2E77A6CA218}" type="datetime1">
              <a:rPr lang="en-US" smtClean="0"/>
              <a:t>2/11/2016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32B92A-CB75-4E54-8293-CBC8A13B5AFB}" type="slidenum">
              <a:rPr lang="en-US" smtClean="0"/>
              <a:t>‹#›</a:t>
            </a:fld>
            <a:endParaRPr lang="en-US"/>
          </a:p>
        </p:txBody>
      </p:sp>
    </p:spTree>
    <p:extLst>
      <p:ext uri="{BB962C8B-B14F-4D97-AF65-F5344CB8AC3E}">
        <p14:creationId xmlns:p14="http://schemas.microsoft.com/office/powerpoint/2010/main" val="14702567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9F1F2DE-2F4C-4971-9AC1-45C8A3C498E3}" type="datetime1">
              <a:rPr lang="en-US" smtClean="0"/>
              <a:t>2/11/2016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32B92A-CB75-4E54-8293-CBC8A13B5AFB}" type="slidenum">
              <a:rPr lang="en-US" smtClean="0"/>
              <a:t>‹#›</a:t>
            </a:fld>
            <a:endParaRPr lang="en-US"/>
          </a:p>
        </p:txBody>
      </p:sp>
    </p:spTree>
    <p:extLst>
      <p:ext uri="{BB962C8B-B14F-4D97-AF65-F5344CB8AC3E}">
        <p14:creationId xmlns:p14="http://schemas.microsoft.com/office/powerpoint/2010/main" val="29734333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7EFE54D-5DD5-4FD7-82B7-75176F543B9C}" type="datetime1">
              <a:rPr lang="en-US" smtClean="0"/>
              <a:t>2/11/2016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32B92A-CB75-4E54-8293-CBC8A13B5AFB}" type="slidenum">
              <a:rPr lang="en-US" smtClean="0"/>
              <a:t>‹#›</a:t>
            </a:fld>
            <a:endParaRPr lang="en-US"/>
          </a:p>
        </p:txBody>
      </p:sp>
    </p:spTree>
    <p:extLst>
      <p:ext uri="{BB962C8B-B14F-4D97-AF65-F5344CB8AC3E}">
        <p14:creationId xmlns:p14="http://schemas.microsoft.com/office/powerpoint/2010/main" val="4062057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509BC11-16FE-4F94-9427-2A6B053583E6}" type="datetime1">
              <a:rPr lang="en-US" smtClean="0"/>
              <a:t>2/11/2016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6E32B92A-CB75-4E54-8293-CBC8A13B5AFB}" type="slidenum">
              <a:rPr lang="en-US" smtClean="0"/>
              <a:pPr/>
              <a:t>‹#›</a:t>
            </a:fld>
            <a:endParaRPr lang="en-US" dirty="0"/>
          </a:p>
        </p:txBody>
      </p:sp>
    </p:spTree>
    <p:extLst>
      <p:ext uri="{BB962C8B-B14F-4D97-AF65-F5344CB8AC3E}">
        <p14:creationId xmlns:p14="http://schemas.microsoft.com/office/powerpoint/2010/main" val="223826449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8918F36-C704-4A31-8A4F-C2851244FD34}" type="datetime1">
              <a:rPr lang="en-US" smtClean="0"/>
              <a:t>2/11/2016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32B92A-CB75-4E54-8293-CBC8A13B5AFB}" type="slidenum">
              <a:rPr lang="en-US" smtClean="0"/>
              <a:t>‹#›</a:t>
            </a:fld>
            <a:endParaRPr lang="en-US"/>
          </a:p>
        </p:txBody>
      </p:sp>
    </p:spTree>
    <p:extLst>
      <p:ext uri="{BB962C8B-B14F-4D97-AF65-F5344CB8AC3E}">
        <p14:creationId xmlns:p14="http://schemas.microsoft.com/office/powerpoint/2010/main" val="17828907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D4097C3-A00C-4000-A250-5F860E9A0AFC}" type="datetime1">
              <a:rPr lang="en-US" smtClean="0"/>
              <a:t>2/11/2016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32B92A-CB75-4E54-8293-CBC8A13B5AFB}" type="slidenum">
              <a:rPr lang="en-US" smtClean="0"/>
              <a:t>‹#›</a:t>
            </a:fld>
            <a:endParaRPr lang="en-US"/>
          </a:p>
        </p:txBody>
      </p:sp>
    </p:spTree>
    <p:extLst>
      <p:ext uri="{BB962C8B-B14F-4D97-AF65-F5344CB8AC3E}">
        <p14:creationId xmlns:p14="http://schemas.microsoft.com/office/powerpoint/2010/main" val="20487237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2748D5E-41BD-488F-B260-5BEECDA4CB36}" type="datetime1">
              <a:rPr lang="en-US" smtClean="0"/>
              <a:t>2/11/2016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E32B92A-CB75-4E54-8293-CBC8A13B5AFB}" type="slidenum">
              <a:rPr lang="en-US" smtClean="0"/>
              <a:t>‹#›</a:t>
            </a:fld>
            <a:endParaRPr lang="en-US"/>
          </a:p>
        </p:txBody>
      </p:sp>
    </p:spTree>
    <p:extLst>
      <p:ext uri="{BB962C8B-B14F-4D97-AF65-F5344CB8AC3E}">
        <p14:creationId xmlns:p14="http://schemas.microsoft.com/office/powerpoint/2010/main" val="8692137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E89DA6D-F0FC-4489-B281-41E53B5456AE}" type="datetime1">
              <a:rPr lang="en-US" smtClean="0"/>
              <a:t>2/11/2016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E32B92A-CB75-4E54-8293-CBC8A13B5AFB}" type="slidenum">
              <a:rPr lang="en-US" smtClean="0"/>
              <a:t>‹#›</a:t>
            </a:fld>
            <a:endParaRPr lang="en-US"/>
          </a:p>
        </p:txBody>
      </p:sp>
    </p:spTree>
    <p:extLst>
      <p:ext uri="{BB962C8B-B14F-4D97-AF65-F5344CB8AC3E}">
        <p14:creationId xmlns:p14="http://schemas.microsoft.com/office/powerpoint/2010/main" val="25680711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0AC0269-D6FC-4CA1-BA34-F69AD430A7CF}" type="datetime1">
              <a:rPr lang="en-US" smtClean="0"/>
              <a:t>2/11/2016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E32B92A-CB75-4E54-8293-CBC8A13B5AFB}" type="slidenum">
              <a:rPr lang="en-US" smtClean="0"/>
              <a:t>‹#›</a:t>
            </a:fld>
            <a:endParaRPr lang="en-US"/>
          </a:p>
        </p:txBody>
      </p:sp>
    </p:spTree>
    <p:extLst>
      <p:ext uri="{BB962C8B-B14F-4D97-AF65-F5344CB8AC3E}">
        <p14:creationId xmlns:p14="http://schemas.microsoft.com/office/powerpoint/2010/main" val="15154637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5126116-53BC-471D-9E9A-53E3F17AFA6C}" type="datetime1">
              <a:rPr lang="en-US" smtClean="0"/>
              <a:t>2/11/2016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32B92A-CB75-4E54-8293-CBC8A13B5AFB}" type="slidenum">
              <a:rPr lang="en-US" smtClean="0"/>
              <a:t>‹#›</a:t>
            </a:fld>
            <a:endParaRPr lang="en-US"/>
          </a:p>
        </p:txBody>
      </p:sp>
    </p:spTree>
    <p:extLst>
      <p:ext uri="{BB962C8B-B14F-4D97-AF65-F5344CB8AC3E}">
        <p14:creationId xmlns:p14="http://schemas.microsoft.com/office/powerpoint/2010/main" val="14215962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B98A05A-BF96-4986-9924-B3541A347BDB}" type="datetime1">
              <a:rPr lang="en-US" smtClean="0"/>
              <a:t>2/11/2016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32B92A-CB75-4E54-8293-CBC8A13B5AFB}" type="slidenum">
              <a:rPr lang="en-US" smtClean="0"/>
              <a:t>‹#›</a:t>
            </a:fld>
            <a:endParaRPr lang="en-US"/>
          </a:p>
        </p:txBody>
      </p:sp>
    </p:spTree>
    <p:extLst>
      <p:ext uri="{BB962C8B-B14F-4D97-AF65-F5344CB8AC3E}">
        <p14:creationId xmlns:p14="http://schemas.microsoft.com/office/powerpoint/2010/main" val="2770855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7359DB4-F73B-429C-9D90-B72CAF5C46CB}" type="datetime1">
              <a:rPr lang="en-US" smtClean="0"/>
              <a:t>2/11/2016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E32B92A-CB75-4E54-8293-CBC8A13B5AFB}" type="slidenum">
              <a:rPr lang="en-US" smtClean="0"/>
              <a:t>‹#›</a:t>
            </a:fld>
            <a:endParaRPr lang="en-US"/>
          </a:p>
        </p:txBody>
      </p:sp>
    </p:spTree>
    <p:extLst>
      <p:ext uri="{BB962C8B-B14F-4D97-AF65-F5344CB8AC3E}">
        <p14:creationId xmlns:p14="http://schemas.microsoft.com/office/powerpoint/2010/main" val="30618760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w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8.jpeg"/><Relationship Id="rId3" Type="http://schemas.openxmlformats.org/officeDocument/2006/relationships/image" Target="../media/image3.jpeg"/><Relationship Id="rId7" Type="http://schemas.openxmlformats.org/officeDocument/2006/relationships/image" Target="../media/image7.jpe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6.jpeg"/><Relationship Id="rId5" Type="http://schemas.openxmlformats.org/officeDocument/2006/relationships/image" Target="../media/image5.jpe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_rels/slide3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0.wm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1.wmf"/><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2.wmf"/><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3.wmf"/><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wmf"/><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34.w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2.xml"/><Relationship Id="rId5" Type="http://schemas.openxmlformats.org/officeDocument/2006/relationships/chart" Target="../charts/chart2.xml"/><Relationship Id="rId4" Type="http://schemas.openxmlformats.org/officeDocument/2006/relationships/chart" Target="../charts/char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2514600"/>
            <a:ext cx="7772400" cy="1470025"/>
          </a:xfrm>
        </p:spPr>
        <p:txBody>
          <a:bodyPr/>
          <a:lstStyle/>
          <a:p>
            <a:r>
              <a:rPr lang="en-US" dirty="0"/>
              <a:t>Cutting Electricity Cost For Service Provider </a:t>
            </a:r>
            <a:r>
              <a:rPr lang="en-US" dirty="0" smtClean="0"/>
              <a:t>Networks</a:t>
            </a:r>
            <a:endParaRPr lang="en-US" dirty="0"/>
          </a:p>
        </p:txBody>
      </p:sp>
      <p:sp>
        <p:nvSpPr>
          <p:cNvPr id="3" name="Subtitle 2"/>
          <p:cNvSpPr>
            <a:spLocks noGrp="1"/>
          </p:cNvSpPr>
          <p:nvPr>
            <p:ph type="subTitle" idx="1"/>
          </p:nvPr>
        </p:nvSpPr>
        <p:spPr>
          <a:xfrm>
            <a:off x="1447800" y="4038600"/>
            <a:ext cx="6400800" cy="1752600"/>
          </a:xfrm>
        </p:spPr>
        <p:txBody>
          <a:bodyPr/>
          <a:lstStyle/>
          <a:p>
            <a:r>
              <a:rPr lang="en-US" dirty="0" smtClean="0"/>
              <a:t>Muhammad </a:t>
            </a:r>
            <a:r>
              <a:rPr lang="en-US" dirty="0" err="1" smtClean="0"/>
              <a:t>Saqib</a:t>
            </a:r>
            <a:r>
              <a:rPr lang="en-US" dirty="0" smtClean="0"/>
              <a:t> </a:t>
            </a:r>
            <a:r>
              <a:rPr lang="en-US" dirty="0" err="1" smtClean="0"/>
              <a:t>Ilyas</a:t>
            </a:r>
            <a:endParaRPr lang="en-US" dirty="0"/>
          </a:p>
        </p:txBody>
      </p:sp>
      <p:sp>
        <p:nvSpPr>
          <p:cNvPr id="4" name="Slide Number Placeholder 3"/>
          <p:cNvSpPr>
            <a:spLocks noGrp="1"/>
          </p:cNvSpPr>
          <p:nvPr>
            <p:ph type="sldNum" sz="quarter" idx="12"/>
          </p:nvPr>
        </p:nvSpPr>
        <p:spPr/>
        <p:txBody>
          <a:bodyPr/>
          <a:lstStyle/>
          <a:p>
            <a:fld id="{6E32B92A-CB75-4E54-8293-CBC8A13B5AFB}" type="slidenum">
              <a:rPr lang="en-US" smtClean="0"/>
              <a:t>1</a:t>
            </a:fld>
            <a:endParaRPr lang="en-US"/>
          </a:p>
        </p:txBody>
      </p:sp>
      <p:sp>
        <p:nvSpPr>
          <p:cNvPr id="5" name="TextBox 4"/>
          <p:cNvSpPr txBox="1"/>
          <p:nvPr/>
        </p:nvSpPr>
        <p:spPr>
          <a:xfrm>
            <a:off x="152400" y="4419600"/>
            <a:ext cx="3681842" cy="2308324"/>
          </a:xfrm>
          <a:prstGeom prst="rect">
            <a:avLst/>
          </a:prstGeom>
          <a:noFill/>
        </p:spPr>
        <p:txBody>
          <a:bodyPr wrap="none" rtlCol="0">
            <a:spAutoFit/>
          </a:bodyPr>
          <a:lstStyle/>
          <a:p>
            <a:r>
              <a:rPr lang="en-US" sz="2400" dirty="0" smtClean="0">
                <a:solidFill>
                  <a:schemeClr val="accent6">
                    <a:lumMod val="50000"/>
                  </a:schemeClr>
                </a:solidFill>
              </a:rPr>
              <a:t>FDC</a:t>
            </a:r>
          </a:p>
          <a:p>
            <a:r>
              <a:rPr lang="en-US" sz="2400" dirty="0" err="1" smtClean="0"/>
              <a:t>Zartash</a:t>
            </a:r>
            <a:r>
              <a:rPr lang="en-US" sz="2400" dirty="0" smtClean="0"/>
              <a:t> Afzal </a:t>
            </a:r>
            <a:r>
              <a:rPr lang="en-US" sz="2400" dirty="0" err="1" smtClean="0"/>
              <a:t>Uzmi</a:t>
            </a:r>
            <a:r>
              <a:rPr lang="en-US" sz="2400" dirty="0" smtClean="0"/>
              <a:t> (</a:t>
            </a:r>
            <a:r>
              <a:rPr lang="en-US" sz="2400" dirty="0" smtClean="0">
                <a:solidFill>
                  <a:srgbClr val="006600"/>
                </a:solidFill>
              </a:rPr>
              <a:t>Advisor</a:t>
            </a:r>
            <a:r>
              <a:rPr lang="en-US" sz="2400" dirty="0" smtClean="0"/>
              <a:t>)</a:t>
            </a:r>
            <a:endParaRPr lang="en-US" sz="2400" dirty="0" smtClean="0"/>
          </a:p>
          <a:p>
            <a:r>
              <a:rPr lang="en-US" sz="2400" dirty="0" smtClean="0"/>
              <a:t>Tariq Mahmood </a:t>
            </a:r>
            <a:r>
              <a:rPr lang="en-US" sz="2400" dirty="0" err="1" smtClean="0"/>
              <a:t>Jadoon</a:t>
            </a:r>
            <a:endParaRPr lang="en-US" sz="2400" dirty="0" smtClean="0"/>
          </a:p>
          <a:p>
            <a:r>
              <a:rPr lang="en-US" sz="2400" dirty="0" err="1" smtClean="0"/>
              <a:t>Ihsan</a:t>
            </a:r>
            <a:r>
              <a:rPr lang="en-US" sz="2400" dirty="0" smtClean="0"/>
              <a:t> Ayyub </a:t>
            </a:r>
            <a:r>
              <a:rPr lang="en-US" sz="2400" dirty="0" err="1" smtClean="0"/>
              <a:t>Qazi</a:t>
            </a:r>
            <a:endParaRPr lang="en-US" sz="2400" dirty="0" smtClean="0"/>
          </a:p>
          <a:p>
            <a:r>
              <a:rPr lang="en-US" sz="2400" dirty="0" smtClean="0"/>
              <a:t>Muhamad Fareed </a:t>
            </a:r>
            <a:r>
              <a:rPr lang="en-US" sz="2400" dirty="0" err="1" smtClean="0"/>
              <a:t>Zaffar</a:t>
            </a:r>
            <a:endParaRPr lang="en-US" sz="2400" dirty="0" smtClean="0"/>
          </a:p>
          <a:p>
            <a:r>
              <a:rPr lang="en-US" sz="2400" dirty="0" smtClean="0"/>
              <a:t>Amir </a:t>
            </a:r>
            <a:r>
              <a:rPr lang="en-US" sz="2400" dirty="0" err="1" smtClean="0"/>
              <a:t>Qayyum</a:t>
            </a:r>
            <a:endParaRPr lang="en-US" sz="2400" dirty="0"/>
          </a:p>
        </p:txBody>
      </p:sp>
      <p:pic>
        <p:nvPicPr>
          <p:cNvPr id="6" name="Picture 2" descr="http://www.rubinet.org/uploads/Projects/bull.jpg"/>
          <p:cNvPicPr>
            <a:picLocks noChangeAspect="1" noChangeArrowheads="1"/>
          </p:cNvPicPr>
          <p:nvPr/>
        </p:nvPicPr>
        <p:blipFill>
          <a:blip r:embed="rId2" cstate="print"/>
          <a:srcRect/>
          <a:stretch>
            <a:fillRect/>
          </a:stretch>
        </p:blipFill>
        <p:spPr bwMode="auto">
          <a:xfrm>
            <a:off x="6306403" y="0"/>
            <a:ext cx="2819400" cy="2612572"/>
          </a:xfrm>
          <a:prstGeom prst="rect">
            <a:avLst/>
          </a:prstGeom>
          <a:noFill/>
        </p:spPr>
      </p:pic>
      <p:pic>
        <p:nvPicPr>
          <p:cNvPr id="7" name="Picture 2" descr="http://seventy2minutes.com/blog/wp-content/uploads/2012/12/@-pressureUA.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8752" y="179696"/>
            <a:ext cx="3528363" cy="22007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299774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Electricity Price Diversity</a:t>
            </a:r>
            <a:endParaRPr lang="en-US" dirty="0"/>
          </a:p>
        </p:txBody>
      </p:sp>
      <p:sp>
        <p:nvSpPr>
          <p:cNvPr id="4" name="Slide Number Placeholder 3"/>
          <p:cNvSpPr>
            <a:spLocks noGrp="1"/>
          </p:cNvSpPr>
          <p:nvPr>
            <p:ph type="sldNum" sz="quarter" idx="12"/>
          </p:nvPr>
        </p:nvSpPr>
        <p:spPr/>
        <p:txBody>
          <a:bodyPr/>
          <a:lstStyle/>
          <a:p>
            <a:fld id="{6E32B92A-CB75-4E54-8293-CBC8A13B5AFB}" type="slidenum">
              <a:rPr lang="en-US" smtClean="0"/>
              <a:pPr/>
              <a:t>10</a:t>
            </a:fld>
            <a:endParaRPr lang="en-US" dirty="0"/>
          </a:p>
        </p:txBody>
      </p:sp>
      <p:pic>
        <p:nvPicPr>
          <p:cNvPr id="5" name="Picture 2" descr="E:\Users\Saqib Ilyas\Desktop\price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6591" y="1647825"/>
            <a:ext cx="7665409" cy="3533775"/>
          </a:xfrm>
          <a:prstGeom prst="rect">
            <a:avLst/>
          </a:prstGeom>
          <a:noFill/>
          <a:extLst>
            <a:ext uri="{909E8E84-426E-40DD-AFC4-6F175D3DCCD1}">
              <a14:hiddenFill xmlns:a14="http://schemas.microsoft.com/office/drawing/2010/main">
                <a:solidFill>
                  <a:srgbClr val="FFFFFF"/>
                </a:solidFill>
              </a14:hiddenFill>
            </a:ext>
          </a:extLst>
        </p:spPr>
      </p:pic>
      <p:sp>
        <p:nvSpPr>
          <p:cNvPr id="6" name="Oval 5"/>
          <p:cNvSpPr/>
          <p:nvPr/>
        </p:nvSpPr>
        <p:spPr>
          <a:xfrm>
            <a:off x="3032821" y="3100012"/>
            <a:ext cx="243779" cy="109098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ular Callout 6"/>
          <p:cNvSpPr/>
          <p:nvPr/>
        </p:nvSpPr>
        <p:spPr>
          <a:xfrm>
            <a:off x="685800" y="2863538"/>
            <a:ext cx="1989274" cy="432112"/>
          </a:xfrm>
          <a:prstGeom prst="wedgeRoundRectCallout">
            <a:avLst>
              <a:gd name="adj1" fmla="val 74530"/>
              <a:gd name="adj2" fmla="val 56183"/>
              <a:gd name="adj3" fmla="val 16667"/>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Oregon cheaper</a:t>
            </a:r>
            <a:endParaRPr lang="en-US" dirty="0"/>
          </a:p>
        </p:txBody>
      </p:sp>
      <p:sp>
        <p:nvSpPr>
          <p:cNvPr id="8" name="Oval 7"/>
          <p:cNvSpPr/>
          <p:nvPr/>
        </p:nvSpPr>
        <p:spPr>
          <a:xfrm>
            <a:off x="3581400" y="3048000"/>
            <a:ext cx="157259" cy="109098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ular Callout 8"/>
          <p:cNvSpPr/>
          <p:nvPr/>
        </p:nvSpPr>
        <p:spPr>
          <a:xfrm>
            <a:off x="4006334" y="3057905"/>
            <a:ext cx="1556266" cy="371095"/>
          </a:xfrm>
          <a:prstGeom prst="wedgeRoundRectCallout">
            <a:avLst>
              <a:gd name="adj1" fmla="val -63804"/>
              <a:gd name="adj2" fmla="val 110310"/>
              <a:gd name="adj3" fmla="val 16667"/>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Texas cheaper</a:t>
            </a:r>
            <a:endParaRPr lang="en-US" dirty="0"/>
          </a:p>
        </p:txBody>
      </p:sp>
      <p:sp>
        <p:nvSpPr>
          <p:cNvPr id="10" name="TextBox 9"/>
          <p:cNvSpPr txBox="1"/>
          <p:nvPr/>
        </p:nvSpPr>
        <p:spPr>
          <a:xfrm>
            <a:off x="4038600" y="2438400"/>
            <a:ext cx="4890826" cy="461665"/>
          </a:xfrm>
          <a:prstGeom prst="rect">
            <a:avLst/>
          </a:prstGeom>
          <a:solidFill>
            <a:srgbClr val="002060"/>
          </a:solidFill>
        </p:spPr>
        <p:txBody>
          <a:bodyPr wrap="none" rtlCol="0">
            <a:spAutoFit/>
          </a:bodyPr>
          <a:lstStyle/>
          <a:p>
            <a:r>
              <a:rPr lang="en-US" sz="2400" dirty="0" smtClean="0">
                <a:solidFill>
                  <a:schemeClr val="bg1"/>
                </a:solidFill>
              </a:rPr>
              <a:t>Temporal diversity in electricity prices</a:t>
            </a:r>
            <a:endParaRPr lang="en-US" sz="2400" dirty="0">
              <a:solidFill>
                <a:schemeClr val="bg1"/>
              </a:solidFill>
            </a:endParaRPr>
          </a:p>
        </p:txBody>
      </p:sp>
      <p:sp>
        <p:nvSpPr>
          <p:cNvPr id="11" name="TextBox 10"/>
          <p:cNvSpPr txBox="1"/>
          <p:nvPr/>
        </p:nvSpPr>
        <p:spPr>
          <a:xfrm>
            <a:off x="3948136" y="1811740"/>
            <a:ext cx="5152244" cy="461665"/>
          </a:xfrm>
          <a:prstGeom prst="rect">
            <a:avLst/>
          </a:prstGeom>
          <a:solidFill>
            <a:srgbClr val="002060"/>
          </a:solidFill>
        </p:spPr>
        <p:txBody>
          <a:bodyPr wrap="none" rtlCol="0">
            <a:spAutoFit/>
          </a:bodyPr>
          <a:lstStyle/>
          <a:p>
            <a:r>
              <a:rPr lang="en-US" sz="2400" dirty="0" smtClean="0">
                <a:solidFill>
                  <a:schemeClr val="bg1"/>
                </a:solidFill>
              </a:rPr>
              <a:t>Geographic diversity in electricity prices</a:t>
            </a:r>
            <a:endParaRPr lang="en-US" sz="2400" dirty="0">
              <a:solidFill>
                <a:schemeClr val="bg1"/>
              </a:solidFill>
            </a:endParaRPr>
          </a:p>
        </p:txBody>
      </p:sp>
    </p:spTree>
    <p:extLst>
      <p:ext uri="{BB962C8B-B14F-4D97-AF65-F5344CB8AC3E}">
        <p14:creationId xmlns:p14="http://schemas.microsoft.com/office/powerpoint/2010/main" val="2055672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Workload Relocation</a:t>
            </a:r>
            <a:endParaRPr lang="en-US" dirty="0"/>
          </a:p>
        </p:txBody>
      </p:sp>
      <p:sp>
        <p:nvSpPr>
          <p:cNvPr id="4" name="Slide Number Placeholder 3"/>
          <p:cNvSpPr>
            <a:spLocks noGrp="1"/>
          </p:cNvSpPr>
          <p:nvPr>
            <p:ph type="sldNum" sz="quarter" idx="12"/>
          </p:nvPr>
        </p:nvSpPr>
        <p:spPr/>
        <p:txBody>
          <a:bodyPr/>
          <a:lstStyle/>
          <a:p>
            <a:fld id="{6E32B92A-CB75-4E54-8293-CBC8A13B5AFB}" type="slidenum">
              <a:rPr lang="en-US" smtClean="0"/>
              <a:pPr/>
              <a:t>11</a:t>
            </a:fld>
            <a:endParaRPr lang="en-US" dirty="0"/>
          </a:p>
        </p:txBody>
      </p:sp>
      <p:sp>
        <p:nvSpPr>
          <p:cNvPr id="7" name="Oval 6"/>
          <p:cNvSpPr/>
          <p:nvPr/>
        </p:nvSpPr>
        <p:spPr>
          <a:xfrm>
            <a:off x="4656160" y="3505200"/>
            <a:ext cx="685800" cy="685800"/>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4923130" y="3657600"/>
            <a:ext cx="417102" cy="369332"/>
          </a:xfrm>
          <a:prstGeom prst="rect">
            <a:avLst/>
          </a:prstGeom>
          <a:noFill/>
        </p:spPr>
        <p:txBody>
          <a:bodyPr wrap="none" rtlCol="0">
            <a:spAutoFit/>
          </a:bodyPr>
          <a:lstStyle/>
          <a:p>
            <a:r>
              <a:rPr lang="en-US" dirty="0" smtClean="0"/>
              <a:t>TX</a:t>
            </a:r>
            <a:endParaRPr lang="en-US" dirty="0"/>
          </a:p>
        </p:txBody>
      </p:sp>
      <p:sp>
        <p:nvSpPr>
          <p:cNvPr id="9" name="Oval 8"/>
          <p:cNvSpPr/>
          <p:nvPr/>
        </p:nvSpPr>
        <p:spPr>
          <a:xfrm>
            <a:off x="5638800" y="3505200"/>
            <a:ext cx="685800" cy="6858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5750177" y="3669268"/>
            <a:ext cx="441146" cy="369332"/>
          </a:xfrm>
          <a:prstGeom prst="rect">
            <a:avLst/>
          </a:prstGeom>
          <a:noFill/>
        </p:spPr>
        <p:txBody>
          <a:bodyPr wrap="none" rtlCol="0">
            <a:spAutoFit/>
          </a:bodyPr>
          <a:lstStyle/>
          <a:p>
            <a:r>
              <a:rPr lang="en-US" dirty="0" smtClean="0"/>
              <a:t>CA</a:t>
            </a:r>
            <a:endParaRPr lang="en-US" dirty="0"/>
          </a:p>
        </p:txBody>
      </p:sp>
      <p:cxnSp>
        <p:nvCxnSpPr>
          <p:cNvPr id="12" name="Straight Arrow Connector 11"/>
          <p:cNvCxnSpPr/>
          <p:nvPr/>
        </p:nvCxnSpPr>
        <p:spPr>
          <a:xfrm flipH="1" flipV="1">
            <a:off x="3124200" y="1752600"/>
            <a:ext cx="1137" cy="288763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rot="16200000">
            <a:off x="1186683" y="3131152"/>
            <a:ext cx="1625766" cy="646331"/>
          </a:xfrm>
          <a:prstGeom prst="rect">
            <a:avLst/>
          </a:prstGeom>
          <a:noFill/>
        </p:spPr>
        <p:txBody>
          <a:bodyPr wrap="none" rtlCol="0">
            <a:spAutoFit/>
          </a:bodyPr>
          <a:lstStyle/>
          <a:p>
            <a:r>
              <a:rPr lang="en-US" dirty="0" smtClean="0"/>
              <a:t>Electricity price</a:t>
            </a:r>
          </a:p>
          <a:p>
            <a:pPr algn="ctr"/>
            <a:r>
              <a:rPr lang="en-US" dirty="0" smtClean="0"/>
              <a:t>$/MWh</a:t>
            </a:r>
            <a:endParaRPr lang="en-US" dirty="0"/>
          </a:p>
        </p:txBody>
      </p:sp>
      <p:sp>
        <p:nvSpPr>
          <p:cNvPr id="14" name="Chord 13"/>
          <p:cNvSpPr/>
          <p:nvPr/>
        </p:nvSpPr>
        <p:spPr>
          <a:xfrm>
            <a:off x="3596185" y="3513615"/>
            <a:ext cx="640080" cy="677385"/>
          </a:xfrm>
          <a:prstGeom prst="chord">
            <a:avLst>
              <a:gd name="adj1" fmla="val 5321798"/>
              <a:gd name="adj2" fmla="val 16200000"/>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Chord 14"/>
          <p:cNvSpPr/>
          <p:nvPr/>
        </p:nvSpPr>
        <p:spPr>
          <a:xfrm>
            <a:off x="4659867" y="3507180"/>
            <a:ext cx="640080" cy="677385"/>
          </a:xfrm>
          <a:prstGeom prst="chord">
            <a:avLst>
              <a:gd name="adj1" fmla="val 5321798"/>
              <a:gd name="adj2" fmla="val 16200000"/>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ular Callout 15"/>
          <p:cNvSpPr/>
          <p:nvPr/>
        </p:nvSpPr>
        <p:spPr>
          <a:xfrm>
            <a:off x="3394813" y="1828800"/>
            <a:ext cx="2243987" cy="591791"/>
          </a:xfrm>
          <a:prstGeom prst="wedgeRoundRectCallout">
            <a:avLst>
              <a:gd name="adj1" fmla="val 19916"/>
              <a:gd name="adj2" fmla="val 235925"/>
              <a:gd name="adj3" fmla="val 16667"/>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Workload relocation (WR)</a:t>
            </a:r>
            <a:endParaRPr lang="en-US" dirty="0"/>
          </a:p>
        </p:txBody>
      </p:sp>
      <p:sp>
        <p:nvSpPr>
          <p:cNvPr id="17" name="Rounded Rectangular Callout 16"/>
          <p:cNvSpPr/>
          <p:nvPr/>
        </p:nvSpPr>
        <p:spPr>
          <a:xfrm>
            <a:off x="1817132" y="4343400"/>
            <a:ext cx="1764268" cy="304800"/>
          </a:xfrm>
          <a:prstGeom prst="wedgeRoundRectCallout">
            <a:avLst>
              <a:gd name="adj1" fmla="val 124604"/>
              <a:gd name="adj2" fmla="val -113087"/>
              <a:gd name="adj3" fmla="val 16667"/>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Least expensive</a:t>
            </a:r>
            <a:endParaRPr lang="en-US" dirty="0"/>
          </a:p>
        </p:txBody>
      </p:sp>
      <p:sp>
        <p:nvSpPr>
          <p:cNvPr id="18" name="TextBox 17"/>
          <p:cNvSpPr txBox="1"/>
          <p:nvPr/>
        </p:nvSpPr>
        <p:spPr>
          <a:xfrm>
            <a:off x="2192270" y="4649422"/>
            <a:ext cx="5351530" cy="461665"/>
          </a:xfrm>
          <a:prstGeom prst="rect">
            <a:avLst/>
          </a:prstGeom>
          <a:solidFill>
            <a:srgbClr val="002060"/>
          </a:solidFill>
        </p:spPr>
        <p:txBody>
          <a:bodyPr wrap="none" rtlCol="0">
            <a:spAutoFit/>
          </a:bodyPr>
          <a:lstStyle/>
          <a:p>
            <a:r>
              <a:rPr lang="en-US" sz="2400" dirty="0" smtClean="0">
                <a:solidFill>
                  <a:schemeClr val="bg1"/>
                </a:solidFill>
              </a:rPr>
              <a:t>Workload relocation cuts electricity </a:t>
            </a:r>
            <a:r>
              <a:rPr lang="en-US" sz="2400" dirty="0" smtClean="0">
                <a:solidFill>
                  <a:schemeClr val="bg1"/>
                </a:solidFill>
              </a:rPr>
              <a:t>cost</a:t>
            </a:r>
            <a:endParaRPr lang="en-US" sz="2400" b="1" i="1" dirty="0">
              <a:solidFill>
                <a:schemeClr val="bg1"/>
              </a:solidFill>
            </a:endParaRPr>
          </a:p>
        </p:txBody>
      </p:sp>
      <p:sp>
        <p:nvSpPr>
          <p:cNvPr id="20" name="Oval 19"/>
          <p:cNvSpPr/>
          <p:nvPr/>
        </p:nvSpPr>
        <p:spPr>
          <a:xfrm>
            <a:off x="3581400" y="3517720"/>
            <a:ext cx="685800" cy="6858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3840410" y="3669268"/>
            <a:ext cx="445956" cy="369332"/>
          </a:xfrm>
          <a:prstGeom prst="rect">
            <a:avLst/>
          </a:prstGeom>
          <a:noFill/>
        </p:spPr>
        <p:txBody>
          <a:bodyPr wrap="none" rtlCol="0">
            <a:spAutoFit/>
          </a:bodyPr>
          <a:lstStyle/>
          <a:p>
            <a:r>
              <a:rPr lang="en-US" dirty="0" smtClean="0"/>
              <a:t>NY</a:t>
            </a:r>
            <a:endParaRPr lang="en-US" dirty="0"/>
          </a:p>
        </p:txBody>
      </p:sp>
      <p:sp>
        <p:nvSpPr>
          <p:cNvPr id="23" name="TextBox 22"/>
          <p:cNvSpPr txBox="1"/>
          <p:nvPr/>
        </p:nvSpPr>
        <p:spPr>
          <a:xfrm>
            <a:off x="2594040" y="3704524"/>
            <a:ext cx="418704" cy="369332"/>
          </a:xfrm>
          <a:prstGeom prst="rect">
            <a:avLst/>
          </a:prstGeom>
          <a:noFill/>
        </p:spPr>
        <p:txBody>
          <a:bodyPr wrap="none" rtlCol="0">
            <a:spAutoFit/>
          </a:bodyPr>
          <a:lstStyle/>
          <a:p>
            <a:r>
              <a:rPr lang="en-US" dirty="0" smtClean="0"/>
              <a:t>52</a:t>
            </a:r>
            <a:endParaRPr lang="en-US" dirty="0"/>
          </a:p>
        </p:txBody>
      </p:sp>
      <p:sp>
        <p:nvSpPr>
          <p:cNvPr id="24" name="TextBox 23"/>
          <p:cNvSpPr txBox="1"/>
          <p:nvPr/>
        </p:nvSpPr>
        <p:spPr>
          <a:xfrm>
            <a:off x="2629296" y="3124200"/>
            <a:ext cx="418704" cy="369332"/>
          </a:xfrm>
          <a:prstGeom prst="rect">
            <a:avLst/>
          </a:prstGeom>
          <a:noFill/>
        </p:spPr>
        <p:txBody>
          <a:bodyPr wrap="none" rtlCol="0">
            <a:spAutoFit/>
          </a:bodyPr>
          <a:lstStyle/>
          <a:p>
            <a:r>
              <a:rPr lang="en-US" dirty="0" smtClean="0"/>
              <a:t>72</a:t>
            </a:r>
            <a:endParaRPr lang="en-US" dirty="0"/>
          </a:p>
        </p:txBody>
      </p:sp>
      <p:sp>
        <p:nvSpPr>
          <p:cNvPr id="25" name="TextBox 24"/>
          <p:cNvSpPr txBox="1"/>
          <p:nvPr/>
        </p:nvSpPr>
        <p:spPr>
          <a:xfrm>
            <a:off x="2286000" y="2743200"/>
            <a:ext cx="710451" cy="369332"/>
          </a:xfrm>
          <a:prstGeom prst="rect">
            <a:avLst/>
          </a:prstGeom>
          <a:noFill/>
        </p:spPr>
        <p:txBody>
          <a:bodyPr wrap="none" rtlCol="0">
            <a:spAutoFit/>
          </a:bodyPr>
          <a:lstStyle/>
          <a:p>
            <a:r>
              <a:rPr lang="en-US" dirty="0" smtClean="0"/>
              <a:t>122.4</a:t>
            </a:r>
            <a:endParaRPr lang="en-US" dirty="0"/>
          </a:p>
        </p:txBody>
      </p:sp>
      <p:cxnSp>
        <p:nvCxnSpPr>
          <p:cNvPr id="26" name="Straight Connector 25"/>
          <p:cNvCxnSpPr/>
          <p:nvPr/>
        </p:nvCxnSpPr>
        <p:spPr>
          <a:xfrm flipV="1">
            <a:off x="3082528" y="3295649"/>
            <a:ext cx="83344"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V="1">
            <a:off x="3082528" y="2926553"/>
            <a:ext cx="83344"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V="1">
            <a:off x="3082528" y="3886200"/>
            <a:ext cx="83344" cy="1"/>
          </a:xfrm>
          <a:prstGeom prst="line">
            <a:avLst/>
          </a:prstGeom>
        </p:spPr>
        <p:style>
          <a:lnRef idx="1">
            <a:schemeClr val="accent1"/>
          </a:lnRef>
          <a:fillRef idx="0">
            <a:schemeClr val="accent1"/>
          </a:fillRef>
          <a:effectRef idx="0">
            <a:schemeClr val="accent1"/>
          </a:effectRef>
          <a:fontRef idx="minor">
            <a:schemeClr val="tx1"/>
          </a:fontRef>
        </p:style>
      </p:cxnSp>
      <p:sp>
        <p:nvSpPr>
          <p:cNvPr id="29" name="Rounded Rectangular Callout 28"/>
          <p:cNvSpPr/>
          <p:nvPr/>
        </p:nvSpPr>
        <p:spPr>
          <a:xfrm>
            <a:off x="6705600" y="2375620"/>
            <a:ext cx="1764268" cy="304800"/>
          </a:xfrm>
          <a:prstGeom prst="wedgeRoundRectCallout">
            <a:avLst>
              <a:gd name="adj1" fmla="val -71261"/>
              <a:gd name="adj2" fmla="val 117146"/>
              <a:gd name="adj3" fmla="val 16667"/>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Most expensive</a:t>
            </a:r>
            <a:endParaRPr lang="en-US" dirty="0"/>
          </a:p>
        </p:txBody>
      </p:sp>
      <p:sp>
        <p:nvSpPr>
          <p:cNvPr id="30" name="Bent Arrow 29"/>
          <p:cNvSpPr/>
          <p:nvPr/>
        </p:nvSpPr>
        <p:spPr>
          <a:xfrm rot="5400000">
            <a:off x="4517434" y="2900792"/>
            <a:ext cx="381001" cy="881469"/>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4" name="TextBox 33"/>
          <p:cNvSpPr txBox="1"/>
          <p:nvPr/>
        </p:nvSpPr>
        <p:spPr>
          <a:xfrm>
            <a:off x="189714" y="1866887"/>
            <a:ext cx="1449371" cy="369332"/>
          </a:xfrm>
          <a:prstGeom prst="rect">
            <a:avLst/>
          </a:prstGeom>
          <a:noFill/>
        </p:spPr>
        <p:txBody>
          <a:bodyPr wrap="none" rtlCol="0">
            <a:spAutoFit/>
          </a:bodyPr>
          <a:lstStyle/>
          <a:p>
            <a:r>
              <a:rPr lang="en-US" dirty="0" smtClean="0">
                <a:solidFill>
                  <a:schemeClr val="accent6">
                    <a:lumMod val="75000"/>
                  </a:schemeClr>
                </a:solidFill>
              </a:rPr>
              <a:t>CA: California</a:t>
            </a:r>
            <a:endParaRPr lang="en-US" dirty="0">
              <a:solidFill>
                <a:schemeClr val="accent6">
                  <a:lumMod val="75000"/>
                </a:schemeClr>
              </a:solidFill>
            </a:endParaRPr>
          </a:p>
        </p:txBody>
      </p:sp>
      <p:sp>
        <p:nvSpPr>
          <p:cNvPr id="35" name="TextBox 34"/>
          <p:cNvSpPr txBox="1"/>
          <p:nvPr/>
        </p:nvSpPr>
        <p:spPr>
          <a:xfrm>
            <a:off x="189714" y="2133600"/>
            <a:ext cx="1426481" cy="646331"/>
          </a:xfrm>
          <a:prstGeom prst="rect">
            <a:avLst/>
          </a:prstGeom>
          <a:noFill/>
        </p:spPr>
        <p:txBody>
          <a:bodyPr wrap="none" rtlCol="0">
            <a:spAutoFit/>
          </a:bodyPr>
          <a:lstStyle/>
          <a:p>
            <a:r>
              <a:rPr lang="en-US" dirty="0" smtClean="0">
                <a:solidFill>
                  <a:schemeClr val="accent6">
                    <a:lumMod val="75000"/>
                  </a:schemeClr>
                </a:solidFill>
              </a:rPr>
              <a:t>NY</a:t>
            </a:r>
            <a:r>
              <a:rPr lang="en-US" dirty="0">
                <a:solidFill>
                  <a:schemeClr val="accent6">
                    <a:lumMod val="75000"/>
                  </a:schemeClr>
                </a:solidFill>
              </a:rPr>
              <a:t>: New York</a:t>
            </a:r>
          </a:p>
          <a:p>
            <a:r>
              <a:rPr lang="en-US" dirty="0">
                <a:solidFill>
                  <a:schemeClr val="accent6">
                    <a:lumMod val="75000"/>
                  </a:schemeClr>
                </a:solidFill>
              </a:rPr>
              <a:t>TX: </a:t>
            </a:r>
            <a:r>
              <a:rPr lang="en-US" dirty="0" smtClean="0">
                <a:solidFill>
                  <a:schemeClr val="accent6">
                    <a:lumMod val="75000"/>
                  </a:schemeClr>
                </a:solidFill>
              </a:rPr>
              <a:t>Texas</a:t>
            </a:r>
            <a:endParaRPr lang="en-US" dirty="0">
              <a:solidFill>
                <a:schemeClr val="accent6">
                  <a:lumMod val="75000"/>
                </a:schemeClr>
              </a:solidFill>
            </a:endParaRPr>
          </a:p>
        </p:txBody>
      </p:sp>
      <p:sp>
        <p:nvSpPr>
          <p:cNvPr id="36" name="TextBox 35"/>
          <p:cNvSpPr txBox="1"/>
          <p:nvPr/>
        </p:nvSpPr>
        <p:spPr>
          <a:xfrm>
            <a:off x="3956211" y="1905000"/>
            <a:ext cx="3936527" cy="461665"/>
          </a:xfrm>
          <a:prstGeom prst="rect">
            <a:avLst/>
          </a:prstGeom>
          <a:solidFill>
            <a:srgbClr val="002060"/>
          </a:solidFill>
        </p:spPr>
        <p:txBody>
          <a:bodyPr wrap="none" rtlCol="0">
            <a:spAutoFit/>
          </a:bodyPr>
          <a:lstStyle/>
          <a:p>
            <a:r>
              <a:rPr lang="en-US" sz="2400" dirty="0" smtClean="0">
                <a:solidFill>
                  <a:schemeClr val="bg1"/>
                </a:solidFill>
              </a:rPr>
              <a:t>Move workload from NY to TX</a:t>
            </a:r>
            <a:endParaRPr lang="en-US" sz="2400" dirty="0">
              <a:solidFill>
                <a:schemeClr val="bg1"/>
              </a:solidFill>
            </a:endParaRPr>
          </a:p>
        </p:txBody>
      </p:sp>
      <p:sp>
        <p:nvSpPr>
          <p:cNvPr id="37" name="Rounded Rectangular Callout 36"/>
          <p:cNvSpPr/>
          <p:nvPr/>
        </p:nvSpPr>
        <p:spPr>
          <a:xfrm>
            <a:off x="1886634" y="1707790"/>
            <a:ext cx="1389966" cy="546820"/>
          </a:xfrm>
          <a:prstGeom prst="wedgeRoundRectCallout">
            <a:avLst>
              <a:gd name="adj1" fmla="val 80673"/>
              <a:gd name="adj2" fmla="val 164012"/>
              <a:gd name="adj3" fmla="val 16667"/>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RP to save more</a:t>
            </a:r>
            <a:endParaRPr lang="en-US" dirty="0">
              <a:solidFill>
                <a:schemeClr val="bg1"/>
              </a:solidFill>
            </a:endParaRPr>
          </a:p>
        </p:txBody>
      </p:sp>
    </p:spTree>
    <p:extLst>
      <p:ext uri="{BB962C8B-B14F-4D97-AF65-F5344CB8AC3E}">
        <p14:creationId xmlns:p14="http://schemas.microsoft.com/office/powerpoint/2010/main" val="19177775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grpId="1" nodeType="withEffect">
                                  <p:stCondLst>
                                    <p:cond delay="0"/>
                                  </p:stCondLst>
                                  <p:childTnLst>
                                    <p:animMotion origin="layout" path="M 3.33333E-6 -2.18316E-6 L -0.00157 -0.07793 " pathEditMode="relative" rAng="0" ptsTypes="AA">
                                      <p:cBhvr>
                                        <p:cTn id="6" dur="2000" fill="hold"/>
                                        <p:tgtEl>
                                          <p:spTgt spid="20"/>
                                        </p:tgtEl>
                                        <p:attrNameLst>
                                          <p:attrName>ppt_x</p:attrName>
                                          <p:attrName>ppt_y</p:attrName>
                                        </p:attrNameLst>
                                      </p:cBhvr>
                                      <p:rCtr x="-87" y="-3908"/>
                                    </p:animMotion>
                                  </p:childTnLst>
                                </p:cTn>
                              </p:par>
                              <p:par>
                                <p:cTn id="7" presetID="42" presetClass="path" presetSubtype="0" accel="50000" decel="50000" fill="hold" grpId="1" nodeType="withEffect">
                                  <p:stCondLst>
                                    <p:cond delay="0"/>
                                  </p:stCondLst>
                                  <p:childTnLst>
                                    <p:animMotion origin="layout" path="M -8.33333E-7 4.15356E-6 L -0.00156 -0.07609 " pathEditMode="relative" rAng="0" ptsTypes="AA">
                                      <p:cBhvr>
                                        <p:cTn id="8" dur="2000" fill="hold"/>
                                        <p:tgtEl>
                                          <p:spTgt spid="21"/>
                                        </p:tgtEl>
                                        <p:attrNameLst>
                                          <p:attrName>ppt_x</p:attrName>
                                          <p:attrName>ppt_y</p:attrName>
                                        </p:attrNameLst>
                                      </p:cBhvr>
                                      <p:rCtr x="-87" y="-3816"/>
                                    </p:animMotion>
                                  </p:childTnLst>
                                </p:cTn>
                              </p:par>
                              <p:par>
                                <p:cTn id="9" presetID="42" presetClass="path" presetSubtype="0" accel="50000" decel="50000" fill="hold" grpId="2" nodeType="withEffect">
                                  <p:stCondLst>
                                    <p:cond delay="0"/>
                                  </p:stCondLst>
                                  <p:childTnLst>
                                    <p:animMotion origin="layout" path="M 1.38889E-6 -4.57909E-6 L 0.00017 -0.074 " pathEditMode="relative" rAng="0" ptsTypes="AA">
                                      <p:cBhvr>
                                        <p:cTn id="10" dur="2000" fill="hold"/>
                                        <p:tgtEl>
                                          <p:spTgt spid="14"/>
                                        </p:tgtEl>
                                        <p:attrNameLst>
                                          <p:attrName>ppt_x</p:attrName>
                                          <p:attrName>ppt_y</p:attrName>
                                        </p:attrNameLst>
                                      </p:cBhvr>
                                      <p:rCtr x="0" y="-3700"/>
                                    </p:animMotion>
                                  </p:childTnLst>
                                </p:cTn>
                              </p:par>
                              <p:par>
                                <p:cTn id="11" presetID="42" presetClass="path" presetSubtype="0" accel="50000" decel="50000" fill="hold" grpId="1" nodeType="withEffect">
                                  <p:stCondLst>
                                    <p:cond delay="0"/>
                                  </p:stCondLst>
                                  <p:childTnLst>
                                    <p:animMotion origin="layout" path="M 3.33333E-6 -2.0444E-6 L -0.00035 -0.12997 " pathEditMode="relative" rAng="0" ptsTypes="AA">
                                      <p:cBhvr>
                                        <p:cTn id="12" dur="2000" fill="hold"/>
                                        <p:tgtEl>
                                          <p:spTgt spid="9"/>
                                        </p:tgtEl>
                                        <p:attrNameLst>
                                          <p:attrName>ppt_x</p:attrName>
                                          <p:attrName>ppt_y</p:attrName>
                                        </p:attrNameLst>
                                      </p:cBhvr>
                                      <p:rCtr x="-17" y="-6499"/>
                                    </p:animMotion>
                                  </p:childTnLst>
                                </p:cTn>
                              </p:par>
                              <p:par>
                                <p:cTn id="13" presetID="42" presetClass="path" presetSubtype="0" accel="50000" decel="50000" fill="hold" grpId="1" nodeType="withEffect">
                                  <p:stCondLst>
                                    <p:cond delay="0"/>
                                  </p:stCondLst>
                                  <p:childTnLst>
                                    <p:animMotion origin="layout" path="M -1.38889E-6 4.15356E-6 L -1.38889E-6 -0.13183 " pathEditMode="relative" rAng="0" ptsTypes="AA">
                                      <p:cBhvr>
                                        <p:cTn id="14" dur="2000" fill="hold"/>
                                        <p:tgtEl>
                                          <p:spTgt spid="10"/>
                                        </p:tgtEl>
                                        <p:attrNameLst>
                                          <p:attrName>ppt_x</p:attrName>
                                          <p:attrName>ppt_y</p:attrName>
                                        </p:attrNameLst>
                                      </p:cBhvr>
                                      <p:rCtr x="0" y="-6591"/>
                                    </p:animMotion>
                                  </p:childTnLst>
                                </p:cTn>
                              </p:par>
                            </p:childTnLst>
                          </p:cTn>
                        </p:par>
                        <p:par>
                          <p:cTn id="15" fill="hold">
                            <p:stCondLst>
                              <p:cond delay="2000"/>
                            </p:stCondLst>
                            <p:childTnLst>
                              <p:par>
                                <p:cTn id="16" presetID="1" presetClass="entr" presetSubtype="0" fill="hold" grpId="0" nodeType="afterEffect">
                                  <p:stCondLst>
                                    <p:cond delay="0"/>
                                  </p:stCondLst>
                                  <p:childTnLst>
                                    <p:set>
                                      <p:cBhvr>
                                        <p:cTn id="17" dur="1" fill="hold">
                                          <p:stCondLst>
                                            <p:cond delay="0"/>
                                          </p:stCondLst>
                                        </p:cTn>
                                        <p:tgtEl>
                                          <p:spTgt spid="29"/>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17"/>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xit" presetSubtype="0" fill="hold" grpId="1" nodeType="clickEffect">
                                  <p:stCondLst>
                                    <p:cond delay="0"/>
                                  </p:stCondLst>
                                  <p:childTnLst>
                                    <p:set>
                                      <p:cBhvr>
                                        <p:cTn id="23" dur="1" fill="hold">
                                          <p:stCondLst>
                                            <p:cond delay="0"/>
                                          </p:stCondLst>
                                        </p:cTn>
                                        <p:tgtEl>
                                          <p:spTgt spid="29"/>
                                        </p:tgtEl>
                                        <p:attrNameLst>
                                          <p:attrName>style.visibility</p:attrName>
                                        </p:attrNameLst>
                                      </p:cBhvr>
                                      <p:to>
                                        <p:strVal val="hidden"/>
                                      </p:to>
                                    </p:set>
                                  </p:childTnLst>
                                </p:cTn>
                              </p:par>
                              <p:par>
                                <p:cTn id="24" presetID="1" presetClass="exit" presetSubtype="0" fill="hold" grpId="1" nodeType="withEffect">
                                  <p:stCondLst>
                                    <p:cond delay="0"/>
                                  </p:stCondLst>
                                  <p:childTnLst>
                                    <p:set>
                                      <p:cBhvr>
                                        <p:cTn id="25" dur="1" fill="hold">
                                          <p:stCondLst>
                                            <p:cond delay="0"/>
                                          </p:stCondLst>
                                        </p:cTn>
                                        <p:tgtEl>
                                          <p:spTgt spid="17"/>
                                        </p:tgtEl>
                                        <p:attrNameLst>
                                          <p:attrName>style.visibility</p:attrName>
                                        </p:attrNameLst>
                                      </p:cBhvr>
                                      <p:to>
                                        <p:strVal val="hidden"/>
                                      </p:to>
                                    </p:set>
                                  </p:childTnLst>
                                </p:cTn>
                              </p:par>
                              <p:par>
                                <p:cTn id="26" presetID="1" presetClass="entr" presetSubtype="0" fill="hold" grpId="0" nodeType="withEffect">
                                  <p:stCondLst>
                                    <p:cond delay="0"/>
                                  </p:stCondLst>
                                  <p:childTnLst>
                                    <p:set>
                                      <p:cBhvr>
                                        <p:cTn id="27" dur="1" fill="hold">
                                          <p:stCondLst>
                                            <p:cond delay="0"/>
                                          </p:stCondLst>
                                        </p:cTn>
                                        <p:tgtEl>
                                          <p:spTgt spid="36"/>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30"/>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xit" presetSubtype="0" fill="hold" grpId="1" nodeType="clickEffect">
                                  <p:stCondLst>
                                    <p:cond delay="0"/>
                                  </p:stCondLst>
                                  <p:childTnLst>
                                    <p:set>
                                      <p:cBhvr>
                                        <p:cTn id="33" dur="1" fill="hold">
                                          <p:stCondLst>
                                            <p:cond delay="0"/>
                                          </p:stCondLst>
                                        </p:cTn>
                                        <p:tgtEl>
                                          <p:spTgt spid="30"/>
                                        </p:tgtEl>
                                        <p:attrNameLst>
                                          <p:attrName>style.visibility</p:attrName>
                                        </p:attrNameLst>
                                      </p:cBhvr>
                                      <p:to>
                                        <p:strVal val="hidden"/>
                                      </p:to>
                                    </p:set>
                                  </p:childTnLst>
                                </p:cTn>
                              </p:par>
                              <p:par>
                                <p:cTn id="34" presetID="1" presetClass="exit" presetSubtype="0" fill="hold" grpId="1" nodeType="withEffect">
                                  <p:stCondLst>
                                    <p:cond delay="0"/>
                                  </p:stCondLst>
                                  <p:childTnLst>
                                    <p:set>
                                      <p:cBhvr>
                                        <p:cTn id="35" dur="1" fill="hold">
                                          <p:stCondLst>
                                            <p:cond delay="0"/>
                                          </p:stCondLst>
                                        </p:cTn>
                                        <p:tgtEl>
                                          <p:spTgt spid="36"/>
                                        </p:tgtEl>
                                        <p:attrNameLst>
                                          <p:attrName>style.visibility</p:attrName>
                                        </p:attrNameLst>
                                      </p:cBhvr>
                                      <p:to>
                                        <p:strVal val="hidden"/>
                                      </p:to>
                                    </p:set>
                                  </p:childTnLst>
                                </p:cTn>
                              </p:par>
                              <p:par>
                                <p:cTn id="36" presetID="1" presetClass="exit" presetSubtype="0" fill="hold" grpId="0" nodeType="withEffect">
                                  <p:stCondLst>
                                    <p:cond delay="0"/>
                                  </p:stCondLst>
                                  <p:childTnLst>
                                    <p:set>
                                      <p:cBhvr>
                                        <p:cTn id="37" dur="1" fill="hold">
                                          <p:stCondLst>
                                            <p:cond delay="0"/>
                                          </p:stCondLst>
                                        </p:cTn>
                                        <p:tgtEl>
                                          <p:spTgt spid="14"/>
                                        </p:tgtEl>
                                        <p:attrNameLst>
                                          <p:attrName>style.visibility</p:attrName>
                                        </p:attrNameLst>
                                      </p:cBhvr>
                                      <p:to>
                                        <p:strVal val="hidden"/>
                                      </p:to>
                                    </p:set>
                                  </p:childTnLst>
                                </p:cTn>
                              </p:par>
                              <p:par>
                                <p:cTn id="38" presetID="1" presetClass="exit" presetSubtype="0" fill="hold" grpId="0" nodeType="withEffect">
                                  <p:stCondLst>
                                    <p:cond delay="0"/>
                                  </p:stCondLst>
                                  <p:childTnLst>
                                    <p:set>
                                      <p:cBhvr>
                                        <p:cTn id="39" dur="1" fill="hold">
                                          <p:stCondLst>
                                            <p:cond delay="0"/>
                                          </p:stCondLst>
                                        </p:cTn>
                                        <p:tgtEl>
                                          <p:spTgt spid="15"/>
                                        </p:tgtEl>
                                        <p:attrNameLst>
                                          <p:attrName>style.visibility</p:attrName>
                                        </p:attrNameLst>
                                      </p:cBhvr>
                                      <p:to>
                                        <p:strVal val="hidden"/>
                                      </p:to>
                                    </p:set>
                                  </p:childTnLst>
                                </p:cTn>
                              </p:par>
                              <p:par>
                                <p:cTn id="40" presetID="19" presetClass="emph" presetSubtype="0" fill="hold" grpId="1" nodeType="withEffect">
                                  <p:stCondLst>
                                    <p:cond delay="0"/>
                                  </p:stCondLst>
                                  <p:childTnLst>
                                    <p:animClr clrSpc="rgb" dir="cw">
                                      <p:cBhvr override="childStyle">
                                        <p:cTn id="41" dur="500" fill="hold"/>
                                        <p:tgtEl>
                                          <p:spTgt spid="7"/>
                                        </p:tgtEl>
                                        <p:attrNameLst>
                                          <p:attrName>style.color</p:attrName>
                                        </p:attrNameLst>
                                      </p:cBhvr>
                                      <p:to>
                                        <a:srgbClr val="C5D5E9"/>
                                      </p:to>
                                    </p:animClr>
                                    <p:animClr clrSpc="rgb" dir="cw">
                                      <p:cBhvr>
                                        <p:cTn id="42" dur="500" fill="hold"/>
                                        <p:tgtEl>
                                          <p:spTgt spid="7"/>
                                        </p:tgtEl>
                                        <p:attrNameLst>
                                          <p:attrName>fillcolor</p:attrName>
                                        </p:attrNameLst>
                                      </p:cBhvr>
                                      <p:to>
                                        <a:srgbClr val="C5D5E9"/>
                                      </p:to>
                                    </p:animClr>
                                    <p:set>
                                      <p:cBhvr>
                                        <p:cTn id="43" dur="500" fill="hold"/>
                                        <p:tgtEl>
                                          <p:spTgt spid="7"/>
                                        </p:tgtEl>
                                        <p:attrNameLst>
                                          <p:attrName>fill.type</p:attrName>
                                        </p:attrNameLst>
                                      </p:cBhvr>
                                      <p:to>
                                        <p:strVal val="solid"/>
                                      </p:to>
                                    </p:set>
                                    <p:set>
                                      <p:cBhvr>
                                        <p:cTn id="44" dur="500" fill="hold"/>
                                        <p:tgtEl>
                                          <p:spTgt spid="7"/>
                                        </p:tgtEl>
                                        <p:attrNameLst>
                                          <p:attrName>fill.on</p:attrName>
                                        </p:attrNameLst>
                                      </p:cBhvr>
                                      <p:to>
                                        <p:strVal val="true"/>
                                      </p:to>
                                    </p:set>
                                  </p:childTnLst>
                                </p:cTn>
                              </p:par>
                              <p:par>
                                <p:cTn id="45" presetID="1" presetClass="entr" presetSubtype="0" fill="hold" grpId="0" nodeType="withEffect">
                                  <p:stCondLst>
                                    <p:cond delay="0"/>
                                  </p:stCondLst>
                                  <p:childTnLst>
                                    <p:set>
                                      <p:cBhvr>
                                        <p:cTn id="46" dur="1" fill="hold">
                                          <p:stCondLst>
                                            <p:cond delay="0"/>
                                          </p:stCondLst>
                                        </p:cTn>
                                        <p:tgtEl>
                                          <p:spTgt spid="1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xit" presetSubtype="0" fill="hold" grpId="1" nodeType="clickEffect">
                                  <p:stCondLst>
                                    <p:cond delay="0"/>
                                  </p:stCondLst>
                                  <p:childTnLst>
                                    <p:set>
                                      <p:cBhvr>
                                        <p:cTn id="50" dur="1" fill="hold">
                                          <p:stCondLst>
                                            <p:cond delay="0"/>
                                          </p:stCondLst>
                                        </p:cTn>
                                        <p:tgtEl>
                                          <p:spTgt spid="16"/>
                                        </p:tgtEl>
                                        <p:attrNameLst>
                                          <p:attrName>style.visibility</p:attrName>
                                        </p:attrNameLst>
                                      </p:cBhvr>
                                      <p:to>
                                        <p:strVal val="hidden"/>
                                      </p:to>
                                    </p:set>
                                  </p:childTnLst>
                                </p:cTn>
                              </p:par>
                              <p:par>
                                <p:cTn id="51" presetID="1" presetClass="entr" presetSubtype="0" fill="hold" grpId="0" nodeType="withEffect">
                                  <p:stCondLst>
                                    <p:cond delay="0"/>
                                  </p:stCondLst>
                                  <p:childTnLst>
                                    <p:set>
                                      <p:cBhvr>
                                        <p:cTn id="52" dur="1" fill="hold">
                                          <p:stCondLst>
                                            <p:cond delay="0"/>
                                          </p:stCondLst>
                                        </p:cTn>
                                        <p:tgtEl>
                                          <p:spTgt spid="37"/>
                                        </p:tgtEl>
                                        <p:attrNameLst>
                                          <p:attrName>style.visibility</p:attrName>
                                        </p:attrNameLst>
                                      </p:cBhvr>
                                      <p:to>
                                        <p:strVal val="visible"/>
                                      </p:to>
                                    </p:set>
                                  </p:childTnLst>
                                </p:cTn>
                              </p:par>
                              <p:par>
                                <p:cTn id="53" presetID="7" presetClass="emph" presetSubtype="2" fill="hold" nodeType="withEffect">
                                  <p:stCondLst>
                                    <p:cond delay="0"/>
                                  </p:stCondLst>
                                  <p:childTnLst>
                                    <p:animClr clrSpc="rgb" dir="cw">
                                      <p:cBhvr>
                                        <p:cTn id="54" dur="2000" fill="hold"/>
                                        <p:tgtEl>
                                          <p:spTgt spid="20"/>
                                        </p:tgtEl>
                                        <p:attrNameLst>
                                          <p:attrName>stroke.color</p:attrName>
                                        </p:attrNameLst>
                                      </p:cBhvr>
                                      <p:to>
                                        <a:srgbClr val="B2B2B2"/>
                                      </p:to>
                                    </p:animClr>
                                    <p:set>
                                      <p:cBhvr>
                                        <p:cTn id="55" dur="2000" fill="hold"/>
                                        <p:tgtEl>
                                          <p:spTgt spid="20"/>
                                        </p:tgtEl>
                                        <p:attrNameLst>
                                          <p:attrName>stroke.on</p:attrName>
                                        </p:attrNameLst>
                                      </p:cBhvr>
                                      <p:to>
                                        <p:strVal val="true"/>
                                      </p:to>
                                    </p:set>
                                  </p:childTnLst>
                                </p:cTn>
                              </p:par>
                            </p:childTnLst>
                          </p:cTn>
                        </p:par>
                      </p:childTnLst>
                    </p:cTn>
                  </p:par>
                  <p:par>
                    <p:cTn id="56" fill="hold">
                      <p:stCondLst>
                        <p:cond delay="indefinite"/>
                      </p:stCondLst>
                      <p:childTnLst>
                        <p:par>
                          <p:cTn id="57" fill="hold">
                            <p:stCondLst>
                              <p:cond delay="0"/>
                            </p:stCondLst>
                            <p:childTnLst>
                              <p:par>
                                <p:cTn id="58" presetID="1" presetClass="exit" presetSubtype="0" fill="hold" grpId="1" nodeType="clickEffect">
                                  <p:stCondLst>
                                    <p:cond delay="0"/>
                                  </p:stCondLst>
                                  <p:childTnLst>
                                    <p:set>
                                      <p:cBhvr>
                                        <p:cTn id="59" dur="1" fill="hold">
                                          <p:stCondLst>
                                            <p:cond delay="0"/>
                                          </p:stCondLst>
                                        </p:cTn>
                                        <p:tgtEl>
                                          <p:spTgt spid="37"/>
                                        </p:tgtEl>
                                        <p:attrNameLst>
                                          <p:attrName>style.visibility</p:attrName>
                                        </p:attrNameLst>
                                      </p:cBhvr>
                                      <p:to>
                                        <p:strVal val="hidden"/>
                                      </p:to>
                                    </p:set>
                                  </p:childTnLst>
                                </p:cTn>
                              </p:par>
                              <p:par>
                                <p:cTn id="60" presetID="1" presetClass="entr" presetSubtype="0" fill="hold" grpId="0" nodeType="withEffect">
                                  <p:stCondLst>
                                    <p:cond delay="0"/>
                                  </p:stCondLst>
                                  <p:childTnLst>
                                    <p:set>
                                      <p:cBhvr>
                                        <p:cTn id="61"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1" animBg="1"/>
      <p:bldP spid="9" grpId="1" animBg="1"/>
      <p:bldP spid="10" grpId="1"/>
      <p:bldP spid="14" grpId="0" animBg="1"/>
      <p:bldP spid="14" grpId="2" animBg="1"/>
      <p:bldP spid="15" grpId="0" animBg="1"/>
      <p:bldP spid="16" grpId="0" animBg="1"/>
      <p:bldP spid="16" grpId="1" animBg="1"/>
      <p:bldP spid="17" grpId="0" animBg="1"/>
      <p:bldP spid="17" grpId="1" animBg="1"/>
      <p:bldP spid="18" grpId="0" animBg="1"/>
      <p:bldP spid="20" grpId="1" animBg="1"/>
      <p:bldP spid="21" grpId="1"/>
      <p:bldP spid="29" grpId="0" animBg="1"/>
      <p:bldP spid="29" grpId="1" animBg="1"/>
      <p:bldP spid="30" grpId="0" animBg="1"/>
      <p:bldP spid="30" grpId="1" animBg="1"/>
      <p:bldP spid="36" grpId="0" animBg="1"/>
      <p:bldP spid="36" grpId="1" animBg="1"/>
      <p:bldP spid="37" grpId="0" animBg="1"/>
      <p:bldP spid="37" grpId="1"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Recap</a:t>
            </a:r>
            <a:endParaRPr lang="en-US" dirty="0"/>
          </a:p>
        </p:txBody>
      </p:sp>
      <p:sp>
        <p:nvSpPr>
          <p:cNvPr id="4" name="Slide Number Placeholder 3"/>
          <p:cNvSpPr>
            <a:spLocks noGrp="1"/>
          </p:cNvSpPr>
          <p:nvPr>
            <p:ph type="sldNum" sz="quarter" idx="12"/>
          </p:nvPr>
        </p:nvSpPr>
        <p:spPr/>
        <p:txBody>
          <a:bodyPr/>
          <a:lstStyle/>
          <a:p>
            <a:fld id="{6E32B92A-CB75-4E54-8293-CBC8A13B5AFB}" type="slidenum">
              <a:rPr lang="en-US" smtClean="0"/>
              <a:pPr/>
              <a:t>12</a:t>
            </a:fld>
            <a:endParaRPr lang="en-US" dirty="0"/>
          </a:p>
        </p:txBody>
      </p:sp>
      <p:sp>
        <p:nvSpPr>
          <p:cNvPr id="6" name="TextBox 5"/>
          <p:cNvSpPr txBox="1"/>
          <p:nvPr/>
        </p:nvSpPr>
        <p:spPr>
          <a:xfrm>
            <a:off x="685800" y="1789093"/>
            <a:ext cx="3657600" cy="954107"/>
          </a:xfrm>
          <a:prstGeom prst="rect">
            <a:avLst/>
          </a:prstGeom>
          <a:solidFill>
            <a:srgbClr val="FF0000">
              <a:alpha val="77000"/>
            </a:srgbClr>
          </a:solidFill>
          <a:ln>
            <a:solidFill>
              <a:schemeClr val="accent1">
                <a:shade val="50000"/>
              </a:schemeClr>
            </a:solidFill>
          </a:ln>
        </p:spPr>
        <p:txBody>
          <a:bodyPr wrap="square" rtlCol="0">
            <a:spAutoFit/>
          </a:bodyPr>
          <a:lstStyle/>
          <a:p>
            <a:pPr algn="ctr"/>
            <a:r>
              <a:rPr lang="en-US" sz="2800" dirty="0" smtClean="0">
                <a:solidFill>
                  <a:schemeClr val="bg1"/>
                </a:solidFill>
              </a:rPr>
              <a:t>Resource Pruning (RP) cuts electricity costs</a:t>
            </a:r>
            <a:endParaRPr lang="en-US" sz="2800" dirty="0">
              <a:solidFill>
                <a:schemeClr val="bg1"/>
              </a:solidFill>
            </a:endParaRPr>
          </a:p>
        </p:txBody>
      </p:sp>
      <p:sp>
        <p:nvSpPr>
          <p:cNvPr id="7" name="TextBox 6"/>
          <p:cNvSpPr txBox="1"/>
          <p:nvPr/>
        </p:nvSpPr>
        <p:spPr>
          <a:xfrm>
            <a:off x="4724400" y="1789093"/>
            <a:ext cx="4114800" cy="954107"/>
          </a:xfrm>
          <a:prstGeom prst="rect">
            <a:avLst/>
          </a:prstGeom>
          <a:solidFill>
            <a:srgbClr val="FF0000">
              <a:alpha val="77000"/>
            </a:srgbClr>
          </a:solidFill>
          <a:ln>
            <a:solidFill>
              <a:schemeClr val="accent1">
                <a:shade val="50000"/>
              </a:schemeClr>
            </a:solidFill>
          </a:ln>
        </p:spPr>
        <p:txBody>
          <a:bodyPr wrap="square" rtlCol="0">
            <a:spAutoFit/>
          </a:bodyPr>
          <a:lstStyle/>
          <a:p>
            <a:pPr algn="ctr"/>
            <a:r>
              <a:rPr lang="en-US" sz="2800" dirty="0" smtClean="0">
                <a:solidFill>
                  <a:schemeClr val="bg1"/>
                </a:solidFill>
              </a:rPr>
              <a:t>Workload Relocation (WR) cuts electricity costs</a:t>
            </a:r>
            <a:endParaRPr lang="en-US" sz="2800" dirty="0">
              <a:solidFill>
                <a:schemeClr val="bg1"/>
              </a:solidFill>
            </a:endParaRPr>
          </a:p>
        </p:txBody>
      </p:sp>
      <p:sp>
        <p:nvSpPr>
          <p:cNvPr id="8" name="TextBox 7"/>
          <p:cNvSpPr txBox="1"/>
          <p:nvPr/>
        </p:nvSpPr>
        <p:spPr>
          <a:xfrm>
            <a:off x="2895600" y="4495800"/>
            <a:ext cx="3216073" cy="523220"/>
          </a:xfrm>
          <a:prstGeom prst="rect">
            <a:avLst/>
          </a:prstGeom>
          <a:solidFill>
            <a:schemeClr val="accent6">
              <a:lumMod val="60000"/>
              <a:lumOff val="40000"/>
            </a:schemeClr>
          </a:solidFill>
          <a:ln>
            <a:solidFill>
              <a:schemeClr val="accent1">
                <a:shade val="50000"/>
              </a:schemeClr>
            </a:solidFill>
          </a:ln>
        </p:spPr>
        <p:txBody>
          <a:bodyPr wrap="none" rtlCol="0">
            <a:spAutoFit/>
          </a:bodyPr>
          <a:lstStyle/>
          <a:p>
            <a:r>
              <a:rPr lang="en-US" sz="2800" dirty="0" smtClean="0"/>
              <a:t>Are WR and RP free?</a:t>
            </a:r>
            <a:endParaRPr lang="en-US" sz="2800" dirty="0"/>
          </a:p>
        </p:txBody>
      </p:sp>
    </p:spTree>
    <p:extLst>
      <p:ext uri="{BB962C8B-B14F-4D97-AF65-F5344CB8AC3E}">
        <p14:creationId xmlns:p14="http://schemas.microsoft.com/office/powerpoint/2010/main" val="214820009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Transition Costs</a:t>
            </a:r>
            <a:endParaRPr lang="en-US" dirty="0"/>
          </a:p>
        </p:txBody>
      </p:sp>
      <p:sp>
        <p:nvSpPr>
          <p:cNvPr id="3" name="Content Placeholder 2"/>
          <p:cNvSpPr>
            <a:spLocks noGrp="1"/>
          </p:cNvSpPr>
          <p:nvPr>
            <p:ph idx="1"/>
          </p:nvPr>
        </p:nvSpPr>
        <p:spPr/>
        <p:txBody>
          <a:bodyPr>
            <a:normAutofit/>
          </a:bodyPr>
          <a:lstStyle/>
          <a:p>
            <a:r>
              <a:rPr lang="en-US" dirty="0" smtClean="0"/>
              <a:t>Workload Relocation incurs cost of relocation</a:t>
            </a:r>
          </a:p>
          <a:p>
            <a:pPr lvl="1"/>
            <a:r>
              <a:rPr lang="en-US" dirty="0" smtClean="0"/>
              <a:t>Ex: Inter </a:t>
            </a:r>
            <a:r>
              <a:rPr lang="en-US" dirty="0" smtClean="0"/>
              <a:t>data-center </a:t>
            </a:r>
            <a:r>
              <a:rPr lang="en-US" dirty="0" smtClean="0"/>
              <a:t>traffic are often expensive</a:t>
            </a:r>
          </a:p>
          <a:p>
            <a:pPr lvl="1"/>
            <a:endParaRPr lang="en-US" dirty="0" smtClean="0"/>
          </a:p>
          <a:p>
            <a:r>
              <a:rPr lang="en-US" dirty="0" smtClean="0"/>
              <a:t>Resource Pruning incurs cost of (de)activation</a:t>
            </a:r>
            <a:endParaRPr lang="en-US" dirty="0"/>
          </a:p>
          <a:p>
            <a:pPr lvl="1"/>
            <a:r>
              <a:rPr lang="en-US" dirty="0" smtClean="0"/>
              <a:t>Ex: Time spent sleeping/hibernating</a:t>
            </a:r>
            <a:endParaRPr lang="en-US" dirty="0"/>
          </a:p>
        </p:txBody>
      </p:sp>
      <p:sp>
        <p:nvSpPr>
          <p:cNvPr id="4" name="Slide Number Placeholder 3"/>
          <p:cNvSpPr>
            <a:spLocks noGrp="1"/>
          </p:cNvSpPr>
          <p:nvPr>
            <p:ph type="sldNum" sz="quarter" idx="12"/>
          </p:nvPr>
        </p:nvSpPr>
        <p:spPr/>
        <p:txBody>
          <a:bodyPr/>
          <a:lstStyle/>
          <a:p>
            <a:fld id="{6E32B92A-CB75-4E54-8293-CBC8A13B5AFB}" type="slidenum">
              <a:rPr lang="en-US" smtClean="0"/>
              <a:t>13</a:t>
            </a:fld>
            <a:endParaRPr lang="en-US"/>
          </a:p>
        </p:txBody>
      </p:sp>
    </p:spTree>
    <p:extLst>
      <p:ext uri="{BB962C8B-B14F-4D97-AF65-F5344CB8AC3E}">
        <p14:creationId xmlns:p14="http://schemas.microsoft.com/office/powerpoint/2010/main" val="319254172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This Thesis</a:t>
            </a:r>
            <a:endParaRPr lang="en-US" dirty="0"/>
          </a:p>
        </p:txBody>
      </p:sp>
      <p:sp>
        <p:nvSpPr>
          <p:cNvPr id="3" name="Content Placeholder 2"/>
          <p:cNvSpPr>
            <a:spLocks noGrp="1"/>
          </p:cNvSpPr>
          <p:nvPr>
            <p:ph idx="1"/>
          </p:nvPr>
        </p:nvSpPr>
        <p:spPr>
          <a:xfrm>
            <a:off x="381000" y="2286000"/>
            <a:ext cx="8382000" cy="2590800"/>
          </a:xfrm>
          <a:solidFill>
            <a:srgbClr val="FFFFCC"/>
          </a:solidFill>
          <a:ln>
            <a:solidFill>
              <a:schemeClr val="tx1"/>
            </a:solidFill>
          </a:ln>
        </p:spPr>
        <p:txBody>
          <a:bodyPr>
            <a:noAutofit/>
          </a:bodyPr>
          <a:lstStyle/>
          <a:p>
            <a:pPr marL="0" indent="0" algn="ctr">
              <a:buNone/>
            </a:pPr>
            <a:r>
              <a:rPr lang="en-US" sz="4000" dirty="0" smtClean="0"/>
              <a:t>Systematic </a:t>
            </a:r>
            <a:r>
              <a:rPr lang="en-US" sz="4000" dirty="0" smtClean="0">
                <a:solidFill>
                  <a:srgbClr val="FF0000"/>
                </a:solidFill>
              </a:rPr>
              <a:t>minimization</a:t>
            </a:r>
            <a:r>
              <a:rPr lang="en-US" sz="4000" dirty="0" smtClean="0"/>
              <a:t> of </a:t>
            </a:r>
            <a:r>
              <a:rPr lang="en-US" sz="4000" dirty="0" smtClean="0"/>
              <a:t>network </a:t>
            </a:r>
            <a:r>
              <a:rPr lang="en-US" sz="4000" dirty="0" smtClean="0"/>
              <a:t>electricity </a:t>
            </a:r>
            <a:r>
              <a:rPr lang="en-US" sz="4000" dirty="0" smtClean="0"/>
              <a:t>cost using </a:t>
            </a:r>
            <a:r>
              <a:rPr lang="en-US" sz="4000" dirty="0" smtClean="0">
                <a:solidFill>
                  <a:schemeClr val="accent2">
                    <a:lumMod val="75000"/>
                  </a:schemeClr>
                </a:solidFill>
              </a:rPr>
              <a:t>Workload </a:t>
            </a:r>
            <a:r>
              <a:rPr lang="en-US" sz="4000" dirty="0" smtClean="0">
                <a:solidFill>
                  <a:schemeClr val="accent2">
                    <a:lumMod val="75000"/>
                  </a:schemeClr>
                </a:solidFill>
              </a:rPr>
              <a:t>Relocation </a:t>
            </a:r>
            <a:r>
              <a:rPr lang="en-US" sz="4000" dirty="0" smtClean="0"/>
              <a:t>and </a:t>
            </a:r>
            <a:r>
              <a:rPr lang="en-US" sz="4000" dirty="0" smtClean="0">
                <a:solidFill>
                  <a:schemeClr val="accent4">
                    <a:lumMod val="75000"/>
                  </a:schemeClr>
                </a:solidFill>
              </a:rPr>
              <a:t>Resource </a:t>
            </a:r>
            <a:r>
              <a:rPr lang="en-US" sz="4000" dirty="0" smtClean="0">
                <a:solidFill>
                  <a:schemeClr val="accent4">
                    <a:lumMod val="75000"/>
                  </a:schemeClr>
                </a:solidFill>
              </a:rPr>
              <a:t>Pruning </a:t>
            </a:r>
            <a:r>
              <a:rPr lang="en-US" sz="4000" dirty="0" smtClean="0"/>
              <a:t>while </a:t>
            </a:r>
            <a:r>
              <a:rPr lang="en-US" sz="4000" dirty="0" smtClean="0"/>
              <a:t>considering </a:t>
            </a:r>
            <a:r>
              <a:rPr lang="en-US" sz="4000" dirty="0" smtClean="0">
                <a:solidFill>
                  <a:srgbClr val="006600"/>
                </a:solidFill>
              </a:rPr>
              <a:t>transition costs</a:t>
            </a:r>
          </a:p>
        </p:txBody>
      </p:sp>
      <p:sp>
        <p:nvSpPr>
          <p:cNvPr id="4" name="Slide Number Placeholder 3"/>
          <p:cNvSpPr>
            <a:spLocks noGrp="1"/>
          </p:cNvSpPr>
          <p:nvPr>
            <p:ph type="sldNum" sz="quarter" idx="12"/>
          </p:nvPr>
        </p:nvSpPr>
        <p:spPr/>
        <p:txBody>
          <a:bodyPr/>
          <a:lstStyle/>
          <a:p>
            <a:fld id="{6E32B92A-CB75-4E54-8293-CBC8A13B5AFB}" type="slidenum">
              <a:rPr lang="en-US" smtClean="0"/>
              <a:t>14</a:t>
            </a:fld>
            <a:endParaRPr lang="en-US"/>
          </a:p>
        </p:txBody>
      </p:sp>
    </p:spTree>
    <p:extLst>
      <p:ext uri="{BB962C8B-B14F-4D97-AF65-F5344CB8AC3E}">
        <p14:creationId xmlns:p14="http://schemas.microsoft.com/office/powerpoint/2010/main" val="40602958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1752600" y="3962400"/>
            <a:ext cx="5486400" cy="1981200"/>
          </a:xfrm>
          <a:prstGeom prst="roundRect">
            <a:avLst/>
          </a:prstGeom>
          <a:solidFill>
            <a:srgbClr val="FFFF00">
              <a:alpha val="14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Contributions</a:t>
            </a:r>
            <a:endParaRPr lang="en-US" dirty="0"/>
          </a:p>
        </p:txBody>
      </p:sp>
      <p:sp>
        <p:nvSpPr>
          <p:cNvPr id="4" name="Slide Number Placeholder 3"/>
          <p:cNvSpPr>
            <a:spLocks noGrp="1"/>
          </p:cNvSpPr>
          <p:nvPr>
            <p:ph type="sldNum" sz="quarter" idx="12"/>
          </p:nvPr>
        </p:nvSpPr>
        <p:spPr/>
        <p:txBody>
          <a:bodyPr/>
          <a:lstStyle/>
          <a:p>
            <a:fld id="{6E32B92A-CB75-4E54-8293-CBC8A13B5AFB}" type="slidenum">
              <a:rPr lang="en-US" smtClean="0"/>
              <a:t>15</a:t>
            </a:fld>
            <a:endParaRPr lang="en-US"/>
          </a:p>
        </p:txBody>
      </p:sp>
      <p:sp>
        <p:nvSpPr>
          <p:cNvPr id="9" name="Rounded Rectangle 8"/>
          <p:cNvSpPr/>
          <p:nvPr/>
        </p:nvSpPr>
        <p:spPr>
          <a:xfrm>
            <a:off x="304799" y="1295400"/>
            <a:ext cx="4141077" cy="2438400"/>
          </a:xfrm>
          <a:prstGeom prst="roundRect">
            <a:avLst/>
          </a:prstGeom>
          <a:solidFill>
            <a:schemeClr val="accent6">
              <a:lumMod val="40000"/>
              <a:lumOff val="60000"/>
              <a:alpha val="2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2006210" y="4114800"/>
            <a:ext cx="5033044" cy="1754326"/>
          </a:xfrm>
          <a:prstGeom prst="rect">
            <a:avLst/>
          </a:prstGeom>
          <a:noFill/>
        </p:spPr>
        <p:txBody>
          <a:bodyPr wrap="none" rtlCol="0">
            <a:spAutoFit/>
          </a:bodyPr>
          <a:lstStyle/>
          <a:p>
            <a:pPr algn="ctr"/>
            <a:r>
              <a:rPr lang="en-US" dirty="0" smtClean="0">
                <a:solidFill>
                  <a:srgbClr val="006600"/>
                </a:solidFill>
              </a:rPr>
              <a:t>PUBLICATIONS</a:t>
            </a:r>
          </a:p>
          <a:p>
            <a:pPr algn="ctr"/>
            <a:endParaRPr lang="en-US" dirty="0" smtClean="0">
              <a:solidFill>
                <a:srgbClr val="006600"/>
              </a:solidFill>
            </a:endParaRPr>
          </a:p>
          <a:p>
            <a:r>
              <a:rPr lang="en-US" dirty="0" smtClean="0">
                <a:solidFill>
                  <a:srgbClr val="C00000"/>
                </a:solidFill>
              </a:rPr>
              <a:t>1- IEEE INFOCOM Mini-Conference, </a:t>
            </a:r>
            <a:r>
              <a:rPr lang="en-US" dirty="0" smtClean="0">
                <a:solidFill>
                  <a:srgbClr val="C00000"/>
                </a:solidFill>
              </a:rPr>
              <a:t>2012 </a:t>
            </a:r>
            <a:endParaRPr lang="en-US" dirty="0" smtClean="0">
              <a:solidFill>
                <a:srgbClr val="C00000"/>
              </a:solidFill>
            </a:endParaRPr>
          </a:p>
          <a:p>
            <a:r>
              <a:rPr lang="en-US" dirty="0" smtClean="0">
                <a:solidFill>
                  <a:srgbClr val="C00000"/>
                </a:solidFill>
              </a:rPr>
              <a:t>2- IEEE Computer Communications Workshop, 2013</a:t>
            </a:r>
          </a:p>
          <a:p>
            <a:r>
              <a:rPr lang="en-US" dirty="0" smtClean="0">
                <a:solidFill>
                  <a:srgbClr val="C00000"/>
                </a:solidFill>
              </a:rPr>
              <a:t>3- Elsevier </a:t>
            </a:r>
            <a:r>
              <a:rPr lang="en-US" dirty="0">
                <a:solidFill>
                  <a:srgbClr val="C00000"/>
                </a:solidFill>
              </a:rPr>
              <a:t>Computer Networks </a:t>
            </a:r>
            <a:r>
              <a:rPr lang="en-US" dirty="0" smtClean="0">
                <a:solidFill>
                  <a:srgbClr val="C00000"/>
                </a:solidFill>
              </a:rPr>
              <a:t>Journal, 2014</a:t>
            </a:r>
          </a:p>
          <a:p>
            <a:r>
              <a:rPr lang="en-US" dirty="0" smtClean="0">
                <a:solidFill>
                  <a:srgbClr val="C00000"/>
                </a:solidFill>
              </a:rPr>
              <a:t>4- IEEE GLOBECOM, 2013</a:t>
            </a:r>
            <a:endParaRPr lang="en-US" dirty="0">
              <a:solidFill>
                <a:srgbClr val="C00000"/>
              </a:solidFill>
            </a:endParaRPr>
          </a:p>
        </p:txBody>
      </p:sp>
      <p:sp>
        <p:nvSpPr>
          <p:cNvPr id="13" name="TextBox 12"/>
          <p:cNvSpPr txBox="1"/>
          <p:nvPr/>
        </p:nvSpPr>
        <p:spPr>
          <a:xfrm>
            <a:off x="430928" y="2124670"/>
            <a:ext cx="3836271" cy="1200329"/>
          </a:xfrm>
          <a:prstGeom prst="rect">
            <a:avLst/>
          </a:prstGeom>
          <a:noFill/>
        </p:spPr>
        <p:txBody>
          <a:bodyPr wrap="square" rtlCol="0">
            <a:spAutoFit/>
          </a:bodyPr>
          <a:lstStyle/>
          <a:p>
            <a:pPr marL="285750" indent="-285750">
              <a:buFont typeface="Arial" panose="020B0604020202020204" pitchFamily="34" charset="0"/>
              <a:buChar char="•"/>
            </a:pPr>
            <a:r>
              <a:rPr lang="en-US" dirty="0" smtClean="0">
                <a:solidFill>
                  <a:schemeClr val="bg2">
                    <a:lumMod val="25000"/>
                  </a:schemeClr>
                </a:solidFill>
              </a:rPr>
              <a:t>Optimization </a:t>
            </a:r>
            <a:r>
              <a:rPr lang="en-US" dirty="0">
                <a:solidFill>
                  <a:srgbClr val="C00000"/>
                </a:solidFill>
              </a:rPr>
              <a:t>framework</a:t>
            </a:r>
            <a:r>
              <a:rPr lang="en-US" dirty="0">
                <a:solidFill>
                  <a:schemeClr val="bg2">
                    <a:lumMod val="25000"/>
                  </a:schemeClr>
                </a:solidFill>
              </a:rPr>
              <a:t> d</a:t>
            </a:r>
            <a:r>
              <a:rPr lang="en-US" dirty="0" smtClean="0">
                <a:solidFill>
                  <a:schemeClr val="bg2">
                    <a:lumMod val="25000"/>
                  </a:schemeClr>
                </a:solidFill>
              </a:rPr>
              <a:t>esign</a:t>
            </a:r>
            <a:endParaRPr lang="en-US" dirty="0" smtClean="0">
              <a:solidFill>
                <a:schemeClr val="bg2">
                  <a:lumMod val="25000"/>
                </a:schemeClr>
              </a:solidFill>
            </a:endParaRPr>
          </a:p>
          <a:p>
            <a:pPr marL="285750" indent="-285750">
              <a:buFont typeface="Arial" panose="020B0604020202020204" pitchFamily="34" charset="0"/>
              <a:buChar char="•"/>
            </a:pPr>
            <a:r>
              <a:rPr lang="en-US" dirty="0" smtClean="0">
                <a:solidFill>
                  <a:schemeClr val="bg2">
                    <a:lumMod val="25000"/>
                  </a:schemeClr>
                </a:solidFill>
              </a:rPr>
              <a:t>Evaluation using </a:t>
            </a:r>
            <a:r>
              <a:rPr lang="en-US" dirty="0" smtClean="0">
                <a:solidFill>
                  <a:schemeClr val="tx2"/>
                </a:solidFill>
              </a:rPr>
              <a:t>r</a:t>
            </a:r>
            <a:r>
              <a:rPr lang="en-US" dirty="0" smtClean="0">
                <a:solidFill>
                  <a:schemeClr val="tx2"/>
                </a:solidFill>
              </a:rPr>
              <a:t>eal world data</a:t>
            </a:r>
            <a:r>
              <a:rPr lang="en-US" dirty="0" smtClean="0">
                <a:solidFill>
                  <a:schemeClr val="bg2">
                    <a:lumMod val="25000"/>
                  </a:schemeClr>
                </a:solidFill>
              </a:rPr>
              <a:t> from 3 large scale </a:t>
            </a:r>
            <a:r>
              <a:rPr lang="en-US" dirty="0" smtClean="0">
                <a:solidFill>
                  <a:srgbClr val="FF0000"/>
                </a:solidFill>
              </a:rPr>
              <a:t>Facebook</a:t>
            </a:r>
            <a:r>
              <a:rPr lang="en-US" dirty="0" smtClean="0">
                <a:solidFill>
                  <a:schemeClr val="bg2">
                    <a:lumMod val="25000"/>
                  </a:schemeClr>
                </a:solidFill>
              </a:rPr>
              <a:t> applications</a:t>
            </a:r>
          </a:p>
        </p:txBody>
      </p:sp>
      <p:sp>
        <p:nvSpPr>
          <p:cNvPr id="14" name="TextBox 13"/>
          <p:cNvSpPr txBox="1"/>
          <p:nvPr/>
        </p:nvSpPr>
        <p:spPr>
          <a:xfrm>
            <a:off x="4691664" y="2161810"/>
            <a:ext cx="4223736" cy="1200329"/>
          </a:xfrm>
          <a:prstGeom prst="rect">
            <a:avLst/>
          </a:prstGeom>
          <a:noFill/>
        </p:spPr>
        <p:txBody>
          <a:bodyPr wrap="square" rtlCol="0">
            <a:spAutoFit/>
          </a:bodyPr>
          <a:lstStyle/>
          <a:p>
            <a:pPr marL="285750" indent="-285750">
              <a:buFont typeface="Arial" panose="020B0604020202020204" pitchFamily="34" charset="0"/>
              <a:buChar char="•"/>
            </a:pPr>
            <a:r>
              <a:rPr lang="en-US" dirty="0" smtClean="0">
                <a:solidFill>
                  <a:srgbClr val="FF0000"/>
                </a:solidFill>
              </a:rPr>
              <a:t>Generalization</a:t>
            </a:r>
            <a:r>
              <a:rPr lang="en-US" dirty="0" smtClean="0"/>
              <a:t> of optimization framework to cellular networks</a:t>
            </a:r>
          </a:p>
          <a:p>
            <a:pPr marL="285750" indent="-285750">
              <a:buFont typeface="Arial" panose="020B0604020202020204" pitchFamily="34" charset="0"/>
              <a:buChar char="•"/>
            </a:pPr>
            <a:r>
              <a:rPr lang="en-US" dirty="0" smtClean="0"/>
              <a:t>Analysis and </a:t>
            </a:r>
            <a:r>
              <a:rPr lang="en-US" dirty="0"/>
              <a:t>e</a:t>
            </a:r>
            <a:r>
              <a:rPr lang="en-US" dirty="0" smtClean="0"/>
              <a:t>valuation using </a:t>
            </a:r>
            <a:r>
              <a:rPr lang="en-US" dirty="0" smtClean="0">
                <a:solidFill>
                  <a:schemeClr val="accent6">
                    <a:lumMod val="50000"/>
                  </a:schemeClr>
                </a:solidFill>
              </a:rPr>
              <a:t>real world data</a:t>
            </a:r>
            <a:endParaRPr lang="en-US" dirty="0">
              <a:solidFill>
                <a:schemeClr val="accent6">
                  <a:lumMod val="50000"/>
                </a:schemeClr>
              </a:solidFill>
            </a:endParaRPr>
          </a:p>
        </p:txBody>
      </p:sp>
      <p:sp>
        <p:nvSpPr>
          <p:cNvPr id="16" name="Rounded Rectangle 15"/>
          <p:cNvSpPr/>
          <p:nvPr/>
        </p:nvSpPr>
        <p:spPr>
          <a:xfrm>
            <a:off x="4615464" y="1307672"/>
            <a:ext cx="4435366" cy="2449776"/>
          </a:xfrm>
          <a:prstGeom prst="roundRect">
            <a:avLst/>
          </a:prstGeom>
          <a:solidFill>
            <a:schemeClr val="tx2">
              <a:lumMod val="20000"/>
              <a:lumOff val="80000"/>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1143000" y="1524000"/>
            <a:ext cx="2013500" cy="523220"/>
          </a:xfrm>
          <a:prstGeom prst="rect">
            <a:avLst/>
          </a:prstGeom>
          <a:noFill/>
        </p:spPr>
        <p:txBody>
          <a:bodyPr wrap="none" rtlCol="0">
            <a:spAutoFit/>
          </a:bodyPr>
          <a:lstStyle/>
          <a:p>
            <a:r>
              <a:rPr lang="en-US" sz="2800" dirty="0">
                <a:solidFill>
                  <a:srgbClr val="006600"/>
                </a:solidFill>
              </a:rPr>
              <a:t>Data </a:t>
            </a:r>
            <a:r>
              <a:rPr lang="en-US" sz="2800" dirty="0" smtClean="0">
                <a:solidFill>
                  <a:srgbClr val="006600"/>
                </a:solidFill>
              </a:rPr>
              <a:t>centers</a:t>
            </a:r>
            <a:endParaRPr lang="en-US" sz="2800" dirty="0">
              <a:solidFill>
                <a:srgbClr val="006600"/>
              </a:solidFill>
            </a:endParaRPr>
          </a:p>
        </p:txBody>
      </p:sp>
      <p:sp>
        <p:nvSpPr>
          <p:cNvPr id="5" name="TextBox 4"/>
          <p:cNvSpPr txBox="1"/>
          <p:nvPr/>
        </p:nvSpPr>
        <p:spPr>
          <a:xfrm>
            <a:off x="5237679" y="1542416"/>
            <a:ext cx="2763321" cy="523220"/>
          </a:xfrm>
          <a:prstGeom prst="rect">
            <a:avLst/>
          </a:prstGeom>
          <a:noFill/>
        </p:spPr>
        <p:txBody>
          <a:bodyPr wrap="none" rtlCol="0">
            <a:spAutoFit/>
          </a:bodyPr>
          <a:lstStyle/>
          <a:p>
            <a:r>
              <a:rPr lang="en-US" sz="2800" dirty="0">
                <a:solidFill>
                  <a:srgbClr val="006600"/>
                </a:solidFill>
              </a:rPr>
              <a:t>Cellular </a:t>
            </a:r>
            <a:r>
              <a:rPr lang="en-US" sz="2800" dirty="0" smtClean="0">
                <a:solidFill>
                  <a:srgbClr val="006600"/>
                </a:solidFill>
              </a:rPr>
              <a:t>Networks</a:t>
            </a:r>
            <a:endParaRPr lang="en-US" sz="2800" dirty="0">
              <a:solidFill>
                <a:srgbClr val="006600"/>
              </a:solidFill>
            </a:endParaRPr>
          </a:p>
        </p:txBody>
      </p:sp>
    </p:spTree>
    <p:extLst>
      <p:ext uri="{BB962C8B-B14F-4D97-AF65-F5344CB8AC3E}">
        <p14:creationId xmlns:p14="http://schemas.microsoft.com/office/powerpoint/2010/main" val="350067773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r>
              <a:rPr lang="en-US" dirty="0" smtClean="0"/>
              <a:t>Background and motivation</a:t>
            </a:r>
          </a:p>
          <a:p>
            <a:r>
              <a:rPr lang="en-US" dirty="0" smtClean="0"/>
              <a:t>Opportunity and </a:t>
            </a:r>
            <a:r>
              <a:rPr lang="en-US" dirty="0" smtClean="0"/>
              <a:t>methodology</a:t>
            </a:r>
            <a:endParaRPr lang="en-US" dirty="0" smtClean="0"/>
          </a:p>
          <a:p>
            <a:r>
              <a:rPr lang="en-US" dirty="0" smtClean="0"/>
              <a:t>Case studies:</a:t>
            </a:r>
          </a:p>
          <a:p>
            <a:pPr lvl="1"/>
            <a:r>
              <a:rPr lang="en-US" b="1" dirty="0" smtClean="0">
                <a:solidFill>
                  <a:srgbClr val="FF0000"/>
                </a:solidFill>
              </a:rPr>
              <a:t>Data centers</a:t>
            </a:r>
          </a:p>
          <a:p>
            <a:pPr lvl="1"/>
            <a:r>
              <a:rPr lang="en-US" dirty="0" smtClean="0"/>
              <a:t>Cellular networks</a:t>
            </a:r>
          </a:p>
          <a:p>
            <a:r>
              <a:rPr lang="en-US" dirty="0" smtClean="0"/>
              <a:t>Conclusions and future work</a:t>
            </a:r>
            <a:endParaRPr lang="en-US" dirty="0"/>
          </a:p>
        </p:txBody>
      </p:sp>
      <p:sp>
        <p:nvSpPr>
          <p:cNvPr id="4" name="Slide Number Placeholder 3"/>
          <p:cNvSpPr>
            <a:spLocks noGrp="1"/>
          </p:cNvSpPr>
          <p:nvPr>
            <p:ph type="sldNum" sz="quarter" idx="12"/>
          </p:nvPr>
        </p:nvSpPr>
        <p:spPr/>
        <p:txBody>
          <a:bodyPr/>
          <a:lstStyle/>
          <a:p>
            <a:fld id="{6E32B92A-CB75-4E54-8293-CBC8A13B5AFB}" type="slidenum">
              <a:rPr lang="en-US" smtClean="0"/>
              <a:t>16</a:t>
            </a:fld>
            <a:endParaRPr lang="en-US"/>
          </a:p>
        </p:txBody>
      </p:sp>
    </p:spTree>
    <p:extLst>
      <p:ext uri="{BB962C8B-B14F-4D97-AF65-F5344CB8AC3E}">
        <p14:creationId xmlns:p14="http://schemas.microsoft.com/office/powerpoint/2010/main" val="298525506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Study – I : Background</a:t>
            </a:r>
            <a:endParaRPr lang="en-US" dirty="0"/>
          </a:p>
        </p:txBody>
      </p:sp>
      <p:sp>
        <p:nvSpPr>
          <p:cNvPr id="3" name="Content Placeholder 2"/>
          <p:cNvSpPr>
            <a:spLocks noGrp="1"/>
          </p:cNvSpPr>
          <p:nvPr>
            <p:ph idx="1"/>
          </p:nvPr>
        </p:nvSpPr>
        <p:spPr>
          <a:xfrm>
            <a:off x="457200" y="1600200"/>
            <a:ext cx="8382000" cy="4525963"/>
          </a:xfrm>
        </p:spPr>
        <p:txBody>
          <a:bodyPr>
            <a:normAutofit/>
          </a:bodyPr>
          <a:lstStyle/>
          <a:p>
            <a:r>
              <a:rPr lang="en-US" dirty="0" smtClean="0"/>
              <a:t>Data center operator</a:t>
            </a:r>
          </a:p>
          <a:p>
            <a:pPr lvl="1"/>
            <a:r>
              <a:rPr lang="en-US" dirty="0" smtClean="0"/>
              <a:t>Geographically distributed data centers</a:t>
            </a:r>
          </a:p>
          <a:p>
            <a:r>
              <a:rPr lang="en-US" dirty="0" smtClean="0"/>
              <a:t>Data center equipment</a:t>
            </a:r>
          </a:p>
          <a:p>
            <a:endParaRPr lang="en-US" dirty="0"/>
          </a:p>
          <a:p>
            <a:endParaRPr lang="en-US" dirty="0" smtClean="0"/>
          </a:p>
          <a:p>
            <a:endParaRPr lang="en-US" dirty="0"/>
          </a:p>
          <a:p>
            <a:r>
              <a:rPr lang="en-US" dirty="0" smtClean="0"/>
              <a:t>Power consumed is </a:t>
            </a:r>
            <a:r>
              <a:rPr lang="en-US" dirty="0" smtClean="0"/>
              <a:t>a function </a:t>
            </a:r>
            <a:r>
              <a:rPr lang="en-US" dirty="0" smtClean="0"/>
              <a:t>of workload</a:t>
            </a:r>
          </a:p>
        </p:txBody>
      </p:sp>
      <p:graphicFrame>
        <p:nvGraphicFramePr>
          <p:cNvPr id="4" name="Table 3"/>
          <p:cNvGraphicFramePr>
            <a:graphicFrameLocks noGrp="1"/>
          </p:cNvGraphicFramePr>
          <p:nvPr>
            <p:extLst>
              <p:ext uri="{D42A27DB-BD31-4B8C-83A1-F6EECF244321}">
                <p14:modId xmlns:p14="http://schemas.microsoft.com/office/powerpoint/2010/main" val="2224813538"/>
              </p:ext>
            </p:extLst>
          </p:nvPr>
        </p:nvGraphicFramePr>
        <p:xfrm>
          <a:off x="1524000" y="3393440"/>
          <a:ext cx="6096000" cy="1483360"/>
        </p:xfrm>
        <a:graphic>
          <a:graphicData uri="http://schemas.openxmlformats.org/drawingml/2006/table">
            <a:tbl>
              <a:tblPr firstRow="1" bandRow="1">
                <a:tableStyleId>{7E9639D4-E3E2-4D34-9284-5A2195B3D0D7}</a:tableStyleId>
              </a:tblPr>
              <a:tblGrid>
                <a:gridCol w="3048000"/>
                <a:gridCol w="3048000"/>
              </a:tblGrid>
              <a:tr h="370840">
                <a:tc>
                  <a:txBody>
                    <a:bodyPr/>
                    <a:lstStyle/>
                    <a:p>
                      <a:r>
                        <a:rPr lang="en-US" dirty="0" smtClean="0"/>
                        <a:t>IT Load</a:t>
                      </a:r>
                      <a:endParaRPr lang="en-US" dirty="0"/>
                    </a:p>
                  </a:txBody>
                  <a:tcPr/>
                </a:tc>
                <a:tc>
                  <a:txBody>
                    <a:bodyPr/>
                    <a:lstStyle/>
                    <a:p>
                      <a:r>
                        <a:rPr lang="en-US" dirty="0" smtClean="0"/>
                        <a:t>Non-IT</a:t>
                      </a:r>
                      <a:r>
                        <a:rPr lang="en-US" baseline="0" dirty="0" smtClean="0"/>
                        <a:t> Load</a:t>
                      </a:r>
                      <a:endParaRPr lang="en-US" dirty="0"/>
                    </a:p>
                  </a:txBody>
                  <a:tcPr/>
                </a:tc>
              </a:tr>
              <a:tr h="370840">
                <a:tc>
                  <a:txBody>
                    <a:bodyPr/>
                    <a:lstStyle/>
                    <a:p>
                      <a:r>
                        <a:rPr lang="en-US" dirty="0" smtClean="0"/>
                        <a:t>Servers</a:t>
                      </a:r>
                      <a:endParaRPr lang="en-US" dirty="0"/>
                    </a:p>
                  </a:txBody>
                  <a:tcPr/>
                </a:tc>
                <a:tc>
                  <a:txBody>
                    <a:bodyPr/>
                    <a:lstStyle/>
                    <a:p>
                      <a:r>
                        <a:rPr lang="en-US" dirty="0" smtClean="0"/>
                        <a:t>Lighting</a:t>
                      </a:r>
                      <a:endParaRPr lang="en-US" dirty="0"/>
                    </a:p>
                  </a:txBody>
                  <a:tcPr/>
                </a:tc>
              </a:tr>
              <a:tr h="370840">
                <a:tc>
                  <a:txBody>
                    <a:bodyPr/>
                    <a:lstStyle/>
                    <a:p>
                      <a:r>
                        <a:rPr lang="en-US" dirty="0" smtClean="0"/>
                        <a:t>Storage</a:t>
                      </a:r>
                      <a:endParaRPr lang="en-US" dirty="0"/>
                    </a:p>
                  </a:txBody>
                  <a:tcPr/>
                </a:tc>
                <a:tc>
                  <a:txBody>
                    <a:bodyPr/>
                    <a:lstStyle/>
                    <a:p>
                      <a:r>
                        <a:rPr lang="en-US" dirty="0" smtClean="0"/>
                        <a:t>Cooling</a:t>
                      </a:r>
                      <a:endParaRPr lang="en-US" dirty="0"/>
                    </a:p>
                  </a:txBody>
                  <a:tcPr/>
                </a:tc>
              </a:tr>
              <a:tr h="370840">
                <a:tc>
                  <a:txBody>
                    <a:bodyPr/>
                    <a:lstStyle/>
                    <a:p>
                      <a:r>
                        <a:rPr lang="en-US" dirty="0" smtClean="0"/>
                        <a:t>Network</a:t>
                      </a:r>
                      <a:endParaRPr lang="en-US" dirty="0"/>
                    </a:p>
                  </a:txBody>
                  <a:tcPr/>
                </a:tc>
                <a:tc>
                  <a:txBody>
                    <a:bodyPr/>
                    <a:lstStyle/>
                    <a:p>
                      <a:r>
                        <a:rPr lang="en-US" dirty="0" smtClean="0"/>
                        <a:t>Power distribution</a:t>
                      </a:r>
                      <a:endParaRPr lang="en-US" dirty="0"/>
                    </a:p>
                  </a:txBody>
                  <a:tcPr/>
                </a:tc>
              </a:tr>
            </a:tbl>
          </a:graphicData>
        </a:graphic>
      </p:graphicFrame>
      <p:sp>
        <p:nvSpPr>
          <p:cNvPr id="5" name="Slide Number Placeholder 4"/>
          <p:cNvSpPr>
            <a:spLocks noGrp="1"/>
          </p:cNvSpPr>
          <p:nvPr>
            <p:ph type="sldNum" sz="quarter" idx="12"/>
          </p:nvPr>
        </p:nvSpPr>
        <p:spPr/>
        <p:txBody>
          <a:bodyPr/>
          <a:lstStyle/>
          <a:p>
            <a:fld id="{6E32B92A-CB75-4E54-8293-CBC8A13B5AFB}" type="slidenum">
              <a:rPr lang="en-US" smtClean="0"/>
              <a:t>17</a:t>
            </a:fld>
            <a:endParaRPr lang="en-US"/>
          </a:p>
        </p:txBody>
      </p:sp>
      <p:pic>
        <p:nvPicPr>
          <p:cNvPr id="10242" name="Picture 2" descr="http://www04.abb.com/global/seitp/seitp202.nsf/0/0ffffa780112efe7c1257dfd0045337a/$file/DataCenter_508.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76542" y="1308537"/>
            <a:ext cx="4091257" cy="198120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914400" y="6248400"/>
            <a:ext cx="2860911" cy="369332"/>
          </a:xfrm>
          <a:prstGeom prst="rect">
            <a:avLst/>
          </a:prstGeom>
          <a:noFill/>
        </p:spPr>
        <p:txBody>
          <a:bodyPr wrap="none" rtlCol="0">
            <a:spAutoFit/>
          </a:bodyPr>
          <a:lstStyle/>
          <a:p>
            <a:r>
              <a:rPr lang="en-US" dirty="0"/>
              <a:t>Source: http://bit.ly/1mrIi7o</a:t>
            </a:r>
          </a:p>
        </p:txBody>
      </p:sp>
    </p:spTree>
    <p:extLst>
      <p:ext uri="{BB962C8B-B14F-4D97-AF65-F5344CB8AC3E}">
        <p14:creationId xmlns:p14="http://schemas.microsoft.com/office/powerpoint/2010/main" val="38472694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hidden"/>
                                      </p:to>
                                    </p:set>
                                  </p:childTnLst>
                                </p:cTn>
                              </p:par>
                              <p:par>
                                <p:cTn id="7" presetID="1" presetClass="entr" presetSubtype="0" fill="hold" grpId="1"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par>
                                <p:cTn id="9" presetID="1" presetClass="entr" presetSubtype="0" fill="hold" grpId="1"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1"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24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nodeType="clickEffect">
                                  <p:stCondLst>
                                    <p:cond delay="0"/>
                                  </p:stCondLst>
                                  <p:childTnLst>
                                    <p:set>
                                      <p:cBhvr>
                                        <p:cTn id="22" dur="1" fill="hold">
                                          <p:stCondLst>
                                            <p:cond delay="0"/>
                                          </p:stCondLst>
                                        </p:cTn>
                                        <p:tgtEl>
                                          <p:spTgt spid="10242"/>
                                        </p:tgtEl>
                                        <p:attrNameLst>
                                          <p:attrName>style.visibility</p:attrName>
                                        </p:attrNameLst>
                                      </p:cBhvr>
                                      <p:to>
                                        <p:strVal val="hidden"/>
                                      </p:to>
                                    </p:set>
                                  </p:childTnLst>
                                </p:cTn>
                              </p:par>
                              <p:par>
                                <p:cTn id="23" presetID="1" presetClass="entr" presetSubtype="0" fill="hold" nodeType="withEffect">
                                  <p:stCondLst>
                                    <p:cond delay="0"/>
                                  </p:stCondLst>
                                  <p:childTnLst>
                                    <p:set>
                                      <p:cBhvr>
                                        <p:cTn id="24" dur="1" fill="hold">
                                          <p:stCondLst>
                                            <p:cond delay="0"/>
                                          </p:stCondLst>
                                        </p:cTn>
                                        <p:tgtEl>
                                          <p:spTgt spid="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1"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1" uiExpand="1" build="p"/>
      <p:bldP spid="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Motivating Example</a:t>
            </a:r>
            <a:endParaRPr lang="en-US" dirty="0"/>
          </a:p>
        </p:txBody>
      </p:sp>
      <p:sp>
        <p:nvSpPr>
          <p:cNvPr id="4" name="Oval 3"/>
          <p:cNvSpPr/>
          <p:nvPr/>
        </p:nvSpPr>
        <p:spPr>
          <a:xfrm>
            <a:off x="2445693" y="1831935"/>
            <a:ext cx="601579" cy="580803"/>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 name="Oval 4"/>
          <p:cNvSpPr/>
          <p:nvPr/>
        </p:nvSpPr>
        <p:spPr>
          <a:xfrm>
            <a:off x="1710430" y="2310071"/>
            <a:ext cx="601579" cy="580803"/>
          </a:xfrm>
          <a:prstGeom prst="ellipse">
            <a:avLst/>
          </a:prstGeom>
          <a:solidFill>
            <a:schemeClr val="accent1">
              <a:lumMod val="40000"/>
              <a:lumOff val="6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TX</a:t>
            </a:r>
            <a:endParaRPr lang="en-US" dirty="0">
              <a:solidFill>
                <a:schemeClr val="tx1"/>
              </a:solidFill>
            </a:endParaRPr>
          </a:p>
        </p:txBody>
      </p:sp>
      <p:sp>
        <p:nvSpPr>
          <p:cNvPr id="6" name="Oval 5"/>
          <p:cNvSpPr/>
          <p:nvPr/>
        </p:nvSpPr>
        <p:spPr>
          <a:xfrm>
            <a:off x="975167" y="1729267"/>
            <a:ext cx="601579" cy="580803"/>
          </a:xfrm>
          <a:prstGeom prst="ellipse">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dirty="0" smtClean="0">
                <a:solidFill>
                  <a:schemeClr val="tx1"/>
                </a:solidFill>
              </a:rPr>
              <a:t>NY</a:t>
            </a:r>
            <a:endParaRPr lang="en-US" dirty="0">
              <a:solidFill>
                <a:schemeClr val="tx1"/>
              </a:solidFill>
            </a:endParaRPr>
          </a:p>
        </p:txBody>
      </p:sp>
      <p:sp>
        <p:nvSpPr>
          <p:cNvPr id="7" name="Rounded Rectangle 6"/>
          <p:cNvSpPr/>
          <p:nvPr/>
        </p:nvSpPr>
        <p:spPr>
          <a:xfrm>
            <a:off x="914400" y="1600200"/>
            <a:ext cx="2199713" cy="1513609"/>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5341293" y="2051936"/>
            <a:ext cx="601579" cy="580803"/>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4606030" y="1664734"/>
            <a:ext cx="601579" cy="580803"/>
          </a:xfrm>
          <a:prstGeom prst="ellipse">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TX</a:t>
            </a:r>
            <a:endParaRPr lang="en-US" dirty="0">
              <a:solidFill>
                <a:schemeClr val="tx1"/>
              </a:solidFill>
            </a:endParaRPr>
          </a:p>
        </p:txBody>
      </p:sp>
      <p:sp>
        <p:nvSpPr>
          <p:cNvPr id="10" name="Oval 9"/>
          <p:cNvSpPr/>
          <p:nvPr/>
        </p:nvSpPr>
        <p:spPr>
          <a:xfrm>
            <a:off x="3870767" y="2439138"/>
            <a:ext cx="601579" cy="580803"/>
          </a:xfrm>
          <a:prstGeom prst="ellipse">
            <a:avLst/>
          </a:prstGeom>
          <a:solidFill>
            <a:schemeClr val="accent1">
              <a:lumMod val="40000"/>
              <a:lumOff val="6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dirty="0" smtClean="0">
                <a:solidFill>
                  <a:schemeClr val="tx1"/>
                </a:solidFill>
              </a:rPr>
              <a:t>NY</a:t>
            </a:r>
            <a:endParaRPr lang="en-US" dirty="0">
              <a:solidFill>
                <a:schemeClr val="tx1"/>
              </a:solidFill>
            </a:endParaRPr>
          </a:p>
        </p:txBody>
      </p:sp>
      <p:sp>
        <p:nvSpPr>
          <p:cNvPr id="11" name="Rounded Rectangle 10"/>
          <p:cNvSpPr/>
          <p:nvPr/>
        </p:nvSpPr>
        <p:spPr>
          <a:xfrm>
            <a:off x="3810000" y="1600201"/>
            <a:ext cx="2199713" cy="1513609"/>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8170780" y="2439138"/>
            <a:ext cx="601579" cy="580803"/>
          </a:xfrm>
          <a:prstGeom prst="ellipse">
            <a:avLst/>
          </a:prstGeom>
          <a:solidFill>
            <a:schemeClr val="accent1">
              <a:lumMod val="40000"/>
              <a:lumOff val="6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dirty="0" smtClean="0">
                <a:solidFill>
                  <a:schemeClr val="tx1"/>
                </a:solidFill>
              </a:rPr>
              <a:t>CA</a:t>
            </a:r>
            <a:endParaRPr lang="en-US" dirty="0">
              <a:solidFill>
                <a:schemeClr val="tx1"/>
              </a:solidFill>
            </a:endParaRPr>
          </a:p>
        </p:txBody>
      </p:sp>
      <p:sp>
        <p:nvSpPr>
          <p:cNvPr id="13" name="Oval 12"/>
          <p:cNvSpPr/>
          <p:nvPr/>
        </p:nvSpPr>
        <p:spPr>
          <a:xfrm>
            <a:off x="7435517" y="1676400"/>
            <a:ext cx="601579" cy="580803"/>
          </a:xfrm>
          <a:prstGeom prst="ellipse">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TX</a:t>
            </a:r>
            <a:endParaRPr lang="en-US" dirty="0">
              <a:solidFill>
                <a:schemeClr val="tx1"/>
              </a:solidFill>
            </a:endParaRPr>
          </a:p>
        </p:txBody>
      </p:sp>
      <p:sp>
        <p:nvSpPr>
          <p:cNvPr id="14" name="Oval 13"/>
          <p:cNvSpPr/>
          <p:nvPr/>
        </p:nvSpPr>
        <p:spPr>
          <a:xfrm>
            <a:off x="6700254" y="2051936"/>
            <a:ext cx="601579" cy="580803"/>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14"/>
          <p:cNvSpPr/>
          <p:nvPr/>
        </p:nvSpPr>
        <p:spPr>
          <a:xfrm>
            <a:off x="6639487" y="1600200"/>
            <a:ext cx="2199713" cy="1513609"/>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1219200" y="1062335"/>
            <a:ext cx="1524969" cy="461665"/>
          </a:xfrm>
          <a:prstGeom prst="rect">
            <a:avLst/>
          </a:prstGeom>
          <a:noFill/>
        </p:spPr>
        <p:txBody>
          <a:bodyPr wrap="none" rtlCol="0">
            <a:spAutoFit/>
          </a:bodyPr>
          <a:lstStyle/>
          <a:p>
            <a:r>
              <a:rPr lang="en-US" sz="2400" dirty="0" smtClean="0"/>
              <a:t>Interval - 1</a:t>
            </a:r>
            <a:endParaRPr lang="en-US" sz="2400" dirty="0"/>
          </a:p>
        </p:txBody>
      </p:sp>
      <p:sp>
        <p:nvSpPr>
          <p:cNvPr id="24" name="Chord 23"/>
          <p:cNvSpPr/>
          <p:nvPr/>
        </p:nvSpPr>
        <p:spPr>
          <a:xfrm>
            <a:off x="2466110" y="1831935"/>
            <a:ext cx="608872" cy="598050"/>
          </a:xfrm>
          <a:prstGeom prst="chord">
            <a:avLst>
              <a:gd name="adj1" fmla="val 5321798"/>
              <a:gd name="adj2" fmla="val 16200000"/>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4135825" y="1066800"/>
            <a:ext cx="1524969" cy="461665"/>
          </a:xfrm>
          <a:prstGeom prst="rect">
            <a:avLst/>
          </a:prstGeom>
          <a:noFill/>
        </p:spPr>
        <p:txBody>
          <a:bodyPr wrap="none" rtlCol="0">
            <a:spAutoFit/>
          </a:bodyPr>
          <a:lstStyle/>
          <a:p>
            <a:r>
              <a:rPr lang="en-US" sz="2400" dirty="0" smtClean="0"/>
              <a:t>Interval - 2</a:t>
            </a:r>
            <a:endParaRPr lang="en-US" sz="2400" dirty="0"/>
          </a:p>
        </p:txBody>
      </p:sp>
      <p:sp>
        <p:nvSpPr>
          <p:cNvPr id="23" name="TextBox 22"/>
          <p:cNvSpPr txBox="1"/>
          <p:nvPr/>
        </p:nvSpPr>
        <p:spPr>
          <a:xfrm>
            <a:off x="6933231" y="1062335"/>
            <a:ext cx="1524969" cy="461665"/>
          </a:xfrm>
          <a:prstGeom prst="rect">
            <a:avLst/>
          </a:prstGeom>
          <a:noFill/>
        </p:spPr>
        <p:txBody>
          <a:bodyPr wrap="none" rtlCol="0">
            <a:spAutoFit/>
          </a:bodyPr>
          <a:lstStyle/>
          <a:p>
            <a:r>
              <a:rPr lang="en-US" sz="2400" dirty="0" smtClean="0"/>
              <a:t>Interval - 3</a:t>
            </a:r>
            <a:endParaRPr lang="en-US" sz="2400" dirty="0"/>
          </a:p>
        </p:txBody>
      </p:sp>
      <p:sp>
        <p:nvSpPr>
          <p:cNvPr id="25" name="Chord 24"/>
          <p:cNvSpPr/>
          <p:nvPr/>
        </p:nvSpPr>
        <p:spPr>
          <a:xfrm>
            <a:off x="5358914" y="2041371"/>
            <a:ext cx="608872" cy="598050"/>
          </a:xfrm>
          <a:prstGeom prst="chord">
            <a:avLst>
              <a:gd name="adj1" fmla="val 5321798"/>
              <a:gd name="adj2" fmla="val 16200000"/>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Chord 25"/>
          <p:cNvSpPr/>
          <p:nvPr/>
        </p:nvSpPr>
        <p:spPr>
          <a:xfrm>
            <a:off x="6715078" y="2056223"/>
            <a:ext cx="608872" cy="598050"/>
          </a:xfrm>
          <a:prstGeom prst="chord">
            <a:avLst>
              <a:gd name="adj1" fmla="val 5321798"/>
              <a:gd name="adj2" fmla="val 16200000"/>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Arrow Connector 27"/>
          <p:cNvCxnSpPr>
            <a:stCxn id="7" idx="3"/>
            <a:endCxn id="11" idx="1"/>
          </p:cNvCxnSpPr>
          <p:nvPr/>
        </p:nvCxnSpPr>
        <p:spPr>
          <a:xfrm>
            <a:off x="3114113" y="2357005"/>
            <a:ext cx="695887" cy="1"/>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11" idx="3"/>
            <a:endCxn id="15" idx="1"/>
          </p:cNvCxnSpPr>
          <p:nvPr/>
        </p:nvCxnSpPr>
        <p:spPr>
          <a:xfrm flipV="1">
            <a:off x="6009713" y="2357005"/>
            <a:ext cx="629774" cy="1"/>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2528248" y="1946979"/>
            <a:ext cx="441146" cy="369332"/>
          </a:xfrm>
          <a:prstGeom prst="rect">
            <a:avLst/>
          </a:prstGeom>
          <a:noFill/>
        </p:spPr>
        <p:txBody>
          <a:bodyPr wrap="none" rtlCol="0">
            <a:spAutoFit/>
          </a:bodyPr>
          <a:lstStyle/>
          <a:p>
            <a:r>
              <a:rPr lang="en-US" dirty="0" smtClean="0"/>
              <a:t>CA</a:t>
            </a:r>
            <a:endParaRPr lang="en-US" dirty="0"/>
          </a:p>
        </p:txBody>
      </p:sp>
      <p:sp>
        <p:nvSpPr>
          <p:cNvPr id="32" name="TextBox 31"/>
          <p:cNvSpPr txBox="1"/>
          <p:nvPr/>
        </p:nvSpPr>
        <p:spPr>
          <a:xfrm>
            <a:off x="5437496" y="2160896"/>
            <a:ext cx="441146" cy="369332"/>
          </a:xfrm>
          <a:prstGeom prst="rect">
            <a:avLst/>
          </a:prstGeom>
          <a:noFill/>
        </p:spPr>
        <p:txBody>
          <a:bodyPr wrap="none" rtlCol="0">
            <a:spAutoFit/>
          </a:bodyPr>
          <a:lstStyle/>
          <a:p>
            <a:r>
              <a:rPr lang="en-US" dirty="0" smtClean="0"/>
              <a:t>CA</a:t>
            </a:r>
            <a:endParaRPr lang="en-US" dirty="0"/>
          </a:p>
        </p:txBody>
      </p:sp>
      <p:sp>
        <p:nvSpPr>
          <p:cNvPr id="33" name="TextBox 32"/>
          <p:cNvSpPr txBox="1"/>
          <p:nvPr/>
        </p:nvSpPr>
        <p:spPr>
          <a:xfrm>
            <a:off x="6804821" y="2161556"/>
            <a:ext cx="445956" cy="369332"/>
          </a:xfrm>
          <a:prstGeom prst="rect">
            <a:avLst/>
          </a:prstGeom>
          <a:noFill/>
        </p:spPr>
        <p:txBody>
          <a:bodyPr wrap="none" rtlCol="0">
            <a:spAutoFit/>
          </a:bodyPr>
          <a:lstStyle/>
          <a:p>
            <a:r>
              <a:rPr lang="en-US" dirty="0" smtClean="0"/>
              <a:t>NY</a:t>
            </a:r>
            <a:endParaRPr lang="en-US" dirty="0"/>
          </a:p>
        </p:txBody>
      </p:sp>
      <p:sp>
        <p:nvSpPr>
          <p:cNvPr id="34" name="Rounded Rectangular Callout 33"/>
          <p:cNvSpPr/>
          <p:nvPr/>
        </p:nvSpPr>
        <p:spPr>
          <a:xfrm>
            <a:off x="79501" y="1051034"/>
            <a:ext cx="1604197" cy="318655"/>
          </a:xfrm>
          <a:prstGeom prst="wedgeRoundRectCallout">
            <a:avLst>
              <a:gd name="adj1" fmla="val 64072"/>
              <a:gd name="adj2" fmla="val 125459"/>
              <a:gd name="adj3" fmla="val 16667"/>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Network State</a:t>
            </a:r>
            <a:endParaRPr lang="en-US" dirty="0"/>
          </a:p>
        </p:txBody>
      </p:sp>
      <p:sp>
        <p:nvSpPr>
          <p:cNvPr id="35" name="TextBox 34"/>
          <p:cNvSpPr txBox="1"/>
          <p:nvPr/>
        </p:nvSpPr>
        <p:spPr>
          <a:xfrm>
            <a:off x="2514600" y="2754868"/>
            <a:ext cx="418704" cy="369332"/>
          </a:xfrm>
          <a:prstGeom prst="rect">
            <a:avLst/>
          </a:prstGeom>
          <a:noFill/>
        </p:spPr>
        <p:txBody>
          <a:bodyPr wrap="none" rtlCol="0">
            <a:spAutoFit/>
          </a:bodyPr>
          <a:lstStyle/>
          <a:p>
            <a:r>
              <a:rPr lang="en-US" dirty="0" smtClean="0"/>
              <a:t>12</a:t>
            </a:r>
            <a:endParaRPr lang="en-US" dirty="0"/>
          </a:p>
        </p:txBody>
      </p:sp>
      <p:sp>
        <p:nvSpPr>
          <p:cNvPr id="36" name="TextBox 35"/>
          <p:cNvSpPr txBox="1"/>
          <p:nvPr/>
        </p:nvSpPr>
        <p:spPr>
          <a:xfrm>
            <a:off x="5453998" y="2754868"/>
            <a:ext cx="418704" cy="369332"/>
          </a:xfrm>
          <a:prstGeom prst="rect">
            <a:avLst/>
          </a:prstGeom>
          <a:noFill/>
        </p:spPr>
        <p:txBody>
          <a:bodyPr wrap="none" rtlCol="0">
            <a:spAutoFit/>
          </a:bodyPr>
          <a:lstStyle/>
          <a:p>
            <a:r>
              <a:rPr lang="en-US" dirty="0" smtClean="0"/>
              <a:t>10</a:t>
            </a:r>
            <a:endParaRPr lang="en-US" dirty="0"/>
          </a:p>
        </p:txBody>
      </p:sp>
      <p:sp>
        <p:nvSpPr>
          <p:cNvPr id="37" name="TextBox 36"/>
          <p:cNvSpPr txBox="1"/>
          <p:nvPr/>
        </p:nvSpPr>
        <p:spPr>
          <a:xfrm>
            <a:off x="7582296" y="2754868"/>
            <a:ext cx="418704" cy="369332"/>
          </a:xfrm>
          <a:prstGeom prst="rect">
            <a:avLst/>
          </a:prstGeom>
          <a:noFill/>
        </p:spPr>
        <p:txBody>
          <a:bodyPr wrap="none" rtlCol="0">
            <a:spAutoFit/>
          </a:bodyPr>
          <a:lstStyle/>
          <a:p>
            <a:r>
              <a:rPr lang="en-US" dirty="0" smtClean="0"/>
              <a:t>10</a:t>
            </a:r>
            <a:endParaRPr lang="en-US" dirty="0"/>
          </a:p>
        </p:txBody>
      </p:sp>
      <p:sp>
        <p:nvSpPr>
          <p:cNvPr id="38" name="Rounded Rectangular Callout 37"/>
          <p:cNvSpPr/>
          <p:nvPr/>
        </p:nvSpPr>
        <p:spPr>
          <a:xfrm>
            <a:off x="3445080" y="2032981"/>
            <a:ext cx="1452952" cy="277090"/>
          </a:xfrm>
          <a:prstGeom prst="wedgeRoundRectCallout">
            <a:avLst>
              <a:gd name="adj1" fmla="val -88765"/>
              <a:gd name="adj2" fmla="val 259020"/>
              <a:gd name="adj3" fmla="val 16667"/>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State Cost</a:t>
            </a:r>
            <a:endParaRPr lang="en-US" dirty="0"/>
          </a:p>
        </p:txBody>
      </p:sp>
      <p:sp>
        <p:nvSpPr>
          <p:cNvPr id="39" name="Rounded Rectangular Callout 38"/>
          <p:cNvSpPr/>
          <p:nvPr/>
        </p:nvSpPr>
        <p:spPr>
          <a:xfrm>
            <a:off x="4047644" y="854287"/>
            <a:ext cx="1426291" cy="581890"/>
          </a:xfrm>
          <a:prstGeom prst="wedgeRoundRectCallout">
            <a:avLst>
              <a:gd name="adj1" fmla="val -35069"/>
              <a:gd name="adj2" fmla="val 223087"/>
              <a:gd name="adj3" fmla="val 16667"/>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Data center activation</a:t>
            </a:r>
            <a:endParaRPr lang="en-US" dirty="0"/>
          </a:p>
        </p:txBody>
      </p:sp>
      <p:sp>
        <p:nvSpPr>
          <p:cNvPr id="40" name="Rounded Rectangular Callout 39"/>
          <p:cNvSpPr/>
          <p:nvPr/>
        </p:nvSpPr>
        <p:spPr>
          <a:xfrm>
            <a:off x="5791200" y="609600"/>
            <a:ext cx="1426291" cy="581890"/>
          </a:xfrm>
          <a:prstGeom prst="wedgeRoundRectCallout">
            <a:avLst>
              <a:gd name="adj1" fmla="val -94658"/>
              <a:gd name="adj2" fmla="val 154953"/>
              <a:gd name="adj3" fmla="val 16667"/>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Data center deactivation</a:t>
            </a:r>
            <a:endParaRPr lang="en-US" dirty="0"/>
          </a:p>
        </p:txBody>
      </p:sp>
      <p:sp>
        <p:nvSpPr>
          <p:cNvPr id="41" name="TextBox 40"/>
          <p:cNvSpPr txBox="1"/>
          <p:nvPr/>
        </p:nvSpPr>
        <p:spPr>
          <a:xfrm>
            <a:off x="3276600" y="1981200"/>
            <a:ext cx="301686" cy="369332"/>
          </a:xfrm>
          <a:prstGeom prst="rect">
            <a:avLst/>
          </a:prstGeom>
          <a:noFill/>
        </p:spPr>
        <p:txBody>
          <a:bodyPr wrap="none" rtlCol="0">
            <a:spAutoFit/>
          </a:bodyPr>
          <a:lstStyle/>
          <a:p>
            <a:r>
              <a:rPr lang="en-US" dirty="0" smtClean="0"/>
              <a:t>8</a:t>
            </a:r>
            <a:endParaRPr lang="en-US" dirty="0"/>
          </a:p>
        </p:txBody>
      </p:sp>
      <p:sp>
        <p:nvSpPr>
          <p:cNvPr id="42" name="TextBox 41"/>
          <p:cNvSpPr txBox="1"/>
          <p:nvPr/>
        </p:nvSpPr>
        <p:spPr>
          <a:xfrm>
            <a:off x="6099114" y="1991961"/>
            <a:ext cx="301686" cy="369332"/>
          </a:xfrm>
          <a:prstGeom prst="rect">
            <a:avLst/>
          </a:prstGeom>
          <a:noFill/>
        </p:spPr>
        <p:txBody>
          <a:bodyPr wrap="none" rtlCol="0">
            <a:spAutoFit/>
          </a:bodyPr>
          <a:lstStyle/>
          <a:p>
            <a:r>
              <a:rPr lang="en-US" dirty="0" smtClean="0"/>
              <a:t>6</a:t>
            </a:r>
            <a:endParaRPr lang="en-US" dirty="0"/>
          </a:p>
        </p:txBody>
      </p:sp>
      <p:sp>
        <p:nvSpPr>
          <p:cNvPr id="43" name="Rounded Rectangular Callout 42"/>
          <p:cNvSpPr/>
          <p:nvPr/>
        </p:nvSpPr>
        <p:spPr>
          <a:xfrm>
            <a:off x="2148337" y="1145232"/>
            <a:ext cx="1646926" cy="304800"/>
          </a:xfrm>
          <a:prstGeom prst="wedgeRoundRectCallout">
            <a:avLst>
              <a:gd name="adj1" fmla="val 26944"/>
              <a:gd name="adj2" fmla="val 255290"/>
              <a:gd name="adj3" fmla="val 16667"/>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Transition cost</a:t>
            </a:r>
            <a:endParaRPr lang="en-US" dirty="0"/>
          </a:p>
        </p:txBody>
      </p:sp>
      <p:sp>
        <p:nvSpPr>
          <p:cNvPr id="44" name="TextBox 43"/>
          <p:cNvSpPr txBox="1"/>
          <p:nvPr/>
        </p:nvSpPr>
        <p:spPr>
          <a:xfrm>
            <a:off x="2544369" y="3348335"/>
            <a:ext cx="4466031" cy="461665"/>
          </a:xfrm>
          <a:prstGeom prst="rect">
            <a:avLst/>
          </a:prstGeom>
          <a:solidFill>
            <a:srgbClr val="002060"/>
          </a:solidFill>
        </p:spPr>
        <p:txBody>
          <a:bodyPr wrap="none" rtlCol="0">
            <a:spAutoFit/>
          </a:bodyPr>
          <a:lstStyle/>
          <a:p>
            <a:r>
              <a:rPr lang="en-US" sz="2400" dirty="0" smtClean="0">
                <a:solidFill>
                  <a:schemeClr val="bg1"/>
                </a:solidFill>
              </a:rPr>
              <a:t>Optimal State Trajectory Problem</a:t>
            </a:r>
            <a:endParaRPr lang="en-US" sz="2400" dirty="0">
              <a:solidFill>
                <a:schemeClr val="bg1"/>
              </a:solidFill>
            </a:endParaRPr>
          </a:p>
        </p:txBody>
      </p:sp>
      <p:sp>
        <p:nvSpPr>
          <p:cNvPr id="45" name="TextBox 44"/>
          <p:cNvSpPr txBox="1"/>
          <p:nvPr/>
        </p:nvSpPr>
        <p:spPr>
          <a:xfrm>
            <a:off x="4905018" y="3810000"/>
            <a:ext cx="3867341" cy="461665"/>
          </a:xfrm>
          <a:prstGeom prst="rect">
            <a:avLst/>
          </a:prstGeom>
          <a:solidFill>
            <a:srgbClr val="002060"/>
          </a:solidFill>
        </p:spPr>
        <p:txBody>
          <a:bodyPr wrap="none" rtlCol="0">
            <a:spAutoFit/>
          </a:bodyPr>
          <a:lstStyle/>
          <a:p>
            <a:r>
              <a:rPr lang="en-US" sz="2400" dirty="0" smtClean="0">
                <a:solidFill>
                  <a:schemeClr val="bg1"/>
                </a:solidFill>
              </a:rPr>
              <a:t>Might not be globally optimal</a:t>
            </a:r>
            <a:endParaRPr lang="en-US" sz="2400" dirty="0">
              <a:solidFill>
                <a:schemeClr val="bg1"/>
              </a:solidFill>
            </a:endParaRPr>
          </a:p>
        </p:txBody>
      </p:sp>
      <p:sp>
        <p:nvSpPr>
          <p:cNvPr id="46" name="Oval 45"/>
          <p:cNvSpPr/>
          <p:nvPr/>
        </p:nvSpPr>
        <p:spPr>
          <a:xfrm>
            <a:off x="2445693" y="4990770"/>
            <a:ext cx="601579" cy="58080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7" name="Oval 46"/>
          <p:cNvSpPr/>
          <p:nvPr/>
        </p:nvSpPr>
        <p:spPr>
          <a:xfrm>
            <a:off x="1710430" y="5468906"/>
            <a:ext cx="601579" cy="580803"/>
          </a:xfrm>
          <a:prstGeom prst="ellipse">
            <a:avLst/>
          </a:prstGeom>
          <a:solidFill>
            <a:schemeClr val="accent1">
              <a:lumMod val="40000"/>
              <a:lumOff val="6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TX</a:t>
            </a:r>
            <a:endParaRPr lang="en-US" dirty="0">
              <a:solidFill>
                <a:schemeClr val="tx1"/>
              </a:solidFill>
            </a:endParaRPr>
          </a:p>
        </p:txBody>
      </p:sp>
      <p:sp>
        <p:nvSpPr>
          <p:cNvPr id="48" name="Oval 47"/>
          <p:cNvSpPr/>
          <p:nvPr/>
        </p:nvSpPr>
        <p:spPr>
          <a:xfrm>
            <a:off x="975167" y="4888102"/>
            <a:ext cx="601579" cy="580803"/>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dirty="0" smtClean="0">
                <a:solidFill>
                  <a:schemeClr val="tx1"/>
                </a:solidFill>
              </a:rPr>
              <a:t>NY</a:t>
            </a:r>
            <a:endParaRPr lang="en-US" dirty="0">
              <a:solidFill>
                <a:schemeClr val="tx1"/>
              </a:solidFill>
            </a:endParaRPr>
          </a:p>
        </p:txBody>
      </p:sp>
      <p:sp>
        <p:nvSpPr>
          <p:cNvPr id="49" name="Rounded Rectangle 48"/>
          <p:cNvSpPr/>
          <p:nvPr/>
        </p:nvSpPr>
        <p:spPr>
          <a:xfrm>
            <a:off x="914400" y="4759035"/>
            <a:ext cx="2199713" cy="1513609"/>
          </a:xfrm>
          <a:prstGeom prst="roundRect">
            <a:avLst/>
          </a:prstGeom>
          <a:noFill/>
          <a:ln>
            <a:solidFill>
              <a:srgbClr val="00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p:cNvSpPr/>
          <p:nvPr/>
        </p:nvSpPr>
        <p:spPr>
          <a:xfrm>
            <a:off x="5341293" y="5210771"/>
            <a:ext cx="601579" cy="580803"/>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dirty="0" smtClean="0">
                <a:solidFill>
                  <a:schemeClr val="tx1"/>
                </a:solidFill>
              </a:rPr>
              <a:t>CA</a:t>
            </a:r>
            <a:endParaRPr lang="en-US" dirty="0">
              <a:solidFill>
                <a:schemeClr val="tx1"/>
              </a:solidFill>
            </a:endParaRPr>
          </a:p>
        </p:txBody>
      </p:sp>
      <p:sp>
        <p:nvSpPr>
          <p:cNvPr id="51" name="Oval 50"/>
          <p:cNvSpPr/>
          <p:nvPr/>
        </p:nvSpPr>
        <p:spPr>
          <a:xfrm>
            <a:off x="4606030" y="4823569"/>
            <a:ext cx="601579" cy="580803"/>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2" name="Oval 51"/>
          <p:cNvSpPr/>
          <p:nvPr/>
        </p:nvSpPr>
        <p:spPr>
          <a:xfrm>
            <a:off x="3870767" y="5597973"/>
            <a:ext cx="601579" cy="580803"/>
          </a:xfrm>
          <a:prstGeom prst="ellipse">
            <a:avLst/>
          </a:prstGeom>
          <a:solidFill>
            <a:schemeClr val="accent1">
              <a:lumMod val="40000"/>
              <a:lumOff val="6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dirty="0" smtClean="0">
                <a:solidFill>
                  <a:schemeClr val="tx1"/>
                </a:solidFill>
              </a:rPr>
              <a:t>NY</a:t>
            </a:r>
            <a:endParaRPr lang="en-US" dirty="0">
              <a:solidFill>
                <a:schemeClr val="tx1"/>
              </a:solidFill>
            </a:endParaRPr>
          </a:p>
        </p:txBody>
      </p:sp>
      <p:sp>
        <p:nvSpPr>
          <p:cNvPr id="53" name="Rounded Rectangle 52"/>
          <p:cNvSpPr/>
          <p:nvPr/>
        </p:nvSpPr>
        <p:spPr>
          <a:xfrm>
            <a:off x="3810000" y="4759036"/>
            <a:ext cx="2199713" cy="1513609"/>
          </a:xfrm>
          <a:prstGeom prst="roundRect">
            <a:avLst/>
          </a:prstGeom>
          <a:noFill/>
          <a:ln>
            <a:solidFill>
              <a:srgbClr val="00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p:cNvSpPr/>
          <p:nvPr/>
        </p:nvSpPr>
        <p:spPr>
          <a:xfrm>
            <a:off x="8170780" y="5597973"/>
            <a:ext cx="601579" cy="580803"/>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dirty="0" smtClean="0">
                <a:solidFill>
                  <a:schemeClr val="tx1"/>
                </a:solidFill>
              </a:rPr>
              <a:t>CA</a:t>
            </a:r>
            <a:endParaRPr lang="en-US" dirty="0">
              <a:solidFill>
                <a:schemeClr val="tx1"/>
              </a:solidFill>
            </a:endParaRPr>
          </a:p>
        </p:txBody>
      </p:sp>
      <p:sp>
        <p:nvSpPr>
          <p:cNvPr id="55" name="Oval 54"/>
          <p:cNvSpPr/>
          <p:nvPr/>
        </p:nvSpPr>
        <p:spPr>
          <a:xfrm>
            <a:off x="7435517" y="4800600"/>
            <a:ext cx="601579" cy="580803"/>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6" name="Oval 55"/>
          <p:cNvSpPr/>
          <p:nvPr/>
        </p:nvSpPr>
        <p:spPr>
          <a:xfrm>
            <a:off x="6700254" y="5210771"/>
            <a:ext cx="601579" cy="580803"/>
          </a:xfrm>
          <a:prstGeom prst="ellipse">
            <a:avLst/>
          </a:prstGeom>
          <a:solidFill>
            <a:schemeClr val="accent1">
              <a:lumMod val="40000"/>
              <a:lumOff val="6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dirty="0" smtClean="0">
                <a:solidFill>
                  <a:schemeClr val="tx1"/>
                </a:solidFill>
              </a:rPr>
              <a:t>NY</a:t>
            </a:r>
            <a:endParaRPr lang="en-US" dirty="0">
              <a:solidFill>
                <a:schemeClr val="tx1"/>
              </a:solidFill>
            </a:endParaRPr>
          </a:p>
        </p:txBody>
      </p:sp>
      <p:sp>
        <p:nvSpPr>
          <p:cNvPr id="57" name="Rounded Rectangle 56"/>
          <p:cNvSpPr/>
          <p:nvPr/>
        </p:nvSpPr>
        <p:spPr>
          <a:xfrm>
            <a:off x="6639487" y="4759035"/>
            <a:ext cx="2199713" cy="1513609"/>
          </a:xfrm>
          <a:prstGeom prst="roundRect">
            <a:avLst/>
          </a:prstGeom>
          <a:noFill/>
          <a:ln>
            <a:solidFill>
              <a:srgbClr val="00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Chord 57"/>
          <p:cNvSpPr/>
          <p:nvPr/>
        </p:nvSpPr>
        <p:spPr>
          <a:xfrm>
            <a:off x="2461081" y="4987378"/>
            <a:ext cx="608872" cy="598050"/>
          </a:xfrm>
          <a:prstGeom prst="chord">
            <a:avLst>
              <a:gd name="adj1" fmla="val 5321798"/>
              <a:gd name="adj2" fmla="val 16200000"/>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Chord 58"/>
          <p:cNvSpPr/>
          <p:nvPr/>
        </p:nvSpPr>
        <p:spPr>
          <a:xfrm>
            <a:off x="4618184" y="4815435"/>
            <a:ext cx="608872" cy="598050"/>
          </a:xfrm>
          <a:prstGeom prst="chord">
            <a:avLst>
              <a:gd name="adj1" fmla="val 5321798"/>
              <a:gd name="adj2" fmla="val 16200000"/>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Chord 59"/>
          <p:cNvSpPr/>
          <p:nvPr/>
        </p:nvSpPr>
        <p:spPr>
          <a:xfrm>
            <a:off x="7473357" y="4798295"/>
            <a:ext cx="608872" cy="598050"/>
          </a:xfrm>
          <a:prstGeom prst="chord">
            <a:avLst>
              <a:gd name="adj1" fmla="val 5321798"/>
              <a:gd name="adj2" fmla="val 16200000"/>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1" name="Straight Arrow Connector 60"/>
          <p:cNvCxnSpPr>
            <a:stCxn id="49" idx="3"/>
            <a:endCxn id="53" idx="1"/>
          </p:cNvCxnSpPr>
          <p:nvPr/>
        </p:nvCxnSpPr>
        <p:spPr>
          <a:xfrm>
            <a:off x="3114113" y="5515840"/>
            <a:ext cx="695887" cy="1"/>
          </a:xfrm>
          <a:prstGeom prst="straightConnector1">
            <a:avLst/>
          </a:prstGeom>
          <a:ln w="25400">
            <a:solidFill>
              <a:srgbClr val="006600"/>
            </a:solidFill>
            <a:tailEnd type="arrow"/>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stCxn id="53" idx="3"/>
            <a:endCxn id="57" idx="1"/>
          </p:cNvCxnSpPr>
          <p:nvPr/>
        </p:nvCxnSpPr>
        <p:spPr>
          <a:xfrm flipV="1">
            <a:off x="6009713" y="5515840"/>
            <a:ext cx="629774" cy="1"/>
          </a:xfrm>
          <a:prstGeom prst="straightConnector1">
            <a:avLst/>
          </a:prstGeom>
          <a:ln w="25400">
            <a:solidFill>
              <a:srgbClr val="006600"/>
            </a:solidFill>
            <a:tailEnd type="arrow"/>
          </a:ln>
        </p:spPr>
        <p:style>
          <a:lnRef idx="1">
            <a:schemeClr val="accent1"/>
          </a:lnRef>
          <a:fillRef idx="0">
            <a:schemeClr val="accent1"/>
          </a:fillRef>
          <a:effectRef idx="0">
            <a:schemeClr val="accent1"/>
          </a:effectRef>
          <a:fontRef idx="minor">
            <a:schemeClr val="tx1"/>
          </a:fontRef>
        </p:style>
      </p:cxnSp>
      <p:sp>
        <p:nvSpPr>
          <p:cNvPr id="66" name="TextBox 65"/>
          <p:cNvSpPr txBox="1"/>
          <p:nvPr/>
        </p:nvSpPr>
        <p:spPr>
          <a:xfrm>
            <a:off x="2514600" y="5913703"/>
            <a:ext cx="418704" cy="369332"/>
          </a:xfrm>
          <a:prstGeom prst="rect">
            <a:avLst/>
          </a:prstGeom>
          <a:noFill/>
        </p:spPr>
        <p:txBody>
          <a:bodyPr wrap="none" rtlCol="0">
            <a:spAutoFit/>
          </a:bodyPr>
          <a:lstStyle/>
          <a:p>
            <a:r>
              <a:rPr lang="en-US" dirty="0" smtClean="0"/>
              <a:t>14</a:t>
            </a:r>
            <a:endParaRPr lang="en-US" dirty="0"/>
          </a:p>
        </p:txBody>
      </p:sp>
      <p:sp>
        <p:nvSpPr>
          <p:cNvPr id="67" name="TextBox 66"/>
          <p:cNvSpPr txBox="1"/>
          <p:nvPr/>
        </p:nvSpPr>
        <p:spPr>
          <a:xfrm>
            <a:off x="5453998" y="5913703"/>
            <a:ext cx="418704" cy="369332"/>
          </a:xfrm>
          <a:prstGeom prst="rect">
            <a:avLst/>
          </a:prstGeom>
          <a:noFill/>
        </p:spPr>
        <p:txBody>
          <a:bodyPr wrap="none" rtlCol="0">
            <a:spAutoFit/>
          </a:bodyPr>
          <a:lstStyle/>
          <a:p>
            <a:r>
              <a:rPr lang="en-US" dirty="0" smtClean="0"/>
              <a:t>12</a:t>
            </a:r>
            <a:endParaRPr lang="en-US" dirty="0"/>
          </a:p>
        </p:txBody>
      </p:sp>
      <p:sp>
        <p:nvSpPr>
          <p:cNvPr id="68" name="TextBox 67"/>
          <p:cNvSpPr txBox="1"/>
          <p:nvPr/>
        </p:nvSpPr>
        <p:spPr>
          <a:xfrm>
            <a:off x="7582296" y="5913703"/>
            <a:ext cx="418704" cy="369332"/>
          </a:xfrm>
          <a:prstGeom prst="rect">
            <a:avLst/>
          </a:prstGeom>
          <a:noFill/>
        </p:spPr>
        <p:txBody>
          <a:bodyPr wrap="none" rtlCol="0">
            <a:spAutoFit/>
          </a:bodyPr>
          <a:lstStyle/>
          <a:p>
            <a:r>
              <a:rPr lang="en-US" dirty="0" smtClean="0"/>
              <a:t>12</a:t>
            </a:r>
            <a:endParaRPr lang="en-US" dirty="0"/>
          </a:p>
        </p:txBody>
      </p:sp>
      <p:sp>
        <p:nvSpPr>
          <p:cNvPr id="69" name="TextBox 68"/>
          <p:cNvSpPr txBox="1"/>
          <p:nvPr/>
        </p:nvSpPr>
        <p:spPr>
          <a:xfrm>
            <a:off x="3276600" y="5140035"/>
            <a:ext cx="301686" cy="369332"/>
          </a:xfrm>
          <a:prstGeom prst="rect">
            <a:avLst/>
          </a:prstGeom>
          <a:noFill/>
        </p:spPr>
        <p:txBody>
          <a:bodyPr wrap="none" rtlCol="0">
            <a:spAutoFit/>
          </a:bodyPr>
          <a:lstStyle/>
          <a:p>
            <a:r>
              <a:rPr lang="en-US" dirty="0" smtClean="0"/>
              <a:t>4</a:t>
            </a:r>
            <a:endParaRPr lang="en-US" dirty="0"/>
          </a:p>
        </p:txBody>
      </p:sp>
      <p:sp>
        <p:nvSpPr>
          <p:cNvPr id="70" name="TextBox 69"/>
          <p:cNvSpPr txBox="1"/>
          <p:nvPr/>
        </p:nvSpPr>
        <p:spPr>
          <a:xfrm>
            <a:off x="6099114" y="5150796"/>
            <a:ext cx="301686" cy="369332"/>
          </a:xfrm>
          <a:prstGeom prst="rect">
            <a:avLst/>
          </a:prstGeom>
          <a:noFill/>
        </p:spPr>
        <p:txBody>
          <a:bodyPr wrap="none" rtlCol="0">
            <a:spAutoFit/>
          </a:bodyPr>
          <a:lstStyle/>
          <a:p>
            <a:r>
              <a:rPr lang="en-US" dirty="0" smtClean="0"/>
              <a:t>0</a:t>
            </a:r>
            <a:endParaRPr lang="en-US" dirty="0"/>
          </a:p>
        </p:txBody>
      </p:sp>
      <p:sp>
        <p:nvSpPr>
          <p:cNvPr id="71" name="TextBox 70"/>
          <p:cNvSpPr txBox="1"/>
          <p:nvPr/>
        </p:nvSpPr>
        <p:spPr>
          <a:xfrm>
            <a:off x="2530654" y="5096101"/>
            <a:ext cx="441146" cy="369332"/>
          </a:xfrm>
          <a:prstGeom prst="rect">
            <a:avLst/>
          </a:prstGeom>
          <a:noFill/>
        </p:spPr>
        <p:txBody>
          <a:bodyPr wrap="none" rtlCol="0">
            <a:spAutoFit/>
          </a:bodyPr>
          <a:lstStyle/>
          <a:p>
            <a:r>
              <a:rPr lang="en-US" dirty="0" smtClean="0"/>
              <a:t>CA</a:t>
            </a:r>
            <a:endParaRPr lang="en-US" dirty="0"/>
          </a:p>
        </p:txBody>
      </p:sp>
      <p:sp>
        <p:nvSpPr>
          <p:cNvPr id="72" name="TextBox 71"/>
          <p:cNvSpPr txBox="1"/>
          <p:nvPr/>
        </p:nvSpPr>
        <p:spPr>
          <a:xfrm>
            <a:off x="4710752" y="4923103"/>
            <a:ext cx="417102" cy="369332"/>
          </a:xfrm>
          <a:prstGeom prst="rect">
            <a:avLst/>
          </a:prstGeom>
          <a:noFill/>
        </p:spPr>
        <p:txBody>
          <a:bodyPr wrap="none" rtlCol="0">
            <a:spAutoFit/>
          </a:bodyPr>
          <a:lstStyle/>
          <a:p>
            <a:r>
              <a:rPr lang="en-US" dirty="0" smtClean="0"/>
              <a:t>TX</a:t>
            </a:r>
            <a:endParaRPr lang="en-US" dirty="0"/>
          </a:p>
        </p:txBody>
      </p:sp>
      <p:sp>
        <p:nvSpPr>
          <p:cNvPr id="73" name="TextBox 72"/>
          <p:cNvSpPr txBox="1"/>
          <p:nvPr/>
        </p:nvSpPr>
        <p:spPr>
          <a:xfrm>
            <a:off x="7565408" y="4911435"/>
            <a:ext cx="417102" cy="369332"/>
          </a:xfrm>
          <a:prstGeom prst="rect">
            <a:avLst/>
          </a:prstGeom>
          <a:noFill/>
        </p:spPr>
        <p:txBody>
          <a:bodyPr wrap="none" rtlCol="0">
            <a:spAutoFit/>
          </a:bodyPr>
          <a:lstStyle/>
          <a:p>
            <a:r>
              <a:rPr lang="en-US" dirty="0" smtClean="0"/>
              <a:t>TX</a:t>
            </a:r>
            <a:endParaRPr lang="en-US" dirty="0"/>
          </a:p>
        </p:txBody>
      </p:sp>
      <p:sp>
        <p:nvSpPr>
          <p:cNvPr id="75" name="Rounded Rectangular Callout 74"/>
          <p:cNvSpPr/>
          <p:nvPr/>
        </p:nvSpPr>
        <p:spPr>
          <a:xfrm>
            <a:off x="6670747" y="3629892"/>
            <a:ext cx="1939853" cy="713508"/>
          </a:xfrm>
          <a:prstGeom prst="wedgeRoundRectCallout">
            <a:avLst>
              <a:gd name="adj1" fmla="val 593"/>
              <a:gd name="adj2" fmla="val 109102"/>
              <a:gd name="adj3" fmla="val 16667"/>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State cost locally suboptimal</a:t>
            </a:r>
            <a:endParaRPr lang="en-US" dirty="0">
              <a:solidFill>
                <a:schemeClr val="tx1"/>
              </a:solidFill>
            </a:endParaRPr>
          </a:p>
        </p:txBody>
      </p:sp>
      <p:sp>
        <p:nvSpPr>
          <p:cNvPr id="16" name="TextBox 15"/>
          <p:cNvSpPr txBox="1"/>
          <p:nvPr/>
        </p:nvSpPr>
        <p:spPr>
          <a:xfrm>
            <a:off x="1447800" y="4114800"/>
            <a:ext cx="6887463" cy="461665"/>
          </a:xfrm>
          <a:prstGeom prst="rect">
            <a:avLst/>
          </a:prstGeom>
          <a:noFill/>
        </p:spPr>
        <p:txBody>
          <a:bodyPr wrap="none" rtlCol="0">
            <a:spAutoFit/>
          </a:bodyPr>
          <a:lstStyle/>
          <a:p>
            <a:r>
              <a:rPr lang="en-US" sz="2400" dirty="0" smtClean="0">
                <a:solidFill>
                  <a:srgbClr val="006600"/>
                </a:solidFill>
              </a:rPr>
              <a:t>Relocate Energy Demand to </a:t>
            </a:r>
            <a:r>
              <a:rPr lang="en-US" sz="2400" b="1" i="1" dirty="0" smtClean="0">
                <a:solidFill>
                  <a:srgbClr val="006600"/>
                </a:solidFill>
              </a:rPr>
              <a:t>Better</a:t>
            </a:r>
            <a:r>
              <a:rPr lang="en-US" sz="2400" dirty="0" smtClean="0">
                <a:solidFill>
                  <a:srgbClr val="006600"/>
                </a:solidFill>
              </a:rPr>
              <a:t> Locations (RED-BL)</a:t>
            </a:r>
            <a:endParaRPr lang="en-US" sz="2400" dirty="0">
              <a:solidFill>
                <a:srgbClr val="006600"/>
              </a:solidFill>
            </a:endParaRPr>
          </a:p>
        </p:txBody>
      </p:sp>
      <p:sp>
        <p:nvSpPr>
          <p:cNvPr id="18" name="TextBox 17"/>
          <p:cNvSpPr txBox="1"/>
          <p:nvPr/>
        </p:nvSpPr>
        <p:spPr>
          <a:xfrm>
            <a:off x="5260779" y="4186535"/>
            <a:ext cx="1825821" cy="461665"/>
          </a:xfrm>
          <a:prstGeom prst="rect">
            <a:avLst/>
          </a:prstGeom>
          <a:noFill/>
        </p:spPr>
        <p:txBody>
          <a:bodyPr wrap="none" rtlCol="0">
            <a:spAutoFit/>
          </a:bodyPr>
          <a:lstStyle/>
          <a:p>
            <a:r>
              <a:rPr lang="en-US" sz="2400" dirty="0" smtClean="0">
                <a:solidFill>
                  <a:srgbClr val="006600"/>
                </a:solidFill>
              </a:rPr>
              <a:t>Total cost: 42</a:t>
            </a:r>
            <a:endParaRPr lang="en-US" sz="2400" dirty="0">
              <a:solidFill>
                <a:srgbClr val="006600"/>
              </a:solidFill>
            </a:endParaRPr>
          </a:p>
        </p:txBody>
      </p:sp>
      <p:sp>
        <p:nvSpPr>
          <p:cNvPr id="76" name="TextBox 75"/>
          <p:cNvSpPr txBox="1"/>
          <p:nvPr/>
        </p:nvSpPr>
        <p:spPr>
          <a:xfrm>
            <a:off x="7318179" y="3500735"/>
            <a:ext cx="1825821" cy="461665"/>
          </a:xfrm>
          <a:prstGeom prst="rect">
            <a:avLst/>
          </a:prstGeom>
          <a:noFill/>
        </p:spPr>
        <p:txBody>
          <a:bodyPr wrap="none" rtlCol="0">
            <a:spAutoFit/>
          </a:bodyPr>
          <a:lstStyle/>
          <a:p>
            <a:r>
              <a:rPr lang="en-US" sz="2400" dirty="0" smtClean="0">
                <a:solidFill>
                  <a:srgbClr val="FF0000"/>
                </a:solidFill>
              </a:rPr>
              <a:t>Total cost: 46</a:t>
            </a:r>
            <a:endParaRPr lang="en-US" sz="2400" dirty="0">
              <a:solidFill>
                <a:srgbClr val="FF0000"/>
              </a:solidFill>
            </a:endParaRPr>
          </a:p>
        </p:txBody>
      </p:sp>
      <p:sp>
        <p:nvSpPr>
          <p:cNvPr id="20" name="Slide Number Placeholder 19"/>
          <p:cNvSpPr>
            <a:spLocks noGrp="1"/>
          </p:cNvSpPr>
          <p:nvPr>
            <p:ph type="sldNum" sz="quarter" idx="12"/>
          </p:nvPr>
        </p:nvSpPr>
        <p:spPr/>
        <p:txBody>
          <a:bodyPr/>
          <a:lstStyle/>
          <a:p>
            <a:fld id="{6E32B92A-CB75-4E54-8293-CBC8A13B5AFB}" type="slidenum">
              <a:rPr lang="en-US" smtClean="0"/>
              <a:t>18</a:t>
            </a:fld>
            <a:endParaRPr lang="en-US"/>
          </a:p>
        </p:txBody>
      </p:sp>
      <p:sp>
        <p:nvSpPr>
          <p:cNvPr id="29" name="TextBox 28"/>
          <p:cNvSpPr txBox="1"/>
          <p:nvPr/>
        </p:nvSpPr>
        <p:spPr>
          <a:xfrm>
            <a:off x="658745" y="3335604"/>
            <a:ext cx="4077206" cy="369332"/>
          </a:xfrm>
          <a:prstGeom prst="rect">
            <a:avLst/>
          </a:prstGeom>
          <a:solidFill>
            <a:srgbClr val="FF0000"/>
          </a:solidFill>
        </p:spPr>
        <p:txBody>
          <a:bodyPr wrap="none" rtlCol="0">
            <a:spAutoFit/>
          </a:bodyPr>
          <a:lstStyle/>
          <a:p>
            <a:r>
              <a:rPr lang="en-US" dirty="0" smtClean="0">
                <a:solidFill>
                  <a:schemeClr val="bg1"/>
                </a:solidFill>
              </a:rPr>
              <a:t>Electricity price driven workload </a:t>
            </a:r>
            <a:r>
              <a:rPr lang="en-US" dirty="0" smtClean="0">
                <a:solidFill>
                  <a:schemeClr val="bg1"/>
                </a:solidFill>
              </a:rPr>
              <a:t>mapping</a:t>
            </a:r>
            <a:endParaRPr lang="en-US" dirty="0">
              <a:solidFill>
                <a:schemeClr val="bg1"/>
              </a:solidFill>
            </a:endParaRPr>
          </a:p>
        </p:txBody>
      </p:sp>
      <p:sp>
        <p:nvSpPr>
          <p:cNvPr id="63" name="TextBox 62"/>
          <p:cNvSpPr txBox="1"/>
          <p:nvPr/>
        </p:nvSpPr>
        <p:spPr>
          <a:xfrm>
            <a:off x="946516" y="4202668"/>
            <a:ext cx="3789435" cy="369332"/>
          </a:xfrm>
          <a:prstGeom prst="rect">
            <a:avLst/>
          </a:prstGeom>
          <a:solidFill>
            <a:srgbClr val="002060"/>
          </a:solidFill>
        </p:spPr>
        <p:txBody>
          <a:bodyPr wrap="none" rtlCol="0">
            <a:spAutoFit/>
          </a:bodyPr>
          <a:lstStyle/>
          <a:p>
            <a:r>
              <a:rPr lang="en-US" dirty="0" smtClean="0">
                <a:solidFill>
                  <a:schemeClr val="bg1"/>
                </a:solidFill>
              </a:rPr>
              <a:t>Sum of all data centers’ electricity cost</a:t>
            </a:r>
            <a:endParaRPr lang="en-US" dirty="0">
              <a:solidFill>
                <a:schemeClr val="bg1"/>
              </a:solidFill>
            </a:endParaRPr>
          </a:p>
        </p:txBody>
      </p:sp>
      <p:sp>
        <p:nvSpPr>
          <p:cNvPr id="77" name="TextBox 76"/>
          <p:cNvSpPr txBox="1"/>
          <p:nvPr/>
        </p:nvSpPr>
        <p:spPr>
          <a:xfrm>
            <a:off x="1369525" y="3810000"/>
            <a:ext cx="2059475" cy="461665"/>
          </a:xfrm>
          <a:prstGeom prst="rect">
            <a:avLst/>
          </a:prstGeom>
          <a:solidFill>
            <a:srgbClr val="002060"/>
          </a:solidFill>
        </p:spPr>
        <p:txBody>
          <a:bodyPr wrap="none" rtlCol="0">
            <a:spAutoFit/>
          </a:bodyPr>
          <a:lstStyle/>
          <a:p>
            <a:r>
              <a:rPr lang="en-US" sz="2400" dirty="0" smtClean="0">
                <a:solidFill>
                  <a:schemeClr val="bg1"/>
                </a:solidFill>
              </a:rPr>
              <a:t>Locally optimal</a:t>
            </a:r>
            <a:endParaRPr lang="en-US" sz="2400" dirty="0">
              <a:solidFill>
                <a:schemeClr val="bg1"/>
              </a:solidFill>
            </a:endParaRPr>
          </a:p>
        </p:txBody>
      </p:sp>
      <p:sp>
        <p:nvSpPr>
          <p:cNvPr id="64" name="TextBox 63"/>
          <p:cNvSpPr txBox="1"/>
          <p:nvPr/>
        </p:nvSpPr>
        <p:spPr>
          <a:xfrm>
            <a:off x="678085" y="4126468"/>
            <a:ext cx="3307957" cy="369332"/>
          </a:xfrm>
          <a:prstGeom prst="rect">
            <a:avLst/>
          </a:prstGeom>
          <a:solidFill>
            <a:srgbClr val="006600"/>
          </a:solidFill>
        </p:spPr>
        <p:txBody>
          <a:bodyPr wrap="none" rtlCol="0">
            <a:spAutoFit/>
          </a:bodyPr>
          <a:lstStyle/>
          <a:p>
            <a:r>
              <a:rPr lang="en-US" dirty="0" smtClean="0">
                <a:solidFill>
                  <a:schemeClr val="bg1"/>
                </a:solidFill>
              </a:rPr>
              <a:t>An alternative workload mapping</a:t>
            </a:r>
            <a:endParaRPr lang="en-US" dirty="0">
              <a:solidFill>
                <a:schemeClr val="bg1"/>
              </a:solidFill>
            </a:endParaRPr>
          </a:p>
        </p:txBody>
      </p:sp>
      <p:sp>
        <p:nvSpPr>
          <p:cNvPr id="3" name="Rounded Rectangular Callout 2"/>
          <p:cNvSpPr/>
          <p:nvPr/>
        </p:nvSpPr>
        <p:spPr>
          <a:xfrm>
            <a:off x="1412947" y="3352800"/>
            <a:ext cx="1939853" cy="713508"/>
          </a:xfrm>
          <a:prstGeom prst="wedgeRoundRectCallout">
            <a:avLst>
              <a:gd name="adj1" fmla="val -5096"/>
              <a:gd name="adj2" fmla="val 148874"/>
              <a:gd name="adj3" fmla="val 16667"/>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State cost locally suboptimal</a:t>
            </a:r>
            <a:endParaRPr lang="en-US" dirty="0">
              <a:solidFill>
                <a:schemeClr val="tx1"/>
              </a:solidFill>
            </a:endParaRPr>
          </a:p>
        </p:txBody>
      </p:sp>
      <p:sp>
        <p:nvSpPr>
          <p:cNvPr id="27" name="Rounded Rectangular Callout 26"/>
          <p:cNvSpPr/>
          <p:nvPr/>
        </p:nvSpPr>
        <p:spPr>
          <a:xfrm>
            <a:off x="2445693" y="3976253"/>
            <a:ext cx="2849018" cy="651163"/>
          </a:xfrm>
          <a:prstGeom prst="wedgeRoundRectCallout">
            <a:avLst>
              <a:gd name="adj1" fmla="val -14954"/>
              <a:gd name="adj2" fmla="val 133761"/>
              <a:gd name="adj3" fmla="val 16667"/>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Transition costs lower than local optimal scheme</a:t>
            </a:r>
            <a:endParaRPr lang="en-US" dirty="0">
              <a:solidFill>
                <a:schemeClr val="tx1"/>
              </a:solidFill>
            </a:endParaRPr>
          </a:p>
        </p:txBody>
      </p:sp>
      <p:sp>
        <p:nvSpPr>
          <p:cNvPr id="74" name="Rounded Rectangular Callout 73"/>
          <p:cNvSpPr/>
          <p:nvPr/>
        </p:nvSpPr>
        <p:spPr>
          <a:xfrm>
            <a:off x="3622747" y="3622965"/>
            <a:ext cx="1939853" cy="713508"/>
          </a:xfrm>
          <a:prstGeom prst="wedgeRoundRectCallout">
            <a:avLst>
              <a:gd name="adj1" fmla="val 593"/>
              <a:gd name="adj2" fmla="val 109102"/>
              <a:gd name="adj3" fmla="val 16667"/>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State cost locally suboptimal</a:t>
            </a:r>
            <a:endParaRPr lang="en-US" dirty="0">
              <a:solidFill>
                <a:schemeClr val="tx1"/>
              </a:solidFill>
            </a:endParaRPr>
          </a:p>
        </p:txBody>
      </p:sp>
      <p:sp>
        <p:nvSpPr>
          <p:cNvPr id="65" name="Rounded Rectangular Callout 64"/>
          <p:cNvSpPr/>
          <p:nvPr/>
        </p:nvSpPr>
        <p:spPr>
          <a:xfrm>
            <a:off x="5908753" y="4052455"/>
            <a:ext cx="1981200" cy="457200"/>
          </a:xfrm>
          <a:prstGeom prst="wedgeRoundRectCallout">
            <a:avLst>
              <a:gd name="adj1" fmla="val -30477"/>
              <a:gd name="adj2" fmla="val 190858"/>
              <a:gd name="adj3" fmla="val 16667"/>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No transition costs</a:t>
            </a:r>
            <a:endParaRPr lang="en-US" dirty="0">
              <a:solidFill>
                <a:schemeClr val="tx1"/>
              </a:solidFill>
            </a:endParaRPr>
          </a:p>
        </p:txBody>
      </p:sp>
      <p:sp>
        <p:nvSpPr>
          <p:cNvPr id="17" name="Rounded Rectangle 16"/>
          <p:cNvSpPr/>
          <p:nvPr/>
        </p:nvSpPr>
        <p:spPr>
          <a:xfrm>
            <a:off x="685800" y="1505607"/>
            <a:ext cx="8305800" cy="1770993"/>
          </a:xfrm>
          <a:prstGeom prst="round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8" name="Straight Arrow Connector 77"/>
          <p:cNvCxnSpPr/>
          <p:nvPr/>
        </p:nvCxnSpPr>
        <p:spPr>
          <a:xfrm flipH="1" flipV="1">
            <a:off x="7118132" y="3296190"/>
            <a:ext cx="386757" cy="30480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81" name="Rounded Rectangle 80"/>
          <p:cNvSpPr/>
          <p:nvPr/>
        </p:nvSpPr>
        <p:spPr>
          <a:xfrm>
            <a:off x="701566" y="4648200"/>
            <a:ext cx="8305800" cy="1770993"/>
          </a:xfrm>
          <a:prstGeom prst="round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2" name="Straight Arrow Connector 81"/>
          <p:cNvCxnSpPr/>
          <p:nvPr/>
        </p:nvCxnSpPr>
        <p:spPr>
          <a:xfrm>
            <a:off x="7010400" y="4387334"/>
            <a:ext cx="349468" cy="194697"/>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793239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1" nodeType="clickEffect">
                                  <p:stCondLst>
                                    <p:cond delay="0"/>
                                  </p:stCondLst>
                                  <p:childTnLst>
                                    <p:set>
                                      <p:cBhvr>
                                        <p:cTn id="22" dur="1" fill="hold">
                                          <p:stCondLst>
                                            <p:cond delay="0"/>
                                          </p:stCondLst>
                                        </p:cTn>
                                        <p:tgtEl>
                                          <p:spTgt spid="63"/>
                                        </p:tgtEl>
                                        <p:attrNameLst>
                                          <p:attrName>style.visibility</p:attrName>
                                        </p:attrNameLst>
                                      </p:cBhvr>
                                      <p:to>
                                        <p:strVal val="hidden"/>
                                      </p:to>
                                    </p:set>
                                  </p:childTnLst>
                                </p:cTn>
                              </p:par>
                              <p:par>
                                <p:cTn id="23" presetID="1" presetClass="exit" presetSubtype="0" fill="hold" grpId="1" nodeType="withEffect">
                                  <p:stCondLst>
                                    <p:cond delay="0"/>
                                  </p:stCondLst>
                                  <p:childTnLst>
                                    <p:set>
                                      <p:cBhvr>
                                        <p:cTn id="24" dur="1" fill="hold">
                                          <p:stCondLst>
                                            <p:cond delay="0"/>
                                          </p:stCondLst>
                                        </p:cTn>
                                        <p:tgtEl>
                                          <p:spTgt spid="38"/>
                                        </p:tgtEl>
                                        <p:attrNameLst>
                                          <p:attrName>style.visibility</p:attrName>
                                        </p:attrNameLst>
                                      </p:cBhvr>
                                      <p:to>
                                        <p:strVal val="hidden"/>
                                      </p:to>
                                    </p:set>
                                  </p:childTnLst>
                                </p:cTn>
                              </p:par>
                              <p:par>
                                <p:cTn id="25" presetID="1" presetClass="exit" presetSubtype="0" fill="hold" grpId="1" nodeType="withEffect">
                                  <p:stCondLst>
                                    <p:cond delay="0"/>
                                  </p:stCondLst>
                                  <p:childTnLst>
                                    <p:set>
                                      <p:cBhvr>
                                        <p:cTn id="26" dur="1" fill="hold">
                                          <p:stCondLst>
                                            <p:cond delay="0"/>
                                          </p:stCondLst>
                                        </p:cTn>
                                        <p:tgtEl>
                                          <p:spTgt spid="34"/>
                                        </p:tgtEl>
                                        <p:attrNameLst>
                                          <p:attrName>style.visibility</p:attrName>
                                        </p:attrNameLst>
                                      </p:cBhvr>
                                      <p:to>
                                        <p:strVal val="hidden"/>
                                      </p:to>
                                    </p:set>
                                  </p:childTnLst>
                                </p:cTn>
                              </p:par>
                              <p:par>
                                <p:cTn id="27" presetID="1" presetClass="entr" presetSubtype="0" fill="hold" grpId="0" nodeType="withEffect">
                                  <p:stCondLst>
                                    <p:cond delay="0"/>
                                  </p:stCondLst>
                                  <p:childTnLst>
                                    <p:set>
                                      <p:cBhvr>
                                        <p:cTn id="28" dur="1" fill="hold">
                                          <p:stCondLst>
                                            <p:cond delay="0"/>
                                          </p:stCondLst>
                                        </p:cTn>
                                        <p:tgtEl>
                                          <p:spTgt spid="3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5"/>
                                        </p:tgtEl>
                                        <p:attrNameLst>
                                          <p:attrName>style.visibility</p:attrName>
                                        </p:attrNameLst>
                                      </p:cBhvr>
                                      <p:to>
                                        <p:strVal val="visible"/>
                                      </p:to>
                                    </p:set>
                                  </p:childTnLst>
                                </p:cTn>
                              </p:par>
                              <p:par>
                                <p:cTn id="31" presetID="1" presetClass="entr" presetSubtype="0" fill="hold" grpId="1" nodeType="withEffect">
                                  <p:stCondLst>
                                    <p:cond delay="0"/>
                                  </p:stCondLst>
                                  <p:childTnLst>
                                    <p:set>
                                      <p:cBhvr>
                                        <p:cTn id="32" dur="1" fill="hold">
                                          <p:stCondLst>
                                            <p:cond delay="0"/>
                                          </p:stCondLst>
                                        </p:cTn>
                                        <p:tgtEl>
                                          <p:spTgt spid="3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9"/>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0"/>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5"/>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6"/>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7"/>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2"/>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3"/>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4"/>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3"/>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32"/>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33"/>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39"/>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40"/>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28"/>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41"/>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43"/>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xit" presetSubtype="0" fill="hold" grpId="1" nodeType="clickEffect">
                                  <p:stCondLst>
                                    <p:cond delay="0"/>
                                  </p:stCondLst>
                                  <p:childTnLst>
                                    <p:set>
                                      <p:cBhvr>
                                        <p:cTn id="82" dur="1" fill="hold">
                                          <p:stCondLst>
                                            <p:cond delay="0"/>
                                          </p:stCondLst>
                                        </p:cTn>
                                        <p:tgtEl>
                                          <p:spTgt spid="39"/>
                                        </p:tgtEl>
                                        <p:attrNameLst>
                                          <p:attrName>style.visibility</p:attrName>
                                        </p:attrNameLst>
                                      </p:cBhvr>
                                      <p:to>
                                        <p:strVal val="hidden"/>
                                      </p:to>
                                    </p:set>
                                  </p:childTnLst>
                                </p:cTn>
                              </p:par>
                              <p:par>
                                <p:cTn id="83" presetID="1" presetClass="exit" presetSubtype="0" fill="hold" grpId="1" nodeType="withEffect">
                                  <p:stCondLst>
                                    <p:cond delay="0"/>
                                  </p:stCondLst>
                                  <p:childTnLst>
                                    <p:set>
                                      <p:cBhvr>
                                        <p:cTn id="84" dur="1" fill="hold">
                                          <p:stCondLst>
                                            <p:cond delay="0"/>
                                          </p:stCondLst>
                                        </p:cTn>
                                        <p:tgtEl>
                                          <p:spTgt spid="40"/>
                                        </p:tgtEl>
                                        <p:attrNameLst>
                                          <p:attrName>style.visibility</p:attrName>
                                        </p:attrNameLst>
                                      </p:cBhvr>
                                      <p:to>
                                        <p:strVal val="hidden"/>
                                      </p:to>
                                    </p:set>
                                  </p:childTnLst>
                                </p:cTn>
                              </p:par>
                              <p:par>
                                <p:cTn id="85" presetID="1" presetClass="exit" presetSubtype="0" fill="hold" grpId="1" nodeType="withEffect">
                                  <p:stCondLst>
                                    <p:cond delay="0"/>
                                  </p:stCondLst>
                                  <p:childTnLst>
                                    <p:set>
                                      <p:cBhvr>
                                        <p:cTn id="86" dur="1" fill="hold">
                                          <p:stCondLst>
                                            <p:cond delay="0"/>
                                          </p:stCondLst>
                                        </p:cTn>
                                        <p:tgtEl>
                                          <p:spTgt spid="43"/>
                                        </p:tgtEl>
                                        <p:attrNameLst>
                                          <p:attrName>style.visibility</p:attrName>
                                        </p:attrNameLst>
                                      </p:cBhvr>
                                      <p:to>
                                        <p:strVal val="hidden"/>
                                      </p:to>
                                    </p:set>
                                  </p:childTnLst>
                                </p:cTn>
                              </p:par>
                              <p:par>
                                <p:cTn id="87" presetID="1" presetClass="entr" presetSubtype="0" fill="hold" nodeType="withEffect">
                                  <p:stCondLst>
                                    <p:cond delay="0"/>
                                  </p:stCondLst>
                                  <p:childTnLst>
                                    <p:set>
                                      <p:cBhvr>
                                        <p:cTn id="88" dur="1" fill="hold">
                                          <p:stCondLst>
                                            <p:cond delay="0"/>
                                          </p:stCondLst>
                                        </p:cTn>
                                        <p:tgtEl>
                                          <p:spTgt spid="30"/>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42"/>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77"/>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0" nodeType="clickEffect">
                                  <p:stCondLst>
                                    <p:cond delay="0"/>
                                  </p:stCondLst>
                                  <p:childTnLst>
                                    <p:set>
                                      <p:cBhvr>
                                        <p:cTn id="98" dur="1" fill="hold">
                                          <p:stCondLst>
                                            <p:cond delay="0"/>
                                          </p:stCondLst>
                                        </p:cTn>
                                        <p:tgtEl>
                                          <p:spTgt spid="45"/>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xit" presetSubtype="0" fill="hold" grpId="1" nodeType="clickEffect">
                                  <p:stCondLst>
                                    <p:cond delay="0"/>
                                  </p:stCondLst>
                                  <p:childTnLst>
                                    <p:set>
                                      <p:cBhvr>
                                        <p:cTn id="102" dur="1" fill="hold">
                                          <p:stCondLst>
                                            <p:cond delay="0"/>
                                          </p:stCondLst>
                                        </p:cTn>
                                        <p:tgtEl>
                                          <p:spTgt spid="45"/>
                                        </p:tgtEl>
                                        <p:attrNameLst>
                                          <p:attrName>style.visibility</p:attrName>
                                        </p:attrNameLst>
                                      </p:cBhvr>
                                      <p:to>
                                        <p:strVal val="hidden"/>
                                      </p:to>
                                    </p:set>
                                  </p:childTnLst>
                                </p:cTn>
                              </p:par>
                              <p:par>
                                <p:cTn id="103" presetID="1" presetClass="exit" presetSubtype="0" fill="hold" grpId="1" nodeType="withEffect">
                                  <p:stCondLst>
                                    <p:cond delay="0"/>
                                  </p:stCondLst>
                                  <p:childTnLst>
                                    <p:set>
                                      <p:cBhvr>
                                        <p:cTn id="104" dur="1" fill="hold">
                                          <p:stCondLst>
                                            <p:cond delay="0"/>
                                          </p:stCondLst>
                                        </p:cTn>
                                        <p:tgtEl>
                                          <p:spTgt spid="77"/>
                                        </p:tgtEl>
                                        <p:attrNameLst>
                                          <p:attrName>style.visibility</p:attrName>
                                        </p:attrNameLst>
                                      </p:cBhvr>
                                      <p:to>
                                        <p:strVal val="hidden"/>
                                      </p:to>
                                    </p:set>
                                  </p:childTnLst>
                                </p:cTn>
                              </p:par>
                              <p:par>
                                <p:cTn id="105" presetID="1" presetClass="entr" presetSubtype="0" fill="hold" grpId="0" nodeType="withEffect">
                                  <p:stCondLst>
                                    <p:cond delay="0"/>
                                  </p:stCondLst>
                                  <p:childTnLst>
                                    <p:set>
                                      <p:cBhvr>
                                        <p:cTn id="106" dur="1" fill="hold">
                                          <p:stCondLst>
                                            <p:cond delay="0"/>
                                          </p:stCondLst>
                                        </p:cTn>
                                        <p:tgtEl>
                                          <p:spTgt spid="64"/>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grpId="0" nodeType="clickEffect">
                                  <p:stCondLst>
                                    <p:cond delay="0"/>
                                  </p:stCondLst>
                                  <p:childTnLst>
                                    <p:set>
                                      <p:cBhvr>
                                        <p:cTn id="110" dur="1" fill="hold">
                                          <p:stCondLst>
                                            <p:cond delay="0"/>
                                          </p:stCondLst>
                                        </p:cTn>
                                        <p:tgtEl>
                                          <p:spTgt spid="46"/>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47"/>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48"/>
                                        </p:tgtEl>
                                        <p:attrNameLst>
                                          <p:attrName>style.visibility</p:attrName>
                                        </p:attrNameLst>
                                      </p:cBhvr>
                                      <p:to>
                                        <p:strVal val="visible"/>
                                      </p:to>
                                    </p:set>
                                  </p:childTnLst>
                                </p:cTn>
                              </p:par>
                              <p:par>
                                <p:cTn id="115" presetID="1" presetClass="entr" presetSubtype="0" fill="hold" grpId="0" nodeType="withEffect">
                                  <p:stCondLst>
                                    <p:cond delay="0"/>
                                  </p:stCondLst>
                                  <p:childTnLst>
                                    <p:set>
                                      <p:cBhvr>
                                        <p:cTn id="116" dur="1" fill="hold">
                                          <p:stCondLst>
                                            <p:cond delay="0"/>
                                          </p:stCondLst>
                                        </p:cTn>
                                        <p:tgtEl>
                                          <p:spTgt spid="49"/>
                                        </p:tgtEl>
                                        <p:attrNameLst>
                                          <p:attrName>style.visibility</p:attrName>
                                        </p:attrNameLst>
                                      </p:cBhvr>
                                      <p:to>
                                        <p:strVal val="visible"/>
                                      </p:to>
                                    </p:set>
                                  </p:childTnLst>
                                </p:cTn>
                              </p:par>
                              <p:par>
                                <p:cTn id="117" presetID="1" presetClass="entr" presetSubtype="0" fill="hold" grpId="0" nodeType="withEffect">
                                  <p:stCondLst>
                                    <p:cond delay="0"/>
                                  </p:stCondLst>
                                  <p:childTnLst>
                                    <p:set>
                                      <p:cBhvr>
                                        <p:cTn id="118" dur="1" fill="hold">
                                          <p:stCondLst>
                                            <p:cond delay="0"/>
                                          </p:stCondLst>
                                        </p:cTn>
                                        <p:tgtEl>
                                          <p:spTgt spid="58"/>
                                        </p:tgtEl>
                                        <p:attrNameLst>
                                          <p:attrName>style.visibility</p:attrName>
                                        </p:attrNameLst>
                                      </p:cBhvr>
                                      <p:to>
                                        <p:strVal val="visible"/>
                                      </p:to>
                                    </p:set>
                                  </p:childTnLst>
                                </p:cTn>
                              </p:par>
                              <p:par>
                                <p:cTn id="119" presetID="1" presetClass="entr" presetSubtype="0" fill="hold" grpId="0" nodeType="withEffect">
                                  <p:stCondLst>
                                    <p:cond delay="0"/>
                                  </p:stCondLst>
                                  <p:childTnLst>
                                    <p:set>
                                      <p:cBhvr>
                                        <p:cTn id="120" dur="1" fill="hold">
                                          <p:stCondLst>
                                            <p:cond delay="0"/>
                                          </p:stCondLst>
                                        </p:cTn>
                                        <p:tgtEl>
                                          <p:spTgt spid="66"/>
                                        </p:tgtEl>
                                        <p:attrNameLst>
                                          <p:attrName>style.visibility</p:attrName>
                                        </p:attrNameLst>
                                      </p:cBhvr>
                                      <p:to>
                                        <p:strVal val="visible"/>
                                      </p:to>
                                    </p:set>
                                  </p:childTnLst>
                                </p:cTn>
                              </p:par>
                              <p:par>
                                <p:cTn id="121" presetID="1" presetClass="entr" presetSubtype="0" fill="hold" grpId="0" nodeType="withEffect">
                                  <p:stCondLst>
                                    <p:cond delay="0"/>
                                  </p:stCondLst>
                                  <p:childTnLst>
                                    <p:set>
                                      <p:cBhvr>
                                        <p:cTn id="122" dur="1" fill="hold">
                                          <p:stCondLst>
                                            <p:cond delay="0"/>
                                          </p:stCondLst>
                                        </p:cTn>
                                        <p:tgtEl>
                                          <p:spTgt spid="71"/>
                                        </p:tgtEl>
                                        <p:attrNameLst>
                                          <p:attrName>style.visibility</p:attrName>
                                        </p:attrNameLst>
                                      </p:cBhvr>
                                      <p:to>
                                        <p:strVal val="visible"/>
                                      </p:to>
                                    </p:set>
                                  </p:childTnLst>
                                </p:cTn>
                              </p:par>
                            </p:childTnLst>
                          </p:cTn>
                        </p:par>
                      </p:childTnLst>
                    </p:cTn>
                  </p:par>
                  <p:par>
                    <p:cTn id="123" fill="hold">
                      <p:stCondLst>
                        <p:cond delay="indefinite"/>
                      </p:stCondLst>
                      <p:childTnLst>
                        <p:par>
                          <p:cTn id="124" fill="hold">
                            <p:stCondLst>
                              <p:cond delay="0"/>
                            </p:stCondLst>
                            <p:childTnLst>
                              <p:par>
                                <p:cTn id="125" presetID="1" presetClass="entr" presetSubtype="0" fill="hold" grpId="0" nodeType="clickEffect">
                                  <p:stCondLst>
                                    <p:cond delay="0"/>
                                  </p:stCondLst>
                                  <p:childTnLst>
                                    <p:set>
                                      <p:cBhvr>
                                        <p:cTn id="126" dur="1" fill="hold">
                                          <p:stCondLst>
                                            <p:cond delay="0"/>
                                          </p:stCondLst>
                                        </p:cTn>
                                        <p:tgtEl>
                                          <p:spTgt spid="3"/>
                                        </p:tgtEl>
                                        <p:attrNameLst>
                                          <p:attrName>style.visibility</p:attrName>
                                        </p:attrNameLst>
                                      </p:cBhvr>
                                      <p:to>
                                        <p:strVal val="visible"/>
                                      </p:to>
                                    </p:set>
                                  </p:childTnLst>
                                </p:cTn>
                              </p:par>
                            </p:childTnLst>
                          </p:cTn>
                        </p:par>
                      </p:childTnLst>
                    </p:cTn>
                  </p:par>
                  <p:par>
                    <p:cTn id="127" fill="hold">
                      <p:stCondLst>
                        <p:cond delay="indefinite"/>
                      </p:stCondLst>
                      <p:childTnLst>
                        <p:par>
                          <p:cTn id="128" fill="hold">
                            <p:stCondLst>
                              <p:cond delay="0"/>
                            </p:stCondLst>
                            <p:childTnLst>
                              <p:par>
                                <p:cTn id="129" presetID="1" presetClass="exit" presetSubtype="0" fill="hold" grpId="1" nodeType="clickEffect">
                                  <p:stCondLst>
                                    <p:cond delay="0"/>
                                  </p:stCondLst>
                                  <p:childTnLst>
                                    <p:set>
                                      <p:cBhvr>
                                        <p:cTn id="130" dur="1" fill="hold">
                                          <p:stCondLst>
                                            <p:cond delay="0"/>
                                          </p:stCondLst>
                                        </p:cTn>
                                        <p:tgtEl>
                                          <p:spTgt spid="3"/>
                                        </p:tgtEl>
                                        <p:attrNameLst>
                                          <p:attrName>style.visibility</p:attrName>
                                        </p:attrNameLst>
                                      </p:cBhvr>
                                      <p:to>
                                        <p:strVal val="hidden"/>
                                      </p:to>
                                    </p:set>
                                  </p:childTnLst>
                                </p:cTn>
                              </p:par>
                              <p:par>
                                <p:cTn id="131" presetID="1" presetClass="entr" presetSubtype="0" fill="hold" grpId="0" nodeType="withEffect">
                                  <p:stCondLst>
                                    <p:cond delay="0"/>
                                  </p:stCondLst>
                                  <p:childTnLst>
                                    <p:set>
                                      <p:cBhvr>
                                        <p:cTn id="132" dur="1" fill="hold">
                                          <p:stCondLst>
                                            <p:cond delay="0"/>
                                          </p:stCondLst>
                                        </p:cTn>
                                        <p:tgtEl>
                                          <p:spTgt spid="67"/>
                                        </p:tgtEl>
                                        <p:attrNameLst>
                                          <p:attrName>style.visibility</p:attrName>
                                        </p:attrNameLst>
                                      </p:cBhvr>
                                      <p:to>
                                        <p:strVal val="visible"/>
                                      </p:to>
                                    </p:set>
                                  </p:childTnLst>
                                </p:cTn>
                              </p:par>
                              <p:par>
                                <p:cTn id="133" presetID="1" presetClass="entr" presetSubtype="0" fill="hold" grpId="0" nodeType="withEffect">
                                  <p:stCondLst>
                                    <p:cond delay="0"/>
                                  </p:stCondLst>
                                  <p:childTnLst>
                                    <p:set>
                                      <p:cBhvr>
                                        <p:cTn id="134" dur="1" fill="hold">
                                          <p:stCondLst>
                                            <p:cond delay="0"/>
                                          </p:stCondLst>
                                        </p:cTn>
                                        <p:tgtEl>
                                          <p:spTgt spid="72"/>
                                        </p:tgtEl>
                                        <p:attrNameLst>
                                          <p:attrName>style.visibility</p:attrName>
                                        </p:attrNameLst>
                                      </p:cBhvr>
                                      <p:to>
                                        <p:strVal val="visible"/>
                                      </p:to>
                                    </p:set>
                                  </p:childTnLst>
                                </p:cTn>
                              </p:par>
                              <p:par>
                                <p:cTn id="135" presetID="1" presetClass="entr" presetSubtype="0" fill="hold" grpId="0" nodeType="withEffect">
                                  <p:stCondLst>
                                    <p:cond delay="0"/>
                                  </p:stCondLst>
                                  <p:childTnLst>
                                    <p:set>
                                      <p:cBhvr>
                                        <p:cTn id="136" dur="1" fill="hold">
                                          <p:stCondLst>
                                            <p:cond delay="0"/>
                                          </p:stCondLst>
                                        </p:cTn>
                                        <p:tgtEl>
                                          <p:spTgt spid="59"/>
                                        </p:tgtEl>
                                        <p:attrNameLst>
                                          <p:attrName>style.visibility</p:attrName>
                                        </p:attrNameLst>
                                      </p:cBhvr>
                                      <p:to>
                                        <p:strVal val="visible"/>
                                      </p:to>
                                    </p:set>
                                  </p:childTnLst>
                                </p:cTn>
                              </p:par>
                              <p:par>
                                <p:cTn id="137" presetID="1" presetClass="entr" presetSubtype="0" fill="hold" grpId="0" nodeType="withEffect">
                                  <p:stCondLst>
                                    <p:cond delay="0"/>
                                  </p:stCondLst>
                                  <p:childTnLst>
                                    <p:set>
                                      <p:cBhvr>
                                        <p:cTn id="138" dur="1" fill="hold">
                                          <p:stCondLst>
                                            <p:cond delay="0"/>
                                          </p:stCondLst>
                                        </p:cTn>
                                        <p:tgtEl>
                                          <p:spTgt spid="50"/>
                                        </p:tgtEl>
                                        <p:attrNameLst>
                                          <p:attrName>style.visibility</p:attrName>
                                        </p:attrNameLst>
                                      </p:cBhvr>
                                      <p:to>
                                        <p:strVal val="visible"/>
                                      </p:to>
                                    </p:set>
                                  </p:childTnLst>
                                </p:cTn>
                              </p:par>
                              <p:par>
                                <p:cTn id="139" presetID="1" presetClass="entr" presetSubtype="0" fill="hold" grpId="0" nodeType="withEffect">
                                  <p:stCondLst>
                                    <p:cond delay="0"/>
                                  </p:stCondLst>
                                  <p:childTnLst>
                                    <p:set>
                                      <p:cBhvr>
                                        <p:cTn id="140" dur="1" fill="hold">
                                          <p:stCondLst>
                                            <p:cond delay="0"/>
                                          </p:stCondLst>
                                        </p:cTn>
                                        <p:tgtEl>
                                          <p:spTgt spid="51"/>
                                        </p:tgtEl>
                                        <p:attrNameLst>
                                          <p:attrName>style.visibility</p:attrName>
                                        </p:attrNameLst>
                                      </p:cBhvr>
                                      <p:to>
                                        <p:strVal val="visible"/>
                                      </p:to>
                                    </p:set>
                                  </p:childTnLst>
                                </p:cTn>
                              </p:par>
                              <p:par>
                                <p:cTn id="141" presetID="1" presetClass="entr" presetSubtype="0" fill="hold" grpId="0" nodeType="withEffect">
                                  <p:stCondLst>
                                    <p:cond delay="0"/>
                                  </p:stCondLst>
                                  <p:childTnLst>
                                    <p:set>
                                      <p:cBhvr>
                                        <p:cTn id="142" dur="1" fill="hold">
                                          <p:stCondLst>
                                            <p:cond delay="0"/>
                                          </p:stCondLst>
                                        </p:cTn>
                                        <p:tgtEl>
                                          <p:spTgt spid="52"/>
                                        </p:tgtEl>
                                        <p:attrNameLst>
                                          <p:attrName>style.visibility</p:attrName>
                                        </p:attrNameLst>
                                      </p:cBhvr>
                                      <p:to>
                                        <p:strVal val="visible"/>
                                      </p:to>
                                    </p:set>
                                  </p:childTnLst>
                                </p:cTn>
                              </p:par>
                              <p:par>
                                <p:cTn id="143" presetID="1" presetClass="entr" presetSubtype="0" fill="hold" grpId="0" nodeType="withEffect">
                                  <p:stCondLst>
                                    <p:cond delay="0"/>
                                  </p:stCondLst>
                                  <p:childTnLst>
                                    <p:set>
                                      <p:cBhvr>
                                        <p:cTn id="144" dur="1" fill="hold">
                                          <p:stCondLst>
                                            <p:cond delay="0"/>
                                          </p:stCondLst>
                                        </p:cTn>
                                        <p:tgtEl>
                                          <p:spTgt spid="53"/>
                                        </p:tgtEl>
                                        <p:attrNameLst>
                                          <p:attrName>style.visibility</p:attrName>
                                        </p:attrNameLst>
                                      </p:cBhvr>
                                      <p:to>
                                        <p:strVal val="visible"/>
                                      </p:to>
                                    </p:set>
                                  </p:childTnLst>
                                </p:cTn>
                              </p:par>
                              <p:par>
                                <p:cTn id="145" presetID="1" presetClass="entr" presetSubtype="0" fill="hold" grpId="0" nodeType="withEffect">
                                  <p:stCondLst>
                                    <p:cond delay="0"/>
                                  </p:stCondLst>
                                  <p:childTnLst>
                                    <p:set>
                                      <p:cBhvr>
                                        <p:cTn id="146" dur="1" fill="hold">
                                          <p:stCondLst>
                                            <p:cond delay="0"/>
                                          </p:stCondLst>
                                        </p:cTn>
                                        <p:tgtEl>
                                          <p:spTgt spid="74"/>
                                        </p:tgtEl>
                                        <p:attrNameLst>
                                          <p:attrName>style.visibility</p:attrName>
                                        </p:attrNameLst>
                                      </p:cBhvr>
                                      <p:to>
                                        <p:strVal val="visible"/>
                                      </p:to>
                                    </p:set>
                                  </p:childTnLst>
                                </p:cTn>
                              </p:par>
                            </p:childTnLst>
                          </p:cTn>
                        </p:par>
                      </p:childTnLst>
                    </p:cTn>
                  </p:par>
                  <p:par>
                    <p:cTn id="147" fill="hold">
                      <p:stCondLst>
                        <p:cond delay="indefinite"/>
                      </p:stCondLst>
                      <p:childTnLst>
                        <p:par>
                          <p:cTn id="148" fill="hold">
                            <p:stCondLst>
                              <p:cond delay="0"/>
                            </p:stCondLst>
                            <p:childTnLst>
                              <p:par>
                                <p:cTn id="149" presetID="1" presetClass="exit" presetSubtype="0" fill="hold" grpId="1" nodeType="clickEffect">
                                  <p:stCondLst>
                                    <p:cond delay="0"/>
                                  </p:stCondLst>
                                  <p:childTnLst>
                                    <p:set>
                                      <p:cBhvr>
                                        <p:cTn id="150" dur="1" fill="hold">
                                          <p:stCondLst>
                                            <p:cond delay="0"/>
                                          </p:stCondLst>
                                        </p:cTn>
                                        <p:tgtEl>
                                          <p:spTgt spid="74"/>
                                        </p:tgtEl>
                                        <p:attrNameLst>
                                          <p:attrName>style.visibility</p:attrName>
                                        </p:attrNameLst>
                                      </p:cBhvr>
                                      <p:to>
                                        <p:strVal val="hidden"/>
                                      </p:to>
                                    </p:set>
                                  </p:childTnLst>
                                </p:cTn>
                              </p:par>
                              <p:par>
                                <p:cTn id="151" presetID="1" presetClass="entr" presetSubtype="0" fill="hold" grpId="0" nodeType="withEffect">
                                  <p:stCondLst>
                                    <p:cond delay="0"/>
                                  </p:stCondLst>
                                  <p:childTnLst>
                                    <p:set>
                                      <p:cBhvr>
                                        <p:cTn id="152" dur="1" fill="hold">
                                          <p:stCondLst>
                                            <p:cond delay="0"/>
                                          </p:stCondLst>
                                        </p:cTn>
                                        <p:tgtEl>
                                          <p:spTgt spid="60"/>
                                        </p:tgtEl>
                                        <p:attrNameLst>
                                          <p:attrName>style.visibility</p:attrName>
                                        </p:attrNameLst>
                                      </p:cBhvr>
                                      <p:to>
                                        <p:strVal val="visible"/>
                                      </p:to>
                                    </p:set>
                                  </p:childTnLst>
                                </p:cTn>
                              </p:par>
                              <p:par>
                                <p:cTn id="153" presetID="1" presetClass="entr" presetSubtype="0" fill="hold" grpId="0" nodeType="withEffect">
                                  <p:stCondLst>
                                    <p:cond delay="0"/>
                                  </p:stCondLst>
                                  <p:childTnLst>
                                    <p:set>
                                      <p:cBhvr>
                                        <p:cTn id="154" dur="1" fill="hold">
                                          <p:stCondLst>
                                            <p:cond delay="0"/>
                                          </p:stCondLst>
                                        </p:cTn>
                                        <p:tgtEl>
                                          <p:spTgt spid="75"/>
                                        </p:tgtEl>
                                        <p:attrNameLst>
                                          <p:attrName>style.visibility</p:attrName>
                                        </p:attrNameLst>
                                      </p:cBhvr>
                                      <p:to>
                                        <p:strVal val="visible"/>
                                      </p:to>
                                    </p:set>
                                  </p:childTnLst>
                                </p:cTn>
                              </p:par>
                              <p:par>
                                <p:cTn id="155" presetID="1" presetClass="entr" presetSubtype="0" fill="hold" grpId="0" nodeType="withEffect">
                                  <p:stCondLst>
                                    <p:cond delay="0"/>
                                  </p:stCondLst>
                                  <p:childTnLst>
                                    <p:set>
                                      <p:cBhvr>
                                        <p:cTn id="156" dur="1" fill="hold">
                                          <p:stCondLst>
                                            <p:cond delay="0"/>
                                          </p:stCondLst>
                                        </p:cTn>
                                        <p:tgtEl>
                                          <p:spTgt spid="73"/>
                                        </p:tgtEl>
                                        <p:attrNameLst>
                                          <p:attrName>style.visibility</p:attrName>
                                        </p:attrNameLst>
                                      </p:cBhvr>
                                      <p:to>
                                        <p:strVal val="visible"/>
                                      </p:to>
                                    </p:set>
                                  </p:childTnLst>
                                </p:cTn>
                              </p:par>
                              <p:par>
                                <p:cTn id="157" presetID="1" presetClass="entr" presetSubtype="0" fill="hold" grpId="0" nodeType="withEffect">
                                  <p:stCondLst>
                                    <p:cond delay="0"/>
                                  </p:stCondLst>
                                  <p:childTnLst>
                                    <p:set>
                                      <p:cBhvr>
                                        <p:cTn id="158" dur="1" fill="hold">
                                          <p:stCondLst>
                                            <p:cond delay="0"/>
                                          </p:stCondLst>
                                        </p:cTn>
                                        <p:tgtEl>
                                          <p:spTgt spid="68"/>
                                        </p:tgtEl>
                                        <p:attrNameLst>
                                          <p:attrName>style.visibility</p:attrName>
                                        </p:attrNameLst>
                                      </p:cBhvr>
                                      <p:to>
                                        <p:strVal val="visible"/>
                                      </p:to>
                                    </p:set>
                                  </p:childTnLst>
                                </p:cTn>
                              </p:par>
                              <p:par>
                                <p:cTn id="159" presetID="1" presetClass="entr" presetSubtype="0" fill="hold" grpId="0" nodeType="withEffect">
                                  <p:stCondLst>
                                    <p:cond delay="0"/>
                                  </p:stCondLst>
                                  <p:childTnLst>
                                    <p:set>
                                      <p:cBhvr>
                                        <p:cTn id="160" dur="1" fill="hold">
                                          <p:stCondLst>
                                            <p:cond delay="0"/>
                                          </p:stCondLst>
                                        </p:cTn>
                                        <p:tgtEl>
                                          <p:spTgt spid="54"/>
                                        </p:tgtEl>
                                        <p:attrNameLst>
                                          <p:attrName>style.visibility</p:attrName>
                                        </p:attrNameLst>
                                      </p:cBhvr>
                                      <p:to>
                                        <p:strVal val="visible"/>
                                      </p:to>
                                    </p:set>
                                  </p:childTnLst>
                                </p:cTn>
                              </p:par>
                              <p:par>
                                <p:cTn id="161" presetID="1" presetClass="entr" presetSubtype="0" fill="hold" grpId="0" nodeType="withEffect">
                                  <p:stCondLst>
                                    <p:cond delay="0"/>
                                  </p:stCondLst>
                                  <p:childTnLst>
                                    <p:set>
                                      <p:cBhvr>
                                        <p:cTn id="162" dur="1" fill="hold">
                                          <p:stCondLst>
                                            <p:cond delay="0"/>
                                          </p:stCondLst>
                                        </p:cTn>
                                        <p:tgtEl>
                                          <p:spTgt spid="55"/>
                                        </p:tgtEl>
                                        <p:attrNameLst>
                                          <p:attrName>style.visibility</p:attrName>
                                        </p:attrNameLst>
                                      </p:cBhvr>
                                      <p:to>
                                        <p:strVal val="visible"/>
                                      </p:to>
                                    </p:set>
                                  </p:childTnLst>
                                </p:cTn>
                              </p:par>
                              <p:par>
                                <p:cTn id="163" presetID="1" presetClass="entr" presetSubtype="0" fill="hold" grpId="0" nodeType="withEffect">
                                  <p:stCondLst>
                                    <p:cond delay="0"/>
                                  </p:stCondLst>
                                  <p:childTnLst>
                                    <p:set>
                                      <p:cBhvr>
                                        <p:cTn id="164" dur="1" fill="hold">
                                          <p:stCondLst>
                                            <p:cond delay="0"/>
                                          </p:stCondLst>
                                        </p:cTn>
                                        <p:tgtEl>
                                          <p:spTgt spid="56"/>
                                        </p:tgtEl>
                                        <p:attrNameLst>
                                          <p:attrName>style.visibility</p:attrName>
                                        </p:attrNameLst>
                                      </p:cBhvr>
                                      <p:to>
                                        <p:strVal val="visible"/>
                                      </p:to>
                                    </p:set>
                                  </p:childTnLst>
                                </p:cTn>
                              </p:par>
                              <p:par>
                                <p:cTn id="165" presetID="1" presetClass="entr" presetSubtype="0" fill="hold" grpId="0" nodeType="withEffect">
                                  <p:stCondLst>
                                    <p:cond delay="0"/>
                                  </p:stCondLst>
                                  <p:childTnLst>
                                    <p:set>
                                      <p:cBhvr>
                                        <p:cTn id="166" dur="1" fill="hold">
                                          <p:stCondLst>
                                            <p:cond delay="0"/>
                                          </p:stCondLst>
                                        </p:cTn>
                                        <p:tgtEl>
                                          <p:spTgt spid="57"/>
                                        </p:tgtEl>
                                        <p:attrNameLst>
                                          <p:attrName>style.visibility</p:attrName>
                                        </p:attrNameLst>
                                      </p:cBhvr>
                                      <p:to>
                                        <p:strVal val="visible"/>
                                      </p:to>
                                    </p:set>
                                  </p:childTnLst>
                                </p:cTn>
                              </p:par>
                            </p:childTnLst>
                          </p:cTn>
                        </p:par>
                      </p:childTnLst>
                    </p:cTn>
                  </p:par>
                  <p:par>
                    <p:cTn id="167" fill="hold">
                      <p:stCondLst>
                        <p:cond delay="indefinite"/>
                      </p:stCondLst>
                      <p:childTnLst>
                        <p:par>
                          <p:cTn id="168" fill="hold">
                            <p:stCondLst>
                              <p:cond delay="0"/>
                            </p:stCondLst>
                            <p:childTnLst>
                              <p:par>
                                <p:cTn id="169" presetID="1" presetClass="exit" presetSubtype="0" fill="hold" grpId="1" nodeType="clickEffect">
                                  <p:stCondLst>
                                    <p:cond delay="0"/>
                                  </p:stCondLst>
                                  <p:childTnLst>
                                    <p:set>
                                      <p:cBhvr>
                                        <p:cTn id="170" dur="1" fill="hold">
                                          <p:stCondLst>
                                            <p:cond delay="0"/>
                                          </p:stCondLst>
                                        </p:cTn>
                                        <p:tgtEl>
                                          <p:spTgt spid="75"/>
                                        </p:tgtEl>
                                        <p:attrNameLst>
                                          <p:attrName>style.visibility</p:attrName>
                                        </p:attrNameLst>
                                      </p:cBhvr>
                                      <p:to>
                                        <p:strVal val="hidden"/>
                                      </p:to>
                                    </p:set>
                                  </p:childTnLst>
                                </p:cTn>
                              </p:par>
                              <p:par>
                                <p:cTn id="171" presetID="1" presetClass="entr" presetSubtype="0" fill="hold" nodeType="withEffect">
                                  <p:stCondLst>
                                    <p:cond delay="0"/>
                                  </p:stCondLst>
                                  <p:childTnLst>
                                    <p:set>
                                      <p:cBhvr>
                                        <p:cTn id="172" dur="1" fill="hold">
                                          <p:stCondLst>
                                            <p:cond delay="0"/>
                                          </p:stCondLst>
                                        </p:cTn>
                                        <p:tgtEl>
                                          <p:spTgt spid="61"/>
                                        </p:tgtEl>
                                        <p:attrNameLst>
                                          <p:attrName>style.visibility</p:attrName>
                                        </p:attrNameLst>
                                      </p:cBhvr>
                                      <p:to>
                                        <p:strVal val="visible"/>
                                      </p:to>
                                    </p:set>
                                  </p:childTnLst>
                                </p:cTn>
                              </p:par>
                              <p:par>
                                <p:cTn id="173" presetID="1" presetClass="entr" presetSubtype="0" fill="hold" nodeType="withEffect">
                                  <p:stCondLst>
                                    <p:cond delay="0"/>
                                  </p:stCondLst>
                                  <p:childTnLst>
                                    <p:set>
                                      <p:cBhvr>
                                        <p:cTn id="174" dur="1" fill="hold">
                                          <p:stCondLst>
                                            <p:cond delay="0"/>
                                          </p:stCondLst>
                                        </p:cTn>
                                        <p:tgtEl>
                                          <p:spTgt spid="62"/>
                                        </p:tgtEl>
                                        <p:attrNameLst>
                                          <p:attrName>style.visibility</p:attrName>
                                        </p:attrNameLst>
                                      </p:cBhvr>
                                      <p:to>
                                        <p:strVal val="visible"/>
                                      </p:to>
                                    </p:set>
                                  </p:childTnLst>
                                </p:cTn>
                              </p:par>
                              <p:par>
                                <p:cTn id="175" presetID="1" presetClass="entr" presetSubtype="0" fill="hold" grpId="0" nodeType="withEffect">
                                  <p:stCondLst>
                                    <p:cond delay="0"/>
                                  </p:stCondLst>
                                  <p:childTnLst>
                                    <p:set>
                                      <p:cBhvr>
                                        <p:cTn id="176" dur="1" fill="hold">
                                          <p:stCondLst>
                                            <p:cond delay="0"/>
                                          </p:stCondLst>
                                        </p:cTn>
                                        <p:tgtEl>
                                          <p:spTgt spid="70"/>
                                        </p:tgtEl>
                                        <p:attrNameLst>
                                          <p:attrName>style.visibility</p:attrName>
                                        </p:attrNameLst>
                                      </p:cBhvr>
                                      <p:to>
                                        <p:strVal val="visible"/>
                                      </p:to>
                                    </p:set>
                                  </p:childTnLst>
                                </p:cTn>
                              </p:par>
                              <p:par>
                                <p:cTn id="177" presetID="1" presetClass="entr" presetSubtype="0" fill="hold" grpId="0" nodeType="withEffect">
                                  <p:stCondLst>
                                    <p:cond delay="0"/>
                                  </p:stCondLst>
                                  <p:childTnLst>
                                    <p:set>
                                      <p:cBhvr>
                                        <p:cTn id="178" dur="1" fill="hold">
                                          <p:stCondLst>
                                            <p:cond delay="0"/>
                                          </p:stCondLst>
                                        </p:cTn>
                                        <p:tgtEl>
                                          <p:spTgt spid="65"/>
                                        </p:tgtEl>
                                        <p:attrNameLst>
                                          <p:attrName>style.visibility</p:attrName>
                                        </p:attrNameLst>
                                      </p:cBhvr>
                                      <p:to>
                                        <p:strVal val="visible"/>
                                      </p:to>
                                    </p:set>
                                  </p:childTnLst>
                                </p:cTn>
                              </p:par>
                            </p:childTnLst>
                          </p:cTn>
                        </p:par>
                      </p:childTnLst>
                    </p:cTn>
                  </p:par>
                  <p:par>
                    <p:cTn id="179" fill="hold">
                      <p:stCondLst>
                        <p:cond delay="indefinite"/>
                      </p:stCondLst>
                      <p:childTnLst>
                        <p:par>
                          <p:cTn id="180" fill="hold">
                            <p:stCondLst>
                              <p:cond delay="0"/>
                            </p:stCondLst>
                            <p:childTnLst>
                              <p:par>
                                <p:cTn id="181" presetID="1" presetClass="exit" presetSubtype="0" fill="hold" grpId="1" nodeType="clickEffect">
                                  <p:stCondLst>
                                    <p:cond delay="0"/>
                                  </p:stCondLst>
                                  <p:childTnLst>
                                    <p:set>
                                      <p:cBhvr>
                                        <p:cTn id="182" dur="1" fill="hold">
                                          <p:stCondLst>
                                            <p:cond delay="0"/>
                                          </p:stCondLst>
                                        </p:cTn>
                                        <p:tgtEl>
                                          <p:spTgt spid="65"/>
                                        </p:tgtEl>
                                        <p:attrNameLst>
                                          <p:attrName>style.visibility</p:attrName>
                                        </p:attrNameLst>
                                      </p:cBhvr>
                                      <p:to>
                                        <p:strVal val="hidden"/>
                                      </p:to>
                                    </p:set>
                                  </p:childTnLst>
                                </p:cTn>
                              </p:par>
                              <p:par>
                                <p:cTn id="183" presetID="1" presetClass="entr" presetSubtype="0" fill="hold" grpId="0" nodeType="withEffect">
                                  <p:stCondLst>
                                    <p:cond delay="0"/>
                                  </p:stCondLst>
                                  <p:childTnLst>
                                    <p:set>
                                      <p:cBhvr>
                                        <p:cTn id="184" dur="1" fill="hold">
                                          <p:stCondLst>
                                            <p:cond delay="0"/>
                                          </p:stCondLst>
                                        </p:cTn>
                                        <p:tgtEl>
                                          <p:spTgt spid="69"/>
                                        </p:tgtEl>
                                        <p:attrNameLst>
                                          <p:attrName>style.visibility</p:attrName>
                                        </p:attrNameLst>
                                      </p:cBhvr>
                                      <p:to>
                                        <p:strVal val="visible"/>
                                      </p:to>
                                    </p:set>
                                  </p:childTnLst>
                                </p:cTn>
                              </p:par>
                              <p:par>
                                <p:cTn id="185" presetID="1" presetClass="entr" presetSubtype="0" fill="hold" grpId="0" nodeType="withEffect">
                                  <p:stCondLst>
                                    <p:cond delay="0"/>
                                  </p:stCondLst>
                                  <p:childTnLst>
                                    <p:set>
                                      <p:cBhvr>
                                        <p:cTn id="186" dur="1" fill="hold">
                                          <p:stCondLst>
                                            <p:cond delay="0"/>
                                          </p:stCondLst>
                                        </p:cTn>
                                        <p:tgtEl>
                                          <p:spTgt spid="27"/>
                                        </p:tgtEl>
                                        <p:attrNameLst>
                                          <p:attrName>style.visibility</p:attrName>
                                        </p:attrNameLst>
                                      </p:cBhvr>
                                      <p:to>
                                        <p:strVal val="visible"/>
                                      </p:to>
                                    </p:set>
                                  </p:childTnLst>
                                </p:cTn>
                              </p:par>
                            </p:childTnLst>
                          </p:cTn>
                        </p:par>
                      </p:childTnLst>
                    </p:cTn>
                  </p:par>
                  <p:par>
                    <p:cTn id="187" fill="hold">
                      <p:stCondLst>
                        <p:cond delay="indefinite"/>
                      </p:stCondLst>
                      <p:childTnLst>
                        <p:par>
                          <p:cTn id="188" fill="hold">
                            <p:stCondLst>
                              <p:cond delay="0"/>
                            </p:stCondLst>
                            <p:childTnLst>
                              <p:par>
                                <p:cTn id="189" presetID="1" presetClass="exit" presetSubtype="0" fill="hold" grpId="1" nodeType="clickEffect">
                                  <p:stCondLst>
                                    <p:cond delay="0"/>
                                  </p:stCondLst>
                                  <p:childTnLst>
                                    <p:set>
                                      <p:cBhvr>
                                        <p:cTn id="190" dur="1" fill="hold">
                                          <p:stCondLst>
                                            <p:cond delay="0"/>
                                          </p:stCondLst>
                                        </p:cTn>
                                        <p:tgtEl>
                                          <p:spTgt spid="27"/>
                                        </p:tgtEl>
                                        <p:attrNameLst>
                                          <p:attrName>style.visibility</p:attrName>
                                        </p:attrNameLst>
                                      </p:cBhvr>
                                      <p:to>
                                        <p:strVal val="hidden"/>
                                      </p:to>
                                    </p:set>
                                  </p:childTnLst>
                                </p:cTn>
                              </p:par>
                              <p:par>
                                <p:cTn id="191" presetID="1" presetClass="entr" presetSubtype="0" fill="hold" grpId="0" nodeType="withEffect">
                                  <p:stCondLst>
                                    <p:cond delay="0"/>
                                  </p:stCondLst>
                                  <p:childTnLst>
                                    <p:set>
                                      <p:cBhvr>
                                        <p:cTn id="192" dur="1" fill="hold">
                                          <p:stCondLst>
                                            <p:cond delay="0"/>
                                          </p:stCondLst>
                                        </p:cTn>
                                        <p:tgtEl>
                                          <p:spTgt spid="18"/>
                                        </p:tgtEl>
                                        <p:attrNameLst>
                                          <p:attrName>style.visibility</p:attrName>
                                        </p:attrNameLst>
                                      </p:cBhvr>
                                      <p:to>
                                        <p:strVal val="visible"/>
                                      </p:to>
                                    </p:set>
                                  </p:childTnLst>
                                </p:cTn>
                              </p:par>
                              <p:par>
                                <p:cTn id="193" presetID="1" presetClass="entr" presetSubtype="0" fill="hold" grpId="0" nodeType="withEffect">
                                  <p:stCondLst>
                                    <p:cond delay="0"/>
                                  </p:stCondLst>
                                  <p:childTnLst>
                                    <p:set>
                                      <p:cBhvr>
                                        <p:cTn id="194" dur="1" fill="hold">
                                          <p:stCondLst>
                                            <p:cond delay="0"/>
                                          </p:stCondLst>
                                        </p:cTn>
                                        <p:tgtEl>
                                          <p:spTgt spid="81"/>
                                        </p:tgtEl>
                                        <p:attrNameLst>
                                          <p:attrName>style.visibility</p:attrName>
                                        </p:attrNameLst>
                                      </p:cBhvr>
                                      <p:to>
                                        <p:strVal val="visible"/>
                                      </p:to>
                                    </p:set>
                                  </p:childTnLst>
                                </p:cTn>
                              </p:par>
                              <p:par>
                                <p:cTn id="195" presetID="1" presetClass="entr" presetSubtype="0" fill="hold" nodeType="withEffect">
                                  <p:stCondLst>
                                    <p:cond delay="0"/>
                                  </p:stCondLst>
                                  <p:childTnLst>
                                    <p:set>
                                      <p:cBhvr>
                                        <p:cTn id="196" dur="1" fill="hold">
                                          <p:stCondLst>
                                            <p:cond delay="0"/>
                                          </p:stCondLst>
                                        </p:cTn>
                                        <p:tgtEl>
                                          <p:spTgt spid="82"/>
                                        </p:tgtEl>
                                        <p:attrNameLst>
                                          <p:attrName>style.visibility</p:attrName>
                                        </p:attrNameLst>
                                      </p:cBhvr>
                                      <p:to>
                                        <p:strVal val="visible"/>
                                      </p:to>
                                    </p:set>
                                  </p:childTnLst>
                                </p:cTn>
                              </p:par>
                            </p:childTnLst>
                          </p:cTn>
                        </p:par>
                      </p:childTnLst>
                    </p:cTn>
                  </p:par>
                  <p:par>
                    <p:cTn id="197" fill="hold">
                      <p:stCondLst>
                        <p:cond delay="indefinite"/>
                      </p:stCondLst>
                      <p:childTnLst>
                        <p:par>
                          <p:cTn id="198" fill="hold">
                            <p:stCondLst>
                              <p:cond delay="0"/>
                            </p:stCondLst>
                            <p:childTnLst>
                              <p:par>
                                <p:cTn id="199" presetID="1" presetClass="entr" presetSubtype="0" fill="hold" grpId="0" nodeType="clickEffect">
                                  <p:stCondLst>
                                    <p:cond delay="0"/>
                                  </p:stCondLst>
                                  <p:childTnLst>
                                    <p:set>
                                      <p:cBhvr>
                                        <p:cTn id="200" dur="1" fill="hold">
                                          <p:stCondLst>
                                            <p:cond delay="0"/>
                                          </p:stCondLst>
                                        </p:cTn>
                                        <p:tgtEl>
                                          <p:spTgt spid="76"/>
                                        </p:tgtEl>
                                        <p:attrNameLst>
                                          <p:attrName>style.visibility</p:attrName>
                                        </p:attrNameLst>
                                      </p:cBhvr>
                                      <p:to>
                                        <p:strVal val="visible"/>
                                      </p:to>
                                    </p:set>
                                  </p:childTnLst>
                                </p:cTn>
                              </p:par>
                              <p:par>
                                <p:cTn id="201" presetID="1" presetClass="entr" presetSubtype="0" fill="hold" nodeType="withEffect">
                                  <p:stCondLst>
                                    <p:cond delay="0"/>
                                  </p:stCondLst>
                                  <p:childTnLst>
                                    <p:set>
                                      <p:cBhvr>
                                        <p:cTn id="202" dur="1" fill="hold">
                                          <p:stCondLst>
                                            <p:cond delay="0"/>
                                          </p:stCondLst>
                                        </p:cTn>
                                        <p:tgtEl>
                                          <p:spTgt spid="78"/>
                                        </p:tgtEl>
                                        <p:attrNameLst>
                                          <p:attrName>style.visibility</p:attrName>
                                        </p:attrNameLst>
                                      </p:cBhvr>
                                      <p:to>
                                        <p:strVal val="visible"/>
                                      </p:to>
                                    </p:set>
                                  </p:childTnLst>
                                </p:cTn>
                              </p:par>
                              <p:par>
                                <p:cTn id="203" presetID="1" presetClass="entr" presetSubtype="0" fill="hold" grpId="0" nodeType="withEffect">
                                  <p:stCondLst>
                                    <p:cond delay="0"/>
                                  </p:stCondLst>
                                  <p:childTnLst>
                                    <p:set>
                                      <p:cBhvr>
                                        <p:cTn id="204" dur="1" fill="hold">
                                          <p:stCondLst>
                                            <p:cond delay="0"/>
                                          </p:stCondLst>
                                        </p:cTn>
                                        <p:tgtEl>
                                          <p:spTgt spid="17"/>
                                        </p:tgtEl>
                                        <p:attrNameLst>
                                          <p:attrName>style.visibility</p:attrName>
                                        </p:attrNameLst>
                                      </p:cBhvr>
                                      <p:to>
                                        <p:strVal val="visible"/>
                                      </p:to>
                                    </p:set>
                                  </p:childTnLst>
                                </p:cTn>
                              </p:par>
                            </p:childTnLst>
                          </p:cTn>
                        </p:par>
                      </p:childTnLst>
                    </p:cTn>
                  </p:par>
                  <p:par>
                    <p:cTn id="205" fill="hold">
                      <p:stCondLst>
                        <p:cond delay="indefinite"/>
                      </p:stCondLst>
                      <p:childTnLst>
                        <p:par>
                          <p:cTn id="206" fill="hold">
                            <p:stCondLst>
                              <p:cond delay="0"/>
                            </p:stCondLst>
                            <p:childTnLst>
                              <p:par>
                                <p:cTn id="207" presetID="1" presetClass="exit" presetSubtype="0" fill="hold" grpId="1" nodeType="clickEffect">
                                  <p:stCondLst>
                                    <p:cond delay="0"/>
                                  </p:stCondLst>
                                  <p:childTnLst>
                                    <p:set>
                                      <p:cBhvr>
                                        <p:cTn id="208" dur="1" fill="hold">
                                          <p:stCondLst>
                                            <p:cond delay="0"/>
                                          </p:stCondLst>
                                        </p:cTn>
                                        <p:tgtEl>
                                          <p:spTgt spid="18"/>
                                        </p:tgtEl>
                                        <p:attrNameLst>
                                          <p:attrName>style.visibility</p:attrName>
                                        </p:attrNameLst>
                                      </p:cBhvr>
                                      <p:to>
                                        <p:strVal val="hidden"/>
                                      </p:to>
                                    </p:set>
                                  </p:childTnLst>
                                </p:cTn>
                              </p:par>
                              <p:par>
                                <p:cTn id="209" presetID="1" presetClass="exit" presetSubtype="0" fill="hold" grpId="1" nodeType="withEffect">
                                  <p:stCondLst>
                                    <p:cond delay="0"/>
                                  </p:stCondLst>
                                  <p:childTnLst>
                                    <p:set>
                                      <p:cBhvr>
                                        <p:cTn id="210" dur="1" fill="hold">
                                          <p:stCondLst>
                                            <p:cond delay="0"/>
                                          </p:stCondLst>
                                        </p:cTn>
                                        <p:tgtEl>
                                          <p:spTgt spid="76"/>
                                        </p:tgtEl>
                                        <p:attrNameLst>
                                          <p:attrName>style.visibility</p:attrName>
                                        </p:attrNameLst>
                                      </p:cBhvr>
                                      <p:to>
                                        <p:strVal val="hidden"/>
                                      </p:to>
                                    </p:set>
                                  </p:childTnLst>
                                </p:cTn>
                              </p:par>
                              <p:par>
                                <p:cTn id="211" presetID="1" presetClass="exit" presetSubtype="0" fill="hold" grpId="1" nodeType="withEffect">
                                  <p:stCondLst>
                                    <p:cond delay="0"/>
                                  </p:stCondLst>
                                  <p:childTnLst>
                                    <p:set>
                                      <p:cBhvr>
                                        <p:cTn id="212" dur="1" fill="hold">
                                          <p:stCondLst>
                                            <p:cond delay="0"/>
                                          </p:stCondLst>
                                        </p:cTn>
                                        <p:tgtEl>
                                          <p:spTgt spid="64"/>
                                        </p:tgtEl>
                                        <p:attrNameLst>
                                          <p:attrName>style.visibility</p:attrName>
                                        </p:attrNameLst>
                                      </p:cBhvr>
                                      <p:to>
                                        <p:strVal val="hidden"/>
                                      </p:to>
                                    </p:set>
                                  </p:childTnLst>
                                </p:cTn>
                              </p:par>
                              <p:par>
                                <p:cTn id="213" presetID="1" presetClass="exit" presetSubtype="0" fill="hold" nodeType="withEffect">
                                  <p:stCondLst>
                                    <p:cond delay="0"/>
                                  </p:stCondLst>
                                  <p:childTnLst>
                                    <p:set>
                                      <p:cBhvr>
                                        <p:cTn id="214" dur="1" fill="hold">
                                          <p:stCondLst>
                                            <p:cond delay="0"/>
                                          </p:stCondLst>
                                        </p:cTn>
                                        <p:tgtEl>
                                          <p:spTgt spid="82"/>
                                        </p:tgtEl>
                                        <p:attrNameLst>
                                          <p:attrName>style.visibility</p:attrName>
                                        </p:attrNameLst>
                                      </p:cBhvr>
                                      <p:to>
                                        <p:strVal val="hidden"/>
                                      </p:to>
                                    </p:set>
                                  </p:childTnLst>
                                </p:cTn>
                              </p:par>
                              <p:par>
                                <p:cTn id="215" presetID="1" presetClass="exit" presetSubtype="0" fill="hold" nodeType="withEffect">
                                  <p:stCondLst>
                                    <p:cond delay="0"/>
                                  </p:stCondLst>
                                  <p:childTnLst>
                                    <p:set>
                                      <p:cBhvr>
                                        <p:cTn id="216" dur="1" fill="hold">
                                          <p:stCondLst>
                                            <p:cond delay="0"/>
                                          </p:stCondLst>
                                        </p:cTn>
                                        <p:tgtEl>
                                          <p:spTgt spid="78"/>
                                        </p:tgtEl>
                                        <p:attrNameLst>
                                          <p:attrName>style.visibility</p:attrName>
                                        </p:attrNameLst>
                                      </p:cBhvr>
                                      <p:to>
                                        <p:strVal val="hidden"/>
                                      </p:to>
                                    </p:set>
                                  </p:childTnLst>
                                </p:cTn>
                              </p:par>
                              <p:par>
                                <p:cTn id="217" presetID="1" presetClass="exit" presetSubtype="0" fill="hold" grpId="0" nodeType="withEffect">
                                  <p:stCondLst>
                                    <p:cond delay="0"/>
                                  </p:stCondLst>
                                  <p:childTnLst>
                                    <p:set>
                                      <p:cBhvr>
                                        <p:cTn id="218" dur="1" fill="hold">
                                          <p:stCondLst>
                                            <p:cond delay="0"/>
                                          </p:stCondLst>
                                        </p:cTn>
                                        <p:tgtEl>
                                          <p:spTgt spid="29"/>
                                        </p:tgtEl>
                                        <p:attrNameLst>
                                          <p:attrName>style.visibility</p:attrName>
                                        </p:attrNameLst>
                                      </p:cBhvr>
                                      <p:to>
                                        <p:strVal val="hidden"/>
                                      </p:to>
                                    </p:set>
                                  </p:childTnLst>
                                </p:cTn>
                              </p:par>
                              <p:par>
                                <p:cTn id="219" presetID="1" presetClass="entr" presetSubtype="0" fill="hold" grpId="0" nodeType="withEffect">
                                  <p:stCondLst>
                                    <p:cond delay="0"/>
                                  </p:stCondLst>
                                  <p:childTnLst>
                                    <p:set>
                                      <p:cBhvr>
                                        <p:cTn id="220" dur="1" fill="hold">
                                          <p:stCondLst>
                                            <p:cond delay="0"/>
                                          </p:stCondLst>
                                        </p:cTn>
                                        <p:tgtEl>
                                          <p:spTgt spid="44"/>
                                        </p:tgtEl>
                                        <p:attrNameLst>
                                          <p:attrName>style.visibility</p:attrName>
                                        </p:attrNameLst>
                                      </p:cBhvr>
                                      <p:to>
                                        <p:strVal val="visible"/>
                                      </p:to>
                                    </p:set>
                                  </p:childTnLst>
                                </p:cTn>
                              </p:par>
                            </p:childTnLst>
                          </p:cTn>
                        </p:par>
                      </p:childTnLst>
                    </p:cTn>
                  </p:par>
                  <p:par>
                    <p:cTn id="221" fill="hold">
                      <p:stCondLst>
                        <p:cond delay="indefinite"/>
                      </p:stCondLst>
                      <p:childTnLst>
                        <p:par>
                          <p:cTn id="222" fill="hold">
                            <p:stCondLst>
                              <p:cond delay="0"/>
                            </p:stCondLst>
                            <p:childTnLst>
                              <p:par>
                                <p:cTn id="223" presetID="1" presetClass="entr" presetSubtype="0" fill="hold" grpId="0" nodeType="clickEffect">
                                  <p:stCondLst>
                                    <p:cond delay="0"/>
                                  </p:stCondLst>
                                  <p:childTnLst>
                                    <p:set>
                                      <p:cBhvr>
                                        <p:cTn id="224"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P spid="12" grpId="0" animBg="1"/>
      <p:bldP spid="13" grpId="0" animBg="1"/>
      <p:bldP spid="14" grpId="0" animBg="1"/>
      <p:bldP spid="15" grpId="0" animBg="1"/>
      <p:bldP spid="22" grpId="0"/>
      <p:bldP spid="23" grpId="0"/>
      <p:bldP spid="25" grpId="0" animBg="1"/>
      <p:bldP spid="26" grpId="0" animBg="1"/>
      <p:bldP spid="32" grpId="0"/>
      <p:bldP spid="32" grpId="1"/>
      <p:bldP spid="33" grpId="0"/>
      <p:bldP spid="34" grpId="0" animBg="1"/>
      <p:bldP spid="34" grpId="1" animBg="1"/>
      <p:bldP spid="35" grpId="0"/>
      <p:bldP spid="36" grpId="0"/>
      <p:bldP spid="37" grpId="0"/>
      <p:bldP spid="38" grpId="0" animBg="1"/>
      <p:bldP spid="38" grpId="1" animBg="1"/>
      <p:bldP spid="39" grpId="0" animBg="1"/>
      <p:bldP spid="39" grpId="1" animBg="1"/>
      <p:bldP spid="40" grpId="0" animBg="1"/>
      <p:bldP spid="40" grpId="1" animBg="1"/>
      <p:bldP spid="41" grpId="0"/>
      <p:bldP spid="42" grpId="0"/>
      <p:bldP spid="43" grpId="0" animBg="1"/>
      <p:bldP spid="43" grpId="1" animBg="1"/>
      <p:bldP spid="44" grpId="0" animBg="1"/>
      <p:bldP spid="45" grpId="0" animBg="1"/>
      <p:bldP spid="45" grpId="1" animBg="1"/>
      <p:bldP spid="46" grpId="0" animBg="1"/>
      <p:bldP spid="47" grpId="0" animBg="1"/>
      <p:bldP spid="48" grpId="0" animBg="1"/>
      <p:bldP spid="49" grpId="0" animBg="1"/>
      <p:bldP spid="50" grpId="0" animBg="1"/>
      <p:bldP spid="51" grpId="0" animBg="1"/>
      <p:bldP spid="52" grpId="0" animBg="1"/>
      <p:bldP spid="53" grpId="0" animBg="1"/>
      <p:bldP spid="54" grpId="0" animBg="1"/>
      <p:bldP spid="55" grpId="0" animBg="1"/>
      <p:bldP spid="56" grpId="0" animBg="1"/>
      <p:bldP spid="57" grpId="0" animBg="1"/>
      <p:bldP spid="58" grpId="0" animBg="1"/>
      <p:bldP spid="59" grpId="0" animBg="1"/>
      <p:bldP spid="60" grpId="0" animBg="1"/>
      <p:bldP spid="66" grpId="0"/>
      <p:bldP spid="67" grpId="0"/>
      <p:bldP spid="68" grpId="0"/>
      <p:bldP spid="69" grpId="0"/>
      <p:bldP spid="70" grpId="0"/>
      <p:bldP spid="71" grpId="0"/>
      <p:bldP spid="72" grpId="0"/>
      <p:bldP spid="73" grpId="0"/>
      <p:bldP spid="75" grpId="0" animBg="1"/>
      <p:bldP spid="75" grpId="1" animBg="1"/>
      <p:bldP spid="16" grpId="0"/>
      <p:bldP spid="18" grpId="0"/>
      <p:bldP spid="18" grpId="1"/>
      <p:bldP spid="76" grpId="0"/>
      <p:bldP spid="76" grpId="1"/>
      <p:bldP spid="29" grpId="0" animBg="1"/>
      <p:bldP spid="63" grpId="0" animBg="1"/>
      <p:bldP spid="63" grpId="1" animBg="1"/>
      <p:bldP spid="77" grpId="0" animBg="1"/>
      <p:bldP spid="77" grpId="1" animBg="1"/>
      <p:bldP spid="64" grpId="0" animBg="1"/>
      <p:bldP spid="64" grpId="1" animBg="1"/>
      <p:bldP spid="3" grpId="0" animBg="1"/>
      <p:bldP spid="3" grpId="1" animBg="1"/>
      <p:bldP spid="27" grpId="0" animBg="1"/>
      <p:bldP spid="27" grpId="1" animBg="1"/>
      <p:bldP spid="74" grpId="0" animBg="1"/>
      <p:bldP spid="74" grpId="1" animBg="1"/>
      <p:bldP spid="65" grpId="0" animBg="1"/>
      <p:bldP spid="65" grpId="1" animBg="1"/>
      <p:bldP spid="17" grpId="0" animBg="1"/>
      <p:bldP spid="81"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Optimization Formulation</a:t>
            </a:r>
            <a:endParaRPr lang="en-US" dirty="0"/>
          </a:p>
        </p:txBody>
      </p:sp>
      <p:sp>
        <p:nvSpPr>
          <p:cNvPr id="5" name="Rounded Rectangular Callout 4"/>
          <p:cNvSpPr/>
          <p:nvPr/>
        </p:nvSpPr>
        <p:spPr>
          <a:xfrm>
            <a:off x="304800" y="4038600"/>
            <a:ext cx="1600200" cy="609600"/>
          </a:xfrm>
          <a:prstGeom prst="wedgeRoundRectCallout">
            <a:avLst>
              <a:gd name="adj1" fmla="val 55236"/>
              <a:gd name="adj2" fmla="val -135995"/>
              <a:gd name="adj3" fmla="val 16667"/>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Sum over all intervals</a:t>
            </a:r>
            <a:endParaRPr lang="en-US" dirty="0"/>
          </a:p>
        </p:txBody>
      </p:sp>
      <p:sp>
        <p:nvSpPr>
          <p:cNvPr id="6" name="Rounded Rectangular Callout 5"/>
          <p:cNvSpPr/>
          <p:nvPr/>
        </p:nvSpPr>
        <p:spPr>
          <a:xfrm>
            <a:off x="1981200" y="4038600"/>
            <a:ext cx="1600200" cy="609600"/>
          </a:xfrm>
          <a:prstGeom prst="wedgeRoundRectCallout">
            <a:avLst>
              <a:gd name="adj1" fmla="val -17186"/>
              <a:gd name="adj2" fmla="val -144824"/>
              <a:gd name="adj3" fmla="val 16667"/>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Sum over all data centers</a:t>
            </a:r>
            <a:endParaRPr lang="en-US" dirty="0"/>
          </a:p>
        </p:txBody>
      </p:sp>
      <p:sp>
        <p:nvSpPr>
          <p:cNvPr id="7" name="TextBox 6"/>
          <p:cNvSpPr txBox="1"/>
          <p:nvPr/>
        </p:nvSpPr>
        <p:spPr>
          <a:xfrm>
            <a:off x="1981200" y="5574268"/>
            <a:ext cx="5063309" cy="369332"/>
          </a:xfrm>
          <a:prstGeom prst="rect">
            <a:avLst/>
          </a:prstGeom>
          <a:noFill/>
          <a:ln>
            <a:solidFill>
              <a:schemeClr val="accent1">
                <a:shade val="50000"/>
              </a:schemeClr>
            </a:solidFill>
          </a:ln>
        </p:spPr>
        <p:txBody>
          <a:bodyPr wrap="none" rtlCol="0">
            <a:spAutoFit/>
          </a:bodyPr>
          <a:lstStyle/>
          <a:p>
            <a:r>
              <a:rPr lang="en-US" dirty="0" smtClean="0"/>
              <a:t>Subject to several constraints (please see the thesis)</a:t>
            </a:r>
            <a:endParaRPr lang="en-US" dirty="0"/>
          </a:p>
        </p:txBody>
      </p:sp>
      <p:sp>
        <p:nvSpPr>
          <p:cNvPr id="8" name="Right Brace 7"/>
          <p:cNvSpPr/>
          <p:nvPr/>
        </p:nvSpPr>
        <p:spPr>
          <a:xfrm rot="5400000">
            <a:off x="7429500" y="2628900"/>
            <a:ext cx="304800" cy="1600200"/>
          </a:xfrm>
          <a:prstGeom prst="rightBrace">
            <a:avLst/>
          </a:prstGeom>
          <a:ln w="254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Rounded Rectangular Callout 8"/>
          <p:cNvSpPr/>
          <p:nvPr/>
        </p:nvSpPr>
        <p:spPr>
          <a:xfrm>
            <a:off x="6705600" y="4038600"/>
            <a:ext cx="2057400" cy="381000"/>
          </a:xfrm>
          <a:prstGeom prst="wedgeRoundRectCallout">
            <a:avLst>
              <a:gd name="adj1" fmla="val -5528"/>
              <a:gd name="adj2" fmla="val -153995"/>
              <a:gd name="adj3" fmla="val 16667"/>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Transition energy</a:t>
            </a:r>
            <a:endParaRPr lang="en-US" dirty="0"/>
          </a:p>
        </p:txBody>
      </p:sp>
      <p:sp>
        <p:nvSpPr>
          <p:cNvPr id="10" name="Right Brace 9"/>
          <p:cNvSpPr/>
          <p:nvPr/>
        </p:nvSpPr>
        <p:spPr>
          <a:xfrm rot="5400000">
            <a:off x="4858404" y="2133600"/>
            <a:ext cx="228600" cy="2667000"/>
          </a:xfrm>
          <a:prstGeom prst="rightBrace">
            <a:avLst/>
          </a:prstGeom>
          <a:ln w="254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Rounded Rectangular Callout 10"/>
          <p:cNvSpPr/>
          <p:nvPr/>
        </p:nvSpPr>
        <p:spPr>
          <a:xfrm>
            <a:off x="4419600" y="4114800"/>
            <a:ext cx="1393879" cy="304800"/>
          </a:xfrm>
          <a:prstGeom prst="wedgeRoundRectCallout">
            <a:avLst>
              <a:gd name="adj1" fmla="val 740"/>
              <a:gd name="adj2" fmla="val -200042"/>
              <a:gd name="adj3" fmla="val 16667"/>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State energy</a:t>
            </a:r>
            <a:endParaRPr lang="en-US" dirty="0"/>
          </a:p>
        </p:txBody>
      </p:sp>
      <p:sp>
        <p:nvSpPr>
          <p:cNvPr id="14" name="Rounded Rectangular Callout 13"/>
          <p:cNvSpPr/>
          <p:nvPr/>
        </p:nvSpPr>
        <p:spPr>
          <a:xfrm>
            <a:off x="5715001" y="1466527"/>
            <a:ext cx="1222428" cy="342900"/>
          </a:xfrm>
          <a:prstGeom prst="wedgeRoundRectCallout">
            <a:avLst>
              <a:gd name="adj1" fmla="val -6535"/>
              <a:gd name="adj2" fmla="val 268218"/>
              <a:gd name="adj3" fmla="val 16667"/>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Workload</a:t>
            </a:r>
            <a:endParaRPr lang="en-US" dirty="0"/>
          </a:p>
        </p:txBody>
      </p:sp>
      <p:sp>
        <p:nvSpPr>
          <p:cNvPr id="15" name="Rounded Rectangular Callout 14"/>
          <p:cNvSpPr/>
          <p:nvPr/>
        </p:nvSpPr>
        <p:spPr>
          <a:xfrm>
            <a:off x="3352800" y="2133600"/>
            <a:ext cx="2209800" cy="457200"/>
          </a:xfrm>
          <a:prstGeom prst="wedgeRoundRectCallout">
            <a:avLst>
              <a:gd name="adj1" fmla="val 75264"/>
              <a:gd name="adj2" fmla="val 164667"/>
              <a:gd name="adj3" fmla="val 16667"/>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Data center capacity</a:t>
            </a:r>
            <a:endParaRPr lang="en-US" dirty="0"/>
          </a:p>
        </p:txBody>
      </p:sp>
      <p:sp>
        <p:nvSpPr>
          <p:cNvPr id="16" name="Rounded Rectangular Callout 15"/>
          <p:cNvSpPr/>
          <p:nvPr/>
        </p:nvSpPr>
        <p:spPr>
          <a:xfrm>
            <a:off x="873071" y="1219200"/>
            <a:ext cx="2479729" cy="590873"/>
          </a:xfrm>
          <a:prstGeom prst="wedgeRoundRectCallout">
            <a:avLst>
              <a:gd name="adj1" fmla="val 59630"/>
              <a:gd name="adj2" fmla="val 228189"/>
              <a:gd name="adj3" fmla="val 16667"/>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Fraction of data center that is active</a:t>
            </a:r>
            <a:endParaRPr lang="en-US" dirty="0"/>
          </a:p>
        </p:txBody>
      </p:sp>
      <p:sp>
        <p:nvSpPr>
          <p:cNvPr id="17" name="Rounded Rectangular Callout 16"/>
          <p:cNvSpPr/>
          <p:nvPr/>
        </p:nvSpPr>
        <p:spPr>
          <a:xfrm>
            <a:off x="1028700" y="1295401"/>
            <a:ext cx="1638300" cy="609600"/>
          </a:xfrm>
          <a:prstGeom prst="wedgeRoundRectCallout">
            <a:avLst>
              <a:gd name="adj1" fmla="val 71322"/>
              <a:gd name="adj2" fmla="val 207845"/>
              <a:gd name="adj3" fmla="val 16667"/>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Unit price of electricity</a:t>
            </a:r>
            <a:endParaRPr lang="en-US" dirty="0"/>
          </a:p>
        </p:txBody>
      </p:sp>
      <p:sp>
        <p:nvSpPr>
          <p:cNvPr id="3" name="Slide Number Placeholder 2"/>
          <p:cNvSpPr>
            <a:spLocks noGrp="1"/>
          </p:cNvSpPr>
          <p:nvPr>
            <p:ph type="sldNum" sz="quarter" idx="12"/>
          </p:nvPr>
        </p:nvSpPr>
        <p:spPr/>
        <p:txBody>
          <a:bodyPr/>
          <a:lstStyle/>
          <a:p>
            <a:fld id="{6E32B92A-CB75-4E54-8293-CBC8A13B5AFB}" type="slidenum">
              <a:rPr lang="en-US" smtClean="0"/>
              <a:t>19</a:t>
            </a:fld>
            <a:endParaRPr lang="en-US"/>
          </a:p>
        </p:txBody>
      </p:sp>
      <mc:AlternateContent xmlns:mc="http://schemas.openxmlformats.org/markup-compatibility/2006">
        <mc:Choice xmlns:a14="http://schemas.microsoft.com/office/drawing/2010/main" Requires="a14">
          <p:sp>
            <p:nvSpPr>
              <p:cNvPr id="13" name="Rectangle 12"/>
              <p:cNvSpPr/>
              <p:nvPr/>
            </p:nvSpPr>
            <p:spPr>
              <a:xfrm>
                <a:off x="304800" y="2362200"/>
                <a:ext cx="8382000" cy="1142364"/>
              </a:xfrm>
              <a:prstGeom prst="rect">
                <a:avLst/>
              </a:prstGeom>
            </p:spPr>
            <p:txBody>
              <a:bodyPr wrap="square">
                <a:spAutoFit/>
              </a:bodyPr>
              <a:lstStyle/>
              <a:p>
                <a14:m>
                  <m:oMathPara xmlns:m="http://schemas.openxmlformats.org/officeDocument/2006/math">
                    <m:oMathParaPr>
                      <m:jc m:val="centerGroup"/>
                    </m:oMathParaPr>
                    <m:oMath xmlns:m="http://schemas.openxmlformats.org/officeDocument/2006/math">
                      <m:r>
                        <a:rPr lang="en-US" sz="2400" i="1">
                          <a:latin typeface="Cambria Math"/>
                        </a:rPr>
                        <m:t>𝑚𝑖𝑛𝑖𝑚𝑖𝑧𝑒</m:t>
                      </m:r>
                      <m:r>
                        <a:rPr lang="en-US" sz="2400" i="1">
                          <a:latin typeface="Cambria Math"/>
                        </a:rPr>
                        <m:t> </m:t>
                      </m:r>
                      <m:nary>
                        <m:naryPr>
                          <m:chr m:val="∑"/>
                          <m:ctrlPr>
                            <a:rPr lang="en-US" sz="2400" i="1">
                              <a:latin typeface="Cambria Math"/>
                            </a:rPr>
                          </m:ctrlPr>
                        </m:naryPr>
                        <m:sub>
                          <m:r>
                            <m:rPr>
                              <m:brk m:alnAt="23"/>
                            </m:rPr>
                            <a:rPr lang="en-US" sz="2400" i="1">
                              <a:latin typeface="Cambria Math"/>
                            </a:rPr>
                            <m:t>𝑗</m:t>
                          </m:r>
                          <m:r>
                            <a:rPr lang="en-US" sz="2400" i="1">
                              <a:latin typeface="Cambria Math"/>
                            </a:rPr>
                            <m:t>=1</m:t>
                          </m:r>
                        </m:sub>
                        <m:sup>
                          <m:r>
                            <a:rPr lang="en-US" sz="2400" i="1">
                              <a:latin typeface="Cambria Math"/>
                            </a:rPr>
                            <m:t>𝑛</m:t>
                          </m:r>
                        </m:sup>
                        <m:e>
                          <m:nary>
                            <m:naryPr>
                              <m:chr m:val="∑"/>
                              <m:ctrlPr>
                                <a:rPr lang="en-US" sz="2400" i="1">
                                  <a:latin typeface="Cambria Math"/>
                                </a:rPr>
                              </m:ctrlPr>
                            </m:naryPr>
                            <m:sub>
                              <m:r>
                                <m:rPr>
                                  <m:brk m:alnAt="23"/>
                                </m:rPr>
                                <a:rPr lang="en-US" sz="2400" i="1">
                                  <a:latin typeface="Cambria Math"/>
                                </a:rPr>
                                <m:t>𝑖</m:t>
                              </m:r>
                              <m:r>
                                <a:rPr lang="en-US" sz="2400" i="1">
                                  <a:latin typeface="Cambria Math"/>
                                </a:rPr>
                                <m:t>=1</m:t>
                              </m:r>
                            </m:sub>
                            <m:sup>
                              <m:r>
                                <a:rPr lang="en-US" sz="2400" i="1">
                                  <a:latin typeface="Cambria Math"/>
                                </a:rPr>
                                <m:t>𝑚</m:t>
                              </m:r>
                            </m:sup>
                            <m:e>
                              <m:sSub>
                                <m:sSubPr>
                                  <m:ctrlPr>
                                    <a:rPr lang="en-US" sz="2400" i="1">
                                      <a:latin typeface="Cambria Math"/>
                                    </a:rPr>
                                  </m:ctrlPr>
                                </m:sSubPr>
                                <m:e>
                                  <m:r>
                                    <a:rPr lang="en-US" sz="2400" i="1">
                                      <a:latin typeface="Cambria Math"/>
                                    </a:rPr>
                                    <m:t>𝑐</m:t>
                                  </m:r>
                                </m:e>
                                <m:sub>
                                  <m:r>
                                    <a:rPr lang="en-US" sz="2400" i="1">
                                      <a:latin typeface="Cambria Math"/>
                                    </a:rPr>
                                    <m:t>𝑖</m:t>
                                  </m:r>
                                </m:sub>
                              </m:sSub>
                              <m:sSub>
                                <m:sSubPr>
                                  <m:ctrlPr>
                                    <a:rPr lang="en-US" sz="2400" i="1">
                                      <a:latin typeface="Cambria Math"/>
                                    </a:rPr>
                                  </m:ctrlPr>
                                </m:sSubPr>
                                <m:e>
                                  <m:r>
                                    <a:rPr lang="en-US" sz="2400" i="1">
                                      <a:latin typeface="Cambria Math"/>
                                    </a:rPr>
                                    <m:t>𝑒</m:t>
                                  </m:r>
                                </m:e>
                                <m:sub>
                                  <m:r>
                                    <a:rPr lang="en-US" sz="2400" i="1">
                                      <a:latin typeface="Cambria Math"/>
                                    </a:rPr>
                                    <m:t>𝑖</m:t>
                                  </m:r>
                                  <m:r>
                                    <a:rPr lang="en-US" sz="2400" i="1">
                                      <a:latin typeface="Cambria Math"/>
                                    </a:rPr>
                                    <m:t>,</m:t>
                                  </m:r>
                                  <m:r>
                                    <a:rPr lang="en-US" sz="2400" i="1">
                                      <a:latin typeface="Cambria Math"/>
                                    </a:rPr>
                                    <m:t>𝑗</m:t>
                                  </m:r>
                                </m:sub>
                              </m:sSub>
                              <m:d>
                                <m:dPr>
                                  <m:ctrlPr>
                                    <a:rPr lang="en-US" sz="2400" i="1">
                                      <a:latin typeface="Cambria Math"/>
                                    </a:rPr>
                                  </m:ctrlPr>
                                </m:dPr>
                                <m:e>
                                  <m:sSub>
                                    <m:sSubPr>
                                      <m:ctrlPr>
                                        <a:rPr lang="en-US" sz="2400" i="1">
                                          <a:latin typeface="Cambria Math"/>
                                        </a:rPr>
                                      </m:ctrlPr>
                                    </m:sSubPr>
                                    <m:e>
                                      <m:r>
                                        <a:rPr lang="en-US" sz="2400" i="1">
                                          <a:latin typeface="Cambria Math"/>
                                        </a:rPr>
                                        <m:t>𝑝</m:t>
                                      </m:r>
                                    </m:e>
                                    <m:sub>
                                      <m:r>
                                        <a:rPr lang="en-US" sz="2400" i="1">
                                          <a:latin typeface="Cambria Math"/>
                                        </a:rPr>
                                        <m:t>𝑖</m:t>
                                      </m:r>
                                      <m:r>
                                        <a:rPr lang="en-US" sz="2400" i="1">
                                          <a:latin typeface="Cambria Math"/>
                                        </a:rPr>
                                        <m:t>,</m:t>
                                      </m:r>
                                      <m:r>
                                        <a:rPr lang="en-US" sz="2400" i="1">
                                          <a:latin typeface="Cambria Math"/>
                                        </a:rPr>
                                        <m:t>𝑗</m:t>
                                      </m:r>
                                    </m:sub>
                                  </m:sSub>
                                  <m:r>
                                    <a:rPr lang="en-US" sz="2400" i="1">
                                      <a:latin typeface="Cambria Math"/>
                                      <a:ea typeface="Cambria Math"/>
                                    </a:rPr>
                                    <m:t>𝜆</m:t>
                                  </m:r>
                                  <m:d>
                                    <m:dPr>
                                      <m:ctrlPr>
                                        <a:rPr lang="en-US" sz="2400" i="1">
                                          <a:latin typeface="Cambria Math"/>
                                          <a:ea typeface="Cambria Math"/>
                                        </a:rPr>
                                      </m:ctrlPr>
                                    </m:dPr>
                                    <m:e>
                                      <m:r>
                                        <a:rPr lang="en-US" sz="2400" i="1">
                                          <a:latin typeface="Cambria Math"/>
                                          <a:ea typeface="Cambria Math"/>
                                        </a:rPr>
                                        <m:t>𝑓</m:t>
                                      </m:r>
                                      <m:r>
                                        <a:rPr lang="en-US" sz="2400" i="1">
                                          <a:latin typeface="Cambria Math"/>
                                          <a:ea typeface="Cambria Math"/>
                                        </a:rPr>
                                        <m:t>+</m:t>
                                      </m:r>
                                      <m:d>
                                        <m:dPr>
                                          <m:ctrlPr>
                                            <a:rPr lang="en-US" sz="2400" i="1">
                                              <a:latin typeface="Cambria Math"/>
                                              <a:ea typeface="Cambria Math"/>
                                            </a:rPr>
                                          </m:ctrlPr>
                                        </m:dPr>
                                        <m:e>
                                          <m:r>
                                            <a:rPr lang="en-US" sz="2400" i="1">
                                              <a:latin typeface="Cambria Math"/>
                                              <a:ea typeface="Cambria Math"/>
                                            </a:rPr>
                                            <m:t>1−</m:t>
                                          </m:r>
                                          <m:r>
                                            <a:rPr lang="en-US" sz="2400" i="1">
                                              <a:latin typeface="Cambria Math"/>
                                              <a:ea typeface="Cambria Math"/>
                                            </a:rPr>
                                            <m:t>𝑓</m:t>
                                          </m:r>
                                        </m:e>
                                      </m:d>
                                      <m:f>
                                        <m:fPr>
                                          <m:ctrlPr>
                                            <a:rPr lang="en-US" sz="2400" i="1">
                                              <a:latin typeface="Cambria Math"/>
                                              <a:ea typeface="Cambria Math"/>
                                            </a:rPr>
                                          </m:ctrlPr>
                                        </m:fPr>
                                        <m:num>
                                          <m:sSub>
                                            <m:sSubPr>
                                              <m:ctrlPr>
                                                <a:rPr lang="en-US" sz="2400" i="1">
                                                  <a:latin typeface="Cambria Math"/>
                                                  <a:ea typeface="Cambria Math"/>
                                                </a:rPr>
                                              </m:ctrlPr>
                                            </m:sSubPr>
                                            <m:e>
                                              <m:r>
                                                <a:rPr lang="en-US" sz="2400" i="1">
                                                  <a:latin typeface="Cambria Math"/>
                                                  <a:ea typeface="Cambria Math"/>
                                                </a:rPr>
                                                <m:t>𝑥</m:t>
                                              </m:r>
                                            </m:e>
                                            <m:sub>
                                              <m:r>
                                                <a:rPr lang="en-US" sz="2400" i="1">
                                                  <a:latin typeface="Cambria Math"/>
                                                  <a:ea typeface="Cambria Math"/>
                                                </a:rPr>
                                                <m:t>𝑖</m:t>
                                              </m:r>
                                              <m:r>
                                                <a:rPr lang="en-US" sz="2400" i="1">
                                                  <a:latin typeface="Cambria Math"/>
                                                  <a:ea typeface="Cambria Math"/>
                                                </a:rPr>
                                                <m:t>,</m:t>
                                              </m:r>
                                              <m:r>
                                                <a:rPr lang="en-US" sz="2400" i="1">
                                                  <a:latin typeface="Cambria Math"/>
                                                  <a:ea typeface="Cambria Math"/>
                                                </a:rPr>
                                                <m:t>𝑗</m:t>
                                              </m:r>
                                            </m:sub>
                                          </m:sSub>
                                        </m:num>
                                        <m:den>
                                          <m:sSub>
                                            <m:sSubPr>
                                              <m:ctrlPr>
                                                <a:rPr lang="en-US" sz="2400" i="1">
                                                  <a:latin typeface="Cambria Math"/>
                                                  <a:ea typeface="Cambria Math"/>
                                                </a:rPr>
                                              </m:ctrlPr>
                                            </m:sSubPr>
                                            <m:e>
                                              <m:r>
                                                <a:rPr lang="en-US" sz="2400" i="1">
                                                  <a:latin typeface="Cambria Math"/>
                                                  <a:ea typeface="Cambria Math"/>
                                                </a:rPr>
                                                <m:t>𝑐</m:t>
                                              </m:r>
                                            </m:e>
                                            <m:sub>
                                              <m:r>
                                                <a:rPr lang="en-US" sz="2400" i="1">
                                                  <a:latin typeface="Cambria Math"/>
                                                  <a:ea typeface="Cambria Math"/>
                                                </a:rPr>
                                                <m:t>𝑖</m:t>
                                              </m:r>
                                            </m:sub>
                                          </m:sSub>
                                        </m:den>
                                      </m:f>
                                    </m:e>
                                  </m:d>
                                  <m:r>
                                    <a:rPr lang="en-US" sz="2400" i="1">
                                      <a:latin typeface="Cambria Math"/>
                                      <a:ea typeface="Cambria Math"/>
                                    </a:rPr>
                                    <m:t>+</m:t>
                                  </m:r>
                                  <m:sSub>
                                    <m:sSubPr>
                                      <m:ctrlPr>
                                        <a:rPr lang="en-US" sz="2400" i="1">
                                          <a:latin typeface="Cambria Math"/>
                                          <a:ea typeface="Cambria Math"/>
                                        </a:rPr>
                                      </m:ctrlPr>
                                    </m:sSubPr>
                                    <m:e>
                                      <m:r>
                                        <a:rPr lang="en-US" sz="2400" i="1">
                                          <a:latin typeface="Cambria Math"/>
                                          <a:ea typeface="Cambria Math"/>
                                        </a:rPr>
                                        <m:t>𝑏</m:t>
                                      </m:r>
                                    </m:e>
                                    <m:sub>
                                      <m:r>
                                        <a:rPr lang="en-US" sz="2400" i="1">
                                          <a:latin typeface="Cambria Math"/>
                                          <a:ea typeface="Cambria Math"/>
                                        </a:rPr>
                                        <m:t>𝑖</m:t>
                                      </m:r>
                                      <m:r>
                                        <a:rPr lang="en-US" sz="2400" i="1">
                                          <a:latin typeface="Cambria Math"/>
                                          <a:ea typeface="Cambria Math"/>
                                        </a:rPr>
                                        <m:t>,</m:t>
                                      </m:r>
                                      <m:r>
                                        <a:rPr lang="en-US" sz="2400" i="1">
                                          <a:latin typeface="Cambria Math"/>
                                          <a:ea typeface="Cambria Math"/>
                                        </a:rPr>
                                        <m:t>𝑗</m:t>
                                      </m:r>
                                    </m:sub>
                                  </m:sSub>
                                  <m:r>
                                    <a:rPr lang="en-US" sz="2400" i="1">
                                      <a:latin typeface="Cambria Math"/>
                                      <a:ea typeface="Cambria Math"/>
                                    </a:rPr>
                                    <m:t>𝜎</m:t>
                                  </m:r>
                                  <m:r>
                                    <a:rPr lang="en-US" sz="2400" i="1">
                                      <a:latin typeface="Cambria Math"/>
                                      <a:ea typeface="Cambria Math"/>
                                    </a:rPr>
                                    <m:t>+</m:t>
                                  </m:r>
                                  <m:sSub>
                                    <m:sSubPr>
                                      <m:ctrlPr>
                                        <a:rPr lang="en-US" sz="2400" i="1">
                                          <a:latin typeface="Cambria Math"/>
                                          <a:ea typeface="Cambria Math"/>
                                        </a:rPr>
                                      </m:ctrlPr>
                                    </m:sSubPr>
                                    <m:e>
                                      <m:r>
                                        <a:rPr lang="en-US" sz="2400" i="1">
                                          <a:latin typeface="Cambria Math"/>
                                          <a:ea typeface="Cambria Math"/>
                                        </a:rPr>
                                        <m:t>𝑠</m:t>
                                      </m:r>
                                    </m:e>
                                    <m:sub>
                                      <m:r>
                                        <a:rPr lang="en-US" sz="2400" i="1">
                                          <a:latin typeface="Cambria Math"/>
                                          <a:ea typeface="Cambria Math"/>
                                        </a:rPr>
                                        <m:t>𝑖</m:t>
                                      </m:r>
                                      <m:r>
                                        <a:rPr lang="en-US" sz="2400" i="1">
                                          <a:latin typeface="Cambria Math"/>
                                          <a:ea typeface="Cambria Math"/>
                                        </a:rPr>
                                        <m:t>,</m:t>
                                      </m:r>
                                      <m:r>
                                        <a:rPr lang="en-US" sz="2400" i="1">
                                          <a:latin typeface="Cambria Math"/>
                                          <a:ea typeface="Cambria Math"/>
                                        </a:rPr>
                                        <m:t>𝑗</m:t>
                                      </m:r>
                                    </m:sub>
                                  </m:sSub>
                                  <m:r>
                                    <a:rPr lang="en-US" sz="2400" i="1">
                                      <a:latin typeface="Cambria Math"/>
                                      <a:ea typeface="Cambria Math"/>
                                    </a:rPr>
                                    <m:t>𝛿</m:t>
                                  </m:r>
                                </m:e>
                              </m:d>
                            </m:e>
                          </m:nary>
                        </m:e>
                      </m:nary>
                    </m:oMath>
                  </m:oMathPara>
                </a14:m>
                <a:endParaRPr lang="en-US" sz="2400" dirty="0"/>
              </a:p>
            </p:txBody>
          </p:sp>
        </mc:Choice>
        <mc:Fallback>
          <p:sp>
            <p:nvSpPr>
              <p:cNvPr id="13" name="Rectangle 12"/>
              <p:cNvSpPr>
                <a:spLocks noRot="1" noChangeAspect="1" noMove="1" noResize="1" noEditPoints="1" noAdjustHandles="1" noChangeArrowheads="1" noChangeShapeType="1" noTextEdit="1"/>
              </p:cNvSpPr>
              <p:nvPr/>
            </p:nvSpPr>
            <p:spPr>
              <a:xfrm>
                <a:off x="304800" y="2362200"/>
                <a:ext cx="8382000" cy="1142364"/>
              </a:xfrm>
              <a:prstGeom prst="rect">
                <a:avLst/>
              </a:prstGeom>
              <a:blipFill rotWithShape="1">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7526157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1" nodeType="clickEffect">
                                  <p:stCondLst>
                                    <p:cond delay="0"/>
                                  </p:stCondLst>
                                  <p:childTnLst>
                                    <p:set>
                                      <p:cBhvr>
                                        <p:cTn id="22" dur="1" fill="hold">
                                          <p:stCondLst>
                                            <p:cond delay="0"/>
                                          </p:stCondLst>
                                        </p:cTn>
                                        <p:tgtEl>
                                          <p:spTgt spid="17"/>
                                        </p:tgtEl>
                                        <p:attrNameLst>
                                          <p:attrName>style.visibility</p:attrName>
                                        </p:attrNameLst>
                                      </p:cBhvr>
                                      <p:to>
                                        <p:strVal val="hidden"/>
                                      </p:to>
                                    </p:set>
                                  </p:childTnLst>
                                </p:cTn>
                              </p:par>
                              <p:par>
                                <p:cTn id="23" presetID="1"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grpId="1" nodeType="clickEffect">
                                  <p:stCondLst>
                                    <p:cond delay="0"/>
                                  </p:stCondLst>
                                  <p:childTnLst>
                                    <p:set>
                                      <p:cBhvr>
                                        <p:cTn id="36" dur="1" fill="hold">
                                          <p:stCondLst>
                                            <p:cond delay="0"/>
                                          </p:stCondLst>
                                        </p:cTn>
                                        <p:tgtEl>
                                          <p:spTgt spid="15"/>
                                        </p:tgtEl>
                                        <p:attrNameLst>
                                          <p:attrName>style.visibility</p:attrName>
                                        </p:attrNameLst>
                                      </p:cBhvr>
                                      <p:to>
                                        <p:strVal val="hidden"/>
                                      </p:to>
                                    </p:set>
                                  </p:childTnLst>
                                </p:cTn>
                              </p:par>
                              <p:par>
                                <p:cTn id="37" presetID="1" presetClass="exit" presetSubtype="0" fill="hold" grpId="1" nodeType="withEffect">
                                  <p:stCondLst>
                                    <p:cond delay="0"/>
                                  </p:stCondLst>
                                  <p:childTnLst>
                                    <p:set>
                                      <p:cBhvr>
                                        <p:cTn id="38" dur="1" fill="hold">
                                          <p:stCondLst>
                                            <p:cond delay="0"/>
                                          </p:stCondLst>
                                        </p:cTn>
                                        <p:tgtEl>
                                          <p:spTgt spid="14"/>
                                        </p:tgtEl>
                                        <p:attrNameLst>
                                          <p:attrName>style.visibility</p:attrName>
                                        </p:attrNameLst>
                                      </p:cBhvr>
                                      <p:to>
                                        <p:strVal val="hidden"/>
                                      </p:to>
                                    </p:set>
                                  </p:childTnLst>
                                </p:cTn>
                              </p:par>
                              <p:par>
                                <p:cTn id="39" presetID="1" presetClass="exit" presetSubtype="0" fill="hold" grpId="1" nodeType="withEffect">
                                  <p:stCondLst>
                                    <p:cond delay="0"/>
                                  </p:stCondLst>
                                  <p:childTnLst>
                                    <p:set>
                                      <p:cBhvr>
                                        <p:cTn id="40" dur="1" fill="hold">
                                          <p:stCondLst>
                                            <p:cond delay="0"/>
                                          </p:stCondLst>
                                        </p:cTn>
                                        <p:tgtEl>
                                          <p:spTgt spid="16"/>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6"/>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5"/>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animBg="1"/>
      <p:bldP spid="14" grpId="0" animBg="1"/>
      <p:bldP spid="14" grpId="1" animBg="1"/>
      <p:bldP spid="15" grpId="0" animBg="1"/>
      <p:bldP spid="15" grpId="1" animBg="1"/>
      <p:bldP spid="16" grpId="0" animBg="1"/>
      <p:bldP spid="16" grpId="1" animBg="1"/>
      <p:bldP spid="17" grpId="0" animBg="1"/>
      <p:bldP spid="17" grpId="1"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r>
              <a:rPr lang="en-US" dirty="0" smtClean="0"/>
              <a:t>Background and motivation</a:t>
            </a:r>
          </a:p>
          <a:p>
            <a:r>
              <a:rPr lang="en-US" dirty="0" smtClean="0"/>
              <a:t>Opportunity and </a:t>
            </a:r>
            <a:r>
              <a:rPr lang="en-US" dirty="0" smtClean="0"/>
              <a:t>methodology</a:t>
            </a:r>
            <a:endParaRPr lang="en-US" dirty="0" smtClean="0"/>
          </a:p>
          <a:p>
            <a:r>
              <a:rPr lang="en-US" dirty="0" smtClean="0"/>
              <a:t>Case studies:</a:t>
            </a:r>
          </a:p>
          <a:p>
            <a:pPr lvl="1"/>
            <a:r>
              <a:rPr lang="en-US" dirty="0" smtClean="0"/>
              <a:t>Data centers</a:t>
            </a:r>
          </a:p>
          <a:p>
            <a:pPr lvl="1"/>
            <a:r>
              <a:rPr lang="en-US" dirty="0" smtClean="0"/>
              <a:t>Cellular networks</a:t>
            </a:r>
          </a:p>
          <a:p>
            <a:r>
              <a:rPr lang="en-US" dirty="0" smtClean="0"/>
              <a:t>Conclusions and future work</a:t>
            </a:r>
            <a:endParaRPr lang="en-US" dirty="0"/>
          </a:p>
        </p:txBody>
      </p:sp>
      <p:sp>
        <p:nvSpPr>
          <p:cNvPr id="4" name="Slide Number Placeholder 3"/>
          <p:cNvSpPr>
            <a:spLocks noGrp="1"/>
          </p:cNvSpPr>
          <p:nvPr>
            <p:ph type="sldNum" sz="quarter" idx="12"/>
          </p:nvPr>
        </p:nvSpPr>
        <p:spPr/>
        <p:txBody>
          <a:bodyPr/>
          <a:lstStyle/>
          <a:p>
            <a:fld id="{6E32B92A-CB75-4E54-8293-CBC8A13B5AFB}" type="slidenum">
              <a:rPr lang="en-US" smtClean="0"/>
              <a:t>2</a:t>
            </a:fld>
            <a:endParaRPr lang="en-US"/>
          </a:p>
        </p:txBody>
      </p:sp>
    </p:spTree>
    <p:extLst>
      <p:ext uri="{BB962C8B-B14F-4D97-AF65-F5344CB8AC3E}">
        <p14:creationId xmlns:p14="http://schemas.microsoft.com/office/powerpoint/2010/main" val="261584996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Experimental Setup</a:t>
            </a:r>
            <a:endParaRPr lang="en-US" dirty="0"/>
          </a:p>
        </p:txBody>
      </p:sp>
      <p:sp>
        <p:nvSpPr>
          <p:cNvPr id="3" name="Content Placeholder 2"/>
          <p:cNvSpPr>
            <a:spLocks noGrp="1"/>
          </p:cNvSpPr>
          <p:nvPr>
            <p:ph idx="1"/>
          </p:nvPr>
        </p:nvSpPr>
        <p:spPr/>
        <p:txBody>
          <a:bodyPr/>
          <a:lstStyle/>
          <a:p>
            <a:r>
              <a:rPr lang="en-US" dirty="0" smtClean="0">
                <a:solidFill>
                  <a:srgbClr val="002060"/>
                </a:solidFill>
              </a:rPr>
              <a:t>Workload</a:t>
            </a:r>
            <a:r>
              <a:rPr lang="en-US" dirty="0" smtClean="0"/>
              <a:t> from 3 popular </a:t>
            </a:r>
            <a:r>
              <a:rPr lang="en-US" dirty="0" err="1" smtClean="0">
                <a:solidFill>
                  <a:srgbClr val="FF0000"/>
                </a:solidFill>
              </a:rPr>
              <a:t>Facebook</a:t>
            </a:r>
            <a:r>
              <a:rPr lang="en-US" dirty="0" smtClean="0"/>
              <a:t> apps</a:t>
            </a:r>
          </a:p>
          <a:p>
            <a:r>
              <a:rPr lang="en-US" dirty="0" smtClean="0">
                <a:solidFill>
                  <a:schemeClr val="accent2">
                    <a:lumMod val="50000"/>
                  </a:schemeClr>
                </a:solidFill>
              </a:rPr>
              <a:t>Electricity prices</a:t>
            </a:r>
            <a:r>
              <a:rPr lang="en-US" dirty="0" smtClean="0"/>
              <a:t> from 33 </a:t>
            </a:r>
            <a:r>
              <a:rPr lang="en-US" dirty="0" smtClean="0">
                <a:solidFill>
                  <a:schemeClr val="accent3">
                    <a:lumMod val="50000"/>
                  </a:schemeClr>
                </a:solidFill>
              </a:rPr>
              <a:t>US locations</a:t>
            </a:r>
          </a:p>
          <a:p>
            <a:r>
              <a:rPr lang="en-US" dirty="0" smtClean="0"/>
              <a:t>Simulated a </a:t>
            </a:r>
            <a:r>
              <a:rPr lang="en-US" dirty="0" smtClean="0">
                <a:solidFill>
                  <a:srgbClr val="006600"/>
                </a:solidFill>
              </a:rPr>
              <a:t>week-long</a:t>
            </a:r>
            <a:r>
              <a:rPr lang="en-US" dirty="0" smtClean="0"/>
              <a:t> </a:t>
            </a:r>
            <a:r>
              <a:rPr lang="en-US" dirty="0" smtClean="0">
                <a:solidFill>
                  <a:srgbClr val="002060"/>
                </a:solidFill>
              </a:rPr>
              <a:t>deployment plan</a:t>
            </a:r>
          </a:p>
          <a:p>
            <a:r>
              <a:rPr lang="en-US" dirty="0" smtClean="0"/>
              <a:t>Compared </a:t>
            </a:r>
            <a:r>
              <a:rPr lang="en-US" dirty="0" smtClean="0">
                <a:solidFill>
                  <a:srgbClr val="C00000"/>
                </a:solidFill>
              </a:rPr>
              <a:t>RED-BL</a:t>
            </a:r>
            <a:r>
              <a:rPr lang="en-US" dirty="0" smtClean="0"/>
              <a:t> against various schemes</a:t>
            </a:r>
            <a:endParaRPr lang="en-US" dirty="0"/>
          </a:p>
        </p:txBody>
      </p:sp>
      <p:sp>
        <p:nvSpPr>
          <p:cNvPr id="4" name="Slide Number Placeholder 3"/>
          <p:cNvSpPr>
            <a:spLocks noGrp="1"/>
          </p:cNvSpPr>
          <p:nvPr>
            <p:ph type="sldNum" sz="quarter" idx="12"/>
          </p:nvPr>
        </p:nvSpPr>
        <p:spPr/>
        <p:txBody>
          <a:bodyPr/>
          <a:lstStyle/>
          <a:p>
            <a:fld id="{414A3998-D133-4464-815E-125881AD5CDB}" type="slidenum">
              <a:rPr lang="en-US" smtClean="0">
                <a:solidFill>
                  <a:prstClr val="black">
                    <a:tint val="75000"/>
                  </a:prstClr>
                </a:solidFill>
              </a:rPr>
              <a:pPr/>
              <a:t>20</a:t>
            </a:fld>
            <a:endParaRPr lang="en-US">
              <a:solidFill>
                <a:prstClr val="black">
                  <a:tint val="75000"/>
                </a:prstClr>
              </a:solidFill>
            </a:endParaRPr>
          </a:p>
        </p:txBody>
      </p:sp>
    </p:spTree>
    <p:extLst>
      <p:ext uri="{BB962C8B-B14F-4D97-AF65-F5344CB8AC3E}">
        <p14:creationId xmlns:p14="http://schemas.microsoft.com/office/powerpoint/2010/main" val="367427518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4492" y="272897"/>
            <a:ext cx="8229600" cy="1143000"/>
          </a:xfrm>
        </p:spPr>
        <p:txBody>
          <a:bodyPr/>
          <a:lstStyle/>
          <a:p>
            <a:r>
              <a:rPr lang="en-US" dirty="0" smtClean="0"/>
              <a:t>Comparison Benchmarks</a:t>
            </a:r>
            <a:endParaRPr lang="en-US" dirty="0"/>
          </a:p>
        </p:txBody>
      </p:sp>
      <p:sp>
        <p:nvSpPr>
          <p:cNvPr id="30" name="TextBox 29"/>
          <p:cNvSpPr txBox="1"/>
          <p:nvPr/>
        </p:nvSpPr>
        <p:spPr>
          <a:xfrm>
            <a:off x="125104" y="3464142"/>
            <a:ext cx="4181786" cy="369332"/>
          </a:xfrm>
          <a:prstGeom prst="rect">
            <a:avLst/>
          </a:prstGeom>
          <a:noFill/>
        </p:spPr>
        <p:txBody>
          <a:bodyPr wrap="none" rtlCol="0">
            <a:spAutoFit/>
          </a:bodyPr>
          <a:lstStyle/>
          <a:p>
            <a:r>
              <a:rPr lang="en-US" dirty="0" smtClean="0">
                <a:solidFill>
                  <a:prstClr val="black"/>
                </a:solidFill>
              </a:rPr>
              <a:t>LO: </a:t>
            </a:r>
            <a:r>
              <a:rPr lang="en-US" dirty="0">
                <a:solidFill>
                  <a:prstClr val="black"/>
                </a:solidFill>
              </a:rPr>
              <a:t>Local Optimal </a:t>
            </a:r>
            <a:r>
              <a:rPr lang="en-US" dirty="0" smtClean="0">
                <a:solidFill>
                  <a:prstClr val="black"/>
                </a:solidFill>
              </a:rPr>
              <a:t>Ignoring Transition Costs</a:t>
            </a:r>
            <a:endParaRPr lang="en-US" dirty="0">
              <a:solidFill>
                <a:prstClr val="black"/>
              </a:solidFill>
            </a:endParaRPr>
          </a:p>
        </p:txBody>
      </p:sp>
      <p:sp>
        <p:nvSpPr>
          <p:cNvPr id="33" name="TextBox 32"/>
          <p:cNvSpPr txBox="1"/>
          <p:nvPr/>
        </p:nvSpPr>
        <p:spPr>
          <a:xfrm>
            <a:off x="125104" y="5283874"/>
            <a:ext cx="3169714" cy="369332"/>
          </a:xfrm>
          <a:prstGeom prst="rect">
            <a:avLst/>
          </a:prstGeom>
          <a:noFill/>
        </p:spPr>
        <p:txBody>
          <a:bodyPr wrap="none" rtlCol="0">
            <a:spAutoFit/>
          </a:bodyPr>
          <a:lstStyle/>
          <a:p>
            <a:r>
              <a:rPr lang="en-US" dirty="0">
                <a:solidFill>
                  <a:prstClr val="black"/>
                </a:solidFill>
              </a:rPr>
              <a:t>LS: Local Optimal with Selection</a:t>
            </a:r>
          </a:p>
        </p:txBody>
      </p:sp>
      <p:sp>
        <p:nvSpPr>
          <p:cNvPr id="34" name="TextBox 33"/>
          <p:cNvSpPr txBox="1"/>
          <p:nvPr/>
        </p:nvSpPr>
        <p:spPr>
          <a:xfrm>
            <a:off x="169182" y="1789390"/>
            <a:ext cx="3793218" cy="369332"/>
          </a:xfrm>
          <a:prstGeom prst="rect">
            <a:avLst/>
          </a:prstGeom>
          <a:noFill/>
        </p:spPr>
        <p:txBody>
          <a:bodyPr wrap="none" rtlCol="0">
            <a:spAutoFit/>
          </a:bodyPr>
          <a:lstStyle/>
          <a:p>
            <a:r>
              <a:rPr lang="en-US" dirty="0">
                <a:solidFill>
                  <a:prstClr val="black"/>
                </a:solidFill>
              </a:rPr>
              <a:t>UNIFORM: Equally distribute workload</a:t>
            </a:r>
          </a:p>
        </p:txBody>
      </p:sp>
      <p:grpSp>
        <p:nvGrpSpPr>
          <p:cNvPr id="123" name="Group 122"/>
          <p:cNvGrpSpPr/>
          <p:nvPr/>
        </p:nvGrpSpPr>
        <p:grpSpPr>
          <a:xfrm>
            <a:off x="4267200" y="1524000"/>
            <a:ext cx="4636331" cy="900112"/>
            <a:chOff x="4267200" y="1309688"/>
            <a:chExt cx="4636331" cy="900112"/>
          </a:xfrm>
        </p:grpSpPr>
        <p:sp>
          <p:nvSpPr>
            <p:cNvPr id="63" name="Oval 62"/>
            <p:cNvSpPr/>
            <p:nvPr/>
          </p:nvSpPr>
          <p:spPr>
            <a:xfrm>
              <a:off x="5163067" y="1440844"/>
              <a:ext cx="320040" cy="320462"/>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4" name="Oval 63"/>
            <p:cNvSpPr/>
            <p:nvPr/>
          </p:nvSpPr>
          <p:spPr>
            <a:xfrm>
              <a:off x="4732908" y="1704659"/>
              <a:ext cx="320040" cy="32046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6" name="Rounded Rectangle 65"/>
            <p:cNvSpPr/>
            <p:nvPr/>
          </p:nvSpPr>
          <p:spPr>
            <a:xfrm>
              <a:off x="4267200" y="1312983"/>
              <a:ext cx="1286922" cy="835143"/>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p:cNvSpPr/>
            <p:nvPr/>
          </p:nvSpPr>
          <p:spPr>
            <a:xfrm>
              <a:off x="6857113" y="1562231"/>
              <a:ext cx="320040" cy="320462"/>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p:cNvSpPr/>
            <p:nvPr/>
          </p:nvSpPr>
          <p:spPr>
            <a:xfrm>
              <a:off x="6426954" y="1348590"/>
              <a:ext cx="320040" cy="320462"/>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9" name="Oval 68"/>
            <p:cNvSpPr/>
            <p:nvPr/>
          </p:nvSpPr>
          <p:spPr>
            <a:xfrm>
              <a:off x="5996795" y="1775872"/>
              <a:ext cx="320040" cy="32046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70" name="Rounded Rectangle 69"/>
            <p:cNvSpPr/>
            <p:nvPr/>
          </p:nvSpPr>
          <p:spPr>
            <a:xfrm>
              <a:off x="5961244" y="1312984"/>
              <a:ext cx="1286922" cy="835143"/>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p:cNvSpPr/>
            <p:nvPr/>
          </p:nvSpPr>
          <p:spPr>
            <a:xfrm>
              <a:off x="8512478" y="1791193"/>
              <a:ext cx="320040" cy="32046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72" name="Oval 71"/>
            <p:cNvSpPr/>
            <p:nvPr/>
          </p:nvSpPr>
          <p:spPr>
            <a:xfrm>
              <a:off x="8082319" y="1355027"/>
              <a:ext cx="320040" cy="32046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73" name="Oval 72"/>
            <p:cNvSpPr/>
            <p:nvPr/>
          </p:nvSpPr>
          <p:spPr>
            <a:xfrm>
              <a:off x="7652160" y="1562231"/>
              <a:ext cx="351948" cy="320462"/>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ounded Rectangle 73"/>
            <p:cNvSpPr/>
            <p:nvPr/>
          </p:nvSpPr>
          <p:spPr>
            <a:xfrm>
              <a:off x="7616609" y="1312983"/>
              <a:ext cx="1286922" cy="835143"/>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8" name="Straight Arrow Connector 77"/>
            <p:cNvCxnSpPr>
              <a:stCxn id="66" idx="3"/>
              <a:endCxn id="70" idx="1"/>
            </p:cNvCxnSpPr>
            <p:nvPr/>
          </p:nvCxnSpPr>
          <p:spPr>
            <a:xfrm>
              <a:off x="5554122" y="1730555"/>
              <a:ext cx="407122" cy="1"/>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79" name="Straight Arrow Connector 78"/>
            <p:cNvCxnSpPr>
              <a:stCxn id="70" idx="3"/>
              <a:endCxn id="74" idx="1"/>
            </p:cNvCxnSpPr>
            <p:nvPr/>
          </p:nvCxnSpPr>
          <p:spPr>
            <a:xfrm flipV="1">
              <a:off x="7248166" y="1730555"/>
              <a:ext cx="368443" cy="1"/>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80" name="TextBox 79"/>
            <p:cNvSpPr txBox="1"/>
            <p:nvPr/>
          </p:nvSpPr>
          <p:spPr>
            <a:xfrm>
              <a:off x="5217913" y="1406140"/>
              <a:ext cx="176499" cy="203782"/>
            </a:xfrm>
            <a:prstGeom prst="rect">
              <a:avLst/>
            </a:prstGeom>
            <a:noFill/>
          </p:spPr>
          <p:txBody>
            <a:bodyPr wrap="none" rtlCol="0">
              <a:spAutoFit/>
            </a:bodyPr>
            <a:lstStyle/>
            <a:p>
              <a:r>
                <a:rPr lang="en-US" dirty="0" smtClean="0"/>
                <a:t>3</a:t>
              </a:r>
              <a:endParaRPr lang="en-US" dirty="0"/>
            </a:p>
          </p:txBody>
        </p:sp>
        <p:sp>
          <p:nvSpPr>
            <p:cNvPr id="81" name="TextBox 80"/>
            <p:cNvSpPr txBox="1"/>
            <p:nvPr/>
          </p:nvSpPr>
          <p:spPr>
            <a:xfrm>
              <a:off x="6898431" y="1537334"/>
              <a:ext cx="176499" cy="203782"/>
            </a:xfrm>
            <a:prstGeom prst="rect">
              <a:avLst/>
            </a:prstGeom>
            <a:noFill/>
          </p:spPr>
          <p:txBody>
            <a:bodyPr wrap="none" rtlCol="0">
              <a:spAutoFit/>
            </a:bodyPr>
            <a:lstStyle/>
            <a:p>
              <a:r>
                <a:rPr lang="en-US" dirty="0" smtClean="0"/>
                <a:t>3</a:t>
              </a:r>
              <a:endParaRPr lang="en-US" dirty="0"/>
            </a:p>
          </p:txBody>
        </p:sp>
        <p:sp>
          <p:nvSpPr>
            <p:cNvPr id="82" name="TextBox 81"/>
            <p:cNvSpPr txBox="1"/>
            <p:nvPr/>
          </p:nvSpPr>
          <p:spPr>
            <a:xfrm>
              <a:off x="7716568" y="1534530"/>
              <a:ext cx="176499" cy="203782"/>
            </a:xfrm>
            <a:prstGeom prst="rect">
              <a:avLst/>
            </a:prstGeom>
            <a:noFill/>
          </p:spPr>
          <p:txBody>
            <a:bodyPr wrap="none" rtlCol="0">
              <a:spAutoFit/>
            </a:bodyPr>
            <a:lstStyle/>
            <a:p>
              <a:r>
                <a:rPr lang="en-US" dirty="0" smtClean="0"/>
                <a:t>1</a:t>
              </a:r>
              <a:endParaRPr lang="en-US" dirty="0"/>
            </a:p>
          </p:txBody>
        </p:sp>
        <p:sp>
          <p:nvSpPr>
            <p:cNvPr id="83" name="TextBox 82"/>
            <p:cNvSpPr txBox="1"/>
            <p:nvPr/>
          </p:nvSpPr>
          <p:spPr>
            <a:xfrm>
              <a:off x="5087669" y="1840468"/>
              <a:ext cx="418704" cy="369332"/>
            </a:xfrm>
            <a:prstGeom prst="rect">
              <a:avLst/>
            </a:prstGeom>
            <a:noFill/>
          </p:spPr>
          <p:txBody>
            <a:bodyPr wrap="none" rtlCol="0">
              <a:spAutoFit/>
            </a:bodyPr>
            <a:lstStyle/>
            <a:p>
              <a:r>
                <a:rPr lang="en-US" dirty="0" smtClean="0"/>
                <a:t>15</a:t>
              </a:r>
              <a:endParaRPr lang="en-US" dirty="0"/>
            </a:p>
          </p:txBody>
        </p:sp>
        <p:sp>
          <p:nvSpPr>
            <p:cNvPr id="84" name="TextBox 83"/>
            <p:cNvSpPr txBox="1"/>
            <p:nvPr/>
          </p:nvSpPr>
          <p:spPr>
            <a:xfrm>
              <a:off x="6654898" y="1826180"/>
              <a:ext cx="418704" cy="369332"/>
            </a:xfrm>
            <a:prstGeom prst="rect">
              <a:avLst/>
            </a:prstGeom>
            <a:noFill/>
          </p:spPr>
          <p:txBody>
            <a:bodyPr wrap="none" rtlCol="0">
              <a:spAutoFit/>
            </a:bodyPr>
            <a:lstStyle/>
            <a:p>
              <a:r>
                <a:rPr lang="en-US" dirty="0" smtClean="0"/>
                <a:t>15</a:t>
              </a:r>
              <a:endParaRPr lang="en-US" dirty="0"/>
            </a:p>
          </p:txBody>
        </p:sp>
        <p:sp>
          <p:nvSpPr>
            <p:cNvPr id="85" name="TextBox 84"/>
            <p:cNvSpPr txBox="1"/>
            <p:nvPr/>
          </p:nvSpPr>
          <p:spPr>
            <a:xfrm>
              <a:off x="8112545" y="1828007"/>
              <a:ext cx="418704" cy="369332"/>
            </a:xfrm>
            <a:prstGeom prst="rect">
              <a:avLst/>
            </a:prstGeom>
            <a:noFill/>
          </p:spPr>
          <p:txBody>
            <a:bodyPr wrap="none" rtlCol="0">
              <a:spAutoFit/>
            </a:bodyPr>
            <a:lstStyle/>
            <a:p>
              <a:r>
                <a:rPr lang="en-US" dirty="0" smtClean="0"/>
                <a:t>20</a:t>
              </a:r>
              <a:endParaRPr lang="en-US" dirty="0"/>
            </a:p>
          </p:txBody>
        </p:sp>
        <p:sp>
          <p:nvSpPr>
            <p:cNvPr id="86" name="TextBox 85"/>
            <p:cNvSpPr txBox="1"/>
            <p:nvPr/>
          </p:nvSpPr>
          <p:spPr>
            <a:xfrm>
              <a:off x="5587236" y="1412519"/>
              <a:ext cx="301686" cy="369332"/>
            </a:xfrm>
            <a:prstGeom prst="rect">
              <a:avLst/>
            </a:prstGeom>
            <a:noFill/>
          </p:spPr>
          <p:txBody>
            <a:bodyPr wrap="none" rtlCol="0">
              <a:spAutoFit/>
            </a:bodyPr>
            <a:lstStyle/>
            <a:p>
              <a:r>
                <a:rPr lang="en-US" dirty="0" smtClean="0"/>
                <a:t>0</a:t>
              </a:r>
              <a:endParaRPr lang="en-US" dirty="0"/>
            </a:p>
          </p:txBody>
        </p:sp>
        <p:sp>
          <p:nvSpPr>
            <p:cNvPr id="87" name="TextBox 86"/>
            <p:cNvSpPr txBox="1"/>
            <p:nvPr/>
          </p:nvSpPr>
          <p:spPr>
            <a:xfrm>
              <a:off x="7238521" y="1415897"/>
              <a:ext cx="301686" cy="369332"/>
            </a:xfrm>
            <a:prstGeom prst="rect">
              <a:avLst/>
            </a:prstGeom>
            <a:noFill/>
          </p:spPr>
          <p:txBody>
            <a:bodyPr wrap="none" rtlCol="0">
              <a:spAutoFit/>
            </a:bodyPr>
            <a:lstStyle/>
            <a:p>
              <a:r>
                <a:rPr lang="en-US" dirty="0" smtClean="0"/>
                <a:t>0</a:t>
              </a:r>
              <a:endParaRPr lang="en-US" dirty="0"/>
            </a:p>
          </p:txBody>
        </p:sp>
        <p:sp>
          <p:nvSpPr>
            <p:cNvPr id="90" name="TextBox 89"/>
            <p:cNvSpPr txBox="1"/>
            <p:nvPr/>
          </p:nvSpPr>
          <p:spPr>
            <a:xfrm>
              <a:off x="8135177" y="1309688"/>
              <a:ext cx="301686" cy="320040"/>
            </a:xfrm>
            <a:prstGeom prst="rect">
              <a:avLst/>
            </a:prstGeom>
            <a:noFill/>
          </p:spPr>
          <p:txBody>
            <a:bodyPr wrap="none" rtlCol="0">
              <a:spAutoFit/>
            </a:bodyPr>
            <a:lstStyle/>
            <a:p>
              <a:r>
                <a:rPr lang="en-US" dirty="0" smtClean="0"/>
                <a:t>2</a:t>
              </a:r>
              <a:endParaRPr lang="en-US" dirty="0"/>
            </a:p>
          </p:txBody>
        </p:sp>
        <p:sp>
          <p:nvSpPr>
            <p:cNvPr id="95" name="Oval 94"/>
            <p:cNvSpPr/>
            <p:nvPr/>
          </p:nvSpPr>
          <p:spPr>
            <a:xfrm>
              <a:off x="4332040" y="1365463"/>
              <a:ext cx="320040" cy="32046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03" name="Chord 102"/>
            <p:cNvSpPr/>
            <p:nvPr/>
          </p:nvSpPr>
          <p:spPr>
            <a:xfrm>
              <a:off x="4343650" y="1387879"/>
              <a:ext cx="356215" cy="291711"/>
            </a:xfrm>
            <a:prstGeom prst="chord">
              <a:avLst>
                <a:gd name="adj1" fmla="val 7219557"/>
                <a:gd name="adj2" fmla="val 14263946"/>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Chord 103"/>
            <p:cNvSpPr/>
            <p:nvPr/>
          </p:nvSpPr>
          <p:spPr>
            <a:xfrm>
              <a:off x="4741230" y="1724550"/>
              <a:ext cx="356215" cy="291711"/>
            </a:xfrm>
            <a:prstGeom prst="chord">
              <a:avLst>
                <a:gd name="adj1" fmla="val 7219557"/>
                <a:gd name="adj2" fmla="val 14263946"/>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Chord 104"/>
            <p:cNvSpPr/>
            <p:nvPr/>
          </p:nvSpPr>
          <p:spPr>
            <a:xfrm>
              <a:off x="5169455" y="1459020"/>
              <a:ext cx="356215" cy="291711"/>
            </a:xfrm>
            <a:prstGeom prst="chord">
              <a:avLst>
                <a:gd name="adj1" fmla="val 7219557"/>
                <a:gd name="adj2" fmla="val 14263946"/>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Chord 105"/>
            <p:cNvSpPr/>
            <p:nvPr/>
          </p:nvSpPr>
          <p:spPr>
            <a:xfrm>
              <a:off x="6007610" y="1793519"/>
              <a:ext cx="356215" cy="291711"/>
            </a:xfrm>
            <a:prstGeom prst="chord">
              <a:avLst>
                <a:gd name="adj1" fmla="val 7219557"/>
                <a:gd name="adj2" fmla="val 14263946"/>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Chord 106"/>
            <p:cNvSpPr/>
            <p:nvPr/>
          </p:nvSpPr>
          <p:spPr>
            <a:xfrm>
              <a:off x="6435836" y="1365463"/>
              <a:ext cx="356215" cy="291711"/>
            </a:xfrm>
            <a:prstGeom prst="chord">
              <a:avLst>
                <a:gd name="adj1" fmla="val 7219557"/>
                <a:gd name="adj2" fmla="val 14263946"/>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Chord 107"/>
            <p:cNvSpPr/>
            <p:nvPr/>
          </p:nvSpPr>
          <p:spPr>
            <a:xfrm>
              <a:off x="6867240" y="1578694"/>
              <a:ext cx="356215" cy="291711"/>
            </a:xfrm>
            <a:prstGeom prst="chord">
              <a:avLst>
                <a:gd name="adj1" fmla="val 7219557"/>
                <a:gd name="adj2" fmla="val 14263946"/>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Chord 108"/>
            <p:cNvSpPr/>
            <p:nvPr/>
          </p:nvSpPr>
          <p:spPr>
            <a:xfrm>
              <a:off x="7668585" y="1574196"/>
              <a:ext cx="356215" cy="291711"/>
            </a:xfrm>
            <a:prstGeom prst="chord">
              <a:avLst>
                <a:gd name="adj1" fmla="val 7219557"/>
                <a:gd name="adj2" fmla="val 14263946"/>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Chord 109"/>
            <p:cNvSpPr/>
            <p:nvPr/>
          </p:nvSpPr>
          <p:spPr>
            <a:xfrm>
              <a:off x="8094585" y="1370478"/>
              <a:ext cx="356215" cy="291711"/>
            </a:xfrm>
            <a:prstGeom prst="chord">
              <a:avLst>
                <a:gd name="adj1" fmla="val 7219557"/>
                <a:gd name="adj2" fmla="val 14263946"/>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Chord 110"/>
            <p:cNvSpPr/>
            <p:nvPr/>
          </p:nvSpPr>
          <p:spPr>
            <a:xfrm>
              <a:off x="8518088" y="1811894"/>
              <a:ext cx="356215" cy="291711"/>
            </a:xfrm>
            <a:prstGeom prst="chord">
              <a:avLst>
                <a:gd name="adj1" fmla="val 7219557"/>
                <a:gd name="adj2" fmla="val 14263946"/>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TextBox 117"/>
            <p:cNvSpPr txBox="1"/>
            <p:nvPr/>
          </p:nvSpPr>
          <p:spPr>
            <a:xfrm>
              <a:off x="6463816" y="1330619"/>
              <a:ext cx="301686" cy="320040"/>
            </a:xfrm>
            <a:prstGeom prst="rect">
              <a:avLst/>
            </a:prstGeom>
            <a:noFill/>
          </p:spPr>
          <p:txBody>
            <a:bodyPr wrap="none" rtlCol="0">
              <a:spAutoFit/>
            </a:bodyPr>
            <a:lstStyle/>
            <a:p>
              <a:r>
                <a:rPr lang="en-US" dirty="0" smtClean="0"/>
                <a:t>2</a:t>
              </a:r>
              <a:endParaRPr lang="en-US" dirty="0"/>
            </a:p>
          </p:txBody>
        </p:sp>
        <p:sp>
          <p:nvSpPr>
            <p:cNvPr id="119" name="TextBox 118"/>
            <p:cNvSpPr txBox="1"/>
            <p:nvPr/>
          </p:nvSpPr>
          <p:spPr>
            <a:xfrm>
              <a:off x="4747943" y="1672998"/>
              <a:ext cx="301686" cy="320040"/>
            </a:xfrm>
            <a:prstGeom prst="rect">
              <a:avLst/>
            </a:prstGeom>
            <a:noFill/>
          </p:spPr>
          <p:txBody>
            <a:bodyPr wrap="none" rtlCol="0">
              <a:spAutoFit/>
            </a:bodyPr>
            <a:lstStyle/>
            <a:p>
              <a:r>
                <a:rPr lang="en-US" dirty="0" smtClean="0"/>
                <a:t>2</a:t>
              </a:r>
              <a:endParaRPr lang="en-US" dirty="0"/>
            </a:p>
          </p:txBody>
        </p:sp>
        <p:sp>
          <p:nvSpPr>
            <p:cNvPr id="120" name="TextBox 119"/>
            <p:cNvSpPr txBox="1"/>
            <p:nvPr/>
          </p:nvSpPr>
          <p:spPr>
            <a:xfrm>
              <a:off x="6019800" y="1752600"/>
              <a:ext cx="176499" cy="203782"/>
            </a:xfrm>
            <a:prstGeom prst="rect">
              <a:avLst/>
            </a:prstGeom>
            <a:noFill/>
          </p:spPr>
          <p:txBody>
            <a:bodyPr wrap="none" rtlCol="0">
              <a:spAutoFit/>
            </a:bodyPr>
            <a:lstStyle/>
            <a:p>
              <a:r>
                <a:rPr lang="en-US" dirty="0" smtClean="0"/>
                <a:t>1</a:t>
              </a:r>
              <a:endParaRPr lang="en-US" dirty="0"/>
            </a:p>
          </p:txBody>
        </p:sp>
        <p:sp>
          <p:nvSpPr>
            <p:cNvPr id="121" name="TextBox 120"/>
            <p:cNvSpPr txBox="1"/>
            <p:nvPr/>
          </p:nvSpPr>
          <p:spPr>
            <a:xfrm>
              <a:off x="4367150" y="1355843"/>
              <a:ext cx="176499" cy="203782"/>
            </a:xfrm>
            <a:prstGeom prst="rect">
              <a:avLst/>
            </a:prstGeom>
            <a:noFill/>
          </p:spPr>
          <p:txBody>
            <a:bodyPr wrap="none" rtlCol="0">
              <a:spAutoFit/>
            </a:bodyPr>
            <a:lstStyle/>
            <a:p>
              <a:r>
                <a:rPr lang="en-US" dirty="0" smtClean="0"/>
                <a:t>1</a:t>
              </a:r>
              <a:endParaRPr lang="en-US" dirty="0"/>
            </a:p>
          </p:txBody>
        </p:sp>
        <p:sp>
          <p:nvSpPr>
            <p:cNvPr id="122" name="TextBox 121"/>
            <p:cNvSpPr txBox="1"/>
            <p:nvPr/>
          </p:nvSpPr>
          <p:spPr>
            <a:xfrm>
              <a:off x="8548623" y="1776063"/>
              <a:ext cx="176499" cy="203782"/>
            </a:xfrm>
            <a:prstGeom prst="rect">
              <a:avLst/>
            </a:prstGeom>
            <a:noFill/>
          </p:spPr>
          <p:txBody>
            <a:bodyPr wrap="none" rtlCol="0">
              <a:spAutoFit/>
            </a:bodyPr>
            <a:lstStyle/>
            <a:p>
              <a:r>
                <a:rPr lang="en-US" dirty="0" smtClean="0"/>
                <a:t>3</a:t>
              </a:r>
              <a:endParaRPr lang="en-US" dirty="0"/>
            </a:p>
          </p:txBody>
        </p:sp>
      </p:grpSp>
      <p:grpSp>
        <p:nvGrpSpPr>
          <p:cNvPr id="178" name="Group 177"/>
          <p:cNvGrpSpPr/>
          <p:nvPr/>
        </p:nvGrpSpPr>
        <p:grpSpPr>
          <a:xfrm>
            <a:off x="4267194" y="5020132"/>
            <a:ext cx="4636331" cy="896817"/>
            <a:chOff x="4267194" y="5632633"/>
            <a:chExt cx="4636331" cy="896817"/>
          </a:xfrm>
        </p:grpSpPr>
        <p:sp>
          <p:nvSpPr>
            <p:cNvPr id="153" name="Oval 152"/>
            <p:cNvSpPr/>
            <p:nvPr/>
          </p:nvSpPr>
          <p:spPr>
            <a:xfrm>
              <a:off x="5163063" y="5760494"/>
              <a:ext cx="320040" cy="320462"/>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54" name="Oval 153"/>
            <p:cNvSpPr/>
            <p:nvPr/>
          </p:nvSpPr>
          <p:spPr>
            <a:xfrm>
              <a:off x="4732904" y="6024309"/>
              <a:ext cx="320040" cy="320462"/>
            </a:xfrm>
            <a:prstGeom prst="ellipse">
              <a:avLst/>
            </a:prstGeom>
            <a:solidFill>
              <a:schemeClr val="accent1">
                <a:lumMod val="40000"/>
                <a:lumOff val="6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155" name="Oval 154"/>
            <p:cNvSpPr/>
            <p:nvPr/>
          </p:nvSpPr>
          <p:spPr>
            <a:xfrm>
              <a:off x="4302745" y="5703847"/>
              <a:ext cx="320040" cy="32046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156" name="Rounded Rectangle 155"/>
            <p:cNvSpPr/>
            <p:nvPr/>
          </p:nvSpPr>
          <p:spPr>
            <a:xfrm>
              <a:off x="4267194" y="5632633"/>
              <a:ext cx="1286922" cy="835143"/>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Oval 156"/>
            <p:cNvSpPr/>
            <p:nvPr/>
          </p:nvSpPr>
          <p:spPr>
            <a:xfrm>
              <a:off x="6857107" y="5881881"/>
              <a:ext cx="320040" cy="320462"/>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Oval 157"/>
            <p:cNvSpPr/>
            <p:nvPr/>
          </p:nvSpPr>
          <p:spPr>
            <a:xfrm>
              <a:off x="6426948" y="5668240"/>
              <a:ext cx="320040" cy="320462"/>
            </a:xfrm>
            <a:prstGeom prst="ellipse">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159" name="Oval 158"/>
            <p:cNvSpPr/>
            <p:nvPr/>
          </p:nvSpPr>
          <p:spPr>
            <a:xfrm>
              <a:off x="5996789" y="6095522"/>
              <a:ext cx="320040" cy="320462"/>
            </a:xfrm>
            <a:prstGeom prst="ellipse">
              <a:avLst/>
            </a:prstGeom>
            <a:solidFill>
              <a:schemeClr val="accent1">
                <a:lumMod val="40000"/>
                <a:lumOff val="6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160" name="Rounded Rectangle 159"/>
            <p:cNvSpPr/>
            <p:nvPr/>
          </p:nvSpPr>
          <p:spPr>
            <a:xfrm>
              <a:off x="5961238" y="5632634"/>
              <a:ext cx="1286922" cy="835143"/>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Oval 160"/>
            <p:cNvSpPr/>
            <p:nvPr/>
          </p:nvSpPr>
          <p:spPr>
            <a:xfrm>
              <a:off x="8512472" y="6095522"/>
              <a:ext cx="320040" cy="320462"/>
            </a:xfrm>
            <a:prstGeom prst="ellipse">
              <a:avLst/>
            </a:prstGeom>
            <a:solidFill>
              <a:schemeClr val="accent1">
                <a:lumMod val="40000"/>
                <a:lumOff val="6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162" name="Oval 161"/>
            <p:cNvSpPr/>
            <p:nvPr/>
          </p:nvSpPr>
          <p:spPr>
            <a:xfrm>
              <a:off x="8082313" y="5674677"/>
              <a:ext cx="320040" cy="32046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163" name="Oval 162"/>
            <p:cNvSpPr/>
            <p:nvPr/>
          </p:nvSpPr>
          <p:spPr>
            <a:xfrm>
              <a:off x="7652154" y="5881881"/>
              <a:ext cx="320040" cy="320462"/>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4" name="Rounded Rectangle 163"/>
            <p:cNvSpPr/>
            <p:nvPr/>
          </p:nvSpPr>
          <p:spPr>
            <a:xfrm>
              <a:off x="7616603" y="5632633"/>
              <a:ext cx="1286922" cy="835143"/>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5" name="Straight Arrow Connector 164"/>
            <p:cNvCxnSpPr>
              <a:stCxn id="156" idx="3"/>
              <a:endCxn id="160" idx="1"/>
            </p:cNvCxnSpPr>
            <p:nvPr/>
          </p:nvCxnSpPr>
          <p:spPr>
            <a:xfrm>
              <a:off x="5554116" y="6050205"/>
              <a:ext cx="407122" cy="1"/>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66" name="Straight Arrow Connector 165"/>
            <p:cNvCxnSpPr>
              <a:stCxn id="160" idx="3"/>
              <a:endCxn id="164" idx="1"/>
            </p:cNvCxnSpPr>
            <p:nvPr/>
          </p:nvCxnSpPr>
          <p:spPr>
            <a:xfrm flipV="1">
              <a:off x="7248160" y="6050205"/>
              <a:ext cx="368443" cy="1"/>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67" name="TextBox 166"/>
            <p:cNvSpPr txBox="1"/>
            <p:nvPr/>
          </p:nvSpPr>
          <p:spPr>
            <a:xfrm>
              <a:off x="5229782" y="5725790"/>
              <a:ext cx="176499" cy="203782"/>
            </a:xfrm>
            <a:prstGeom prst="rect">
              <a:avLst/>
            </a:prstGeom>
            <a:noFill/>
          </p:spPr>
          <p:txBody>
            <a:bodyPr wrap="none" rtlCol="0">
              <a:spAutoFit/>
            </a:bodyPr>
            <a:lstStyle/>
            <a:p>
              <a:r>
                <a:rPr lang="en-US" dirty="0" smtClean="0"/>
                <a:t>3</a:t>
              </a:r>
              <a:endParaRPr lang="en-US" dirty="0"/>
            </a:p>
          </p:txBody>
        </p:sp>
        <p:sp>
          <p:nvSpPr>
            <p:cNvPr id="168" name="TextBox 167"/>
            <p:cNvSpPr txBox="1"/>
            <p:nvPr/>
          </p:nvSpPr>
          <p:spPr>
            <a:xfrm>
              <a:off x="6934050" y="5845109"/>
              <a:ext cx="176499" cy="203782"/>
            </a:xfrm>
            <a:prstGeom prst="rect">
              <a:avLst/>
            </a:prstGeom>
            <a:noFill/>
          </p:spPr>
          <p:txBody>
            <a:bodyPr wrap="none" rtlCol="0">
              <a:spAutoFit/>
            </a:bodyPr>
            <a:lstStyle/>
            <a:p>
              <a:r>
                <a:rPr lang="en-US" dirty="0" smtClean="0"/>
                <a:t>3</a:t>
              </a:r>
              <a:endParaRPr lang="en-US" dirty="0"/>
            </a:p>
          </p:txBody>
        </p:sp>
        <p:sp>
          <p:nvSpPr>
            <p:cNvPr id="169" name="TextBox 168"/>
            <p:cNvSpPr txBox="1"/>
            <p:nvPr/>
          </p:nvSpPr>
          <p:spPr>
            <a:xfrm>
              <a:off x="7721388" y="5853355"/>
              <a:ext cx="176499" cy="203782"/>
            </a:xfrm>
            <a:prstGeom prst="rect">
              <a:avLst/>
            </a:prstGeom>
            <a:noFill/>
          </p:spPr>
          <p:txBody>
            <a:bodyPr wrap="none" rtlCol="0">
              <a:spAutoFit/>
            </a:bodyPr>
            <a:lstStyle/>
            <a:p>
              <a:r>
                <a:rPr lang="en-US" dirty="0" smtClean="0"/>
                <a:t>1</a:t>
              </a:r>
              <a:endParaRPr lang="en-US" dirty="0"/>
            </a:p>
          </p:txBody>
        </p:sp>
        <p:sp>
          <p:nvSpPr>
            <p:cNvPr id="170" name="TextBox 169"/>
            <p:cNvSpPr txBox="1"/>
            <p:nvPr/>
          </p:nvSpPr>
          <p:spPr>
            <a:xfrm>
              <a:off x="5087663" y="6160118"/>
              <a:ext cx="418704" cy="369332"/>
            </a:xfrm>
            <a:prstGeom prst="rect">
              <a:avLst/>
            </a:prstGeom>
            <a:noFill/>
          </p:spPr>
          <p:txBody>
            <a:bodyPr wrap="none" rtlCol="0">
              <a:spAutoFit/>
            </a:bodyPr>
            <a:lstStyle/>
            <a:p>
              <a:r>
                <a:rPr lang="en-US" dirty="0" smtClean="0"/>
                <a:t>15</a:t>
              </a:r>
              <a:endParaRPr lang="en-US" dirty="0"/>
            </a:p>
          </p:txBody>
        </p:sp>
        <p:sp>
          <p:nvSpPr>
            <p:cNvPr id="171" name="TextBox 170"/>
            <p:cNvSpPr txBox="1"/>
            <p:nvPr/>
          </p:nvSpPr>
          <p:spPr>
            <a:xfrm>
              <a:off x="6654892" y="6145830"/>
              <a:ext cx="244959" cy="203782"/>
            </a:xfrm>
            <a:prstGeom prst="rect">
              <a:avLst/>
            </a:prstGeom>
            <a:noFill/>
          </p:spPr>
          <p:txBody>
            <a:bodyPr wrap="none" rtlCol="0">
              <a:spAutoFit/>
            </a:bodyPr>
            <a:lstStyle/>
            <a:p>
              <a:r>
                <a:rPr lang="en-US" dirty="0" smtClean="0"/>
                <a:t>10</a:t>
              </a:r>
              <a:endParaRPr lang="en-US" dirty="0"/>
            </a:p>
          </p:txBody>
        </p:sp>
        <p:sp>
          <p:nvSpPr>
            <p:cNvPr id="172" name="TextBox 171"/>
            <p:cNvSpPr txBox="1"/>
            <p:nvPr/>
          </p:nvSpPr>
          <p:spPr>
            <a:xfrm>
              <a:off x="8168185" y="6147657"/>
              <a:ext cx="244959" cy="203781"/>
            </a:xfrm>
            <a:prstGeom prst="rect">
              <a:avLst/>
            </a:prstGeom>
            <a:noFill/>
          </p:spPr>
          <p:txBody>
            <a:bodyPr wrap="none" rtlCol="0">
              <a:spAutoFit/>
            </a:bodyPr>
            <a:lstStyle/>
            <a:p>
              <a:r>
                <a:rPr lang="en-US" dirty="0" smtClean="0"/>
                <a:t>10</a:t>
              </a:r>
              <a:endParaRPr lang="en-US" dirty="0"/>
            </a:p>
          </p:txBody>
        </p:sp>
        <p:sp>
          <p:nvSpPr>
            <p:cNvPr id="173" name="TextBox 172"/>
            <p:cNvSpPr txBox="1"/>
            <p:nvPr/>
          </p:nvSpPr>
          <p:spPr>
            <a:xfrm>
              <a:off x="5587230" y="5732169"/>
              <a:ext cx="301686" cy="369332"/>
            </a:xfrm>
            <a:prstGeom prst="rect">
              <a:avLst/>
            </a:prstGeom>
            <a:noFill/>
          </p:spPr>
          <p:txBody>
            <a:bodyPr wrap="none" rtlCol="0">
              <a:spAutoFit/>
            </a:bodyPr>
            <a:lstStyle/>
            <a:p>
              <a:r>
                <a:rPr lang="en-US" dirty="0" smtClean="0"/>
                <a:t>4</a:t>
              </a:r>
              <a:endParaRPr lang="en-US" dirty="0"/>
            </a:p>
          </p:txBody>
        </p:sp>
        <p:sp>
          <p:nvSpPr>
            <p:cNvPr id="174" name="TextBox 173"/>
            <p:cNvSpPr txBox="1"/>
            <p:nvPr/>
          </p:nvSpPr>
          <p:spPr>
            <a:xfrm>
              <a:off x="7238515" y="5734353"/>
              <a:ext cx="301686" cy="369332"/>
            </a:xfrm>
            <a:prstGeom prst="rect">
              <a:avLst/>
            </a:prstGeom>
            <a:noFill/>
          </p:spPr>
          <p:txBody>
            <a:bodyPr wrap="none" rtlCol="0">
              <a:spAutoFit/>
            </a:bodyPr>
            <a:lstStyle/>
            <a:p>
              <a:r>
                <a:rPr lang="en-US" dirty="0" smtClean="0"/>
                <a:t>6</a:t>
              </a:r>
              <a:endParaRPr lang="en-US" dirty="0"/>
            </a:p>
          </p:txBody>
        </p:sp>
        <p:sp>
          <p:nvSpPr>
            <p:cNvPr id="175" name="Chord 174"/>
            <p:cNvSpPr/>
            <p:nvPr/>
          </p:nvSpPr>
          <p:spPr>
            <a:xfrm>
              <a:off x="7662968" y="5895707"/>
              <a:ext cx="356215" cy="304713"/>
            </a:xfrm>
            <a:prstGeom prst="chord">
              <a:avLst>
                <a:gd name="adj1" fmla="val 6180498"/>
                <a:gd name="adj2" fmla="val 15484491"/>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6" name="Chord 175"/>
            <p:cNvSpPr/>
            <p:nvPr/>
          </p:nvSpPr>
          <p:spPr>
            <a:xfrm>
              <a:off x="6864244" y="5895365"/>
              <a:ext cx="356215" cy="304713"/>
            </a:xfrm>
            <a:prstGeom prst="chord">
              <a:avLst>
                <a:gd name="adj1" fmla="val 6180498"/>
                <a:gd name="adj2" fmla="val 15484491"/>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 name="Chord 176"/>
            <p:cNvSpPr/>
            <p:nvPr/>
          </p:nvSpPr>
          <p:spPr>
            <a:xfrm>
              <a:off x="5172771" y="5771605"/>
              <a:ext cx="356215" cy="304713"/>
            </a:xfrm>
            <a:prstGeom prst="chord">
              <a:avLst>
                <a:gd name="adj1" fmla="val 6180498"/>
                <a:gd name="adj2" fmla="val 15484491"/>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Slide Number Placeholder 2"/>
          <p:cNvSpPr>
            <a:spLocks noGrp="1"/>
          </p:cNvSpPr>
          <p:nvPr>
            <p:ph type="sldNum" sz="quarter" idx="12"/>
          </p:nvPr>
        </p:nvSpPr>
        <p:spPr/>
        <p:txBody>
          <a:bodyPr/>
          <a:lstStyle/>
          <a:p>
            <a:fld id="{6E32B92A-CB75-4E54-8293-CBC8A13B5AFB}" type="slidenum">
              <a:rPr lang="en-US" smtClean="0"/>
              <a:t>21</a:t>
            </a:fld>
            <a:endParaRPr lang="en-US"/>
          </a:p>
        </p:txBody>
      </p:sp>
      <p:grpSp>
        <p:nvGrpSpPr>
          <p:cNvPr id="204" name="Group 203"/>
          <p:cNvGrpSpPr/>
          <p:nvPr/>
        </p:nvGrpSpPr>
        <p:grpSpPr>
          <a:xfrm>
            <a:off x="4267200" y="3200400"/>
            <a:ext cx="4636331" cy="896817"/>
            <a:chOff x="4267200" y="3508256"/>
            <a:chExt cx="4636331" cy="896817"/>
          </a:xfrm>
        </p:grpSpPr>
        <p:sp>
          <p:nvSpPr>
            <p:cNvPr id="205" name="Oval 204"/>
            <p:cNvSpPr/>
            <p:nvPr/>
          </p:nvSpPr>
          <p:spPr>
            <a:xfrm>
              <a:off x="5163069" y="3636117"/>
              <a:ext cx="320040" cy="320462"/>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06" name="Oval 205"/>
            <p:cNvSpPr/>
            <p:nvPr/>
          </p:nvSpPr>
          <p:spPr>
            <a:xfrm>
              <a:off x="4732910" y="3899932"/>
              <a:ext cx="320040" cy="320462"/>
            </a:xfrm>
            <a:prstGeom prst="ellipse">
              <a:avLst/>
            </a:prstGeom>
            <a:solidFill>
              <a:schemeClr val="accent1">
                <a:lumMod val="40000"/>
                <a:lumOff val="6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207" name="Oval 206"/>
            <p:cNvSpPr/>
            <p:nvPr/>
          </p:nvSpPr>
          <p:spPr>
            <a:xfrm>
              <a:off x="4302751" y="3579470"/>
              <a:ext cx="320040" cy="32046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208" name="Rounded Rectangle 207"/>
            <p:cNvSpPr/>
            <p:nvPr/>
          </p:nvSpPr>
          <p:spPr>
            <a:xfrm>
              <a:off x="4267200" y="3508256"/>
              <a:ext cx="1286922" cy="835143"/>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9" name="Oval 208"/>
            <p:cNvSpPr/>
            <p:nvPr/>
          </p:nvSpPr>
          <p:spPr>
            <a:xfrm>
              <a:off x="6857113" y="3757504"/>
              <a:ext cx="320040" cy="320462"/>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0" name="Oval 209"/>
            <p:cNvSpPr/>
            <p:nvPr/>
          </p:nvSpPr>
          <p:spPr>
            <a:xfrm>
              <a:off x="6426954" y="3543863"/>
              <a:ext cx="320040" cy="320462"/>
            </a:xfrm>
            <a:prstGeom prst="ellipse">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211" name="Oval 210"/>
            <p:cNvSpPr/>
            <p:nvPr/>
          </p:nvSpPr>
          <p:spPr>
            <a:xfrm>
              <a:off x="5996795" y="3971145"/>
              <a:ext cx="320040" cy="320462"/>
            </a:xfrm>
            <a:prstGeom prst="ellipse">
              <a:avLst/>
            </a:prstGeom>
            <a:solidFill>
              <a:schemeClr val="accent1">
                <a:lumMod val="40000"/>
                <a:lumOff val="6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212" name="Rounded Rectangle 211"/>
            <p:cNvSpPr/>
            <p:nvPr/>
          </p:nvSpPr>
          <p:spPr>
            <a:xfrm>
              <a:off x="5961244" y="3508257"/>
              <a:ext cx="1286922" cy="835143"/>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3" name="Oval 212"/>
            <p:cNvSpPr/>
            <p:nvPr/>
          </p:nvSpPr>
          <p:spPr>
            <a:xfrm>
              <a:off x="8512478" y="3971145"/>
              <a:ext cx="320040" cy="320462"/>
            </a:xfrm>
            <a:prstGeom prst="ellipse">
              <a:avLst/>
            </a:prstGeom>
            <a:solidFill>
              <a:schemeClr val="accent1">
                <a:lumMod val="40000"/>
                <a:lumOff val="6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214" name="Oval 213"/>
            <p:cNvSpPr/>
            <p:nvPr/>
          </p:nvSpPr>
          <p:spPr>
            <a:xfrm>
              <a:off x="8082319" y="3550300"/>
              <a:ext cx="320040" cy="32046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215" name="Oval 214"/>
            <p:cNvSpPr/>
            <p:nvPr/>
          </p:nvSpPr>
          <p:spPr>
            <a:xfrm>
              <a:off x="7652160" y="3757504"/>
              <a:ext cx="320040" cy="320462"/>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6" name="Rounded Rectangle 215"/>
            <p:cNvSpPr/>
            <p:nvPr/>
          </p:nvSpPr>
          <p:spPr>
            <a:xfrm>
              <a:off x="7616609" y="3508256"/>
              <a:ext cx="1286922" cy="835143"/>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7" name="Straight Arrow Connector 216"/>
            <p:cNvCxnSpPr>
              <a:stCxn id="208" idx="3"/>
              <a:endCxn id="212" idx="1"/>
            </p:cNvCxnSpPr>
            <p:nvPr/>
          </p:nvCxnSpPr>
          <p:spPr>
            <a:xfrm>
              <a:off x="5554122" y="3925828"/>
              <a:ext cx="407122" cy="1"/>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18" name="Straight Arrow Connector 217"/>
            <p:cNvCxnSpPr>
              <a:stCxn id="212" idx="3"/>
              <a:endCxn id="216" idx="1"/>
            </p:cNvCxnSpPr>
            <p:nvPr/>
          </p:nvCxnSpPr>
          <p:spPr>
            <a:xfrm flipV="1">
              <a:off x="7248166" y="3925828"/>
              <a:ext cx="368443" cy="1"/>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19" name="TextBox 218"/>
            <p:cNvSpPr txBox="1"/>
            <p:nvPr/>
          </p:nvSpPr>
          <p:spPr>
            <a:xfrm>
              <a:off x="5229788" y="3601413"/>
              <a:ext cx="176499" cy="203782"/>
            </a:xfrm>
            <a:prstGeom prst="rect">
              <a:avLst/>
            </a:prstGeom>
            <a:noFill/>
          </p:spPr>
          <p:txBody>
            <a:bodyPr wrap="none" rtlCol="0">
              <a:spAutoFit/>
            </a:bodyPr>
            <a:lstStyle/>
            <a:p>
              <a:r>
                <a:rPr lang="en-US" dirty="0" smtClean="0"/>
                <a:t>3</a:t>
              </a:r>
              <a:endParaRPr lang="en-US" dirty="0"/>
            </a:p>
          </p:txBody>
        </p:sp>
        <p:sp>
          <p:nvSpPr>
            <p:cNvPr id="220" name="TextBox 219"/>
            <p:cNvSpPr txBox="1"/>
            <p:nvPr/>
          </p:nvSpPr>
          <p:spPr>
            <a:xfrm>
              <a:off x="6934056" y="3720732"/>
              <a:ext cx="176499" cy="203782"/>
            </a:xfrm>
            <a:prstGeom prst="rect">
              <a:avLst/>
            </a:prstGeom>
            <a:noFill/>
          </p:spPr>
          <p:txBody>
            <a:bodyPr wrap="none" rtlCol="0">
              <a:spAutoFit/>
            </a:bodyPr>
            <a:lstStyle/>
            <a:p>
              <a:r>
                <a:rPr lang="en-US" dirty="0" smtClean="0"/>
                <a:t>3</a:t>
              </a:r>
              <a:endParaRPr lang="en-US" dirty="0"/>
            </a:p>
          </p:txBody>
        </p:sp>
        <p:sp>
          <p:nvSpPr>
            <p:cNvPr id="221" name="TextBox 220"/>
            <p:cNvSpPr txBox="1"/>
            <p:nvPr/>
          </p:nvSpPr>
          <p:spPr>
            <a:xfrm>
              <a:off x="7721394" y="3728978"/>
              <a:ext cx="176499" cy="203782"/>
            </a:xfrm>
            <a:prstGeom prst="rect">
              <a:avLst/>
            </a:prstGeom>
            <a:noFill/>
          </p:spPr>
          <p:txBody>
            <a:bodyPr wrap="none" rtlCol="0">
              <a:spAutoFit/>
            </a:bodyPr>
            <a:lstStyle/>
            <a:p>
              <a:r>
                <a:rPr lang="en-US" dirty="0" smtClean="0"/>
                <a:t>1</a:t>
              </a:r>
              <a:endParaRPr lang="en-US" dirty="0"/>
            </a:p>
          </p:txBody>
        </p:sp>
        <p:sp>
          <p:nvSpPr>
            <p:cNvPr id="222" name="TextBox 221"/>
            <p:cNvSpPr txBox="1"/>
            <p:nvPr/>
          </p:nvSpPr>
          <p:spPr>
            <a:xfrm>
              <a:off x="5087669" y="4035741"/>
              <a:ext cx="418704" cy="369332"/>
            </a:xfrm>
            <a:prstGeom prst="rect">
              <a:avLst/>
            </a:prstGeom>
            <a:noFill/>
          </p:spPr>
          <p:txBody>
            <a:bodyPr wrap="none" rtlCol="0">
              <a:spAutoFit/>
            </a:bodyPr>
            <a:lstStyle/>
            <a:p>
              <a:r>
                <a:rPr lang="en-US" dirty="0" smtClean="0"/>
                <a:t>12</a:t>
              </a:r>
              <a:endParaRPr lang="en-US" dirty="0"/>
            </a:p>
          </p:txBody>
        </p:sp>
        <p:sp>
          <p:nvSpPr>
            <p:cNvPr id="223" name="TextBox 222"/>
            <p:cNvSpPr txBox="1"/>
            <p:nvPr/>
          </p:nvSpPr>
          <p:spPr>
            <a:xfrm>
              <a:off x="6654898" y="4021453"/>
              <a:ext cx="244959" cy="203782"/>
            </a:xfrm>
            <a:prstGeom prst="rect">
              <a:avLst/>
            </a:prstGeom>
            <a:noFill/>
          </p:spPr>
          <p:txBody>
            <a:bodyPr wrap="none" rtlCol="0">
              <a:spAutoFit/>
            </a:bodyPr>
            <a:lstStyle/>
            <a:p>
              <a:r>
                <a:rPr lang="en-US" dirty="0" smtClean="0"/>
                <a:t>10</a:t>
              </a:r>
              <a:endParaRPr lang="en-US" dirty="0"/>
            </a:p>
          </p:txBody>
        </p:sp>
        <p:sp>
          <p:nvSpPr>
            <p:cNvPr id="224" name="TextBox 223"/>
            <p:cNvSpPr txBox="1"/>
            <p:nvPr/>
          </p:nvSpPr>
          <p:spPr>
            <a:xfrm>
              <a:off x="8168191" y="4023280"/>
              <a:ext cx="244959" cy="203781"/>
            </a:xfrm>
            <a:prstGeom prst="rect">
              <a:avLst/>
            </a:prstGeom>
            <a:noFill/>
          </p:spPr>
          <p:txBody>
            <a:bodyPr wrap="none" rtlCol="0">
              <a:spAutoFit/>
            </a:bodyPr>
            <a:lstStyle/>
            <a:p>
              <a:r>
                <a:rPr lang="en-US" dirty="0" smtClean="0"/>
                <a:t>10</a:t>
              </a:r>
              <a:endParaRPr lang="en-US" dirty="0"/>
            </a:p>
          </p:txBody>
        </p:sp>
        <p:sp>
          <p:nvSpPr>
            <p:cNvPr id="225" name="TextBox 224"/>
            <p:cNvSpPr txBox="1"/>
            <p:nvPr/>
          </p:nvSpPr>
          <p:spPr>
            <a:xfrm>
              <a:off x="5587236" y="3607792"/>
              <a:ext cx="301686" cy="369332"/>
            </a:xfrm>
            <a:prstGeom prst="rect">
              <a:avLst/>
            </a:prstGeom>
            <a:noFill/>
          </p:spPr>
          <p:txBody>
            <a:bodyPr wrap="none" rtlCol="0">
              <a:spAutoFit/>
            </a:bodyPr>
            <a:lstStyle/>
            <a:p>
              <a:r>
                <a:rPr lang="en-US" dirty="0" smtClean="0">
                  <a:solidFill>
                    <a:srgbClr val="FF0000"/>
                  </a:solidFill>
                </a:rPr>
                <a:t>0</a:t>
              </a:r>
              <a:endParaRPr lang="en-US" dirty="0">
                <a:solidFill>
                  <a:srgbClr val="FF0000"/>
                </a:solidFill>
              </a:endParaRPr>
            </a:p>
          </p:txBody>
        </p:sp>
        <p:sp>
          <p:nvSpPr>
            <p:cNvPr id="226" name="TextBox 225"/>
            <p:cNvSpPr txBox="1"/>
            <p:nvPr/>
          </p:nvSpPr>
          <p:spPr>
            <a:xfrm>
              <a:off x="7238521" y="3609976"/>
              <a:ext cx="301686" cy="369332"/>
            </a:xfrm>
            <a:prstGeom prst="rect">
              <a:avLst/>
            </a:prstGeom>
            <a:noFill/>
          </p:spPr>
          <p:txBody>
            <a:bodyPr wrap="none" rtlCol="0">
              <a:spAutoFit/>
            </a:bodyPr>
            <a:lstStyle/>
            <a:p>
              <a:r>
                <a:rPr lang="en-US" dirty="0" smtClean="0">
                  <a:solidFill>
                    <a:srgbClr val="FF0000"/>
                  </a:solidFill>
                </a:rPr>
                <a:t>0</a:t>
              </a:r>
              <a:endParaRPr lang="en-US" dirty="0">
                <a:solidFill>
                  <a:srgbClr val="FF0000"/>
                </a:solidFill>
              </a:endParaRPr>
            </a:p>
          </p:txBody>
        </p:sp>
        <p:sp>
          <p:nvSpPr>
            <p:cNvPr id="227" name="Chord 226"/>
            <p:cNvSpPr/>
            <p:nvPr/>
          </p:nvSpPr>
          <p:spPr>
            <a:xfrm>
              <a:off x="7662974" y="3771330"/>
              <a:ext cx="356215" cy="304713"/>
            </a:xfrm>
            <a:prstGeom prst="chord">
              <a:avLst>
                <a:gd name="adj1" fmla="val 6180498"/>
                <a:gd name="adj2" fmla="val 15484491"/>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8" name="Chord 227"/>
            <p:cNvSpPr/>
            <p:nvPr/>
          </p:nvSpPr>
          <p:spPr>
            <a:xfrm>
              <a:off x="6864250" y="3770988"/>
              <a:ext cx="356215" cy="304713"/>
            </a:xfrm>
            <a:prstGeom prst="chord">
              <a:avLst>
                <a:gd name="adj1" fmla="val 6180498"/>
                <a:gd name="adj2" fmla="val 15484491"/>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9" name="Chord 228"/>
            <p:cNvSpPr/>
            <p:nvPr/>
          </p:nvSpPr>
          <p:spPr>
            <a:xfrm>
              <a:off x="5172777" y="3647228"/>
              <a:ext cx="356215" cy="304713"/>
            </a:xfrm>
            <a:prstGeom prst="chord">
              <a:avLst>
                <a:gd name="adj1" fmla="val 6180498"/>
                <a:gd name="adj2" fmla="val 15484491"/>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Rounded Rectangular Callout 17"/>
          <p:cNvSpPr/>
          <p:nvPr/>
        </p:nvSpPr>
        <p:spPr>
          <a:xfrm>
            <a:off x="2895599" y="4419600"/>
            <a:ext cx="2862084" cy="381000"/>
          </a:xfrm>
          <a:prstGeom prst="wedgeRoundRectCallout">
            <a:avLst>
              <a:gd name="adj1" fmla="val 5870"/>
              <a:gd name="adj2" fmla="val 130560"/>
              <a:gd name="adj3" fmla="val 16667"/>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Sometimes idling is better</a:t>
            </a:r>
            <a:endParaRPr lang="en-US" dirty="0"/>
          </a:p>
        </p:txBody>
      </p:sp>
      <p:sp>
        <p:nvSpPr>
          <p:cNvPr id="230" name="TextBox 229"/>
          <p:cNvSpPr txBox="1"/>
          <p:nvPr/>
        </p:nvSpPr>
        <p:spPr>
          <a:xfrm>
            <a:off x="4763423" y="5951983"/>
            <a:ext cx="3647089" cy="369332"/>
          </a:xfrm>
          <a:prstGeom prst="rect">
            <a:avLst/>
          </a:prstGeom>
          <a:solidFill>
            <a:schemeClr val="tx2">
              <a:lumMod val="75000"/>
            </a:schemeClr>
          </a:solidFill>
        </p:spPr>
        <p:txBody>
          <a:bodyPr wrap="none" rtlCol="0">
            <a:spAutoFit/>
          </a:bodyPr>
          <a:lstStyle/>
          <a:p>
            <a:r>
              <a:rPr lang="en-US" dirty="0" smtClean="0">
                <a:solidFill>
                  <a:schemeClr val="bg1"/>
                </a:solidFill>
              </a:rPr>
              <a:t>Best practical variant of local optimal</a:t>
            </a:r>
            <a:endParaRPr lang="en-US" dirty="0">
              <a:solidFill>
                <a:schemeClr val="bg1"/>
              </a:solidFill>
            </a:endParaRPr>
          </a:p>
        </p:txBody>
      </p:sp>
    </p:spTree>
    <p:extLst>
      <p:ext uri="{BB962C8B-B14F-4D97-AF65-F5344CB8AC3E}">
        <p14:creationId xmlns:p14="http://schemas.microsoft.com/office/powerpoint/2010/main" val="20644277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7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33" grpId="0"/>
      <p:bldP spid="18" grpId="0" animBg="1"/>
      <p:bldP spid="230"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E:\Users\Saqib Ilyas\Documents\GitHub\Dissertation\picspres\s1vseqr.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6450" y="1066800"/>
            <a:ext cx="8185150" cy="34694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a:t>Cost </a:t>
            </a:r>
            <a:r>
              <a:rPr lang="en-US" dirty="0" smtClean="0"/>
              <a:t>Savings </a:t>
            </a:r>
            <a:r>
              <a:rPr lang="en-US" dirty="0"/>
              <a:t>vs </a:t>
            </a:r>
            <a:r>
              <a:rPr lang="en-US" dirty="0" smtClean="0"/>
              <a:t>Over-provisioning</a:t>
            </a:r>
            <a:endParaRPr lang="en-US" dirty="0"/>
          </a:p>
        </p:txBody>
      </p:sp>
      <p:sp>
        <p:nvSpPr>
          <p:cNvPr id="3" name="Slide Number Placeholder 2"/>
          <p:cNvSpPr>
            <a:spLocks noGrp="1"/>
          </p:cNvSpPr>
          <p:nvPr>
            <p:ph type="sldNum" sz="quarter" idx="12"/>
          </p:nvPr>
        </p:nvSpPr>
        <p:spPr/>
        <p:txBody>
          <a:bodyPr/>
          <a:lstStyle/>
          <a:p>
            <a:fld id="{6E32B92A-CB75-4E54-8293-CBC8A13B5AFB}" type="slidenum">
              <a:rPr lang="en-US" smtClean="0"/>
              <a:t>22</a:t>
            </a:fld>
            <a:endParaRPr lang="en-US"/>
          </a:p>
        </p:txBody>
      </p:sp>
      <p:sp>
        <p:nvSpPr>
          <p:cNvPr id="5" name="TextBox 4"/>
          <p:cNvSpPr txBox="1"/>
          <p:nvPr/>
        </p:nvSpPr>
        <p:spPr>
          <a:xfrm>
            <a:off x="3651447" y="4507468"/>
            <a:ext cx="2210285" cy="369332"/>
          </a:xfrm>
          <a:prstGeom prst="rect">
            <a:avLst/>
          </a:prstGeom>
          <a:noFill/>
        </p:spPr>
        <p:txBody>
          <a:bodyPr wrap="none" rtlCol="0">
            <a:spAutoFit/>
          </a:bodyPr>
          <a:lstStyle/>
          <a:p>
            <a:r>
              <a:rPr lang="en-US" dirty="0" smtClean="0"/>
              <a:t>Over-provisioning </a:t>
            </a:r>
            <a:r>
              <a:rPr lang="en-US" dirty="0" smtClean="0"/>
              <a:t>(%)</a:t>
            </a:r>
            <a:endParaRPr lang="en-US" dirty="0"/>
          </a:p>
        </p:txBody>
      </p:sp>
      <p:sp>
        <p:nvSpPr>
          <p:cNvPr id="11" name="TextBox 10"/>
          <p:cNvSpPr txBox="1"/>
          <p:nvPr/>
        </p:nvSpPr>
        <p:spPr>
          <a:xfrm rot="16200000">
            <a:off x="58562" y="2682731"/>
            <a:ext cx="2690608" cy="369332"/>
          </a:xfrm>
          <a:prstGeom prst="rect">
            <a:avLst/>
          </a:prstGeom>
          <a:noFill/>
        </p:spPr>
        <p:txBody>
          <a:bodyPr wrap="none" rtlCol="0">
            <a:spAutoFit/>
          </a:bodyPr>
          <a:lstStyle/>
          <a:p>
            <a:r>
              <a:rPr lang="en-US" dirty="0" smtClean="0"/>
              <a:t>Savings over UNIFORM (%)</a:t>
            </a:r>
            <a:endParaRPr lang="en-US" dirty="0"/>
          </a:p>
        </p:txBody>
      </p:sp>
      <p:sp>
        <p:nvSpPr>
          <p:cNvPr id="6" name="TextBox 5"/>
          <p:cNvSpPr txBox="1"/>
          <p:nvPr/>
        </p:nvSpPr>
        <p:spPr>
          <a:xfrm>
            <a:off x="990600" y="5029200"/>
            <a:ext cx="3125086" cy="400110"/>
          </a:xfrm>
          <a:prstGeom prst="rect">
            <a:avLst/>
          </a:prstGeom>
          <a:solidFill>
            <a:srgbClr val="002060"/>
          </a:solidFill>
        </p:spPr>
        <p:txBody>
          <a:bodyPr wrap="none" rtlCol="0">
            <a:spAutoFit/>
          </a:bodyPr>
          <a:lstStyle/>
          <a:p>
            <a:r>
              <a:rPr lang="en-US" sz="2000" dirty="0" smtClean="0">
                <a:solidFill>
                  <a:schemeClr val="bg1"/>
                </a:solidFill>
              </a:rPr>
              <a:t>Increased </a:t>
            </a:r>
            <a:r>
              <a:rPr lang="en-US" sz="2000" dirty="0" smtClean="0">
                <a:solidFill>
                  <a:schemeClr val="bg1"/>
                </a:solidFill>
              </a:rPr>
              <a:t>over-provisioning</a:t>
            </a:r>
            <a:endParaRPr lang="en-US" sz="2000" dirty="0">
              <a:solidFill>
                <a:schemeClr val="bg1"/>
              </a:solidFill>
            </a:endParaRPr>
          </a:p>
        </p:txBody>
      </p:sp>
      <p:sp>
        <p:nvSpPr>
          <p:cNvPr id="13" name="TextBox 12"/>
          <p:cNvSpPr txBox="1"/>
          <p:nvPr/>
        </p:nvSpPr>
        <p:spPr>
          <a:xfrm>
            <a:off x="5086112" y="5029200"/>
            <a:ext cx="3836756" cy="400110"/>
          </a:xfrm>
          <a:prstGeom prst="rect">
            <a:avLst/>
          </a:prstGeom>
          <a:solidFill>
            <a:srgbClr val="002060"/>
          </a:solidFill>
        </p:spPr>
        <p:txBody>
          <a:bodyPr wrap="none" rtlCol="0">
            <a:spAutoFit/>
          </a:bodyPr>
          <a:lstStyle/>
          <a:p>
            <a:r>
              <a:rPr lang="en-US" sz="2000" dirty="0" smtClean="0">
                <a:solidFill>
                  <a:schemeClr val="bg1"/>
                </a:solidFill>
              </a:rPr>
              <a:t>More capacity at cheaper locations</a:t>
            </a:r>
            <a:endParaRPr lang="en-US" sz="2000" dirty="0">
              <a:solidFill>
                <a:schemeClr val="bg1"/>
              </a:solidFill>
            </a:endParaRPr>
          </a:p>
        </p:txBody>
      </p:sp>
      <p:sp>
        <p:nvSpPr>
          <p:cNvPr id="12" name="Right Arrow 11"/>
          <p:cNvSpPr/>
          <p:nvPr/>
        </p:nvSpPr>
        <p:spPr>
          <a:xfrm>
            <a:off x="4343400" y="5147593"/>
            <a:ext cx="454123" cy="20005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6248400" y="6031468"/>
            <a:ext cx="1628716" cy="369332"/>
          </a:xfrm>
          <a:prstGeom prst="rect">
            <a:avLst/>
          </a:prstGeom>
          <a:solidFill>
            <a:srgbClr val="002060"/>
          </a:solidFill>
        </p:spPr>
        <p:txBody>
          <a:bodyPr wrap="none" rtlCol="0">
            <a:spAutoFit/>
          </a:bodyPr>
          <a:lstStyle/>
          <a:p>
            <a:r>
              <a:rPr lang="en-US" dirty="0" smtClean="0">
                <a:solidFill>
                  <a:schemeClr val="bg1"/>
                </a:solidFill>
              </a:rPr>
              <a:t>Greater savings</a:t>
            </a:r>
            <a:endParaRPr lang="en-US" dirty="0">
              <a:solidFill>
                <a:schemeClr val="bg1"/>
              </a:solidFill>
            </a:endParaRPr>
          </a:p>
        </p:txBody>
      </p:sp>
      <p:sp>
        <p:nvSpPr>
          <p:cNvPr id="15" name="Down Arrow 14"/>
          <p:cNvSpPr/>
          <p:nvPr/>
        </p:nvSpPr>
        <p:spPr>
          <a:xfrm>
            <a:off x="6934200" y="5562600"/>
            <a:ext cx="228600" cy="30366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079270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1" nodeType="click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grpId="1"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3" grpId="0" animBg="1"/>
      <p:bldP spid="12" grpId="0" animBg="1"/>
      <p:bldP spid="14" grpId="1" animBg="1"/>
      <p:bldP spid="15" grpId="1"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E:\Users\Saqib Ilyas\Documents\GitHub\Dissertation\picspres\s3r.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1468" y="1250732"/>
            <a:ext cx="7580532" cy="3473948"/>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a:t>Electricity </a:t>
            </a:r>
            <a:r>
              <a:rPr lang="en-US" dirty="0" smtClean="0"/>
              <a:t>Cost </a:t>
            </a:r>
            <a:r>
              <a:rPr lang="en-US" dirty="0"/>
              <a:t>vs </a:t>
            </a:r>
            <a:r>
              <a:rPr lang="en-US" dirty="0" smtClean="0"/>
              <a:t>Transition </a:t>
            </a:r>
            <a:r>
              <a:rPr lang="en-US" dirty="0"/>
              <a:t>C</a:t>
            </a:r>
            <a:r>
              <a:rPr lang="en-US" dirty="0" smtClean="0"/>
              <a:t>ost</a:t>
            </a:r>
            <a:endParaRPr lang="en-US" dirty="0"/>
          </a:p>
        </p:txBody>
      </p:sp>
      <p:sp>
        <p:nvSpPr>
          <p:cNvPr id="9" name="Slide Number Placeholder 8"/>
          <p:cNvSpPr>
            <a:spLocks noGrp="1"/>
          </p:cNvSpPr>
          <p:nvPr>
            <p:ph type="sldNum" sz="quarter" idx="12"/>
          </p:nvPr>
        </p:nvSpPr>
        <p:spPr/>
        <p:txBody>
          <a:bodyPr/>
          <a:lstStyle/>
          <a:p>
            <a:fld id="{6E32B92A-CB75-4E54-8293-CBC8A13B5AFB}" type="slidenum">
              <a:rPr lang="en-US" smtClean="0"/>
              <a:t>23</a:t>
            </a:fld>
            <a:endParaRPr lang="en-US" dirty="0"/>
          </a:p>
        </p:txBody>
      </p:sp>
      <p:sp>
        <p:nvSpPr>
          <p:cNvPr id="4" name="Rounded Rectangular Callout 3"/>
          <p:cNvSpPr/>
          <p:nvPr/>
        </p:nvSpPr>
        <p:spPr>
          <a:xfrm>
            <a:off x="4892566" y="5029200"/>
            <a:ext cx="3886200" cy="457200"/>
          </a:xfrm>
          <a:prstGeom prst="wedgeRoundRectCallout">
            <a:avLst>
              <a:gd name="adj1" fmla="val 20255"/>
              <a:gd name="adj2" fmla="val -137500"/>
              <a:gd name="adj3" fmla="val 16667"/>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Transition cost = single interval idling</a:t>
            </a:r>
            <a:endParaRPr lang="en-US" dirty="0"/>
          </a:p>
        </p:txBody>
      </p:sp>
      <p:sp>
        <p:nvSpPr>
          <p:cNvPr id="12" name="TextBox 11"/>
          <p:cNvSpPr txBox="1"/>
          <p:nvPr/>
        </p:nvSpPr>
        <p:spPr>
          <a:xfrm rot="16200000">
            <a:off x="-56939" y="2541513"/>
            <a:ext cx="2363147" cy="646331"/>
          </a:xfrm>
          <a:prstGeom prst="rect">
            <a:avLst/>
          </a:prstGeom>
          <a:noFill/>
        </p:spPr>
        <p:txBody>
          <a:bodyPr wrap="none" rtlCol="0">
            <a:spAutoFit/>
          </a:bodyPr>
          <a:lstStyle/>
          <a:p>
            <a:pPr algn="ctr"/>
            <a:r>
              <a:rPr lang="en-US" dirty="0" smtClean="0"/>
              <a:t>Electricity Cost Savings </a:t>
            </a:r>
          </a:p>
          <a:p>
            <a:pPr algn="ctr"/>
            <a:r>
              <a:rPr lang="en-US" dirty="0" smtClean="0"/>
              <a:t>vs UNIFORM (%)</a:t>
            </a:r>
            <a:endParaRPr lang="en-US" dirty="0"/>
          </a:p>
        </p:txBody>
      </p:sp>
      <p:sp>
        <p:nvSpPr>
          <p:cNvPr id="11" name="TextBox 10"/>
          <p:cNvSpPr txBox="1"/>
          <p:nvPr/>
        </p:nvSpPr>
        <p:spPr>
          <a:xfrm>
            <a:off x="3035596" y="4648200"/>
            <a:ext cx="3593804" cy="369332"/>
          </a:xfrm>
          <a:prstGeom prst="rect">
            <a:avLst/>
          </a:prstGeom>
          <a:noFill/>
        </p:spPr>
        <p:txBody>
          <a:bodyPr wrap="none" rtlCol="0">
            <a:spAutoFit/>
          </a:bodyPr>
          <a:lstStyle/>
          <a:p>
            <a:r>
              <a:rPr lang="en-US" dirty="0" smtClean="0"/>
              <a:t>Transition </a:t>
            </a:r>
            <a:r>
              <a:rPr lang="en-US" dirty="0" smtClean="0"/>
              <a:t>Costs </a:t>
            </a:r>
            <a:r>
              <a:rPr lang="en-US" dirty="0" smtClean="0"/>
              <a:t>(relative magnitude)</a:t>
            </a:r>
            <a:endParaRPr lang="en-US" dirty="0"/>
          </a:p>
        </p:txBody>
      </p:sp>
      <p:sp>
        <p:nvSpPr>
          <p:cNvPr id="5" name="Rounded Rectangular Callout 4"/>
          <p:cNvSpPr/>
          <p:nvPr/>
        </p:nvSpPr>
        <p:spPr>
          <a:xfrm>
            <a:off x="93260" y="5029200"/>
            <a:ext cx="2133600" cy="381000"/>
          </a:xfrm>
          <a:prstGeom prst="wedgeRoundRectCallout">
            <a:avLst>
              <a:gd name="adj1" fmla="val 29060"/>
              <a:gd name="adj2" fmla="val -166754"/>
              <a:gd name="adj3" fmla="val 16667"/>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No transition costs</a:t>
            </a:r>
            <a:endParaRPr lang="en-US" dirty="0"/>
          </a:p>
        </p:txBody>
      </p:sp>
      <p:sp>
        <p:nvSpPr>
          <p:cNvPr id="13" name="TextBox 12"/>
          <p:cNvSpPr txBox="1"/>
          <p:nvPr/>
        </p:nvSpPr>
        <p:spPr>
          <a:xfrm>
            <a:off x="564932" y="3048000"/>
            <a:ext cx="7951920" cy="523220"/>
          </a:xfrm>
          <a:prstGeom prst="rect">
            <a:avLst/>
          </a:prstGeom>
          <a:solidFill>
            <a:srgbClr val="002060"/>
          </a:solidFill>
        </p:spPr>
        <p:txBody>
          <a:bodyPr wrap="none" rtlCol="0">
            <a:spAutoFit/>
          </a:bodyPr>
          <a:lstStyle/>
          <a:p>
            <a:r>
              <a:rPr lang="en-US" sz="2800" dirty="0" smtClean="0">
                <a:solidFill>
                  <a:schemeClr val="bg1"/>
                </a:solidFill>
              </a:rPr>
              <a:t>RED-BL energy </a:t>
            </a:r>
            <a:r>
              <a:rPr lang="en-US" sz="2800" dirty="0" smtClean="0">
                <a:solidFill>
                  <a:schemeClr val="bg1"/>
                </a:solidFill>
              </a:rPr>
              <a:t>savings scale well with transition costs</a:t>
            </a:r>
            <a:endParaRPr lang="en-US" sz="2800" dirty="0">
              <a:solidFill>
                <a:schemeClr val="bg1"/>
              </a:solidFill>
            </a:endParaRPr>
          </a:p>
        </p:txBody>
      </p:sp>
      <p:cxnSp>
        <p:nvCxnSpPr>
          <p:cNvPr id="6" name="Straight Arrow Connector 5"/>
          <p:cNvCxnSpPr/>
          <p:nvPr/>
        </p:nvCxnSpPr>
        <p:spPr>
          <a:xfrm flipV="1">
            <a:off x="5867400" y="2286000"/>
            <a:ext cx="457200" cy="716202"/>
          </a:xfrm>
          <a:prstGeom prst="straightConnector1">
            <a:avLst/>
          </a:prstGeom>
          <a:ln w="25400">
            <a:solidFill>
              <a:srgbClr val="0066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9998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1" nodeType="clickEffect">
                                  <p:stCondLst>
                                    <p:cond delay="0"/>
                                  </p:stCondLst>
                                  <p:childTnLst>
                                    <p:set>
                                      <p:cBhvr>
                                        <p:cTn id="14" dur="1" fill="hold">
                                          <p:stCondLst>
                                            <p:cond delay="0"/>
                                          </p:stCondLst>
                                        </p:cTn>
                                        <p:tgtEl>
                                          <p:spTgt spid="5"/>
                                        </p:tgtEl>
                                        <p:attrNameLst>
                                          <p:attrName>style.visibility</p:attrName>
                                        </p:attrNameLst>
                                      </p:cBhvr>
                                      <p:to>
                                        <p:strVal val="hidden"/>
                                      </p:to>
                                    </p:set>
                                  </p:childTnLst>
                                </p:cTn>
                              </p:par>
                              <p:par>
                                <p:cTn id="15" presetID="1" presetClass="exit" presetSubtype="0" fill="hold" grpId="1" nodeType="withEffect">
                                  <p:stCondLst>
                                    <p:cond delay="0"/>
                                  </p:stCondLst>
                                  <p:childTnLst>
                                    <p:set>
                                      <p:cBhvr>
                                        <p:cTn id="16" dur="1" fill="hold">
                                          <p:stCondLst>
                                            <p:cond delay="0"/>
                                          </p:stCondLst>
                                        </p:cTn>
                                        <p:tgtEl>
                                          <p:spTgt spid="4"/>
                                        </p:tgtEl>
                                        <p:attrNameLst>
                                          <p:attrName>style.visibility</p:attrName>
                                        </p:attrNameLst>
                                      </p:cBhvr>
                                      <p:to>
                                        <p:strVal val="hidden"/>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5" grpId="0" animBg="1"/>
      <p:bldP spid="5" grpId="1" animBg="1"/>
      <p:bldP spid="13"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Granular (De)activation</a:t>
            </a:r>
            <a:endParaRPr lang="en-US" dirty="0"/>
          </a:p>
        </p:txBody>
      </p:sp>
      <p:sp>
        <p:nvSpPr>
          <p:cNvPr id="4" name="Slide Number Placeholder 3"/>
          <p:cNvSpPr>
            <a:spLocks noGrp="1"/>
          </p:cNvSpPr>
          <p:nvPr>
            <p:ph type="sldNum" sz="quarter" idx="12"/>
          </p:nvPr>
        </p:nvSpPr>
        <p:spPr/>
        <p:txBody>
          <a:bodyPr/>
          <a:lstStyle/>
          <a:p>
            <a:fld id="{6E32B92A-CB75-4E54-8293-CBC8A13B5AFB}" type="slidenum">
              <a:rPr lang="en-US" smtClean="0"/>
              <a:t>24</a:t>
            </a:fld>
            <a:endParaRPr lang="en-US"/>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066800"/>
            <a:ext cx="9144000" cy="4043174"/>
          </a:xfrm>
          <a:prstGeom prst="rect">
            <a:avLst/>
          </a:prstGeom>
        </p:spPr>
      </p:pic>
      <p:sp>
        <p:nvSpPr>
          <p:cNvPr id="10" name="TextBox 9"/>
          <p:cNvSpPr txBox="1"/>
          <p:nvPr/>
        </p:nvSpPr>
        <p:spPr>
          <a:xfrm>
            <a:off x="3260608" y="4953000"/>
            <a:ext cx="2835392" cy="369332"/>
          </a:xfrm>
          <a:prstGeom prst="rect">
            <a:avLst/>
          </a:prstGeom>
          <a:noFill/>
        </p:spPr>
        <p:txBody>
          <a:bodyPr wrap="none" rtlCol="0">
            <a:spAutoFit/>
          </a:bodyPr>
          <a:lstStyle/>
          <a:p>
            <a:r>
              <a:rPr lang="en-US" dirty="0" smtClean="0"/>
              <a:t>Granularity of (de)activation</a:t>
            </a:r>
            <a:endParaRPr lang="en-US" dirty="0"/>
          </a:p>
        </p:txBody>
      </p:sp>
      <p:sp>
        <p:nvSpPr>
          <p:cNvPr id="6" name="Rounded Rectangular Callout 5"/>
          <p:cNvSpPr/>
          <p:nvPr/>
        </p:nvSpPr>
        <p:spPr>
          <a:xfrm>
            <a:off x="2895600" y="5486400"/>
            <a:ext cx="2286000" cy="685800"/>
          </a:xfrm>
          <a:prstGeom prst="wedgeRoundRectCallout">
            <a:avLst>
              <a:gd name="adj1" fmla="val 13310"/>
              <a:gd name="adj2" fmla="val -137567"/>
              <a:gd name="adj3" fmla="val 16667"/>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white"/>
                </a:solidFill>
              </a:rPr>
              <a:t>Can (de)activate half a data center</a:t>
            </a:r>
          </a:p>
        </p:txBody>
      </p:sp>
      <p:sp>
        <p:nvSpPr>
          <p:cNvPr id="5" name="Rounded Rectangular Callout 4"/>
          <p:cNvSpPr/>
          <p:nvPr/>
        </p:nvSpPr>
        <p:spPr>
          <a:xfrm>
            <a:off x="6248400" y="5486400"/>
            <a:ext cx="2286000" cy="685800"/>
          </a:xfrm>
          <a:prstGeom prst="wedgeRoundRectCallout">
            <a:avLst>
              <a:gd name="adj1" fmla="val 37206"/>
              <a:gd name="adj2" fmla="val -137464"/>
              <a:gd name="adj3" fmla="val 16667"/>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white"/>
                </a:solidFill>
              </a:rPr>
              <a:t>Can only (de)activate entire data center</a:t>
            </a:r>
          </a:p>
        </p:txBody>
      </p:sp>
      <p:sp>
        <p:nvSpPr>
          <p:cNvPr id="11" name="TextBox 10"/>
          <p:cNvSpPr txBox="1"/>
          <p:nvPr/>
        </p:nvSpPr>
        <p:spPr>
          <a:xfrm rot="16200000">
            <a:off x="-900062" y="2768565"/>
            <a:ext cx="3083858" cy="646331"/>
          </a:xfrm>
          <a:prstGeom prst="rect">
            <a:avLst/>
          </a:prstGeom>
          <a:noFill/>
        </p:spPr>
        <p:txBody>
          <a:bodyPr wrap="none" rtlCol="0">
            <a:spAutoFit/>
          </a:bodyPr>
          <a:lstStyle/>
          <a:p>
            <a:pPr algn="ctr"/>
            <a:r>
              <a:rPr lang="en-US" dirty="0" smtClean="0"/>
              <a:t>Electricity Cost Savings Over </a:t>
            </a:r>
          </a:p>
          <a:p>
            <a:pPr algn="ctr"/>
            <a:r>
              <a:rPr lang="en-US" dirty="0" smtClean="0"/>
              <a:t>Full Data Center (De)Activation</a:t>
            </a:r>
            <a:endParaRPr lang="en-US" dirty="0"/>
          </a:p>
        </p:txBody>
      </p:sp>
      <p:sp>
        <p:nvSpPr>
          <p:cNvPr id="8" name="TextBox 7"/>
          <p:cNvSpPr txBox="1"/>
          <p:nvPr/>
        </p:nvSpPr>
        <p:spPr>
          <a:xfrm>
            <a:off x="2667000" y="1676400"/>
            <a:ext cx="6265498" cy="584775"/>
          </a:xfrm>
          <a:prstGeom prst="rect">
            <a:avLst/>
          </a:prstGeom>
          <a:solidFill>
            <a:srgbClr val="002060"/>
          </a:solidFill>
          <a:ln>
            <a:solidFill>
              <a:schemeClr val="accent1"/>
            </a:solidFill>
          </a:ln>
        </p:spPr>
        <p:txBody>
          <a:bodyPr wrap="none" rtlCol="0">
            <a:spAutoFit/>
          </a:bodyPr>
          <a:lstStyle/>
          <a:p>
            <a:r>
              <a:rPr lang="en-US" sz="3200" dirty="0" smtClean="0">
                <a:solidFill>
                  <a:schemeClr val="bg1"/>
                </a:solidFill>
              </a:rPr>
              <a:t>Nearly linear increase in cost savings</a:t>
            </a:r>
            <a:endParaRPr lang="en-US" sz="3200" dirty="0">
              <a:solidFill>
                <a:schemeClr val="bg1"/>
              </a:solidFill>
            </a:endParaRPr>
          </a:p>
        </p:txBody>
      </p:sp>
      <p:cxnSp>
        <p:nvCxnSpPr>
          <p:cNvPr id="9" name="Straight Arrow Connector 8"/>
          <p:cNvCxnSpPr/>
          <p:nvPr/>
        </p:nvCxnSpPr>
        <p:spPr>
          <a:xfrm flipH="1">
            <a:off x="3657600" y="5470634"/>
            <a:ext cx="2253734"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3641834" y="5618936"/>
            <a:ext cx="2207912" cy="369332"/>
          </a:xfrm>
          <a:prstGeom prst="rect">
            <a:avLst/>
          </a:prstGeom>
          <a:solidFill>
            <a:srgbClr val="002060"/>
          </a:solidFill>
        </p:spPr>
        <p:txBody>
          <a:bodyPr wrap="none" rtlCol="0">
            <a:spAutoFit/>
          </a:bodyPr>
          <a:lstStyle/>
          <a:p>
            <a:r>
              <a:rPr lang="en-US" dirty="0" smtClean="0">
                <a:solidFill>
                  <a:schemeClr val="bg1"/>
                </a:solidFill>
              </a:rPr>
              <a:t>Increasing granularity</a:t>
            </a:r>
            <a:endParaRPr lang="en-US" dirty="0">
              <a:solidFill>
                <a:schemeClr val="bg1"/>
              </a:solidFill>
            </a:endParaRPr>
          </a:p>
        </p:txBody>
      </p:sp>
    </p:spTree>
    <p:extLst>
      <p:ext uri="{BB962C8B-B14F-4D97-AF65-F5344CB8AC3E}">
        <p14:creationId xmlns:p14="http://schemas.microsoft.com/office/powerpoint/2010/main" val="23745596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1"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1"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hidden"/>
                                      </p:to>
                                    </p:set>
                                  </p:childTnLst>
                                </p:cTn>
                              </p:par>
                              <p:par>
                                <p:cTn id="13" presetID="1" presetClass="exit"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hidden"/>
                                      </p:to>
                                    </p:set>
                                  </p:childTnLst>
                                </p:cTn>
                              </p:par>
                              <p:par>
                                <p:cTn id="15" presetID="1" presetClass="entr" presetSubtype="0" fill="hold"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5" grpId="0" animBg="1"/>
      <p:bldP spid="5" grpId="1" animBg="1"/>
      <p:bldP spid="8" grpId="0" animBg="1"/>
      <p:bldP spid="13"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Summary – Case Study </a:t>
            </a:r>
            <a:r>
              <a:rPr lang="en-US" dirty="0" smtClean="0"/>
              <a:t>I</a:t>
            </a:r>
            <a:endParaRPr lang="en-US" dirty="0"/>
          </a:p>
        </p:txBody>
      </p:sp>
      <p:sp>
        <p:nvSpPr>
          <p:cNvPr id="3" name="Content Placeholder 2"/>
          <p:cNvSpPr>
            <a:spLocks noGrp="1"/>
          </p:cNvSpPr>
          <p:nvPr>
            <p:ph idx="1"/>
          </p:nvPr>
        </p:nvSpPr>
        <p:spPr/>
        <p:txBody>
          <a:bodyPr>
            <a:normAutofit/>
          </a:bodyPr>
          <a:lstStyle/>
          <a:p>
            <a:r>
              <a:rPr lang="en-US" dirty="0" smtClean="0"/>
              <a:t>WR and RP are complementary</a:t>
            </a:r>
          </a:p>
          <a:p>
            <a:pPr lvl="1"/>
            <a:r>
              <a:rPr lang="en-US" dirty="0" smtClean="0"/>
              <a:t>Achieve electricity cost savings</a:t>
            </a:r>
          </a:p>
          <a:p>
            <a:r>
              <a:rPr lang="en-US" dirty="0" smtClean="0"/>
              <a:t>Transition costs may be significant</a:t>
            </a:r>
          </a:p>
          <a:p>
            <a:pPr lvl="1"/>
            <a:r>
              <a:rPr lang="en-US" dirty="0" smtClean="0"/>
              <a:t>Must be considered in electricity cost optimization </a:t>
            </a:r>
            <a:endParaRPr lang="en-US" dirty="0"/>
          </a:p>
        </p:txBody>
      </p:sp>
      <p:sp>
        <p:nvSpPr>
          <p:cNvPr id="5" name="Slide Number Placeholder 4"/>
          <p:cNvSpPr>
            <a:spLocks noGrp="1"/>
          </p:cNvSpPr>
          <p:nvPr>
            <p:ph type="sldNum" sz="quarter" idx="12"/>
          </p:nvPr>
        </p:nvSpPr>
        <p:spPr/>
        <p:txBody>
          <a:bodyPr/>
          <a:lstStyle/>
          <a:p>
            <a:fld id="{6E32B92A-CB75-4E54-8293-CBC8A13B5AFB}" type="slidenum">
              <a:rPr lang="en-US" smtClean="0"/>
              <a:t>25</a:t>
            </a:fld>
            <a:endParaRPr lang="en-US"/>
          </a:p>
        </p:txBody>
      </p:sp>
    </p:spTree>
    <p:extLst>
      <p:ext uri="{BB962C8B-B14F-4D97-AF65-F5344CB8AC3E}">
        <p14:creationId xmlns:p14="http://schemas.microsoft.com/office/powerpoint/2010/main" val="37235986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r>
              <a:rPr lang="en-US" dirty="0" smtClean="0"/>
              <a:t>Background and motivation</a:t>
            </a:r>
          </a:p>
          <a:p>
            <a:r>
              <a:rPr lang="en-US" dirty="0" smtClean="0"/>
              <a:t>Opportunity and </a:t>
            </a:r>
            <a:r>
              <a:rPr lang="en-US" dirty="0"/>
              <a:t>methodology</a:t>
            </a:r>
            <a:endParaRPr lang="en-US" dirty="0" smtClean="0"/>
          </a:p>
          <a:p>
            <a:r>
              <a:rPr lang="en-US" dirty="0" smtClean="0"/>
              <a:t>Case studies:</a:t>
            </a:r>
          </a:p>
          <a:p>
            <a:pPr lvl="1"/>
            <a:r>
              <a:rPr lang="en-US" dirty="0" smtClean="0"/>
              <a:t>Data centers</a:t>
            </a:r>
          </a:p>
          <a:p>
            <a:pPr lvl="1"/>
            <a:r>
              <a:rPr lang="en-US" b="1" dirty="0" smtClean="0">
                <a:solidFill>
                  <a:srgbClr val="FF0000"/>
                </a:solidFill>
              </a:rPr>
              <a:t>Cellular networks</a:t>
            </a:r>
          </a:p>
          <a:p>
            <a:r>
              <a:rPr lang="en-US" dirty="0" smtClean="0"/>
              <a:t>Conclusions and future work</a:t>
            </a:r>
            <a:endParaRPr lang="en-US" dirty="0"/>
          </a:p>
        </p:txBody>
      </p:sp>
      <p:sp>
        <p:nvSpPr>
          <p:cNvPr id="4" name="Slide Number Placeholder 3"/>
          <p:cNvSpPr>
            <a:spLocks noGrp="1"/>
          </p:cNvSpPr>
          <p:nvPr>
            <p:ph type="sldNum" sz="quarter" idx="12"/>
          </p:nvPr>
        </p:nvSpPr>
        <p:spPr/>
        <p:txBody>
          <a:bodyPr/>
          <a:lstStyle/>
          <a:p>
            <a:fld id="{6E32B92A-CB75-4E54-8293-CBC8A13B5AFB}" type="slidenum">
              <a:rPr lang="en-US" smtClean="0"/>
              <a:t>26</a:t>
            </a:fld>
            <a:endParaRPr lang="en-US"/>
          </a:p>
        </p:txBody>
      </p:sp>
    </p:spTree>
    <p:extLst>
      <p:ext uri="{BB962C8B-B14F-4D97-AF65-F5344CB8AC3E}">
        <p14:creationId xmlns:p14="http://schemas.microsoft.com/office/powerpoint/2010/main" val="298525506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Hexagon 41"/>
          <p:cNvSpPr/>
          <p:nvPr/>
        </p:nvSpPr>
        <p:spPr>
          <a:xfrm>
            <a:off x="350520" y="5072355"/>
            <a:ext cx="822960" cy="822960"/>
          </a:xfrm>
          <a:prstGeom prst="hexagon">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Hexagon 42"/>
          <p:cNvSpPr/>
          <p:nvPr/>
        </p:nvSpPr>
        <p:spPr>
          <a:xfrm>
            <a:off x="973758" y="4667779"/>
            <a:ext cx="822960" cy="822960"/>
          </a:xfrm>
          <a:prstGeom prst="hexagon">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Hexagon 43"/>
          <p:cNvSpPr/>
          <p:nvPr/>
        </p:nvSpPr>
        <p:spPr>
          <a:xfrm>
            <a:off x="968472" y="5481235"/>
            <a:ext cx="822960" cy="822960"/>
          </a:xfrm>
          <a:prstGeom prst="hexagon">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Hexagon 31"/>
          <p:cNvSpPr/>
          <p:nvPr/>
        </p:nvSpPr>
        <p:spPr>
          <a:xfrm>
            <a:off x="870282" y="3062443"/>
            <a:ext cx="822960" cy="822960"/>
          </a:xfrm>
          <a:prstGeom prst="hexagon">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Hexagon 32"/>
          <p:cNvSpPr/>
          <p:nvPr/>
        </p:nvSpPr>
        <p:spPr>
          <a:xfrm>
            <a:off x="1493520" y="2657867"/>
            <a:ext cx="822960" cy="822960"/>
          </a:xfrm>
          <a:prstGeom prst="hexagon">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Hexagon 33"/>
          <p:cNvSpPr/>
          <p:nvPr/>
        </p:nvSpPr>
        <p:spPr>
          <a:xfrm>
            <a:off x="1488234" y="3471323"/>
            <a:ext cx="822960" cy="822960"/>
          </a:xfrm>
          <a:prstGeom prst="hexagon">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normAutofit fontScale="90000"/>
          </a:bodyPr>
          <a:lstStyle/>
          <a:p>
            <a:r>
              <a:rPr lang="en-US" dirty="0" smtClean="0"/>
              <a:t>Case Study II</a:t>
            </a:r>
            <a:br>
              <a:rPr lang="en-US" dirty="0" smtClean="0"/>
            </a:br>
            <a:r>
              <a:rPr lang="en-US" dirty="0" smtClean="0"/>
              <a:t>Cellular Networks</a:t>
            </a:r>
            <a:endParaRPr lang="en-US" dirty="0"/>
          </a:p>
        </p:txBody>
      </p:sp>
      <p:pic>
        <p:nvPicPr>
          <p:cNvPr id="4" name="Picture 3" descr="C:\Users\SAQIB\AppData\Local\Microsoft\Windows\Temporary Internet Files\Content.IE5\6OXKIC0L\MC900349993[1].wmf"/>
          <p:cNvPicPr>
            <a:picLocks noChangeAspect="1" noChangeArrowheads="1"/>
          </p:cNvPicPr>
          <p:nvPr/>
        </p:nvPicPr>
        <p:blipFill>
          <a:blip r:embed="rId3" cstate="print"/>
          <a:srcRect/>
          <a:stretch>
            <a:fillRect/>
          </a:stretch>
        </p:blipFill>
        <p:spPr bwMode="auto">
          <a:xfrm>
            <a:off x="1143000" y="2971800"/>
            <a:ext cx="304800" cy="513030"/>
          </a:xfrm>
          <a:prstGeom prst="rect">
            <a:avLst/>
          </a:prstGeom>
          <a:noFill/>
        </p:spPr>
      </p:pic>
      <p:pic>
        <p:nvPicPr>
          <p:cNvPr id="5" name="Picture 3" descr="C:\Users\SAQIB\AppData\Local\Microsoft\Windows\Temporary Internet Files\Content.IE5\6OXKIC0L\MC900349993[1].wmf"/>
          <p:cNvPicPr>
            <a:picLocks noChangeAspect="1" noChangeArrowheads="1"/>
          </p:cNvPicPr>
          <p:nvPr/>
        </p:nvPicPr>
        <p:blipFill>
          <a:blip r:embed="rId3" cstate="print"/>
          <a:srcRect/>
          <a:stretch>
            <a:fillRect/>
          </a:stretch>
        </p:blipFill>
        <p:spPr bwMode="auto">
          <a:xfrm>
            <a:off x="1752600" y="3449370"/>
            <a:ext cx="304800" cy="513030"/>
          </a:xfrm>
          <a:prstGeom prst="rect">
            <a:avLst/>
          </a:prstGeom>
          <a:noFill/>
        </p:spPr>
      </p:pic>
      <p:pic>
        <p:nvPicPr>
          <p:cNvPr id="6" name="Picture 3" descr="C:\Users\SAQIB\AppData\Local\Microsoft\Windows\Temporary Internet Files\Content.IE5\6OXKIC0L\MC900349993[1].wmf"/>
          <p:cNvPicPr>
            <a:picLocks noGrp="1" noChangeAspect="1" noChangeArrowheads="1"/>
          </p:cNvPicPr>
          <p:nvPr>
            <p:ph idx="1"/>
          </p:nvPr>
        </p:nvPicPr>
        <p:blipFill>
          <a:blip r:embed="rId3" cstate="print"/>
          <a:srcRect/>
          <a:stretch>
            <a:fillRect/>
          </a:stretch>
        </p:blipFill>
        <p:spPr bwMode="auto">
          <a:xfrm>
            <a:off x="1731334" y="2611170"/>
            <a:ext cx="304800" cy="513030"/>
          </a:xfrm>
          <a:prstGeom prst="rect">
            <a:avLst/>
          </a:prstGeom>
          <a:noFill/>
        </p:spPr>
      </p:pic>
      <p:pic>
        <p:nvPicPr>
          <p:cNvPr id="7" name="Picture 3" descr="C:\Users\SAQIB\AppData\Local\Microsoft\Windows\Temporary Internet Files\Content.IE5\6OXKIC0L\MC900349993[1].wmf"/>
          <p:cNvPicPr>
            <a:picLocks noChangeAspect="1" noChangeArrowheads="1"/>
          </p:cNvPicPr>
          <p:nvPr/>
        </p:nvPicPr>
        <p:blipFill>
          <a:blip r:embed="rId3" cstate="print"/>
          <a:srcRect/>
          <a:stretch>
            <a:fillRect/>
          </a:stretch>
        </p:blipFill>
        <p:spPr bwMode="auto">
          <a:xfrm>
            <a:off x="609600" y="5008830"/>
            <a:ext cx="304800" cy="513030"/>
          </a:xfrm>
          <a:prstGeom prst="rect">
            <a:avLst/>
          </a:prstGeom>
          <a:noFill/>
        </p:spPr>
      </p:pic>
      <p:pic>
        <p:nvPicPr>
          <p:cNvPr id="8" name="Picture 3" descr="C:\Users\SAQIB\AppData\Local\Microsoft\Windows\Temporary Internet Files\Content.IE5\6OXKIC0L\MC900349993[1].wmf"/>
          <p:cNvPicPr>
            <a:picLocks noChangeAspect="1" noChangeArrowheads="1"/>
          </p:cNvPicPr>
          <p:nvPr/>
        </p:nvPicPr>
        <p:blipFill>
          <a:blip r:embed="rId3" cstate="print"/>
          <a:srcRect/>
          <a:stretch>
            <a:fillRect/>
          </a:stretch>
        </p:blipFill>
        <p:spPr bwMode="auto">
          <a:xfrm>
            <a:off x="1219200" y="5410200"/>
            <a:ext cx="304800" cy="513030"/>
          </a:xfrm>
          <a:prstGeom prst="rect">
            <a:avLst/>
          </a:prstGeom>
          <a:noFill/>
        </p:spPr>
      </p:pic>
      <p:pic>
        <p:nvPicPr>
          <p:cNvPr id="9" name="Picture 3" descr="C:\Users\SAQIB\AppData\Local\Microsoft\Windows\Temporary Internet Files\Content.IE5\6OXKIC0L\MC900349993[1].wmf"/>
          <p:cNvPicPr>
            <a:picLocks noChangeAspect="1" noChangeArrowheads="1"/>
          </p:cNvPicPr>
          <p:nvPr/>
        </p:nvPicPr>
        <p:blipFill>
          <a:blip r:embed="rId3" cstate="print"/>
          <a:srcRect/>
          <a:stretch>
            <a:fillRect/>
          </a:stretch>
        </p:blipFill>
        <p:spPr bwMode="auto">
          <a:xfrm>
            <a:off x="1219200" y="4603899"/>
            <a:ext cx="304800" cy="513030"/>
          </a:xfrm>
          <a:prstGeom prst="rect">
            <a:avLst/>
          </a:prstGeom>
          <a:noFill/>
        </p:spPr>
      </p:pic>
      <p:pic>
        <p:nvPicPr>
          <p:cNvPr id="10" name="Picture 2" descr="C:\Users\SAQIB\AppData\Local\Microsoft\Windows\Temporary Internet Files\Content.IE5\JN6QEPUW\MC900441450[1].png"/>
          <p:cNvPicPr>
            <a:picLocks noChangeAspect="1" noChangeArrowheads="1"/>
          </p:cNvPicPr>
          <p:nvPr/>
        </p:nvPicPr>
        <p:blipFill>
          <a:blip r:embed="rId4" cstate="print"/>
          <a:srcRect/>
          <a:stretch>
            <a:fillRect/>
          </a:stretch>
        </p:blipFill>
        <p:spPr bwMode="auto">
          <a:xfrm flipH="1">
            <a:off x="457200" y="3200400"/>
            <a:ext cx="381000" cy="381000"/>
          </a:xfrm>
          <a:prstGeom prst="rect">
            <a:avLst/>
          </a:prstGeom>
          <a:noFill/>
        </p:spPr>
      </p:pic>
      <p:sp>
        <p:nvSpPr>
          <p:cNvPr id="11" name="Rounded Rectangle 10"/>
          <p:cNvSpPr/>
          <p:nvPr/>
        </p:nvSpPr>
        <p:spPr>
          <a:xfrm>
            <a:off x="2590800" y="3276600"/>
            <a:ext cx="685800" cy="381000"/>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BSC</a:t>
            </a:r>
            <a:endParaRPr lang="en-US" dirty="0"/>
          </a:p>
        </p:txBody>
      </p:sp>
      <p:sp>
        <p:nvSpPr>
          <p:cNvPr id="12" name="Rounded Rectangle 11"/>
          <p:cNvSpPr/>
          <p:nvPr/>
        </p:nvSpPr>
        <p:spPr>
          <a:xfrm>
            <a:off x="2514600" y="5257800"/>
            <a:ext cx="685800" cy="381000"/>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BSC</a:t>
            </a:r>
            <a:endParaRPr lang="en-US" dirty="0"/>
          </a:p>
        </p:txBody>
      </p:sp>
      <p:sp>
        <p:nvSpPr>
          <p:cNvPr id="13" name="Rounded Rectangle 12"/>
          <p:cNvSpPr/>
          <p:nvPr/>
        </p:nvSpPr>
        <p:spPr>
          <a:xfrm>
            <a:off x="3352800" y="4267200"/>
            <a:ext cx="685800" cy="38100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MSC</a:t>
            </a:r>
            <a:endParaRPr lang="en-US" dirty="0"/>
          </a:p>
        </p:txBody>
      </p:sp>
      <p:cxnSp>
        <p:nvCxnSpPr>
          <p:cNvPr id="14" name="Straight Connector 13"/>
          <p:cNvCxnSpPr>
            <a:stCxn id="6" idx="3"/>
          </p:cNvCxnSpPr>
          <p:nvPr/>
        </p:nvCxnSpPr>
        <p:spPr>
          <a:xfrm>
            <a:off x="2036134" y="2867685"/>
            <a:ext cx="630866" cy="408915"/>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1447800" y="3352800"/>
            <a:ext cx="1143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V="1">
            <a:off x="2057400" y="3657600"/>
            <a:ext cx="609600" cy="225203"/>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11" idx="3"/>
            <a:endCxn id="13" idx="0"/>
          </p:cNvCxnSpPr>
          <p:nvPr/>
        </p:nvCxnSpPr>
        <p:spPr>
          <a:xfrm>
            <a:off x="3276600" y="3467100"/>
            <a:ext cx="419100" cy="8001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9" idx="3"/>
          </p:cNvCxnSpPr>
          <p:nvPr/>
        </p:nvCxnSpPr>
        <p:spPr>
          <a:xfrm>
            <a:off x="1524000" y="4860414"/>
            <a:ext cx="990600" cy="432882"/>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a:endCxn id="12" idx="1"/>
          </p:cNvCxnSpPr>
          <p:nvPr/>
        </p:nvCxnSpPr>
        <p:spPr>
          <a:xfrm>
            <a:off x="914400" y="5293296"/>
            <a:ext cx="1600200" cy="155004"/>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V="1">
            <a:off x="1524000" y="5638800"/>
            <a:ext cx="990600" cy="253916"/>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12" idx="3"/>
            <a:endCxn id="13" idx="2"/>
          </p:cNvCxnSpPr>
          <p:nvPr/>
        </p:nvCxnSpPr>
        <p:spPr>
          <a:xfrm flipV="1">
            <a:off x="3200400" y="4648200"/>
            <a:ext cx="495300" cy="800100"/>
          </a:xfrm>
          <a:prstGeom prst="line">
            <a:avLst/>
          </a:prstGeom>
        </p:spPr>
        <p:style>
          <a:lnRef idx="1">
            <a:schemeClr val="accent1"/>
          </a:lnRef>
          <a:fillRef idx="0">
            <a:schemeClr val="accent1"/>
          </a:fillRef>
          <a:effectRef idx="0">
            <a:schemeClr val="accent1"/>
          </a:effectRef>
          <a:fontRef idx="minor">
            <a:schemeClr val="tx1"/>
          </a:fontRef>
        </p:style>
      </p:cxnSp>
      <p:sp>
        <p:nvSpPr>
          <p:cNvPr id="22" name="Rounded Rectangular Callout 21"/>
          <p:cNvSpPr/>
          <p:nvPr/>
        </p:nvSpPr>
        <p:spPr>
          <a:xfrm>
            <a:off x="114300" y="2140579"/>
            <a:ext cx="2628900" cy="450221"/>
          </a:xfrm>
          <a:prstGeom prst="wedgeRoundRectCallout">
            <a:avLst>
              <a:gd name="adj1" fmla="val -5296"/>
              <a:gd name="adj2" fmla="val 135293"/>
              <a:gd name="adj3" fmla="val 16667"/>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Major power consumers</a:t>
            </a:r>
            <a:endParaRPr lang="en-US" dirty="0"/>
          </a:p>
        </p:txBody>
      </p:sp>
      <p:sp>
        <p:nvSpPr>
          <p:cNvPr id="24" name="Rounded Rectangular Callout 23"/>
          <p:cNvSpPr/>
          <p:nvPr/>
        </p:nvSpPr>
        <p:spPr>
          <a:xfrm>
            <a:off x="2857500" y="1586242"/>
            <a:ext cx="2057400" cy="942315"/>
          </a:xfrm>
          <a:prstGeom prst="wedgeRoundRectCallout">
            <a:avLst>
              <a:gd name="adj1" fmla="val -121327"/>
              <a:gd name="adj2" fmla="val 119031"/>
              <a:gd name="adj3" fmla="val 16667"/>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TRXs</a:t>
            </a:r>
          </a:p>
          <a:p>
            <a:pPr algn="ctr"/>
            <a:r>
              <a:rPr lang="en-US" dirty="0" smtClean="0"/>
              <a:t>Power amplifiers</a:t>
            </a:r>
          </a:p>
          <a:p>
            <a:pPr algn="ctr"/>
            <a:r>
              <a:rPr lang="en-US" dirty="0" smtClean="0"/>
              <a:t>Air conditioning</a:t>
            </a:r>
            <a:endParaRPr lang="en-US" dirty="0"/>
          </a:p>
        </p:txBody>
      </p:sp>
      <p:sp>
        <p:nvSpPr>
          <p:cNvPr id="3" name="Slide Number Placeholder 2"/>
          <p:cNvSpPr>
            <a:spLocks noGrp="1"/>
          </p:cNvSpPr>
          <p:nvPr>
            <p:ph type="sldNum" sz="quarter" idx="12"/>
          </p:nvPr>
        </p:nvSpPr>
        <p:spPr/>
        <p:txBody>
          <a:bodyPr/>
          <a:lstStyle/>
          <a:p>
            <a:fld id="{6E32B92A-CB75-4E54-8293-CBC8A13B5AFB}" type="slidenum">
              <a:rPr lang="en-US" smtClean="0"/>
              <a:t>27</a:t>
            </a:fld>
            <a:endParaRPr lang="en-US"/>
          </a:p>
        </p:txBody>
      </p:sp>
      <p:sp>
        <p:nvSpPr>
          <p:cNvPr id="25" name="TextBox 24"/>
          <p:cNvSpPr txBox="1"/>
          <p:nvPr/>
        </p:nvSpPr>
        <p:spPr>
          <a:xfrm>
            <a:off x="3168869" y="2606075"/>
            <a:ext cx="5348002" cy="523220"/>
          </a:xfrm>
          <a:prstGeom prst="rect">
            <a:avLst/>
          </a:prstGeom>
          <a:solidFill>
            <a:srgbClr val="002060"/>
          </a:solidFill>
        </p:spPr>
        <p:txBody>
          <a:bodyPr wrap="none" rtlCol="0">
            <a:spAutoFit/>
          </a:bodyPr>
          <a:lstStyle/>
          <a:p>
            <a:r>
              <a:rPr lang="en-US" sz="2800" dirty="0" smtClean="0">
                <a:solidFill>
                  <a:schemeClr val="bg1"/>
                </a:solidFill>
              </a:rPr>
              <a:t>Focus on BTSs to cut electricity cost</a:t>
            </a:r>
            <a:endParaRPr lang="en-US" sz="2800" dirty="0">
              <a:solidFill>
                <a:schemeClr val="bg1"/>
              </a:solidFill>
            </a:endParaRPr>
          </a:p>
        </p:txBody>
      </p:sp>
      <p:sp>
        <p:nvSpPr>
          <p:cNvPr id="23" name="TextBox 22"/>
          <p:cNvSpPr txBox="1"/>
          <p:nvPr/>
        </p:nvSpPr>
        <p:spPr>
          <a:xfrm>
            <a:off x="647700" y="6211669"/>
            <a:ext cx="7426841" cy="646331"/>
          </a:xfrm>
          <a:prstGeom prst="rect">
            <a:avLst/>
          </a:prstGeom>
          <a:noFill/>
        </p:spPr>
        <p:txBody>
          <a:bodyPr wrap="none" rtlCol="0">
            <a:spAutoFit/>
          </a:bodyPr>
          <a:lstStyle/>
          <a:p>
            <a:r>
              <a:rPr lang="en-US" dirty="0" smtClean="0"/>
              <a:t>Source: GREENNETS Report, 2008</a:t>
            </a:r>
          </a:p>
          <a:p>
            <a:r>
              <a:rPr lang="en-US" dirty="0" smtClean="0"/>
              <a:t>Marsan et. al, “Optimal Energy Savings in Cellular Access Networks”, ICC 2009</a:t>
            </a:r>
            <a:endParaRPr lang="en-US" dirty="0"/>
          </a:p>
        </p:txBody>
      </p:sp>
    </p:spTree>
    <p:extLst>
      <p:ext uri="{BB962C8B-B14F-4D97-AF65-F5344CB8AC3E}">
        <p14:creationId xmlns:p14="http://schemas.microsoft.com/office/powerpoint/2010/main" val="452408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grpId="1" nodeType="clickEffect">
                                  <p:stCondLst>
                                    <p:cond delay="0"/>
                                  </p:stCondLst>
                                  <p:childTnLst>
                                    <p:set>
                                      <p:cBhvr>
                                        <p:cTn id="12" dur="1" fill="hold">
                                          <p:stCondLst>
                                            <p:cond delay="0"/>
                                          </p:stCondLst>
                                        </p:cTn>
                                        <p:tgtEl>
                                          <p:spTgt spid="24"/>
                                        </p:tgtEl>
                                        <p:attrNameLst>
                                          <p:attrName>style.visibility</p:attrName>
                                        </p:attrNameLst>
                                      </p:cBhvr>
                                      <p:to>
                                        <p:strVal val="hidden"/>
                                      </p:to>
                                    </p:set>
                                  </p:childTnLst>
                                </p:cTn>
                              </p:par>
                              <p:par>
                                <p:cTn id="13" presetID="1" presetClass="entr" presetSubtype="0" fill="hold" grpId="0" nodeType="withEffect">
                                  <p:stCondLst>
                                    <p:cond delay="0"/>
                                  </p:stCondLst>
                                  <p:childTnLst>
                                    <p:set>
                                      <p:cBhvr>
                                        <p:cTn id="14" dur="1" fill="hold">
                                          <p:stCondLst>
                                            <p:cond delay="0"/>
                                          </p:stCondLst>
                                        </p:cTn>
                                        <p:tgtEl>
                                          <p:spTgt spid="3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4"/>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7"/>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8"/>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9"/>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2"/>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43"/>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44"/>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2"/>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8"/>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9"/>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20"/>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17"/>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21"/>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13"/>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22"/>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23"/>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43" grpId="0" animBg="1"/>
      <p:bldP spid="44" grpId="0" animBg="1"/>
      <p:bldP spid="32" grpId="0" animBg="1"/>
      <p:bldP spid="33" grpId="0" animBg="1"/>
      <p:bldP spid="34" grpId="0" animBg="1"/>
      <p:bldP spid="11" grpId="0" animBg="1"/>
      <p:bldP spid="12" grpId="0" animBg="1"/>
      <p:bldP spid="13" grpId="0" animBg="1"/>
      <p:bldP spid="22" grpId="0" animBg="1"/>
      <p:bldP spid="24" grpId="0" animBg="1"/>
      <p:bldP spid="24" grpId="1" animBg="1"/>
      <p:bldP spid="25" grpId="0" animBg="1"/>
      <p:bldP spid="23"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 </a:t>
            </a:r>
            <a:r>
              <a:rPr lang="en-US" dirty="0" smtClean="0"/>
              <a:t>Pruning</a:t>
            </a:r>
            <a:endParaRPr lang="en-US" dirty="0"/>
          </a:p>
        </p:txBody>
      </p:sp>
      <p:cxnSp>
        <p:nvCxnSpPr>
          <p:cNvPr id="5" name="Straight Arrow Connector 4"/>
          <p:cNvCxnSpPr/>
          <p:nvPr/>
        </p:nvCxnSpPr>
        <p:spPr>
          <a:xfrm flipV="1">
            <a:off x="1828800" y="1371600"/>
            <a:ext cx="0" cy="3886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a:off x="1828800" y="5257800"/>
            <a:ext cx="65532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4419600" y="5638800"/>
            <a:ext cx="1275798" cy="369332"/>
          </a:xfrm>
          <a:prstGeom prst="rect">
            <a:avLst/>
          </a:prstGeom>
          <a:noFill/>
        </p:spPr>
        <p:txBody>
          <a:bodyPr wrap="none" rtlCol="0">
            <a:spAutoFit/>
          </a:bodyPr>
          <a:lstStyle/>
          <a:p>
            <a:r>
              <a:rPr lang="en-US" dirty="0" smtClean="0"/>
              <a:t>Call volume</a:t>
            </a:r>
            <a:endParaRPr lang="en-US" dirty="0"/>
          </a:p>
        </p:txBody>
      </p:sp>
      <p:sp>
        <p:nvSpPr>
          <p:cNvPr id="9" name="TextBox 8"/>
          <p:cNvSpPr txBox="1"/>
          <p:nvPr/>
        </p:nvSpPr>
        <p:spPr>
          <a:xfrm rot="16200000">
            <a:off x="-331100" y="3140619"/>
            <a:ext cx="2981201" cy="369332"/>
          </a:xfrm>
          <a:prstGeom prst="rect">
            <a:avLst/>
          </a:prstGeom>
          <a:noFill/>
        </p:spPr>
        <p:txBody>
          <a:bodyPr wrap="none" rtlCol="0">
            <a:spAutoFit/>
          </a:bodyPr>
          <a:lstStyle/>
          <a:p>
            <a:r>
              <a:rPr lang="en-US" dirty="0" smtClean="0"/>
              <a:t>BTS Power Consumption (kW)</a:t>
            </a:r>
            <a:endParaRPr lang="en-US" dirty="0"/>
          </a:p>
        </p:txBody>
      </p:sp>
      <p:cxnSp>
        <p:nvCxnSpPr>
          <p:cNvPr id="11" name="Straight Connector 10"/>
          <p:cNvCxnSpPr/>
          <p:nvPr/>
        </p:nvCxnSpPr>
        <p:spPr>
          <a:xfrm flipH="1">
            <a:off x="1828800" y="1752600"/>
            <a:ext cx="5638800" cy="65412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H="1">
            <a:off x="1828800" y="2948152"/>
            <a:ext cx="2743200" cy="328448"/>
          </a:xfrm>
          <a:prstGeom prst="line">
            <a:avLst/>
          </a:prstGeom>
          <a:ln>
            <a:solidFill>
              <a:srgbClr val="00660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V="1">
            <a:off x="4572000" y="2079660"/>
            <a:ext cx="0" cy="868492"/>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7" name="Rounded Rectangular Callout 16"/>
          <p:cNvSpPr/>
          <p:nvPr/>
        </p:nvSpPr>
        <p:spPr>
          <a:xfrm>
            <a:off x="1752600" y="3810000"/>
            <a:ext cx="2819400" cy="457200"/>
          </a:xfrm>
          <a:prstGeom prst="wedgeRoundRectCallout">
            <a:avLst>
              <a:gd name="adj1" fmla="val 48539"/>
              <a:gd name="adj2" fmla="val 259051"/>
              <a:gd name="adj3" fmla="val 16667"/>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Power saving threshold (</a:t>
            </a:r>
            <a:r>
              <a:rPr lang="en-US" dirty="0" smtClean="0">
                <a:solidFill>
                  <a:schemeClr val="bg1"/>
                </a:solidFill>
                <a:latin typeface="Symbol" panose="05050102010706020507" pitchFamily="18" charset="2"/>
              </a:rPr>
              <a:t>d</a:t>
            </a:r>
            <a:r>
              <a:rPr lang="en-US" dirty="0" smtClean="0">
                <a:solidFill>
                  <a:schemeClr val="bg1"/>
                </a:solidFill>
              </a:rPr>
              <a:t>)</a:t>
            </a:r>
            <a:endParaRPr lang="en-US" dirty="0">
              <a:solidFill>
                <a:schemeClr val="bg1"/>
              </a:solidFill>
            </a:endParaRPr>
          </a:p>
        </p:txBody>
      </p:sp>
      <p:cxnSp>
        <p:nvCxnSpPr>
          <p:cNvPr id="19" name="Straight Connector 18"/>
          <p:cNvCxnSpPr/>
          <p:nvPr/>
        </p:nvCxnSpPr>
        <p:spPr>
          <a:xfrm>
            <a:off x="7467600" y="1752600"/>
            <a:ext cx="0" cy="350520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H="1">
            <a:off x="1821976" y="1752600"/>
            <a:ext cx="5645624" cy="1137"/>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1295400" y="1524000"/>
            <a:ext cx="566374" cy="369332"/>
          </a:xfrm>
          <a:prstGeom prst="rect">
            <a:avLst/>
          </a:prstGeom>
          <a:noFill/>
        </p:spPr>
        <p:txBody>
          <a:bodyPr wrap="none" rtlCol="0">
            <a:spAutoFit/>
          </a:bodyPr>
          <a:lstStyle/>
          <a:p>
            <a:r>
              <a:rPr lang="en-US" dirty="0" err="1" smtClean="0"/>
              <a:t>P</a:t>
            </a:r>
            <a:r>
              <a:rPr lang="en-US" baseline="-25000" dirty="0" err="1" smtClean="0"/>
              <a:t>max</a:t>
            </a:r>
            <a:endParaRPr lang="en-US" baseline="-25000" dirty="0"/>
          </a:p>
        </p:txBody>
      </p:sp>
      <p:sp>
        <p:nvSpPr>
          <p:cNvPr id="26" name="TextBox 25"/>
          <p:cNvSpPr txBox="1"/>
          <p:nvPr/>
        </p:nvSpPr>
        <p:spPr>
          <a:xfrm>
            <a:off x="1295400" y="2133600"/>
            <a:ext cx="542136" cy="369332"/>
          </a:xfrm>
          <a:prstGeom prst="rect">
            <a:avLst/>
          </a:prstGeom>
          <a:noFill/>
        </p:spPr>
        <p:txBody>
          <a:bodyPr wrap="none" rtlCol="0">
            <a:spAutoFit/>
          </a:bodyPr>
          <a:lstStyle/>
          <a:p>
            <a:r>
              <a:rPr lang="en-US" dirty="0" err="1" smtClean="0"/>
              <a:t>P</a:t>
            </a:r>
            <a:r>
              <a:rPr lang="en-US" baseline="-25000" dirty="0" err="1" smtClean="0"/>
              <a:t>min</a:t>
            </a:r>
            <a:endParaRPr lang="en-US" baseline="-25000" dirty="0"/>
          </a:p>
        </p:txBody>
      </p:sp>
      <p:sp>
        <p:nvSpPr>
          <p:cNvPr id="27" name="Rounded Rectangular Callout 26"/>
          <p:cNvSpPr/>
          <p:nvPr/>
        </p:nvSpPr>
        <p:spPr>
          <a:xfrm>
            <a:off x="5334000" y="3810000"/>
            <a:ext cx="1981200" cy="457200"/>
          </a:xfrm>
          <a:prstGeom prst="wedgeRoundRectCallout">
            <a:avLst>
              <a:gd name="adj1" fmla="val 56376"/>
              <a:gd name="adj2" fmla="val 262825"/>
              <a:gd name="adj3" fmla="val 16667"/>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Workload capacity</a:t>
            </a:r>
            <a:endParaRPr lang="en-US" dirty="0">
              <a:solidFill>
                <a:schemeClr val="bg1"/>
              </a:solidFill>
            </a:endParaRPr>
          </a:p>
        </p:txBody>
      </p:sp>
      <p:sp>
        <p:nvSpPr>
          <p:cNvPr id="29" name="Rectangle 28"/>
          <p:cNvSpPr/>
          <p:nvPr/>
        </p:nvSpPr>
        <p:spPr>
          <a:xfrm>
            <a:off x="1853302" y="1893332"/>
            <a:ext cx="2702933" cy="51879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Slide Number Placeholder 29"/>
          <p:cNvSpPr>
            <a:spLocks noGrp="1"/>
          </p:cNvSpPr>
          <p:nvPr>
            <p:ph type="sldNum" sz="quarter" idx="12"/>
          </p:nvPr>
        </p:nvSpPr>
        <p:spPr/>
        <p:txBody>
          <a:bodyPr/>
          <a:lstStyle/>
          <a:p>
            <a:fld id="{6E32B92A-CB75-4E54-8293-CBC8A13B5AFB}" type="slidenum">
              <a:rPr lang="en-US" smtClean="0"/>
              <a:t>28</a:t>
            </a:fld>
            <a:endParaRPr lang="en-US"/>
          </a:p>
        </p:txBody>
      </p:sp>
      <p:sp>
        <p:nvSpPr>
          <p:cNvPr id="31" name="TextBox 30"/>
          <p:cNvSpPr txBox="1"/>
          <p:nvPr/>
        </p:nvSpPr>
        <p:spPr>
          <a:xfrm>
            <a:off x="4400265" y="5329872"/>
            <a:ext cx="298480" cy="369332"/>
          </a:xfrm>
          <a:prstGeom prst="rect">
            <a:avLst/>
          </a:prstGeom>
          <a:noFill/>
        </p:spPr>
        <p:txBody>
          <a:bodyPr wrap="none" rtlCol="0">
            <a:spAutoFit/>
          </a:bodyPr>
          <a:lstStyle/>
          <a:p>
            <a:r>
              <a:rPr lang="en-US" dirty="0">
                <a:latin typeface="Symbol" panose="05050102010706020507" pitchFamily="18" charset="2"/>
              </a:rPr>
              <a:t>d</a:t>
            </a:r>
            <a:endParaRPr lang="en-US" dirty="0"/>
          </a:p>
        </p:txBody>
      </p:sp>
      <p:cxnSp>
        <p:nvCxnSpPr>
          <p:cNvPr id="33" name="Straight Connector 32"/>
          <p:cNvCxnSpPr/>
          <p:nvPr/>
        </p:nvCxnSpPr>
        <p:spPr>
          <a:xfrm>
            <a:off x="7467600" y="5165467"/>
            <a:ext cx="0" cy="184666"/>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4550392" y="5156579"/>
            <a:ext cx="0" cy="184666"/>
          </a:xfrm>
          <a:prstGeom prst="line">
            <a:avLst/>
          </a:prstGeom>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7239000" y="5269468"/>
            <a:ext cx="524695" cy="369332"/>
          </a:xfrm>
          <a:prstGeom prst="rect">
            <a:avLst/>
          </a:prstGeom>
          <a:noFill/>
        </p:spPr>
        <p:txBody>
          <a:bodyPr wrap="none" rtlCol="0">
            <a:spAutoFit/>
          </a:bodyPr>
          <a:lstStyle/>
          <a:p>
            <a:r>
              <a:rPr lang="en-US" dirty="0" err="1" smtClean="0"/>
              <a:t>t</a:t>
            </a:r>
            <a:r>
              <a:rPr lang="en-US" baseline="-25000" dirty="0" err="1" smtClean="0"/>
              <a:t>max</a:t>
            </a:r>
            <a:endParaRPr lang="en-US" baseline="-25000" dirty="0"/>
          </a:p>
        </p:txBody>
      </p:sp>
      <p:sp>
        <p:nvSpPr>
          <p:cNvPr id="28" name="Rounded Rectangular Callout 27"/>
          <p:cNvSpPr/>
          <p:nvPr/>
        </p:nvSpPr>
        <p:spPr>
          <a:xfrm>
            <a:off x="3126223" y="1267804"/>
            <a:ext cx="1905000" cy="521732"/>
          </a:xfrm>
          <a:prstGeom prst="wedgeRoundRectCallout">
            <a:avLst>
              <a:gd name="adj1" fmla="val -34902"/>
              <a:gd name="adj2" fmla="val 289133"/>
              <a:gd name="adj3" fmla="val 16667"/>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Call volume </a:t>
            </a:r>
            <a:r>
              <a:rPr lang="en-US" dirty="0" smtClean="0">
                <a:solidFill>
                  <a:schemeClr val="bg1"/>
                </a:solidFill>
              </a:rPr>
              <a:t>≤ </a:t>
            </a:r>
            <a:r>
              <a:rPr lang="en-US" dirty="0" smtClean="0">
                <a:solidFill>
                  <a:schemeClr val="bg1"/>
                </a:solidFill>
                <a:latin typeface="Symbol" panose="05050102010706020507" pitchFamily="18" charset="2"/>
              </a:rPr>
              <a:t>d</a:t>
            </a:r>
            <a:endParaRPr lang="en-US" dirty="0">
              <a:solidFill>
                <a:schemeClr val="bg1"/>
              </a:solidFill>
              <a:latin typeface="Symbol" panose="05050102010706020507" pitchFamily="18" charset="2"/>
            </a:endParaRPr>
          </a:p>
        </p:txBody>
      </p:sp>
      <p:sp>
        <p:nvSpPr>
          <p:cNvPr id="36" name="TextBox 35"/>
          <p:cNvSpPr txBox="1"/>
          <p:nvPr/>
        </p:nvSpPr>
        <p:spPr>
          <a:xfrm>
            <a:off x="5157071" y="2181291"/>
            <a:ext cx="2178545" cy="461665"/>
          </a:xfrm>
          <a:prstGeom prst="rect">
            <a:avLst/>
          </a:prstGeom>
          <a:solidFill>
            <a:schemeClr val="tx2"/>
          </a:solidFill>
        </p:spPr>
        <p:txBody>
          <a:bodyPr wrap="none" rtlCol="0">
            <a:spAutoFit/>
          </a:bodyPr>
          <a:lstStyle/>
          <a:p>
            <a:r>
              <a:rPr lang="en-US" sz="2400" dirty="0" smtClean="0">
                <a:solidFill>
                  <a:schemeClr val="bg1"/>
                </a:solidFill>
              </a:rPr>
              <a:t>Low call volume</a:t>
            </a:r>
            <a:endParaRPr lang="en-US" sz="2400" dirty="0">
              <a:solidFill>
                <a:schemeClr val="bg1"/>
              </a:solidFill>
            </a:endParaRPr>
          </a:p>
        </p:txBody>
      </p:sp>
      <p:sp>
        <p:nvSpPr>
          <p:cNvPr id="24" name="TextBox 23"/>
          <p:cNvSpPr txBox="1"/>
          <p:nvPr/>
        </p:nvSpPr>
        <p:spPr>
          <a:xfrm>
            <a:off x="4724400" y="3500735"/>
            <a:ext cx="2927917" cy="461665"/>
          </a:xfrm>
          <a:prstGeom prst="rect">
            <a:avLst/>
          </a:prstGeom>
          <a:solidFill>
            <a:schemeClr val="tx2"/>
          </a:solidFill>
        </p:spPr>
        <p:txBody>
          <a:bodyPr wrap="none" rtlCol="0">
            <a:spAutoFit/>
          </a:bodyPr>
          <a:lstStyle/>
          <a:p>
            <a:r>
              <a:rPr lang="en-US" sz="2400" dirty="0" smtClean="0">
                <a:solidFill>
                  <a:schemeClr val="bg1"/>
                </a:solidFill>
              </a:rPr>
              <a:t>Deactivate some TRXs</a:t>
            </a:r>
            <a:endParaRPr lang="en-US" sz="2400" dirty="0">
              <a:solidFill>
                <a:schemeClr val="bg1"/>
              </a:solidFill>
            </a:endParaRPr>
          </a:p>
        </p:txBody>
      </p:sp>
      <p:sp>
        <p:nvSpPr>
          <p:cNvPr id="3" name="Down Arrow 2"/>
          <p:cNvSpPr/>
          <p:nvPr/>
        </p:nvSpPr>
        <p:spPr>
          <a:xfrm>
            <a:off x="6096000" y="2819400"/>
            <a:ext cx="381000" cy="457200"/>
          </a:xfrm>
          <a:prstGeom prst="downArrow">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4" name="TextBox 3"/>
          <p:cNvSpPr txBox="1"/>
          <p:nvPr/>
        </p:nvSpPr>
        <p:spPr>
          <a:xfrm>
            <a:off x="2426258" y="3710546"/>
            <a:ext cx="5757410" cy="707886"/>
          </a:xfrm>
          <a:prstGeom prst="rect">
            <a:avLst/>
          </a:prstGeom>
          <a:solidFill>
            <a:srgbClr val="002060"/>
          </a:solidFill>
        </p:spPr>
        <p:txBody>
          <a:bodyPr wrap="none" rtlCol="0">
            <a:spAutoFit/>
          </a:bodyPr>
          <a:lstStyle/>
          <a:p>
            <a:r>
              <a:rPr lang="en-US" sz="4000" dirty="0" smtClean="0">
                <a:solidFill>
                  <a:schemeClr val="bg1"/>
                </a:solidFill>
              </a:rPr>
              <a:t>Resource Pruning cuts cost</a:t>
            </a:r>
            <a:endParaRPr lang="en-US" sz="4000" dirty="0">
              <a:solidFill>
                <a:schemeClr val="bg1"/>
              </a:solidFill>
            </a:endParaRPr>
          </a:p>
        </p:txBody>
      </p:sp>
      <p:sp>
        <p:nvSpPr>
          <p:cNvPr id="6" name="TextBox 5"/>
          <p:cNvSpPr txBox="1"/>
          <p:nvPr/>
        </p:nvSpPr>
        <p:spPr>
          <a:xfrm>
            <a:off x="3216451" y="4418432"/>
            <a:ext cx="2417328" cy="369332"/>
          </a:xfrm>
          <a:prstGeom prst="rect">
            <a:avLst/>
          </a:prstGeom>
          <a:solidFill>
            <a:srgbClr val="002060"/>
          </a:solidFill>
        </p:spPr>
        <p:txBody>
          <a:bodyPr wrap="none" rtlCol="0">
            <a:spAutoFit/>
          </a:bodyPr>
          <a:lstStyle/>
          <a:p>
            <a:r>
              <a:rPr lang="en-US" dirty="0" smtClean="0">
                <a:solidFill>
                  <a:schemeClr val="bg1"/>
                </a:solidFill>
              </a:rPr>
              <a:t>BTS Power Saving mode</a:t>
            </a:r>
            <a:endParaRPr lang="en-US" dirty="0">
              <a:solidFill>
                <a:schemeClr val="bg1"/>
              </a:solidFill>
            </a:endParaRPr>
          </a:p>
        </p:txBody>
      </p:sp>
      <p:cxnSp>
        <p:nvCxnSpPr>
          <p:cNvPr id="12" name="Straight Arrow Connector 11"/>
          <p:cNvCxnSpPr>
            <a:stCxn id="6" idx="0"/>
          </p:cNvCxnSpPr>
          <p:nvPr/>
        </p:nvCxnSpPr>
        <p:spPr>
          <a:xfrm flipH="1" flipV="1">
            <a:off x="3810000" y="3112376"/>
            <a:ext cx="615115" cy="1306056"/>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200343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27"/>
                                        </p:tgtEl>
                                        <p:attrNameLst>
                                          <p:attrName>style.visibility</p:attrName>
                                        </p:attrNameLst>
                                      </p:cBhvr>
                                      <p:to>
                                        <p:strVal val="hidden"/>
                                      </p:to>
                                    </p:set>
                                  </p:childTnLst>
                                </p:cTn>
                              </p:par>
                              <p:par>
                                <p:cTn id="11" presetID="1" presetClass="entr" presetSubtype="0" fill="hold" grpId="1" nodeType="withEffect">
                                  <p:stCondLst>
                                    <p:cond delay="0"/>
                                  </p:stCondLst>
                                  <p:childTnLst>
                                    <p:set>
                                      <p:cBhvr>
                                        <p:cTn id="12" dur="1" fill="hold">
                                          <p:stCondLst>
                                            <p:cond delay="0"/>
                                          </p:stCondLst>
                                        </p:cTn>
                                        <p:tgtEl>
                                          <p:spTgt spid="2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grpId="1" nodeType="clickEffect">
                                  <p:stCondLst>
                                    <p:cond delay="0"/>
                                  </p:stCondLst>
                                  <p:childTnLst>
                                    <p:set>
                                      <p:cBhvr>
                                        <p:cTn id="32" dur="1" fill="hold">
                                          <p:stCondLst>
                                            <p:cond delay="0"/>
                                          </p:stCondLst>
                                        </p:cTn>
                                        <p:tgtEl>
                                          <p:spTgt spid="36"/>
                                        </p:tgtEl>
                                        <p:attrNameLst>
                                          <p:attrName>style.visibility</p:attrName>
                                        </p:attrNameLst>
                                      </p:cBhvr>
                                      <p:to>
                                        <p:strVal val="hidden"/>
                                      </p:to>
                                    </p:set>
                                  </p:childTnLst>
                                </p:cTn>
                              </p:par>
                              <p:par>
                                <p:cTn id="33" presetID="1" presetClass="exit" presetSubtype="0" fill="hold" grpId="1" nodeType="withEffect">
                                  <p:stCondLst>
                                    <p:cond delay="0"/>
                                  </p:stCondLst>
                                  <p:childTnLst>
                                    <p:set>
                                      <p:cBhvr>
                                        <p:cTn id="34" dur="1" fill="hold">
                                          <p:stCondLst>
                                            <p:cond delay="0"/>
                                          </p:stCondLst>
                                        </p:cTn>
                                        <p:tgtEl>
                                          <p:spTgt spid="24"/>
                                        </p:tgtEl>
                                        <p:attrNameLst>
                                          <p:attrName>style.visibility</p:attrName>
                                        </p:attrNameLst>
                                      </p:cBhvr>
                                      <p:to>
                                        <p:strVal val="hidden"/>
                                      </p:to>
                                    </p:set>
                                  </p:childTnLst>
                                </p:cTn>
                              </p:par>
                              <p:par>
                                <p:cTn id="35" presetID="1" presetClass="exit" presetSubtype="0" fill="hold" grpId="1" nodeType="withEffect">
                                  <p:stCondLst>
                                    <p:cond delay="0"/>
                                  </p:stCondLst>
                                  <p:childTnLst>
                                    <p:set>
                                      <p:cBhvr>
                                        <p:cTn id="36" dur="1" fill="hold">
                                          <p:stCondLst>
                                            <p:cond delay="0"/>
                                          </p:stCondLst>
                                        </p:cTn>
                                        <p:tgtEl>
                                          <p:spTgt spid="3"/>
                                        </p:tgtEl>
                                        <p:attrNameLst>
                                          <p:attrName>style.visibility</p:attrName>
                                        </p:attrNameLst>
                                      </p:cBhvr>
                                      <p:to>
                                        <p:strVal val="hidden"/>
                                      </p:to>
                                    </p:set>
                                  </p:childTnLst>
                                </p:cTn>
                              </p:par>
                              <p:par>
                                <p:cTn id="37" presetID="1" presetClass="entr" presetSubtype="0" fill="hold" grpId="0" nodeType="withEffect">
                                  <p:stCondLst>
                                    <p:cond delay="0"/>
                                  </p:stCondLst>
                                  <p:childTnLst>
                                    <p:set>
                                      <p:cBhvr>
                                        <p:cTn id="38" dur="1" fill="hold">
                                          <p:stCondLst>
                                            <p:cond delay="0"/>
                                          </p:stCondLst>
                                        </p:cTn>
                                        <p:tgtEl>
                                          <p:spTgt spid="1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1"/>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3"/>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8"/>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34"/>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xit" presetSubtype="0" fill="hold" grpId="1" nodeType="clickEffect">
                                  <p:stCondLst>
                                    <p:cond delay="0"/>
                                  </p:stCondLst>
                                  <p:childTnLst>
                                    <p:set>
                                      <p:cBhvr>
                                        <p:cTn id="50" dur="1" fill="hold">
                                          <p:stCondLst>
                                            <p:cond delay="0"/>
                                          </p:stCondLst>
                                        </p:cTn>
                                        <p:tgtEl>
                                          <p:spTgt spid="17"/>
                                        </p:tgtEl>
                                        <p:attrNameLst>
                                          <p:attrName>style.visibility</p:attrName>
                                        </p:attrNameLst>
                                      </p:cBhvr>
                                      <p:to>
                                        <p:strVal val="hidden"/>
                                      </p:to>
                                    </p:set>
                                  </p:childTnLst>
                                </p:cTn>
                              </p:par>
                              <p:par>
                                <p:cTn id="51" presetID="1" presetClass="exit" presetSubtype="0" fill="hold" grpId="1" nodeType="withEffect">
                                  <p:stCondLst>
                                    <p:cond delay="0"/>
                                  </p:stCondLst>
                                  <p:childTnLst>
                                    <p:set>
                                      <p:cBhvr>
                                        <p:cTn id="52" dur="1" fill="hold">
                                          <p:stCondLst>
                                            <p:cond delay="0"/>
                                          </p:stCondLst>
                                        </p:cTn>
                                        <p:tgtEl>
                                          <p:spTgt spid="28"/>
                                        </p:tgtEl>
                                        <p:attrNameLst>
                                          <p:attrName>style.visibility</p:attrName>
                                        </p:attrNameLst>
                                      </p:cBhvr>
                                      <p:to>
                                        <p:strVal val="hidden"/>
                                      </p:to>
                                    </p:set>
                                  </p:childTnLst>
                                </p:cTn>
                              </p:par>
                              <p:par>
                                <p:cTn id="53" presetID="1" presetClass="entr" presetSubtype="0" fill="hold" nodeType="withEffect">
                                  <p:stCondLst>
                                    <p:cond delay="0"/>
                                  </p:stCondLst>
                                  <p:childTnLst>
                                    <p:set>
                                      <p:cBhvr>
                                        <p:cTn id="54" dur="1" fill="hold">
                                          <p:stCondLst>
                                            <p:cond delay="0"/>
                                          </p:stCondLst>
                                        </p:cTn>
                                        <p:tgtEl>
                                          <p:spTgt spid="12"/>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6"/>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xit" presetSubtype="0" fill="hold" nodeType="clickEffect">
                                  <p:stCondLst>
                                    <p:cond delay="0"/>
                                  </p:stCondLst>
                                  <p:childTnLst>
                                    <p:set>
                                      <p:cBhvr>
                                        <p:cTn id="60" dur="1" fill="hold">
                                          <p:stCondLst>
                                            <p:cond delay="0"/>
                                          </p:stCondLst>
                                        </p:cTn>
                                        <p:tgtEl>
                                          <p:spTgt spid="12"/>
                                        </p:tgtEl>
                                        <p:attrNameLst>
                                          <p:attrName>style.visibility</p:attrName>
                                        </p:attrNameLst>
                                      </p:cBhvr>
                                      <p:to>
                                        <p:strVal val="hidden"/>
                                      </p:to>
                                    </p:set>
                                  </p:childTnLst>
                                </p:cTn>
                              </p:par>
                              <p:par>
                                <p:cTn id="61" presetID="1" presetClass="exit" presetSubtype="0" fill="hold" grpId="1" nodeType="withEffect">
                                  <p:stCondLst>
                                    <p:cond delay="0"/>
                                  </p:stCondLst>
                                  <p:childTnLst>
                                    <p:set>
                                      <p:cBhvr>
                                        <p:cTn id="62" dur="1" fill="hold">
                                          <p:stCondLst>
                                            <p:cond delay="0"/>
                                          </p:stCondLst>
                                        </p:cTn>
                                        <p:tgtEl>
                                          <p:spTgt spid="6"/>
                                        </p:tgtEl>
                                        <p:attrNameLst>
                                          <p:attrName>style.visibility</p:attrName>
                                        </p:attrNameLst>
                                      </p:cBhvr>
                                      <p:to>
                                        <p:strVal val="hidden"/>
                                      </p:to>
                                    </p:set>
                                  </p:childTnLst>
                                </p:cTn>
                              </p:par>
                              <p:par>
                                <p:cTn id="63" presetID="1" presetClass="entr" presetSubtype="0" fill="hold" grpId="0" nodeType="withEffect">
                                  <p:stCondLst>
                                    <p:cond delay="0"/>
                                  </p:stCondLst>
                                  <p:childTnLst>
                                    <p:set>
                                      <p:cBhvr>
                                        <p:cTn id="64" dur="1" fill="hold">
                                          <p:stCondLst>
                                            <p:cond delay="0"/>
                                          </p:stCondLst>
                                        </p:cTn>
                                        <p:tgtEl>
                                          <p:spTgt spid="29"/>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16"/>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7" grpId="1" animBg="1"/>
      <p:bldP spid="25" grpId="1"/>
      <p:bldP spid="26" grpId="0"/>
      <p:bldP spid="27" grpId="0" animBg="1"/>
      <p:bldP spid="27" grpId="1" animBg="1"/>
      <p:bldP spid="29" grpId="0" animBg="1"/>
      <p:bldP spid="31" grpId="0"/>
      <p:bldP spid="28" grpId="0" animBg="1"/>
      <p:bldP spid="28" grpId="1" animBg="1"/>
      <p:bldP spid="36" grpId="0" animBg="1"/>
      <p:bldP spid="36" grpId="1" animBg="1"/>
      <p:bldP spid="24" grpId="0" animBg="1"/>
      <p:bldP spid="24" grpId="1" animBg="1"/>
      <p:bldP spid="3" grpId="0" animBg="1"/>
      <p:bldP spid="3" grpId="1" animBg="1"/>
      <p:bldP spid="4" grpId="0" animBg="1"/>
      <p:bldP spid="6" grpId="0" animBg="1"/>
      <p:bldP spid="6" grpId="1"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Does </a:t>
            </a:r>
            <a:r>
              <a:rPr lang="en-US" dirty="0" smtClean="0"/>
              <a:t>Workload Relocation Apply?</a:t>
            </a:r>
            <a:endParaRPr lang="en-US" dirty="0"/>
          </a:p>
        </p:txBody>
      </p:sp>
      <p:pic>
        <p:nvPicPr>
          <p:cNvPr id="4" name="Picture 3" descr="C:\Users\SAQIB\AppData\Local\Microsoft\Windows\Temporary Internet Files\Content.IE5\6OXKIC0L\MC900349993[1].wmf"/>
          <p:cNvPicPr>
            <a:picLocks noChangeAspect="1" noChangeArrowheads="1"/>
          </p:cNvPicPr>
          <p:nvPr/>
        </p:nvPicPr>
        <p:blipFill>
          <a:blip r:embed="rId2" cstate="print"/>
          <a:srcRect/>
          <a:stretch>
            <a:fillRect/>
          </a:stretch>
        </p:blipFill>
        <p:spPr bwMode="auto">
          <a:xfrm>
            <a:off x="2057400" y="2971800"/>
            <a:ext cx="304800" cy="513030"/>
          </a:xfrm>
          <a:prstGeom prst="rect">
            <a:avLst/>
          </a:prstGeom>
          <a:noFill/>
        </p:spPr>
      </p:pic>
      <p:pic>
        <p:nvPicPr>
          <p:cNvPr id="5" name="Picture 3" descr="C:\Users\SAQIB\AppData\Local\Microsoft\Windows\Temporary Internet Files\Content.IE5\6OXKIC0L\MC900349993[1].wmf"/>
          <p:cNvPicPr>
            <a:picLocks noChangeAspect="1" noChangeArrowheads="1"/>
          </p:cNvPicPr>
          <p:nvPr/>
        </p:nvPicPr>
        <p:blipFill>
          <a:blip r:embed="rId2" cstate="print"/>
          <a:srcRect/>
          <a:stretch>
            <a:fillRect/>
          </a:stretch>
        </p:blipFill>
        <p:spPr bwMode="auto">
          <a:xfrm>
            <a:off x="2971800" y="4572000"/>
            <a:ext cx="304800" cy="513030"/>
          </a:xfrm>
          <a:prstGeom prst="rect">
            <a:avLst/>
          </a:prstGeom>
          <a:noFill/>
        </p:spPr>
      </p:pic>
      <p:pic>
        <p:nvPicPr>
          <p:cNvPr id="6" name="Picture 3" descr="C:\Users\SAQIB\AppData\Local\Microsoft\Windows\Temporary Internet Files\Content.IE5\6OXKIC0L\MC900349993[1].wmf"/>
          <p:cNvPicPr>
            <a:picLocks noGrp="1" noChangeAspect="1" noChangeArrowheads="1"/>
          </p:cNvPicPr>
          <p:nvPr>
            <p:ph idx="1"/>
          </p:nvPr>
        </p:nvPicPr>
        <p:blipFill>
          <a:blip r:embed="rId2" cstate="print"/>
          <a:srcRect/>
          <a:stretch>
            <a:fillRect/>
          </a:stretch>
        </p:blipFill>
        <p:spPr bwMode="auto">
          <a:xfrm>
            <a:off x="3886200" y="2895600"/>
            <a:ext cx="304800" cy="513030"/>
          </a:xfrm>
          <a:prstGeom prst="rect">
            <a:avLst/>
          </a:prstGeom>
          <a:noFill/>
        </p:spPr>
      </p:pic>
      <p:pic>
        <p:nvPicPr>
          <p:cNvPr id="7" name="Picture 2" descr="C:\Users\SAQIB\AppData\Local\Microsoft\Windows\Temporary Internet Files\Content.IE5\JN6QEPUW\MC900441450[1].png"/>
          <p:cNvPicPr>
            <a:picLocks noChangeAspect="1" noChangeArrowheads="1"/>
          </p:cNvPicPr>
          <p:nvPr/>
        </p:nvPicPr>
        <p:blipFill>
          <a:blip r:embed="rId3" cstate="print"/>
          <a:srcRect/>
          <a:stretch>
            <a:fillRect/>
          </a:stretch>
        </p:blipFill>
        <p:spPr bwMode="auto">
          <a:xfrm flipH="1">
            <a:off x="1219200" y="3048000"/>
            <a:ext cx="381000" cy="381000"/>
          </a:xfrm>
          <a:prstGeom prst="rect">
            <a:avLst/>
          </a:prstGeom>
          <a:noFill/>
        </p:spPr>
      </p:pic>
      <p:sp>
        <p:nvSpPr>
          <p:cNvPr id="8" name="Oval 7"/>
          <p:cNvSpPr/>
          <p:nvPr/>
        </p:nvSpPr>
        <p:spPr>
          <a:xfrm>
            <a:off x="990600" y="1981200"/>
            <a:ext cx="2438400" cy="24384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2819400" y="1981200"/>
            <a:ext cx="2438400" cy="2438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1981200" y="3581400"/>
            <a:ext cx="2438400" cy="2438400"/>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2" descr="C:\Users\SAQIB\AppData\Local\Microsoft\Windows\Temporary Internet Files\Content.IE5\JN6QEPUW\MC900441450[1].png"/>
          <p:cNvPicPr>
            <a:picLocks noChangeAspect="1" noChangeArrowheads="1"/>
          </p:cNvPicPr>
          <p:nvPr/>
        </p:nvPicPr>
        <p:blipFill>
          <a:blip r:embed="rId3" cstate="print"/>
          <a:srcRect/>
          <a:stretch>
            <a:fillRect/>
          </a:stretch>
        </p:blipFill>
        <p:spPr bwMode="auto">
          <a:xfrm flipH="1">
            <a:off x="2403675" y="3851475"/>
            <a:ext cx="381000" cy="381000"/>
          </a:xfrm>
          <a:prstGeom prst="rect">
            <a:avLst/>
          </a:prstGeom>
          <a:noFill/>
        </p:spPr>
      </p:pic>
      <p:pic>
        <p:nvPicPr>
          <p:cNvPr id="12" name="Picture 2" descr="C:\Users\SAQIB\AppData\Local\Microsoft\Windows\Temporary Internet Files\Content.IE5\JN6QEPUW\MC900441450[1].png"/>
          <p:cNvPicPr>
            <a:picLocks noChangeAspect="1" noChangeArrowheads="1"/>
          </p:cNvPicPr>
          <p:nvPr/>
        </p:nvPicPr>
        <p:blipFill>
          <a:blip r:embed="rId3" cstate="print"/>
          <a:srcRect/>
          <a:stretch>
            <a:fillRect/>
          </a:stretch>
        </p:blipFill>
        <p:spPr bwMode="auto">
          <a:xfrm flipH="1">
            <a:off x="2133600" y="2362200"/>
            <a:ext cx="381000" cy="381000"/>
          </a:xfrm>
          <a:prstGeom prst="rect">
            <a:avLst/>
          </a:prstGeom>
          <a:noFill/>
        </p:spPr>
      </p:pic>
      <p:pic>
        <p:nvPicPr>
          <p:cNvPr id="13" name="Picture 2" descr="C:\Users\SAQIB\AppData\Local\Microsoft\Windows\Temporary Internet Files\Content.IE5\JN6QEPUW\MC900441450[1].png"/>
          <p:cNvPicPr>
            <a:picLocks noChangeAspect="1" noChangeArrowheads="1"/>
          </p:cNvPicPr>
          <p:nvPr/>
        </p:nvPicPr>
        <p:blipFill>
          <a:blip r:embed="rId3" cstate="print"/>
          <a:srcRect/>
          <a:stretch>
            <a:fillRect/>
          </a:stretch>
        </p:blipFill>
        <p:spPr bwMode="auto">
          <a:xfrm flipH="1">
            <a:off x="3962400" y="2209800"/>
            <a:ext cx="381000" cy="381000"/>
          </a:xfrm>
          <a:prstGeom prst="rect">
            <a:avLst/>
          </a:prstGeom>
          <a:noFill/>
        </p:spPr>
      </p:pic>
      <p:pic>
        <p:nvPicPr>
          <p:cNvPr id="14" name="Picture 2" descr="C:\Users\SAQIB\AppData\Local\Microsoft\Windows\Temporary Internet Files\Content.IE5\JN6QEPUW\MC900441450[1].png"/>
          <p:cNvPicPr>
            <a:picLocks noChangeAspect="1" noChangeArrowheads="1"/>
          </p:cNvPicPr>
          <p:nvPr/>
        </p:nvPicPr>
        <p:blipFill>
          <a:blip r:embed="rId3" cstate="print"/>
          <a:srcRect/>
          <a:stretch>
            <a:fillRect/>
          </a:stretch>
        </p:blipFill>
        <p:spPr bwMode="auto">
          <a:xfrm flipH="1">
            <a:off x="3375950" y="3775275"/>
            <a:ext cx="381000" cy="381000"/>
          </a:xfrm>
          <a:prstGeom prst="rect">
            <a:avLst/>
          </a:prstGeom>
          <a:noFill/>
        </p:spPr>
      </p:pic>
      <p:pic>
        <p:nvPicPr>
          <p:cNvPr id="15" name="Picture 2" descr="C:\Users\SAQIB\AppData\Local\Microsoft\Windows\Temporary Internet Files\Content.IE5\JN6QEPUW\MC900441450[1].png"/>
          <p:cNvPicPr>
            <a:picLocks noChangeAspect="1" noChangeArrowheads="1"/>
          </p:cNvPicPr>
          <p:nvPr/>
        </p:nvPicPr>
        <p:blipFill>
          <a:blip r:embed="rId3" cstate="print"/>
          <a:srcRect/>
          <a:stretch>
            <a:fillRect/>
          </a:stretch>
        </p:blipFill>
        <p:spPr bwMode="auto">
          <a:xfrm flipH="1">
            <a:off x="4495800" y="3352800"/>
            <a:ext cx="381000" cy="381000"/>
          </a:xfrm>
          <a:prstGeom prst="rect">
            <a:avLst/>
          </a:prstGeom>
          <a:noFill/>
        </p:spPr>
      </p:pic>
      <p:pic>
        <p:nvPicPr>
          <p:cNvPr id="16" name="Picture 2" descr="C:\Users\SAQIB\AppData\Local\Microsoft\Windows\Temporary Internet Files\Content.IE5\JN6QEPUW\MC900441450[1].png"/>
          <p:cNvPicPr>
            <a:picLocks noChangeAspect="1" noChangeArrowheads="1"/>
          </p:cNvPicPr>
          <p:nvPr/>
        </p:nvPicPr>
        <p:blipFill>
          <a:blip r:embed="rId3" cstate="print"/>
          <a:srcRect/>
          <a:stretch>
            <a:fillRect/>
          </a:stretch>
        </p:blipFill>
        <p:spPr bwMode="auto">
          <a:xfrm flipH="1">
            <a:off x="2286000" y="4876800"/>
            <a:ext cx="381000" cy="381000"/>
          </a:xfrm>
          <a:prstGeom prst="rect">
            <a:avLst/>
          </a:prstGeom>
          <a:noFill/>
        </p:spPr>
      </p:pic>
      <p:pic>
        <p:nvPicPr>
          <p:cNvPr id="17" name="Picture 2" descr="C:\Users\SAQIB\AppData\Local\Microsoft\Windows\Temporary Internet Files\Content.IE5\JN6QEPUW\MC900441450[1].png"/>
          <p:cNvPicPr>
            <a:picLocks noChangeAspect="1" noChangeArrowheads="1"/>
          </p:cNvPicPr>
          <p:nvPr/>
        </p:nvPicPr>
        <p:blipFill>
          <a:blip r:embed="rId3" cstate="print"/>
          <a:srcRect/>
          <a:stretch>
            <a:fillRect/>
          </a:stretch>
        </p:blipFill>
        <p:spPr bwMode="auto">
          <a:xfrm flipH="1">
            <a:off x="3657600" y="5181600"/>
            <a:ext cx="381000" cy="381000"/>
          </a:xfrm>
          <a:prstGeom prst="rect">
            <a:avLst/>
          </a:prstGeom>
          <a:noFill/>
        </p:spPr>
      </p:pic>
      <p:cxnSp>
        <p:nvCxnSpPr>
          <p:cNvPr id="18" name="Straight Connector 17"/>
          <p:cNvCxnSpPr>
            <a:stCxn id="7" idx="1"/>
            <a:endCxn id="4" idx="1"/>
          </p:cNvCxnSpPr>
          <p:nvPr/>
        </p:nvCxnSpPr>
        <p:spPr>
          <a:xfrm flipV="1">
            <a:off x="1600200" y="3228315"/>
            <a:ext cx="457200" cy="10185"/>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V="1">
            <a:off x="2286000" y="2590800"/>
            <a:ext cx="76200" cy="314986"/>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11" idx="0"/>
          </p:cNvCxnSpPr>
          <p:nvPr/>
        </p:nvCxnSpPr>
        <p:spPr>
          <a:xfrm flipH="1" flipV="1">
            <a:off x="2209800" y="3380716"/>
            <a:ext cx="384375" cy="470759"/>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H="1">
            <a:off x="4038600" y="2438400"/>
            <a:ext cx="152400" cy="457201"/>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a:endCxn id="15" idx="0"/>
          </p:cNvCxnSpPr>
          <p:nvPr/>
        </p:nvCxnSpPr>
        <p:spPr>
          <a:xfrm>
            <a:off x="4114800" y="3134386"/>
            <a:ext cx="571500" cy="218414"/>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V="1">
            <a:off x="3642650" y="3311325"/>
            <a:ext cx="395950" cy="498675"/>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V="1">
            <a:off x="2590800" y="4953000"/>
            <a:ext cx="457200" cy="10185"/>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a:endCxn id="17" idx="0"/>
          </p:cNvCxnSpPr>
          <p:nvPr/>
        </p:nvCxnSpPr>
        <p:spPr>
          <a:xfrm>
            <a:off x="3200400" y="4810786"/>
            <a:ext cx="647700" cy="370814"/>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1284631" y="1313793"/>
            <a:ext cx="6803337" cy="369332"/>
          </a:xfrm>
          <a:prstGeom prst="rect">
            <a:avLst/>
          </a:prstGeom>
          <a:noFill/>
        </p:spPr>
        <p:txBody>
          <a:bodyPr wrap="none" rtlCol="0">
            <a:spAutoFit/>
          </a:bodyPr>
          <a:lstStyle/>
          <a:p>
            <a:r>
              <a:rPr lang="en-US" dirty="0" smtClean="0"/>
              <a:t>Assume that power saving is enabled if </a:t>
            </a:r>
            <a:r>
              <a:rPr lang="en-US" dirty="0" err="1" smtClean="0"/>
              <a:t>upto</a:t>
            </a:r>
            <a:r>
              <a:rPr lang="en-US" dirty="0" smtClean="0"/>
              <a:t> two calls are being served</a:t>
            </a:r>
            <a:endParaRPr lang="en-US" dirty="0"/>
          </a:p>
        </p:txBody>
      </p:sp>
      <p:sp>
        <p:nvSpPr>
          <p:cNvPr id="27" name="Rounded Rectangular Callout 26"/>
          <p:cNvSpPr/>
          <p:nvPr/>
        </p:nvSpPr>
        <p:spPr>
          <a:xfrm>
            <a:off x="304800" y="4114800"/>
            <a:ext cx="1524000" cy="457200"/>
          </a:xfrm>
          <a:prstGeom prst="wedgeRoundRectCallout">
            <a:avLst>
              <a:gd name="adj1" fmla="val 126509"/>
              <a:gd name="adj2" fmla="val 92880"/>
              <a:gd name="adj3" fmla="val 16667"/>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Power saving</a:t>
            </a:r>
            <a:endParaRPr lang="en-US" dirty="0"/>
          </a:p>
        </p:txBody>
      </p:sp>
      <p:sp>
        <p:nvSpPr>
          <p:cNvPr id="28" name="Rounded Rectangular Callout 27"/>
          <p:cNvSpPr/>
          <p:nvPr/>
        </p:nvSpPr>
        <p:spPr>
          <a:xfrm>
            <a:off x="457200" y="1295400"/>
            <a:ext cx="1524000" cy="457200"/>
          </a:xfrm>
          <a:prstGeom prst="wedgeRoundRectCallout">
            <a:avLst>
              <a:gd name="adj1" fmla="val 59674"/>
              <a:gd name="adj2" fmla="val 315665"/>
              <a:gd name="adj3" fmla="val 16667"/>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Power saving</a:t>
            </a:r>
            <a:endParaRPr lang="en-US" dirty="0"/>
          </a:p>
        </p:txBody>
      </p:sp>
      <p:sp>
        <p:nvSpPr>
          <p:cNvPr id="29" name="Rounded Rectangular Callout 28"/>
          <p:cNvSpPr/>
          <p:nvPr/>
        </p:nvSpPr>
        <p:spPr>
          <a:xfrm>
            <a:off x="4648200" y="1295400"/>
            <a:ext cx="1524000" cy="457200"/>
          </a:xfrm>
          <a:prstGeom prst="wedgeRoundRectCallout">
            <a:avLst>
              <a:gd name="adj1" fmla="val -79314"/>
              <a:gd name="adj2" fmla="val 292880"/>
              <a:gd name="adj3" fmla="val 16667"/>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Power saving</a:t>
            </a:r>
            <a:endParaRPr lang="en-US" dirty="0"/>
          </a:p>
        </p:txBody>
      </p:sp>
      <p:sp>
        <p:nvSpPr>
          <p:cNvPr id="30" name="TextBox 29"/>
          <p:cNvSpPr txBox="1"/>
          <p:nvPr/>
        </p:nvSpPr>
        <p:spPr>
          <a:xfrm>
            <a:off x="1782337" y="3163289"/>
            <a:ext cx="5913863" cy="584775"/>
          </a:xfrm>
          <a:prstGeom prst="rect">
            <a:avLst/>
          </a:prstGeom>
          <a:solidFill>
            <a:srgbClr val="002060"/>
          </a:solidFill>
        </p:spPr>
        <p:txBody>
          <a:bodyPr wrap="none" rtlCol="0">
            <a:spAutoFit/>
          </a:bodyPr>
          <a:lstStyle/>
          <a:p>
            <a:r>
              <a:rPr lang="en-US" sz="3200" dirty="0" smtClean="0">
                <a:solidFill>
                  <a:schemeClr val="bg1"/>
                </a:solidFill>
              </a:rPr>
              <a:t>WR enables greater power savings</a:t>
            </a:r>
            <a:endParaRPr lang="en-US" sz="3200" dirty="0">
              <a:solidFill>
                <a:schemeClr val="bg1"/>
              </a:solidFill>
            </a:endParaRPr>
          </a:p>
        </p:txBody>
      </p:sp>
      <p:sp>
        <p:nvSpPr>
          <p:cNvPr id="3" name="Slide Number Placeholder 2"/>
          <p:cNvSpPr>
            <a:spLocks noGrp="1"/>
          </p:cNvSpPr>
          <p:nvPr>
            <p:ph type="sldNum" sz="quarter" idx="12"/>
          </p:nvPr>
        </p:nvSpPr>
        <p:spPr/>
        <p:txBody>
          <a:bodyPr/>
          <a:lstStyle/>
          <a:p>
            <a:fld id="{6E32B92A-CB75-4E54-8293-CBC8A13B5AFB}" type="slidenum">
              <a:rPr lang="en-US" smtClean="0"/>
              <a:t>29</a:t>
            </a:fld>
            <a:endParaRPr lang="en-US"/>
          </a:p>
        </p:txBody>
      </p:sp>
    </p:spTree>
    <p:extLst>
      <p:ext uri="{BB962C8B-B14F-4D97-AF65-F5344CB8AC3E}">
        <p14:creationId xmlns:p14="http://schemas.microsoft.com/office/powerpoint/2010/main" val="3958768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grpId="1" nodeType="clickEffect">
                                  <p:stCondLst>
                                    <p:cond delay="0"/>
                                  </p:stCondLst>
                                  <p:childTnLst>
                                    <p:set>
                                      <p:cBhvr>
                                        <p:cTn id="32" dur="1" fill="hold">
                                          <p:stCondLst>
                                            <p:cond delay="0"/>
                                          </p:stCondLst>
                                        </p:cTn>
                                        <p:tgtEl>
                                          <p:spTgt spid="27"/>
                                        </p:tgtEl>
                                        <p:attrNameLst>
                                          <p:attrName>style.visibility</p:attrName>
                                        </p:attrNameLst>
                                      </p:cBhvr>
                                      <p:to>
                                        <p:strVal val="hidden"/>
                                      </p:to>
                                    </p:set>
                                  </p:childTnLst>
                                </p:cTn>
                              </p:par>
                              <p:par>
                                <p:cTn id="33" presetID="0" presetClass="path" presetSubtype="0" accel="50000" decel="50000" fill="hold" nodeType="withEffect">
                                  <p:stCondLst>
                                    <p:cond delay="0"/>
                                  </p:stCondLst>
                                  <p:childTnLst>
                                    <p:animMotion origin="layout" path="M 4.72222E-6 -2.65495E-6 L -0.0533 0.10292 " pathEditMode="relative" rAng="0" ptsTypes="AA">
                                      <p:cBhvr>
                                        <p:cTn id="34" dur="2000" fill="hold"/>
                                        <p:tgtEl>
                                          <p:spTgt spid="23"/>
                                        </p:tgtEl>
                                        <p:attrNameLst>
                                          <p:attrName>ppt_x</p:attrName>
                                          <p:attrName>ppt_y</p:attrName>
                                        </p:attrNameLst>
                                      </p:cBhvr>
                                      <p:rCtr x="-2700" y="5100"/>
                                    </p:animMotion>
                                  </p:childTnLst>
                                </p:cTn>
                              </p:par>
                              <p:par>
                                <p:cTn id="35" presetID="0" presetClass="path" presetSubtype="0" accel="50000" decel="50000" fill="hold" nodeType="withEffect">
                                  <p:stCondLst>
                                    <p:cond delay="0"/>
                                  </p:stCondLst>
                                  <p:childTnLst>
                                    <p:animMotion origin="layout" path="M -3.61111E-6 2.98797E-6 L 0.04566 0.09482 " pathEditMode="relative" rAng="0" ptsTypes="AA">
                                      <p:cBhvr>
                                        <p:cTn id="36" dur="2000" fill="hold"/>
                                        <p:tgtEl>
                                          <p:spTgt spid="20"/>
                                        </p:tgtEl>
                                        <p:attrNameLst>
                                          <p:attrName>ppt_x</p:attrName>
                                          <p:attrName>ppt_y</p:attrName>
                                        </p:attrNameLst>
                                      </p:cBhvr>
                                      <p:rCtr x="2300" y="4700"/>
                                    </p:animMotion>
                                  </p:childTnLst>
                                </p:cTn>
                              </p:par>
                            </p:childTnLst>
                          </p:cTn>
                        </p:par>
                        <p:par>
                          <p:cTn id="37" fill="hold">
                            <p:stCondLst>
                              <p:cond delay="2000"/>
                            </p:stCondLst>
                            <p:childTnLst>
                              <p:par>
                                <p:cTn id="38" presetID="1" presetClass="entr" presetSubtype="0" fill="hold" grpId="0" nodeType="afterEffect">
                                  <p:stCondLst>
                                    <p:cond delay="0"/>
                                  </p:stCondLst>
                                  <p:childTnLst>
                                    <p:set>
                                      <p:cBhvr>
                                        <p:cTn id="39" dur="1" fill="hold">
                                          <p:stCondLst>
                                            <p:cond delay="0"/>
                                          </p:stCondLst>
                                        </p:cTn>
                                        <p:tgtEl>
                                          <p:spTgt spid="28"/>
                                        </p:tgtEl>
                                        <p:attrNameLst>
                                          <p:attrName>style.visibility</p:attrName>
                                        </p:attrNameLst>
                                      </p:cBhvr>
                                      <p:to>
                                        <p:strVal val="visible"/>
                                      </p:to>
                                    </p:set>
                                  </p:childTnLst>
                                </p:cTn>
                              </p:par>
                            </p:childTnLst>
                          </p:cTn>
                        </p:par>
                        <p:par>
                          <p:cTn id="40" fill="hold">
                            <p:stCondLst>
                              <p:cond delay="2000"/>
                            </p:stCondLst>
                            <p:childTnLst>
                              <p:par>
                                <p:cTn id="41" presetID="1" presetClass="entr" presetSubtype="0" fill="hold" grpId="0" nodeType="afterEffect">
                                  <p:stCondLst>
                                    <p:cond delay="0"/>
                                  </p:stCondLst>
                                  <p:childTnLst>
                                    <p:set>
                                      <p:cBhvr>
                                        <p:cTn id="42" dur="1" fill="hold">
                                          <p:stCondLst>
                                            <p:cond delay="0"/>
                                          </p:stCondLst>
                                        </p:cTn>
                                        <p:tgtEl>
                                          <p:spTgt spid="29"/>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xit" presetSubtype="0" fill="hold" grpId="1" nodeType="clickEffect">
                                  <p:stCondLst>
                                    <p:cond delay="0"/>
                                  </p:stCondLst>
                                  <p:childTnLst>
                                    <p:set>
                                      <p:cBhvr>
                                        <p:cTn id="46" dur="1" fill="hold">
                                          <p:stCondLst>
                                            <p:cond delay="0"/>
                                          </p:stCondLst>
                                        </p:cTn>
                                        <p:tgtEl>
                                          <p:spTgt spid="28"/>
                                        </p:tgtEl>
                                        <p:attrNameLst>
                                          <p:attrName>style.visibility</p:attrName>
                                        </p:attrNameLst>
                                      </p:cBhvr>
                                      <p:to>
                                        <p:strVal val="hidden"/>
                                      </p:to>
                                    </p:set>
                                  </p:childTnLst>
                                </p:cTn>
                              </p:par>
                              <p:par>
                                <p:cTn id="47" presetID="1" presetClass="exit" presetSubtype="0" fill="hold" grpId="1" nodeType="withEffect">
                                  <p:stCondLst>
                                    <p:cond delay="0"/>
                                  </p:stCondLst>
                                  <p:childTnLst>
                                    <p:set>
                                      <p:cBhvr>
                                        <p:cTn id="48" dur="1" fill="hold">
                                          <p:stCondLst>
                                            <p:cond delay="0"/>
                                          </p:stCondLst>
                                        </p:cTn>
                                        <p:tgtEl>
                                          <p:spTgt spid="29"/>
                                        </p:tgtEl>
                                        <p:attrNameLst>
                                          <p:attrName>style.visibility</p:attrName>
                                        </p:attrNameLst>
                                      </p:cBhvr>
                                      <p:to>
                                        <p:strVal val="hidden"/>
                                      </p:to>
                                    </p:set>
                                  </p:childTnLst>
                                </p:cTn>
                              </p:par>
                              <p:par>
                                <p:cTn id="49" presetID="9" presetClass="emph" presetSubtype="0" nodeType="withEffect">
                                  <p:stCondLst>
                                    <p:cond delay="0"/>
                                  </p:stCondLst>
                                  <p:childTnLst>
                                    <p:set>
                                      <p:cBhvr rctx="PPT">
                                        <p:cTn id="50" dur="indefinite"/>
                                        <p:tgtEl>
                                          <p:spTgt spid="21"/>
                                        </p:tgtEl>
                                        <p:attrNameLst>
                                          <p:attrName>style.opacity</p:attrName>
                                        </p:attrNameLst>
                                      </p:cBhvr>
                                      <p:to>
                                        <p:strVal val="0.5"/>
                                      </p:to>
                                    </p:set>
                                    <p:animEffect filter="image" prLst="opacity: 0.5">
                                      <p:cBhvr rctx="IE">
                                        <p:cTn id="51" dur="indefinite"/>
                                        <p:tgtEl>
                                          <p:spTgt spid="21"/>
                                        </p:tgtEl>
                                      </p:cBhvr>
                                    </p:animEffect>
                                  </p:childTnLst>
                                </p:cTn>
                              </p:par>
                              <p:par>
                                <p:cTn id="52" presetID="1" presetClass="entr" presetSubtype="0" fill="hold" grpId="0" nodeType="withEffect">
                                  <p:stCondLst>
                                    <p:cond delay="0"/>
                                  </p:stCondLst>
                                  <p:childTnLst>
                                    <p:set>
                                      <p:cBhvr>
                                        <p:cTn id="53" dur="1" fill="hold">
                                          <p:stCondLst>
                                            <p:cond delay="0"/>
                                          </p:stCondLst>
                                        </p:cTn>
                                        <p:tgtEl>
                                          <p:spTgt spid="30"/>
                                        </p:tgtEl>
                                        <p:attrNameLst>
                                          <p:attrName>style.visibility</p:attrName>
                                        </p:attrNameLst>
                                      </p:cBhvr>
                                      <p:to>
                                        <p:strVal val="visible"/>
                                      </p:to>
                                    </p:set>
                                  </p:childTnLst>
                                </p:cTn>
                              </p:par>
                              <p:par>
                                <p:cTn id="54" presetID="9" presetClass="emph" presetSubtype="0" nodeType="withEffect">
                                  <p:stCondLst>
                                    <p:cond delay="0"/>
                                  </p:stCondLst>
                                  <p:childTnLst>
                                    <p:set>
                                      <p:cBhvr rctx="PPT">
                                        <p:cTn id="55" dur="indefinite"/>
                                        <p:tgtEl>
                                          <p:spTgt spid="19"/>
                                        </p:tgtEl>
                                        <p:attrNameLst>
                                          <p:attrName>style.opacity</p:attrName>
                                        </p:attrNameLst>
                                      </p:cBhvr>
                                      <p:to>
                                        <p:strVal val="0.5"/>
                                      </p:to>
                                    </p:set>
                                    <p:animEffect filter="image" prLst="opacity: 0.5">
                                      <p:cBhvr rctx="IE">
                                        <p:cTn id="56" dur="indefinite"/>
                                        <p:tgtEl>
                                          <p:spTgt spid="19"/>
                                        </p:tgtEl>
                                      </p:cBhvr>
                                    </p:animEffect>
                                  </p:childTnLst>
                                </p:cTn>
                              </p:par>
                              <p:par>
                                <p:cTn id="57" presetID="9" presetClass="emph" presetSubtype="0" nodeType="withEffect">
                                  <p:stCondLst>
                                    <p:cond delay="0"/>
                                  </p:stCondLst>
                                  <p:childTnLst>
                                    <p:set>
                                      <p:cBhvr rctx="PPT">
                                        <p:cTn id="58" dur="indefinite"/>
                                        <p:tgtEl>
                                          <p:spTgt spid="18"/>
                                        </p:tgtEl>
                                        <p:attrNameLst>
                                          <p:attrName>style.opacity</p:attrName>
                                        </p:attrNameLst>
                                      </p:cBhvr>
                                      <p:to>
                                        <p:strVal val="0.5"/>
                                      </p:to>
                                    </p:set>
                                    <p:animEffect filter="image" prLst="opacity: 0.5">
                                      <p:cBhvr rctx="IE">
                                        <p:cTn id="59" dur="indefinite"/>
                                        <p:tgtEl>
                                          <p:spTgt spid="18"/>
                                        </p:tgtEl>
                                      </p:cBhvr>
                                    </p:animEffect>
                                  </p:childTnLst>
                                </p:cTn>
                              </p:par>
                              <p:par>
                                <p:cTn id="60" presetID="9" presetClass="emph" presetSubtype="0" nodeType="withEffect">
                                  <p:stCondLst>
                                    <p:cond delay="0"/>
                                  </p:stCondLst>
                                  <p:childTnLst>
                                    <p:set>
                                      <p:cBhvr rctx="PPT">
                                        <p:cTn id="61" dur="indefinite"/>
                                        <p:tgtEl>
                                          <p:spTgt spid="20"/>
                                        </p:tgtEl>
                                        <p:attrNameLst>
                                          <p:attrName>style.opacity</p:attrName>
                                        </p:attrNameLst>
                                      </p:cBhvr>
                                      <p:to>
                                        <p:strVal val="0.5"/>
                                      </p:to>
                                    </p:set>
                                    <p:animEffect filter="image" prLst="opacity: 0.5">
                                      <p:cBhvr rctx="IE">
                                        <p:cTn id="62" dur="indefinite"/>
                                        <p:tgtEl>
                                          <p:spTgt spid="20"/>
                                        </p:tgtEl>
                                      </p:cBhvr>
                                    </p:animEffect>
                                  </p:childTnLst>
                                </p:cTn>
                              </p:par>
                              <p:par>
                                <p:cTn id="63" presetID="9" presetClass="emph" presetSubtype="0" nodeType="withEffect">
                                  <p:stCondLst>
                                    <p:cond delay="0"/>
                                  </p:stCondLst>
                                  <p:childTnLst>
                                    <p:set>
                                      <p:cBhvr rctx="PPT">
                                        <p:cTn id="64" dur="indefinite"/>
                                        <p:tgtEl>
                                          <p:spTgt spid="22"/>
                                        </p:tgtEl>
                                        <p:attrNameLst>
                                          <p:attrName>style.opacity</p:attrName>
                                        </p:attrNameLst>
                                      </p:cBhvr>
                                      <p:to>
                                        <p:strVal val="0.5"/>
                                      </p:to>
                                    </p:set>
                                    <p:animEffect filter="image" prLst="opacity: 0.5">
                                      <p:cBhvr rctx="IE">
                                        <p:cTn id="65" dur="indefinite"/>
                                        <p:tgtEl>
                                          <p:spTgt spid="22"/>
                                        </p:tgtEl>
                                      </p:cBhvr>
                                    </p:animEffect>
                                  </p:childTnLst>
                                </p:cTn>
                              </p:par>
                              <p:par>
                                <p:cTn id="66" presetID="9" presetClass="emph" presetSubtype="0" nodeType="withEffect">
                                  <p:stCondLst>
                                    <p:cond delay="0"/>
                                  </p:stCondLst>
                                  <p:childTnLst>
                                    <p:set>
                                      <p:cBhvr rctx="PPT">
                                        <p:cTn id="67" dur="indefinite"/>
                                        <p:tgtEl>
                                          <p:spTgt spid="23"/>
                                        </p:tgtEl>
                                        <p:attrNameLst>
                                          <p:attrName>style.opacity</p:attrName>
                                        </p:attrNameLst>
                                      </p:cBhvr>
                                      <p:to>
                                        <p:strVal val="0.5"/>
                                      </p:to>
                                    </p:set>
                                    <p:animEffect filter="image" prLst="opacity: 0.5">
                                      <p:cBhvr rctx="IE">
                                        <p:cTn id="68" dur="indefinite"/>
                                        <p:tgtEl>
                                          <p:spTgt spid="23"/>
                                        </p:tgtEl>
                                      </p:cBhvr>
                                    </p:animEffect>
                                  </p:childTnLst>
                                </p:cTn>
                              </p:par>
                              <p:par>
                                <p:cTn id="69" presetID="9" presetClass="emph" presetSubtype="0" nodeType="withEffect">
                                  <p:stCondLst>
                                    <p:cond delay="0"/>
                                  </p:stCondLst>
                                  <p:childTnLst>
                                    <p:set>
                                      <p:cBhvr rctx="PPT">
                                        <p:cTn id="70" dur="indefinite"/>
                                        <p:tgtEl>
                                          <p:spTgt spid="25"/>
                                        </p:tgtEl>
                                        <p:attrNameLst>
                                          <p:attrName>style.opacity</p:attrName>
                                        </p:attrNameLst>
                                      </p:cBhvr>
                                      <p:to>
                                        <p:strVal val="0.5"/>
                                      </p:to>
                                    </p:set>
                                    <p:animEffect filter="image" prLst="opacity: 0.5">
                                      <p:cBhvr rctx="IE">
                                        <p:cTn id="71" dur="indefinite"/>
                                        <p:tgtEl>
                                          <p:spTgt spid="25"/>
                                        </p:tgtEl>
                                      </p:cBhvr>
                                    </p:animEffect>
                                  </p:childTnLst>
                                </p:cTn>
                              </p:par>
                              <p:par>
                                <p:cTn id="72" presetID="9" presetClass="emph" presetSubtype="0" nodeType="withEffect">
                                  <p:stCondLst>
                                    <p:cond delay="0"/>
                                  </p:stCondLst>
                                  <p:childTnLst>
                                    <p:set>
                                      <p:cBhvr rctx="PPT">
                                        <p:cTn id="73" dur="indefinite"/>
                                        <p:tgtEl>
                                          <p:spTgt spid="24"/>
                                        </p:tgtEl>
                                        <p:attrNameLst>
                                          <p:attrName>style.opacity</p:attrName>
                                        </p:attrNameLst>
                                      </p:cBhvr>
                                      <p:to>
                                        <p:strVal val="0.5"/>
                                      </p:to>
                                    </p:set>
                                    <p:animEffect filter="image" prLst="opacity: 0.5">
                                      <p:cBhvr rctx="IE">
                                        <p:cTn id="74" dur="indefinite"/>
                                        <p:tgtEl>
                                          <p:spTgt spid="24"/>
                                        </p:tgtEl>
                                      </p:cBhvr>
                                    </p:animEffect>
                                  </p:childTnLst>
                                </p:cTn>
                              </p:par>
                              <p:par>
                                <p:cTn id="75" presetID="9" presetClass="emph" presetSubtype="0" grpId="2" nodeType="withEffect">
                                  <p:stCondLst>
                                    <p:cond delay="0"/>
                                  </p:stCondLst>
                                  <p:childTnLst>
                                    <p:set>
                                      <p:cBhvr rctx="PPT">
                                        <p:cTn id="76" dur="indefinite"/>
                                        <p:tgtEl>
                                          <p:spTgt spid="26"/>
                                        </p:tgtEl>
                                        <p:attrNameLst>
                                          <p:attrName>style.opacity</p:attrName>
                                        </p:attrNameLst>
                                      </p:cBhvr>
                                      <p:to>
                                        <p:strVal val="0.5"/>
                                      </p:to>
                                    </p:set>
                                    <p:animEffect filter="image" prLst="opacity: 0.5">
                                      <p:cBhvr rctx="IE">
                                        <p:cTn id="77" dur="indefinite"/>
                                        <p:tgtEl>
                                          <p:spTgt spid="26"/>
                                        </p:tgtEl>
                                      </p:cBhvr>
                                    </p:animEffect>
                                  </p:childTnLst>
                                </p:cTn>
                              </p:par>
                              <p:par>
                                <p:cTn id="78" presetID="9" presetClass="emph" presetSubtype="0" grpId="2" nodeType="withEffect">
                                  <p:stCondLst>
                                    <p:cond delay="0"/>
                                  </p:stCondLst>
                                  <p:childTnLst>
                                    <p:set>
                                      <p:cBhvr rctx="PPT">
                                        <p:cTn id="79" dur="indefinite"/>
                                        <p:tgtEl>
                                          <p:spTgt spid="27"/>
                                        </p:tgtEl>
                                        <p:attrNameLst>
                                          <p:attrName>style.opacity</p:attrName>
                                        </p:attrNameLst>
                                      </p:cBhvr>
                                      <p:to>
                                        <p:strVal val="0.5"/>
                                      </p:to>
                                    </p:set>
                                    <p:animEffect filter="image" prLst="opacity: 0.5">
                                      <p:cBhvr rctx="IE">
                                        <p:cTn id="80" dur="indefinite"/>
                                        <p:tgtEl>
                                          <p:spTgt spid="27"/>
                                        </p:tgtEl>
                                      </p:cBhvr>
                                    </p:animEffect>
                                  </p:childTnLst>
                                </p:cTn>
                              </p:par>
                              <p:par>
                                <p:cTn id="81" presetID="9" presetClass="emph" presetSubtype="0" grpId="2" nodeType="withEffect">
                                  <p:stCondLst>
                                    <p:cond delay="0"/>
                                  </p:stCondLst>
                                  <p:childTnLst>
                                    <p:set>
                                      <p:cBhvr rctx="PPT">
                                        <p:cTn id="82" dur="indefinite"/>
                                        <p:tgtEl>
                                          <p:spTgt spid="28"/>
                                        </p:tgtEl>
                                        <p:attrNameLst>
                                          <p:attrName>style.opacity</p:attrName>
                                        </p:attrNameLst>
                                      </p:cBhvr>
                                      <p:to>
                                        <p:strVal val="0.5"/>
                                      </p:to>
                                    </p:set>
                                    <p:animEffect filter="image" prLst="opacity: 0.5">
                                      <p:cBhvr rctx="IE">
                                        <p:cTn id="83" dur="indefinite"/>
                                        <p:tgtEl>
                                          <p:spTgt spid="28"/>
                                        </p:tgtEl>
                                      </p:cBhvr>
                                    </p:animEffect>
                                  </p:childTnLst>
                                </p:cTn>
                              </p:par>
                              <p:par>
                                <p:cTn id="84" presetID="9" presetClass="emph" presetSubtype="0" grpId="2" nodeType="withEffect">
                                  <p:stCondLst>
                                    <p:cond delay="0"/>
                                  </p:stCondLst>
                                  <p:childTnLst>
                                    <p:set>
                                      <p:cBhvr rctx="PPT">
                                        <p:cTn id="85" dur="indefinite"/>
                                        <p:tgtEl>
                                          <p:spTgt spid="29"/>
                                        </p:tgtEl>
                                        <p:attrNameLst>
                                          <p:attrName>style.opacity</p:attrName>
                                        </p:attrNameLst>
                                      </p:cBhvr>
                                      <p:to>
                                        <p:strVal val="0.5"/>
                                      </p:to>
                                    </p:set>
                                    <p:animEffect filter="image" prLst="opacity: 0.5">
                                      <p:cBhvr rctx="IE">
                                        <p:cTn id="86" dur="indefinite"/>
                                        <p:tgtEl>
                                          <p:spTgt spid="29"/>
                                        </p:tgtEl>
                                      </p:cBhvr>
                                    </p:animEffect>
                                  </p:childTnLst>
                                </p:cTn>
                              </p:par>
                              <p:par>
                                <p:cTn id="87" presetID="9" presetClass="emph" presetSubtype="0" grpId="0" nodeType="withEffect">
                                  <p:stCondLst>
                                    <p:cond delay="0"/>
                                  </p:stCondLst>
                                  <p:childTnLst>
                                    <p:set>
                                      <p:cBhvr rctx="PPT">
                                        <p:cTn id="88" dur="indefinite"/>
                                        <p:tgtEl>
                                          <p:spTgt spid="2"/>
                                        </p:tgtEl>
                                        <p:attrNameLst>
                                          <p:attrName>style.opacity</p:attrName>
                                        </p:attrNameLst>
                                      </p:cBhvr>
                                      <p:to>
                                        <p:strVal val="0.5"/>
                                      </p:to>
                                    </p:set>
                                    <p:animEffect filter="image" prLst="opacity: 0.5">
                                      <p:cBhvr rctx="IE">
                                        <p:cTn id="89" dur="indefinite"/>
                                        <p:tgtEl>
                                          <p:spTgt spid="2"/>
                                        </p:tgtEl>
                                      </p:cBhvr>
                                    </p:animEffect>
                                  </p:childTnLst>
                                </p:cTn>
                              </p:par>
                              <p:par>
                                <p:cTn id="90" presetID="9" presetClass="emph" presetSubtype="0" nodeType="withEffect">
                                  <p:stCondLst>
                                    <p:cond delay="0"/>
                                  </p:stCondLst>
                                  <p:childTnLst>
                                    <p:set>
                                      <p:cBhvr rctx="PPT">
                                        <p:cTn id="91" dur="indefinite"/>
                                        <p:tgtEl>
                                          <p:spTgt spid="4"/>
                                        </p:tgtEl>
                                        <p:attrNameLst>
                                          <p:attrName>style.opacity</p:attrName>
                                        </p:attrNameLst>
                                      </p:cBhvr>
                                      <p:to>
                                        <p:strVal val="0.5"/>
                                      </p:to>
                                    </p:set>
                                    <p:animEffect filter="image" prLst="opacity: 0.5">
                                      <p:cBhvr rctx="IE">
                                        <p:cTn id="92" dur="indefinite"/>
                                        <p:tgtEl>
                                          <p:spTgt spid="4"/>
                                        </p:tgtEl>
                                      </p:cBhvr>
                                    </p:animEffect>
                                  </p:childTnLst>
                                </p:cTn>
                              </p:par>
                              <p:par>
                                <p:cTn id="93" presetID="9" presetClass="emph" presetSubtype="0" nodeType="withEffect">
                                  <p:stCondLst>
                                    <p:cond delay="0"/>
                                  </p:stCondLst>
                                  <p:childTnLst>
                                    <p:set>
                                      <p:cBhvr rctx="PPT">
                                        <p:cTn id="94" dur="indefinite"/>
                                        <p:tgtEl>
                                          <p:spTgt spid="5"/>
                                        </p:tgtEl>
                                        <p:attrNameLst>
                                          <p:attrName>style.opacity</p:attrName>
                                        </p:attrNameLst>
                                      </p:cBhvr>
                                      <p:to>
                                        <p:strVal val="0.5"/>
                                      </p:to>
                                    </p:set>
                                    <p:animEffect filter="image" prLst="opacity: 0.5">
                                      <p:cBhvr rctx="IE">
                                        <p:cTn id="95" dur="indefinite"/>
                                        <p:tgtEl>
                                          <p:spTgt spid="5"/>
                                        </p:tgtEl>
                                      </p:cBhvr>
                                    </p:animEffect>
                                  </p:childTnLst>
                                </p:cTn>
                              </p:par>
                              <p:par>
                                <p:cTn id="96" presetID="9" presetClass="emph" presetSubtype="0" nodeType="withEffect">
                                  <p:stCondLst>
                                    <p:cond delay="0"/>
                                  </p:stCondLst>
                                  <p:childTnLst>
                                    <p:set>
                                      <p:cBhvr rctx="PPT">
                                        <p:cTn id="97" dur="indefinite"/>
                                        <p:tgtEl>
                                          <p:spTgt spid="6"/>
                                        </p:tgtEl>
                                        <p:attrNameLst>
                                          <p:attrName>style.opacity</p:attrName>
                                        </p:attrNameLst>
                                      </p:cBhvr>
                                      <p:to>
                                        <p:strVal val="0.5"/>
                                      </p:to>
                                    </p:set>
                                    <p:animEffect filter="image" prLst="opacity: 0.5">
                                      <p:cBhvr rctx="IE">
                                        <p:cTn id="98" dur="indefinite"/>
                                        <p:tgtEl>
                                          <p:spTgt spid="6"/>
                                        </p:tgtEl>
                                      </p:cBhvr>
                                    </p:animEffect>
                                  </p:childTnLst>
                                </p:cTn>
                              </p:par>
                              <p:par>
                                <p:cTn id="99" presetID="9" presetClass="emph" presetSubtype="0" nodeType="withEffect">
                                  <p:stCondLst>
                                    <p:cond delay="0"/>
                                  </p:stCondLst>
                                  <p:childTnLst>
                                    <p:set>
                                      <p:cBhvr rctx="PPT">
                                        <p:cTn id="100" dur="indefinite"/>
                                        <p:tgtEl>
                                          <p:spTgt spid="7"/>
                                        </p:tgtEl>
                                        <p:attrNameLst>
                                          <p:attrName>style.opacity</p:attrName>
                                        </p:attrNameLst>
                                      </p:cBhvr>
                                      <p:to>
                                        <p:strVal val="0.5"/>
                                      </p:to>
                                    </p:set>
                                    <p:animEffect filter="image" prLst="opacity: 0.5">
                                      <p:cBhvr rctx="IE">
                                        <p:cTn id="101" dur="indefinite"/>
                                        <p:tgtEl>
                                          <p:spTgt spid="7"/>
                                        </p:tgtEl>
                                      </p:cBhvr>
                                    </p:animEffect>
                                  </p:childTnLst>
                                </p:cTn>
                              </p:par>
                              <p:par>
                                <p:cTn id="102" presetID="9" presetClass="emph" presetSubtype="0" grpId="0" nodeType="withEffect">
                                  <p:stCondLst>
                                    <p:cond delay="0"/>
                                  </p:stCondLst>
                                  <p:childTnLst>
                                    <p:set>
                                      <p:cBhvr rctx="PPT">
                                        <p:cTn id="103" dur="indefinite"/>
                                        <p:tgtEl>
                                          <p:spTgt spid="8"/>
                                        </p:tgtEl>
                                        <p:attrNameLst>
                                          <p:attrName>style.opacity</p:attrName>
                                        </p:attrNameLst>
                                      </p:cBhvr>
                                      <p:to>
                                        <p:strVal val="0.5"/>
                                      </p:to>
                                    </p:set>
                                    <p:animEffect filter="image" prLst="opacity: 0.5">
                                      <p:cBhvr rctx="IE">
                                        <p:cTn id="104" dur="indefinite"/>
                                        <p:tgtEl>
                                          <p:spTgt spid="8"/>
                                        </p:tgtEl>
                                      </p:cBhvr>
                                    </p:animEffect>
                                  </p:childTnLst>
                                </p:cTn>
                              </p:par>
                              <p:par>
                                <p:cTn id="105" presetID="9" presetClass="emph" presetSubtype="0" grpId="0" nodeType="withEffect">
                                  <p:stCondLst>
                                    <p:cond delay="0"/>
                                  </p:stCondLst>
                                  <p:childTnLst>
                                    <p:set>
                                      <p:cBhvr rctx="PPT">
                                        <p:cTn id="106" dur="indefinite"/>
                                        <p:tgtEl>
                                          <p:spTgt spid="9"/>
                                        </p:tgtEl>
                                        <p:attrNameLst>
                                          <p:attrName>style.opacity</p:attrName>
                                        </p:attrNameLst>
                                      </p:cBhvr>
                                      <p:to>
                                        <p:strVal val="0.5"/>
                                      </p:to>
                                    </p:set>
                                    <p:animEffect filter="image" prLst="opacity: 0.5">
                                      <p:cBhvr rctx="IE">
                                        <p:cTn id="107" dur="indefinite"/>
                                        <p:tgtEl>
                                          <p:spTgt spid="9"/>
                                        </p:tgtEl>
                                      </p:cBhvr>
                                    </p:animEffect>
                                  </p:childTnLst>
                                </p:cTn>
                              </p:par>
                              <p:par>
                                <p:cTn id="108" presetID="9" presetClass="emph" presetSubtype="0" grpId="0" nodeType="withEffect">
                                  <p:stCondLst>
                                    <p:cond delay="0"/>
                                  </p:stCondLst>
                                  <p:childTnLst>
                                    <p:set>
                                      <p:cBhvr rctx="PPT">
                                        <p:cTn id="109" dur="indefinite"/>
                                        <p:tgtEl>
                                          <p:spTgt spid="10"/>
                                        </p:tgtEl>
                                        <p:attrNameLst>
                                          <p:attrName>style.opacity</p:attrName>
                                        </p:attrNameLst>
                                      </p:cBhvr>
                                      <p:to>
                                        <p:strVal val="0.5"/>
                                      </p:to>
                                    </p:set>
                                    <p:animEffect filter="image" prLst="opacity: 0.5">
                                      <p:cBhvr rctx="IE">
                                        <p:cTn id="110" dur="indefinite"/>
                                        <p:tgtEl>
                                          <p:spTgt spid="10"/>
                                        </p:tgtEl>
                                      </p:cBhvr>
                                    </p:animEffect>
                                  </p:childTnLst>
                                </p:cTn>
                              </p:par>
                              <p:par>
                                <p:cTn id="111" presetID="9" presetClass="emph" presetSubtype="0" nodeType="withEffect">
                                  <p:stCondLst>
                                    <p:cond delay="0"/>
                                  </p:stCondLst>
                                  <p:childTnLst>
                                    <p:set>
                                      <p:cBhvr rctx="PPT">
                                        <p:cTn id="112" dur="indefinite"/>
                                        <p:tgtEl>
                                          <p:spTgt spid="11"/>
                                        </p:tgtEl>
                                        <p:attrNameLst>
                                          <p:attrName>style.opacity</p:attrName>
                                        </p:attrNameLst>
                                      </p:cBhvr>
                                      <p:to>
                                        <p:strVal val="0.5"/>
                                      </p:to>
                                    </p:set>
                                    <p:animEffect filter="image" prLst="opacity: 0.5">
                                      <p:cBhvr rctx="IE">
                                        <p:cTn id="113" dur="indefinite"/>
                                        <p:tgtEl>
                                          <p:spTgt spid="11"/>
                                        </p:tgtEl>
                                      </p:cBhvr>
                                    </p:animEffect>
                                  </p:childTnLst>
                                </p:cTn>
                              </p:par>
                              <p:par>
                                <p:cTn id="114" presetID="9" presetClass="emph" presetSubtype="0" nodeType="withEffect">
                                  <p:stCondLst>
                                    <p:cond delay="0"/>
                                  </p:stCondLst>
                                  <p:childTnLst>
                                    <p:set>
                                      <p:cBhvr rctx="PPT">
                                        <p:cTn id="115" dur="indefinite"/>
                                        <p:tgtEl>
                                          <p:spTgt spid="12"/>
                                        </p:tgtEl>
                                        <p:attrNameLst>
                                          <p:attrName>style.opacity</p:attrName>
                                        </p:attrNameLst>
                                      </p:cBhvr>
                                      <p:to>
                                        <p:strVal val="0.5"/>
                                      </p:to>
                                    </p:set>
                                    <p:animEffect filter="image" prLst="opacity: 0.5">
                                      <p:cBhvr rctx="IE">
                                        <p:cTn id="116" dur="indefinite"/>
                                        <p:tgtEl>
                                          <p:spTgt spid="12"/>
                                        </p:tgtEl>
                                      </p:cBhvr>
                                    </p:animEffect>
                                  </p:childTnLst>
                                </p:cTn>
                              </p:par>
                              <p:par>
                                <p:cTn id="117" presetID="9" presetClass="emph" presetSubtype="0" nodeType="withEffect">
                                  <p:stCondLst>
                                    <p:cond delay="0"/>
                                  </p:stCondLst>
                                  <p:childTnLst>
                                    <p:set>
                                      <p:cBhvr rctx="PPT">
                                        <p:cTn id="118" dur="indefinite"/>
                                        <p:tgtEl>
                                          <p:spTgt spid="13"/>
                                        </p:tgtEl>
                                        <p:attrNameLst>
                                          <p:attrName>style.opacity</p:attrName>
                                        </p:attrNameLst>
                                      </p:cBhvr>
                                      <p:to>
                                        <p:strVal val="0.5"/>
                                      </p:to>
                                    </p:set>
                                    <p:animEffect filter="image" prLst="opacity: 0.5">
                                      <p:cBhvr rctx="IE">
                                        <p:cTn id="119" dur="indefinite"/>
                                        <p:tgtEl>
                                          <p:spTgt spid="13"/>
                                        </p:tgtEl>
                                      </p:cBhvr>
                                    </p:animEffect>
                                  </p:childTnLst>
                                </p:cTn>
                              </p:par>
                              <p:par>
                                <p:cTn id="120" presetID="9" presetClass="emph" presetSubtype="0" nodeType="withEffect">
                                  <p:stCondLst>
                                    <p:cond delay="0"/>
                                  </p:stCondLst>
                                  <p:childTnLst>
                                    <p:set>
                                      <p:cBhvr rctx="PPT">
                                        <p:cTn id="121" dur="indefinite"/>
                                        <p:tgtEl>
                                          <p:spTgt spid="14"/>
                                        </p:tgtEl>
                                        <p:attrNameLst>
                                          <p:attrName>style.opacity</p:attrName>
                                        </p:attrNameLst>
                                      </p:cBhvr>
                                      <p:to>
                                        <p:strVal val="0.5"/>
                                      </p:to>
                                    </p:set>
                                    <p:animEffect filter="image" prLst="opacity: 0.5">
                                      <p:cBhvr rctx="IE">
                                        <p:cTn id="122" dur="indefinite"/>
                                        <p:tgtEl>
                                          <p:spTgt spid="14"/>
                                        </p:tgtEl>
                                      </p:cBhvr>
                                    </p:animEffect>
                                  </p:childTnLst>
                                </p:cTn>
                              </p:par>
                              <p:par>
                                <p:cTn id="123" presetID="9" presetClass="emph" presetSubtype="0" nodeType="withEffect">
                                  <p:stCondLst>
                                    <p:cond delay="0"/>
                                  </p:stCondLst>
                                  <p:childTnLst>
                                    <p:set>
                                      <p:cBhvr rctx="PPT">
                                        <p:cTn id="124" dur="indefinite"/>
                                        <p:tgtEl>
                                          <p:spTgt spid="15"/>
                                        </p:tgtEl>
                                        <p:attrNameLst>
                                          <p:attrName>style.opacity</p:attrName>
                                        </p:attrNameLst>
                                      </p:cBhvr>
                                      <p:to>
                                        <p:strVal val="0.5"/>
                                      </p:to>
                                    </p:set>
                                    <p:animEffect filter="image" prLst="opacity: 0.5">
                                      <p:cBhvr rctx="IE">
                                        <p:cTn id="125" dur="indefinite"/>
                                        <p:tgtEl>
                                          <p:spTgt spid="15"/>
                                        </p:tgtEl>
                                      </p:cBhvr>
                                    </p:animEffect>
                                  </p:childTnLst>
                                </p:cTn>
                              </p:par>
                              <p:par>
                                <p:cTn id="126" presetID="9" presetClass="emph" presetSubtype="0" nodeType="withEffect">
                                  <p:stCondLst>
                                    <p:cond delay="0"/>
                                  </p:stCondLst>
                                  <p:childTnLst>
                                    <p:set>
                                      <p:cBhvr rctx="PPT">
                                        <p:cTn id="127" dur="indefinite"/>
                                        <p:tgtEl>
                                          <p:spTgt spid="16"/>
                                        </p:tgtEl>
                                        <p:attrNameLst>
                                          <p:attrName>style.opacity</p:attrName>
                                        </p:attrNameLst>
                                      </p:cBhvr>
                                      <p:to>
                                        <p:strVal val="0.5"/>
                                      </p:to>
                                    </p:set>
                                    <p:animEffect filter="image" prLst="opacity: 0.5">
                                      <p:cBhvr rctx="IE">
                                        <p:cTn id="128" dur="indefinite"/>
                                        <p:tgtEl>
                                          <p:spTgt spid="16"/>
                                        </p:tgtEl>
                                      </p:cBhvr>
                                    </p:animEffect>
                                  </p:childTnLst>
                                </p:cTn>
                              </p:par>
                              <p:par>
                                <p:cTn id="129" presetID="9" presetClass="emph" presetSubtype="0" nodeType="withEffect">
                                  <p:stCondLst>
                                    <p:cond delay="0"/>
                                  </p:stCondLst>
                                  <p:childTnLst>
                                    <p:set>
                                      <p:cBhvr rctx="PPT">
                                        <p:cTn id="130" dur="indefinite"/>
                                        <p:tgtEl>
                                          <p:spTgt spid="17"/>
                                        </p:tgtEl>
                                        <p:attrNameLst>
                                          <p:attrName>style.opacity</p:attrName>
                                        </p:attrNameLst>
                                      </p:cBhvr>
                                      <p:to>
                                        <p:strVal val="0.5"/>
                                      </p:to>
                                    </p:set>
                                    <p:animEffect filter="image" prLst="opacity: 0.5">
                                      <p:cBhvr rctx="IE">
                                        <p:cTn id="131" dur="indefinite"/>
                                        <p:tgtEl>
                                          <p:spTgt spid="17"/>
                                        </p:tgtEl>
                                      </p:cBhvr>
                                    </p:animEffect>
                                  </p:childTnLst>
                                </p:cTn>
                              </p:par>
                              <p:par>
                                <p:cTn id="132" presetID="9" presetClass="emph" presetSubtype="0" grpId="0" nodeType="withEffect">
                                  <p:stCondLst>
                                    <p:cond delay="0"/>
                                  </p:stCondLst>
                                  <p:childTnLst>
                                    <p:set>
                                      <p:cBhvr rctx="PPT">
                                        <p:cTn id="133" dur="indefinite"/>
                                        <p:tgtEl>
                                          <p:spTgt spid="3"/>
                                        </p:tgtEl>
                                        <p:attrNameLst>
                                          <p:attrName>style.opacity</p:attrName>
                                        </p:attrNameLst>
                                      </p:cBhvr>
                                      <p:to>
                                        <p:strVal val="0.5"/>
                                      </p:to>
                                    </p:set>
                                    <p:animEffect filter="image" prLst="opacity: 0.5">
                                      <p:cBhvr rctx="IE">
                                        <p:cTn id="134" dur="indefinite"/>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animBg="1"/>
      <p:bldP spid="9" grpId="0" animBg="1"/>
      <p:bldP spid="10" grpId="0" animBg="1"/>
      <p:bldP spid="26" grpId="0"/>
      <p:bldP spid="26" grpId="2"/>
      <p:bldP spid="27" grpId="0" animBg="1"/>
      <p:bldP spid="27" grpId="1" animBg="1"/>
      <p:bldP spid="27" grpId="2" animBg="1"/>
      <p:bldP spid="28" grpId="0" animBg="1"/>
      <p:bldP spid="28" grpId="1" animBg="1"/>
      <p:bldP spid="28" grpId="2" animBg="1"/>
      <p:bldP spid="29" grpId="0" animBg="1"/>
      <p:bldP spid="29" grpId="1" animBg="1"/>
      <p:bldP spid="29" grpId="2" animBg="1"/>
      <p:bldP spid="30" grpId="0" animBg="1"/>
      <p:bldP spid="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Background</a:t>
            </a:r>
            <a:endParaRPr lang="en-US" dirty="0"/>
          </a:p>
        </p:txBody>
      </p:sp>
      <p:sp>
        <p:nvSpPr>
          <p:cNvPr id="6" name="TextBox 5"/>
          <p:cNvSpPr txBox="1"/>
          <p:nvPr/>
        </p:nvSpPr>
        <p:spPr>
          <a:xfrm>
            <a:off x="4709998" y="2883624"/>
            <a:ext cx="2986202" cy="461665"/>
          </a:xfrm>
          <a:prstGeom prst="rect">
            <a:avLst/>
          </a:prstGeom>
          <a:noFill/>
        </p:spPr>
        <p:txBody>
          <a:bodyPr wrap="none" rtlCol="0">
            <a:spAutoFit/>
          </a:bodyPr>
          <a:lstStyle/>
          <a:p>
            <a:r>
              <a:rPr lang="en-US" sz="2400" dirty="0" smtClean="0"/>
              <a:t>A YouTube data center</a:t>
            </a:r>
            <a:endParaRPr lang="en-US" sz="2400" dirty="0"/>
          </a:p>
        </p:txBody>
      </p:sp>
      <p:sp>
        <p:nvSpPr>
          <p:cNvPr id="10" name="TextBox 9"/>
          <p:cNvSpPr txBox="1"/>
          <p:nvPr/>
        </p:nvSpPr>
        <p:spPr>
          <a:xfrm>
            <a:off x="64325" y="6383768"/>
            <a:ext cx="2880212" cy="369332"/>
          </a:xfrm>
          <a:prstGeom prst="rect">
            <a:avLst/>
          </a:prstGeom>
          <a:noFill/>
        </p:spPr>
        <p:txBody>
          <a:bodyPr wrap="none" rtlCol="0">
            <a:spAutoFit/>
          </a:bodyPr>
          <a:lstStyle/>
          <a:p>
            <a:r>
              <a:rPr lang="en-US" dirty="0" smtClean="0"/>
              <a:t>Source: </a:t>
            </a:r>
            <a:r>
              <a:rPr lang="en-US" dirty="0"/>
              <a:t>http://bit.ly/1p07fEc</a:t>
            </a:r>
          </a:p>
        </p:txBody>
      </p:sp>
      <p:sp>
        <p:nvSpPr>
          <p:cNvPr id="11" name="Cloud 10"/>
          <p:cNvSpPr/>
          <p:nvPr/>
        </p:nvSpPr>
        <p:spPr>
          <a:xfrm>
            <a:off x="1634361" y="3048000"/>
            <a:ext cx="3085811" cy="1161582"/>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The Internet</a:t>
            </a:r>
            <a:endParaRPr lang="en-US" dirty="0"/>
          </a:p>
        </p:txBody>
      </p:sp>
      <p:cxnSp>
        <p:nvCxnSpPr>
          <p:cNvPr id="13" name="Straight Connector 12"/>
          <p:cNvCxnSpPr/>
          <p:nvPr/>
        </p:nvCxnSpPr>
        <p:spPr>
          <a:xfrm>
            <a:off x="990600" y="3641728"/>
            <a:ext cx="685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11" idx="3"/>
          </p:cNvCxnSpPr>
          <p:nvPr/>
        </p:nvCxnSpPr>
        <p:spPr>
          <a:xfrm flipV="1">
            <a:off x="3177267" y="1676401"/>
            <a:ext cx="1542906" cy="1438014"/>
          </a:xfrm>
          <a:prstGeom prst="line">
            <a:avLst/>
          </a:prstGeom>
        </p:spPr>
        <p:style>
          <a:lnRef idx="1">
            <a:schemeClr val="accent1"/>
          </a:lnRef>
          <a:fillRef idx="0">
            <a:schemeClr val="accent1"/>
          </a:fillRef>
          <a:effectRef idx="0">
            <a:schemeClr val="accent1"/>
          </a:effectRef>
          <a:fontRef idx="minor">
            <a:schemeClr val="tx1"/>
          </a:fontRef>
        </p:style>
      </p:cxnSp>
      <p:pic>
        <p:nvPicPr>
          <p:cNvPr id="1032" name="Picture 8" descr="https://i.ytimg.com/vi/JJ44hEr5DFE/maxresdefault.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71800" y="457200"/>
            <a:ext cx="4228606" cy="2378591"/>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p:cNvSpPr txBox="1"/>
          <p:nvPr/>
        </p:nvSpPr>
        <p:spPr>
          <a:xfrm>
            <a:off x="60971" y="6384824"/>
            <a:ext cx="3029419" cy="369332"/>
          </a:xfrm>
          <a:prstGeom prst="rect">
            <a:avLst/>
          </a:prstGeom>
          <a:noFill/>
        </p:spPr>
        <p:txBody>
          <a:bodyPr wrap="none" rtlCol="0">
            <a:spAutoFit/>
          </a:bodyPr>
          <a:lstStyle/>
          <a:p>
            <a:r>
              <a:rPr lang="en-US" dirty="0" smtClean="0"/>
              <a:t>Source: </a:t>
            </a:r>
            <a:r>
              <a:rPr lang="en-US" dirty="0"/>
              <a:t>http://bit.ly/20pOBWJ</a:t>
            </a:r>
          </a:p>
        </p:txBody>
      </p:sp>
      <p:sp>
        <p:nvSpPr>
          <p:cNvPr id="23" name="TextBox 22"/>
          <p:cNvSpPr txBox="1"/>
          <p:nvPr/>
        </p:nvSpPr>
        <p:spPr>
          <a:xfrm>
            <a:off x="75688" y="6394276"/>
            <a:ext cx="3169394" cy="369332"/>
          </a:xfrm>
          <a:prstGeom prst="rect">
            <a:avLst/>
          </a:prstGeom>
          <a:noFill/>
        </p:spPr>
        <p:txBody>
          <a:bodyPr wrap="none" rtlCol="0">
            <a:spAutoFit/>
          </a:bodyPr>
          <a:lstStyle/>
          <a:p>
            <a:r>
              <a:rPr lang="en-US" dirty="0" smtClean="0"/>
              <a:t>Source: </a:t>
            </a:r>
            <a:r>
              <a:rPr lang="en-US" dirty="0"/>
              <a:t>http://cnet.co/1Q9SkZ0</a:t>
            </a:r>
          </a:p>
        </p:txBody>
      </p:sp>
      <p:pic>
        <p:nvPicPr>
          <p:cNvPr id="1041" name="Picture 17" descr="http://cdn.flaticon.com/png/256/488.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418100" y="5449608"/>
            <a:ext cx="659100" cy="659100"/>
          </a:xfrm>
          <a:prstGeom prst="rect">
            <a:avLst/>
          </a:prstGeom>
          <a:noFill/>
          <a:extLst>
            <a:ext uri="{909E8E84-426E-40DD-AFC4-6F175D3DCCD1}">
              <a14:hiddenFill xmlns:a14="http://schemas.microsoft.com/office/drawing/2010/main">
                <a:solidFill>
                  <a:srgbClr val="FFFFFF"/>
                </a:solidFill>
              </a14:hiddenFill>
            </a:ext>
          </a:extLst>
        </p:spPr>
      </p:pic>
      <p:sp>
        <p:nvSpPr>
          <p:cNvPr id="31" name="TextBox 30"/>
          <p:cNvSpPr txBox="1"/>
          <p:nvPr/>
        </p:nvSpPr>
        <p:spPr>
          <a:xfrm>
            <a:off x="80269" y="6394850"/>
            <a:ext cx="2986138" cy="369332"/>
          </a:xfrm>
          <a:prstGeom prst="rect">
            <a:avLst/>
          </a:prstGeom>
          <a:noFill/>
        </p:spPr>
        <p:txBody>
          <a:bodyPr wrap="none" rtlCol="0">
            <a:spAutoFit/>
          </a:bodyPr>
          <a:lstStyle/>
          <a:p>
            <a:r>
              <a:rPr lang="en-US" dirty="0" smtClean="0"/>
              <a:t>Source: </a:t>
            </a:r>
            <a:r>
              <a:rPr lang="en-US" dirty="0"/>
              <a:t>http://bit.ly/20pOYR1</a:t>
            </a:r>
          </a:p>
        </p:txBody>
      </p:sp>
      <p:cxnSp>
        <p:nvCxnSpPr>
          <p:cNvPr id="19" name="Straight Connector 18"/>
          <p:cNvCxnSpPr/>
          <p:nvPr/>
        </p:nvCxnSpPr>
        <p:spPr>
          <a:xfrm>
            <a:off x="3429000" y="4069807"/>
            <a:ext cx="1640011" cy="730793"/>
          </a:xfrm>
          <a:prstGeom prst="line">
            <a:avLst/>
          </a:prstGeom>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74427" y="6385950"/>
            <a:ext cx="2874313" cy="369332"/>
          </a:xfrm>
          <a:prstGeom prst="rect">
            <a:avLst/>
          </a:prstGeom>
          <a:noFill/>
        </p:spPr>
        <p:txBody>
          <a:bodyPr wrap="none" rtlCol="0">
            <a:spAutoFit/>
          </a:bodyPr>
          <a:lstStyle/>
          <a:p>
            <a:r>
              <a:rPr lang="en-US" dirty="0" smtClean="0"/>
              <a:t>Source</a:t>
            </a:r>
            <a:r>
              <a:rPr lang="en-US" dirty="0"/>
              <a:t>: http://bit.ly/1KGJcsg</a:t>
            </a:r>
          </a:p>
        </p:txBody>
      </p:sp>
      <p:pic>
        <p:nvPicPr>
          <p:cNvPr id="32" name="Picture 8" descr="https://i.ytimg.com/vi/JJ44hEr5DFE/maxresdefault.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28600" y="1905000"/>
            <a:ext cx="1166038" cy="655896"/>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Connector 4"/>
          <p:cNvCxnSpPr/>
          <p:nvPr/>
        </p:nvCxnSpPr>
        <p:spPr>
          <a:xfrm>
            <a:off x="1333500" y="2395408"/>
            <a:ext cx="1485900" cy="719007"/>
          </a:xfrm>
          <a:prstGeom prst="line">
            <a:avLst/>
          </a:prstGeom>
        </p:spPr>
        <p:style>
          <a:lnRef idx="1">
            <a:schemeClr val="accent1"/>
          </a:lnRef>
          <a:fillRef idx="0">
            <a:schemeClr val="accent1"/>
          </a:fillRef>
          <a:effectRef idx="0">
            <a:schemeClr val="accent1"/>
          </a:effectRef>
          <a:fontRef idx="minor">
            <a:schemeClr val="tx1"/>
          </a:fontRef>
        </p:style>
      </p:cxnSp>
      <p:pic>
        <p:nvPicPr>
          <p:cNvPr id="34" name="Picture 8" descr="https://i.ytimg.com/vi/JJ44hEr5DFE/maxresdefault.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968" y="5110810"/>
            <a:ext cx="1166038" cy="655896"/>
          </a:xfrm>
          <a:prstGeom prst="rect">
            <a:avLst/>
          </a:prstGeom>
          <a:noFill/>
          <a:extLst>
            <a:ext uri="{909E8E84-426E-40DD-AFC4-6F175D3DCCD1}">
              <a14:hiddenFill xmlns:a14="http://schemas.microsoft.com/office/drawing/2010/main">
                <a:solidFill>
                  <a:srgbClr val="FFFFFF"/>
                </a:solidFill>
              </a14:hiddenFill>
            </a:ext>
          </a:extLst>
        </p:spPr>
      </p:pic>
      <p:cxnSp>
        <p:nvCxnSpPr>
          <p:cNvPr id="35" name="Straight Connector 34"/>
          <p:cNvCxnSpPr/>
          <p:nvPr/>
        </p:nvCxnSpPr>
        <p:spPr>
          <a:xfrm flipH="1">
            <a:off x="1617006" y="4114800"/>
            <a:ext cx="1202394" cy="996010"/>
          </a:xfrm>
          <a:prstGeom prst="line">
            <a:avLst/>
          </a:prstGeom>
        </p:spPr>
        <p:style>
          <a:lnRef idx="1">
            <a:schemeClr val="accent1"/>
          </a:lnRef>
          <a:fillRef idx="0">
            <a:schemeClr val="accent1"/>
          </a:fillRef>
          <a:effectRef idx="0">
            <a:schemeClr val="accent1"/>
          </a:effectRef>
          <a:fontRef idx="minor">
            <a:schemeClr val="tx1"/>
          </a:fontRef>
        </p:style>
      </p:cxnSp>
      <p:pic>
        <p:nvPicPr>
          <p:cNvPr id="4098" name="Picture 2" descr="http://i2.cdn.turner.com/cnnnext/dam/assets/130917201329-pakistan-smartphone-app-story-top.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630336" y="4267200"/>
            <a:ext cx="3327328" cy="1871623"/>
          </a:xfrm>
          <a:prstGeom prst="rect">
            <a:avLst/>
          </a:prstGeom>
          <a:noFill/>
          <a:extLst>
            <a:ext uri="{909E8E84-426E-40DD-AFC4-6F175D3DCCD1}">
              <a14:hiddenFill xmlns:a14="http://schemas.microsoft.com/office/drawing/2010/main">
                <a:solidFill>
                  <a:srgbClr val="FFFFFF"/>
                </a:solidFill>
              </a14:hiddenFill>
            </a:ext>
          </a:extLst>
        </p:spPr>
      </p:pic>
      <p:sp>
        <p:nvSpPr>
          <p:cNvPr id="9" name="Trapezoid 8"/>
          <p:cNvSpPr/>
          <p:nvPr/>
        </p:nvSpPr>
        <p:spPr>
          <a:xfrm>
            <a:off x="3429000" y="1938377"/>
            <a:ext cx="5486400" cy="1752600"/>
          </a:xfrm>
          <a:prstGeom prst="trapezoid">
            <a:avLst>
              <a:gd name="adj" fmla="val 15112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17"/>
          <p:cNvSpPr>
            <a:spLocks noGrp="1"/>
          </p:cNvSpPr>
          <p:nvPr>
            <p:ph type="sldNum" sz="quarter" idx="12"/>
          </p:nvPr>
        </p:nvSpPr>
        <p:spPr/>
        <p:txBody>
          <a:bodyPr/>
          <a:lstStyle/>
          <a:p>
            <a:fld id="{6E32B92A-CB75-4E54-8293-CBC8A13B5AFB}" type="slidenum">
              <a:rPr lang="en-US" smtClean="0"/>
              <a:t>3</a:t>
            </a:fld>
            <a:endParaRPr lang="en-US"/>
          </a:p>
        </p:txBody>
      </p:sp>
      <p:sp>
        <p:nvSpPr>
          <p:cNvPr id="85" name="Cloud 84"/>
          <p:cNvSpPr/>
          <p:nvPr/>
        </p:nvSpPr>
        <p:spPr>
          <a:xfrm>
            <a:off x="4897879" y="4578155"/>
            <a:ext cx="1790700" cy="908245"/>
          </a:xfrm>
          <a:prstGeom prst="clou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Cellular network</a:t>
            </a:r>
            <a:endParaRPr lang="en-US" dirty="0">
              <a:solidFill>
                <a:schemeClr val="tx1"/>
              </a:solidFill>
            </a:endParaRPr>
          </a:p>
        </p:txBody>
      </p:sp>
      <p:pic>
        <p:nvPicPr>
          <p:cNvPr id="104" name="Picture 6" descr="http://i.istockimg.com/file_thumbview_approve/42064256/3/stock-illustration-42064256-pictogram-businessman-working-on-computer-vector.jp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619752" y="2758127"/>
            <a:ext cx="1135707" cy="1135708"/>
          </a:xfrm>
          <a:prstGeom prst="rect">
            <a:avLst/>
          </a:prstGeom>
          <a:noFill/>
          <a:extLst>
            <a:ext uri="{909E8E84-426E-40DD-AFC4-6F175D3DCCD1}">
              <a14:hiddenFill xmlns:a14="http://schemas.microsoft.com/office/drawing/2010/main">
                <a:solidFill>
                  <a:srgbClr val="FFFFFF"/>
                </a:solidFill>
              </a14:hiddenFill>
            </a:ext>
          </a:extLst>
        </p:spPr>
      </p:pic>
      <p:cxnSp>
        <p:nvCxnSpPr>
          <p:cNvPr id="30" name="Straight Connector 29"/>
          <p:cNvCxnSpPr/>
          <p:nvPr/>
        </p:nvCxnSpPr>
        <p:spPr>
          <a:xfrm flipH="1">
            <a:off x="4423023" y="3267476"/>
            <a:ext cx="1291977" cy="117010"/>
          </a:xfrm>
          <a:prstGeom prst="line">
            <a:avLst/>
          </a:prstGeom>
        </p:spPr>
        <p:style>
          <a:lnRef idx="1">
            <a:schemeClr val="accent1"/>
          </a:lnRef>
          <a:fillRef idx="0">
            <a:schemeClr val="accent1"/>
          </a:fillRef>
          <a:effectRef idx="0">
            <a:schemeClr val="accent1"/>
          </a:effectRef>
          <a:fontRef idx="minor">
            <a:schemeClr val="tx1"/>
          </a:fontRef>
        </p:style>
      </p:cxnSp>
      <p:pic>
        <p:nvPicPr>
          <p:cNvPr id="1026" name="Picture 2" descr="https://www.google.com/about/careers/files/team_data-center_image_726x726.jp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406422" y="3657600"/>
            <a:ext cx="5486400" cy="3090823"/>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laptop, laptop operating, laptop using, man using laptop, notebook, pc, personal computer icon"/>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349980" y="3321780"/>
            <a:ext cx="640620" cy="64062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http://www.clker.com/cliparts/p/J/4/h/8/Y/cell-tower-md.pn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6550462" y="4419600"/>
            <a:ext cx="688538" cy="845024"/>
          </a:xfrm>
          <a:prstGeom prst="rect">
            <a:avLst/>
          </a:prstGeom>
          <a:noFill/>
          <a:extLst>
            <a:ext uri="{909E8E84-426E-40DD-AFC4-6F175D3DCCD1}">
              <a14:hiddenFill xmlns:a14="http://schemas.microsoft.com/office/drawing/2010/main">
                <a:solidFill>
                  <a:srgbClr val="FFFFFF"/>
                </a:solidFill>
              </a14:hiddenFill>
            </a:ext>
          </a:extLst>
        </p:spPr>
      </p:pic>
      <p:cxnSp>
        <p:nvCxnSpPr>
          <p:cNvPr id="14" name="Straight Connector 13"/>
          <p:cNvCxnSpPr/>
          <p:nvPr/>
        </p:nvCxnSpPr>
        <p:spPr>
          <a:xfrm>
            <a:off x="6688579" y="5032277"/>
            <a:ext cx="221646" cy="177643"/>
          </a:xfrm>
          <a:prstGeom prst="line">
            <a:avLst/>
          </a:prstGeom>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370549" y="2858869"/>
            <a:ext cx="8316251" cy="646331"/>
          </a:xfrm>
          <a:prstGeom prst="rect">
            <a:avLst/>
          </a:prstGeom>
          <a:solidFill>
            <a:srgbClr val="002060"/>
          </a:solidFill>
          <a:ln>
            <a:solidFill>
              <a:schemeClr val="tx1"/>
            </a:solidFill>
          </a:ln>
        </p:spPr>
        <p:txBody>
          <a:bodyPr wrap="none" rtlCol="0">
            <a:spAutoFit/>
          </a:bodyPr>
          <a:lstStyle/>
          <a:p>
            <a:r>
              <a:rPr lang="en-US" sz="3600" dirty="0" smtClean="0">
                <a:solidFill>
                  <a:schemeClr val="bg1"/>
                </a:solidFill>
              </a:rPr>
              <a:t>Federated networks </a:t>
            </a:r>
            <a:r>
              <a:rPr lang="en-US" sz="3600" dirty="0" smtClean="0">
                <a:solidFill>
                  <a:schemeClr val="bg1"/>
                </a:solidFill>
              </a:rPr>
              <a:t>enable </a:t>
            </a:r>
            <a:r>
              <a:rPr lang="en-US" sz="3600" dirty="0" smtClean="0">
                <a:solidFill>
                  <a:schemeClr val="bg1"/>
                </a:solidFill>
              </a:rPr>
              <a:t>communication</a:t>
            </a:r>
            <a:endParaRPr lang="en-US" sz="3600" dirty="0">
              <a:solidFill>
                <a:schemeClr val="bg1"/>
              </a:solidFill>
            </a:endParaRPr>
          </a:p>
        </p:txBody>
      </p:sp>
    </p:spTree>
    <p:extLst>
      <p:ext uri="{BB962C8B-B14F-4D97-AF65-F5344CB8AC3E}">
        <p14:creationId xmlns:p14="http://schemas.microsoft.com/office/powerpoint/2010/main" val="19052062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09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4098"/>
                                        </p:tgtEl>
                                        <p:attrNameLst>
                                          <p:attrName>style.visibility</p:attrName>
                                        </p:attrNameLst>
                                      </p:cBhvr>
                                      <p:to>
                                        <p:strVal val="hidden"/>
                                      </p:to>
                                    </p:set>
                                  </p:childTnLst>
                                </p:cTn>
                              </p:par>
                              <p:par>
                                <p:cTn id="11" presetID="1" presetClass="entr" presetSubtype="0" fill="hold" grpId="2" nodeType="with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par>
                          <p:cTn id="15" fill="hold">
                            <p:stCondLst>
                              <p:cond delay="0"/>
                            </p:stCondLst>
                            <p:childTnLst>
                              <p:par>
                                <p:cTn id="16" presetID="1" presetClass="entr" presetSubtype="0" fill="hold" nodeType="afterEffect">
                                  <p:stCondLst>
                                    <p:cond delay="0"/>
                                  </p:stCondLst>
                                  <p:childTnLst>
                                    <p:set>
                                      <p:cBhvr>
                                        <p:cTn id="17" dur="1" fill="hold">
                                          <p:stCondLst>
                                            <p:cond delay="0"/>
                                          </p:stCondLst>
                                        </p:cTn>
                                        <p:tgtEl>
                                          <p:spTgt spid="13"/>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11"/>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xit" presetSubtype="0" fill="hold" grpId="1" nodeType="clickEffect">
                                  <p:stCondLst>
                                    <p:cond delay="0"/>
                                  </p:stCondLst>
                                  <p:childTnLst>
                                    <p:set>
                                      <p:cBhvr>
                                        <p:cTn id="23" dur="1" fill="hold">
                                          <p:stCondLst>
                                            <p:cond delay="0"/>
                                          </p:stCondLst>
                                        </p:cTn>
                                        <p:tgtEl>
                                          <p:spTgt spid="21"/>
                                        </p:tgtEl>
                                        <p:attrNameLst>
                                          <p:attrName>style.visibility</p:attrName>
                                        </p:attrNameLst>
                                      </p:cBhvr>
                                      <p:to>
                                        <p:strVal val="hidden"/>
                                      </p:to>
                                    </p:set>
                                  </p:childTnLst>
                                </p:cTn>
                              </p:par>
                              <p:par>
                                <p:cTn id="24" presetID="1" presetClass="entr" presetSubtype="0" fill="hold" grpId="0" nodeType="withEffect">
                                  <p:stCondLst>
                                    <p:cond delay="0"/>
                                  </p:stCondLst>
                                  <p:childTnLst>
                                    <p:set>
                                      <p:cBhvr>
                                        <p:cTn id="25" dur="1" fill="hold">
                                          <p:stCondLst>
                                            <p:cond delay="0"/>
                                          </p:stCondLst>
                                        </p:cTn>
                                        <p:tgtEl>
                                          <p:spTgt spid="6"/>
                                        </p:tgtEl>
                                        <p:attrNameLst>
                                          <p:attrName>style.visibility</p:attrName>
                                        </p:attrNameLst>
                                      </p:cBhvr>
                                      <p:to>
                                        <p:strVal val="visible"/>
                                      </p:to>
                                    </p:set>
                                  </p:childTnLst>
                                </p:cTn>
                              </p:par>
                              <p:par>
                                <p:cTn id="26" presetID="1" presetClass="entr" presetSubtype="0" fill="hold" nodeType="withEffect">
                                  <p:stCondLst>
                                    <p:cond delay="0"/>
                                  </p:stCondLst>
                                  <p:childTnLst>
                                    <p:set>
                                      <p:cBhvr>
                                        <p:cTn id="27" dur="1" fill="hold">
                                          <p:stCondLst>
                                            <p:cond delay="0"/>
                                          </p:stCondLst>
                                        </p:cTn>
                                        <p:tgtEl>
                                          <p:spTgt spid="17"/>
                                        </p:tgtEl>
                                        <p:attrNameLst>
                                          <p:attrName>style.visibility</p:attrName>
                                        </p:attrNameLst>
                                      </p:cBhvr>
                                      <p:to>
                                        <p:strVal val="visible"/>
                                      </p:to>
                                    </p:set>
                                  </p:childTnLst>
                                </p:cTn>
                              </p:par>
                              <p:par>
                                <p:cTn id="28" presetID="1" presetClass="entr" presetSubtype="0" fill="hold" nodeType="withEffect">
                                  <p:stCondLst>
                                    <p:cond delay="0"/>
                                  </p:stCondLst>
                                  <p:childTnLst>
                                    <p:set>
                                      <p:cBhvr>
                                        <p:cTn id="29" dur="1" fill="hold">
                                          <p:stCondLst>
                                            <p:cond delay="0"/>
                                          </p:stCondLst>
                                        </p:cTn>
                                        <p:tgtEl>
                                          <p:spTgt spid="1032"/>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10"/>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xit" presetSubtype="0" fill="hold" grpId="1" nodeType="clickEffect">
                                  <p:stCondLst>
                                    <p:cond delay="0"/>
                                  </p:stCondLst>
                                  <p:childTnLst>
                                    <p:set>
                                      <p:cBhvr>
                                        <p:cTn id="35" dur="1" fill="hold">
                                          <p:stCondLst>
                                            <p:cond delay="0"/>
                                          </p:stCondLst>
                                        </p:cTn>
                                        <p:tgtEl>
                                          <p:spTgt spid="10"/>
                                        </p:tgtEl>
                                        <p:attrNameLst>
                                          <p:attrName>style.visibility</p:attrName>
                                        </p:attrNameLst>
                                      </p:cBhvr>
                                      <p:to>
                                        <p:strVal val="hidden"/>
                                      </p:to>
                                    </p:set>
                                  </p:childTnLst>
                                </p:cTn>
                              </p:par>
                              <p:par>
                                <p:cTn id="36" presetID="1" presetClass="exit" presetSubtype="0" fill="hold" grpId="1" nodeType="withEffect">
                                  <p:stCondLst>
                                    <p:cond delay="0"/>
                                  </p:stCondLst>
                                  <p:childTnLst>
                                    <p:set>
                                      <p:cBhvr>
                                        <p:cTn id="37" dur="1" fill="hold">
                                          <p:stCondLst>
                                            <p:cond delay="0"/>
                                          </p:stCondLst>
                                        </p:cTn>
                                        <p:tgtEl>
                                          <p:spTgt spid="6"/>
                                        </p:tgtEl>
                                        <p:attrNameLst>
                                          <p:attrName>style.visibility</p:attrName>
                                        </p:attrNameLst>
                                      </p:cBhvr>
                                      <p:to>
                                        <p:strVal val="hidden"/>
                                      </p:to>
                                    </p:set>
                                  </p:childTnLst>
                                </p:cTn>
                              </p:par>
                              <p:par>
                                <p:cTn id="38" presetID="1" presetClass="entr" presetSubtype="0" fill="hold" grpId="0" nodeType="withEffect">
                                  <p:stCondLst>
                                    <p:cond delay="0"/>
                                  </p:stCondLst>
                                  <p:childTnLst>
                                    <p:set>
                                      <p:cBhvr>
                                        <p:cTn id="39" dur="1" fill="hold">
                                          <p:stCondLst>
                                            <p:cond delay="0"/>
                                          </p:stCondLst>
                                        </p:cTn>
                                        <p:tgtEl>
                                          <p:spTgt spid="9"/>
                                        </p:tgtEl>
                                        <p:attrNameLst>
                                          <p:attrName>style.visibility</p:attrName>
                                        </p:attrNameLst>
                                      </p:cBhvr>
                                      <p:to>
                                        <p:strVal val="visible"/>
                                      </p:to>
                                    </p:set>
                                  </p:childTnLst>
                                </p:cTn>
                              </p:par>
                              <p:par>
                                <p:cTn id="40" presetID="1" presetClass="entr" presetSubtype="0" fill="hold" nodeType="withEffect">
                                  <p:stCondLst>
                                    <p:cond delay="0"/>
                                  </p:stCondLst>
                                  <p:childTnLst>
                                    <p:set>
                                      <p:cBhvr>
                                        <p:cTn id="41" dur="1" fill="hold">
                                          <p:stCondLst>
                                            <p:cond delay="0"/>
                                          </p:stCondLst>
                                        </p:cTn>
                                        <p:tgtEl>
                                          <p:spTgt spid="1026"/>
                                        </p:tgtEl>
                                        <p:attrNameLst>
                                          <p:attrName>style.visibility</p:attrName>
                                        </p:attrNameLst>
                                      </p:cBhvr>
                                      <p:to>
                                        <p:strVal val="visible"/>
                                      </p:to>
                                    </p:set>
                                  </p:childTnLst>
                                </p:cTn>
                              </p:par>
                              <p:par>
                                <p:cTn id="42" presetID="1" presetClass="entr" presetSubtype="0" fill="hold" grpId="0" nodeType="withEffect">
                                  <p:stCondLst>
                                    <p:cond delay="0"/>
                                  </p:stCondLst>
                                  <p:childTnLst>
                                    <p:set>
                                      <p:cBhvr>
                                        <p:cTn id="43" dur="1" fill="hold">
                                          <p:stCondLst>
                                            <p:cond delay="0"/>
                                          </p:stCondLst>
                                        </p:cTn>
                                        <p:tgtEl>
                                          <p:spTgt spid="23"/>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xit" presetSubtype="0" fill="hold" grpId="1" nodeType="clickEffect">
                                  <p:stCondLst>
                                    <p:cond delay="0"/>
                                  </p:stCondLst>
                                  <p:childTnLst>
                                    <p:set>
                                      <p:cBhvr>
                                        <p:cTn id="47" dur="1" fill="hold">
                                          <p:stCondLst>
                                            <p:cond delay="0"/>
                                          </p:stCondLst>
                                        </p:cTn>
                                        <p:tgtEl>
                                          <p:spTgt spid="9"/>
                                        </p:tgtEl>
                                        <p:attrNameLst>
                                          <p:attrName>style.visibility</p:attrName>
                                        </p:attrNameLst>
                                      </p:cBhvr>
                                      <p:to>
                                        <p:strVal val="hidden"/>
                                      </p:to>
                                    </p:set>
                                  </p:childTnLst>
                                </p:cTn>
                              </p:par>
                              <p:par>
                                <p:cTn id="48" presetID="1" presetClass="exit" presetSubtype="0" fill="hold" nodeType="withEffect">
                                  <p:stCondLst>
                                    <p:cond delay="0"/>
                                  </p:stCondLst>
                                  <p:childTnLst>
                                    <p:set>
                                      <p:cBhvr>
                                        <p:cTn id="49" dur="1" fill="hold">
                                          <p:stCondLst>
                                            <p:cond delay="0"/>
                                          </p:stCondLst>
                                        </p:cTn>
                                        <p:tgtEl>
                                          <p:spTgt spid="1026"/>
                                        </p:tgtEl>
                                        <p:attrNameLst>
                                          <p:attrName>style.visibility</p:attrName>
                                        </p:attrNameLst>
                                      </p:cBhvr>
                                      <p:to>
                                        <p:strVal val="hidden"/>
                                      </p:to>
                                    </p:set>
                                  </p:childTnLst>
                                </p:cTn>
                              </p:par>
                              <p:par>
                                <p:cTn id="50" presetID="1" presetClass="exit" presetSubtype="0" fill="hold" grpId="1" nodeType="withEffect">
                                  <p:stCondLst>
                                    <p:cond delay="0"/>
                                  </p:stCondLst>
                                  <p:childTnLst>
                                    <p:set>
                                      <p:cBhvr>
                                        <p:cTn id="51" dur="1" fill="hold">
                                          <p:stCondLst>
                                            <p:cond delay="0"/>
                                          </p:stCondLst>
                                        </p:cTn>
                                        <p:tgtEl>
                                          <p:spTgt spid="23"/>
                                        </p:tgtEl>
                                        <p:attrNameLst>
                                          <p:attrName>style.visibility</p:attrName>
                                        </p:attrNameLst>
                                      </p:cBhvr>
                                      <p:to>
                                        <p:strVal val="hidden"/>
                                      </p:to>
                                    </p:set>
                                  </p:childTnLst>
                                </p:cTn>
                              </p:par>
                              <p:par>
                                <p:cTn id="52" presetID="6" presetClass="emph" presetSubtype="0" fill="hold" nodeType="withEffect">
                                  <p:stCondLst>
                                    <p:cond delay="0"/>
                                  </p:stCondLst>
                                  <p:childTnLst>
                                    <p:animScale>
                                      <p:cBhvr>
                                        <p:cTn id="53" dur="200" fill="hold"/>
                                        <p:tgtEl>
                                          <p:spTgt spid="1032"/>
                                        </p:tgtEl>
                                      </p:cBhvr>
                                      <p:by x="25000" y="25000"/>
                                    </p:animScale>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nodeType="clickEffect">
                                  <p:stCondLst>
                                    <p:cond delay="0"/>
                                  </p:stCondLst>
                                  <p:childTnLst>
                                    <p:set>
                                      <p:cBhvr>
                                        <p:cTn id="57" dur="1" fill="hold">
                                          <p:stCondLst>
                                            <p:cond delay="0"/>
                                          </p:stCondLst>
                                        </p:cTn>
                                        <p:tgtEl>
                                          <p:spTgt spid="32"/>
                                        </p:tgtEl>
                                        <p:attrNameLst>
                                          <p:attrName>style.visibility</p:attrName>
                                        </p:attrNameLst>
                                      </p:cBhvr>
                                      <p:to>
                                        <p:strVal val="visible"/>
                                      </p:to>
                                    </p:set>
                                  </p:childTnLst>
                                </p:cTn>
                              </p:par>
                              <p:par>
                                <p:cTn id="58" presetID="1" presetClass="entr" presetSubtype="0" fill="hold" nodeType="withEffect">
                                  <p:stCondLst>
                                    <p:cond delay="0"/>
                                  </p:stCondLst>
                                  <p:childTnLst>
                                    <p:set>
                                      <p:cBhvr>
                                        <p:cTn id="59" dur="1" fill="hold">
                                          <p:stCondLst>
                                            <p:cond delay="0"/>
                                          </p:stCondLst>
                                        </p:cTn>
                                        <p:tgtEl>
                                          <p:spTgt spid="5"/>
                                        </p:tgtEl>
                                        <p:attrNameLst>
                                          <p:attrName>style.visibility</p:attrName>
                                        </p:attrNameLst>
                                      </p:cBhvr>
                                      <p:to>
                                        <p:strVal val="visible"/>
                                      </p:to>
                                    </p:set>
                                  </p:childTnLst>
                                </p:cTn>
                              </p:par>
                              <p:par>
                                <p:cTn id="60" presetID="1" presetClass="entr" presetSubtype="0" fill="hold" nodeType="withEffect">
                                  <p:stCondLst>
                                    <p:cond delay="0"/>
                                  </p:stCondLst>
                                  <p:childTnLst>
                                    <p:set>
                                      <p:cBhvr>
                                        <p:cTn id="61" dur="1" fill="hold">
                                          <p:stCondLst>
                                            <p:cond delay="0"/>
                                          </p:stCondLst>
                                        </p:cTn>
                                        <p:tgtEl>
                                          <p:spTgt spid="34"/>
                                        </p:tgtEl>
                                        <p:attrNameLst>
                                          <p:attrName>style.visibility</p:attrName>
                                        </p:attrNameLst>
                                      </p:cBhvr>
                                      <p:to>
                                        <p:strVal val="visible"/>
                                      </p:to>
                                    </p:set>
                                  </p:childTnLst>
                                </p:cTn>
                              </p:par>
                              <p:par>
                                <p:cTn id="62" presetID="1" presetClass="entr" presetSubtype="0" fill="hold" nodeType="withEffect">
                                  <p:stCondLst>
                                    <p:cond delay="0"/>
                                  </p:stCondLst>
                                  <p:childTnLst>
                                    <p:set>
                                      <p:cBhvr>
                                        <p:cTn id="63" dur="1" fill="hold">
                                          <p:stCondLst>
                                            <p:cond delay="0"/>
                                          </p:stCondLst>
                                        </p:cTn>
                                        <p:tgtEl>
                                          <p:spTgt spid="35"/>
                                        </p:tgtEl>
                                        <p:attrNameLst>
                                          <p:attrName>style.visibility</p:attrName>
                                        </p:attrNameLst>
                                      </p:cBhvr>
                                      <p:to>
                                        <p:strVal val="visible"/>
                                      </p:to>
                                    </p:set>
                                  </p:childTnLst>
                                </p:cTn>
                              </p:par>
                            </p:childTnLst>
                          </p:cTn>
                        </p:par>
                      </p:childTnLst>
                    </p:cTn>
                  </p:par>
                  <p:par>
                    <p:cTn id="64" fill="hold">
                      <p:stCondLst>
                        <p:cond delay="indefinite"/>
                      </p:stCondLst>
                      <p:childTnLst>
                        <p:par>
                          <p:cTn id="65" fill="hold">
                            <p:stCondLst>
                              <p:cond delay="0"/>
                            </p:stCondLst>
                            <p:childTnLst>
                              <p:par>
                                <p:cTn id="66" presetID="1" presetClass="entr" presetSubtype="0" fill="hold" grpId="0" nodeType="clickEffect">
                                  <p:stCondLst>
                                    <p:cond delay="0"/>
                                  </p:stCondLst>
                                  <p:childTnLst>
                                    <p:set>
                                      <p:cBhvr>
                                        <p:cTn id="67" dur="1" fill="hold">
                                          <p:stCondLst>
                                            <p:cond delay="0"/>
                                          </p:stCondLst>
                                        </p:cTn>
                                        <p:tgtEl>
                                          <p:spTgt spid="31"/>
                                        </p:tgtEl>
                                        <p:attrNameLst>
                                          <p:attrName>style.visibility</p:attrName>
                                        </p:attrNameLst>
                                      </p:cBhvr>
                                      <p:to>
                                        <p:strVal val="visible"/>
                                      </p:to>
                                    </p:set>
                                  </p:childTnLst>
                                </p:cTn>
                              </p:par>
                              <p:par>
                                <p:cTn id="68" presetID="1" presetClass="entr" presetSubtype="0" fill="hold" nodeType="withEffect">
                                  <p:stCondLst>
                                    <p:cond delay="0"/>
                                  </p:stCondLst>
                                  <p:childTnLst>
                                    <p:set>
                                      <p:cBhvr>
                                        <p:cTn id="69" dur="1" fill="hold">
                                          <p:stCondLst>
                                            <p:cond delay="0"/>
                                          </p:stCondLst>
                                        </p:cTn>
                                        <p:tgtEl>
                                          <p:spTgt spid="1041"/>
                                        </p:tgtEl>
                                        <p:attrNameLst>
                                          <p:attrName>style.visibility</p:attrName>
                                        </p:attrNameLst>
                                      </p:cBhvr>
                                      <p:to>
                                        <p:strVal val="visible"/>
                                      </p:to>
                                    </p:set>
                                  </p:childTnLst>
                                </p:cTn>
                              </p:par>
                              <p:par>
                                <p:cTn id="70" presetID="1" presetClass="entr" presetSubtype="0" fill="hold" grpId="0" nodeType="withEffect">
                                  <p:stCondLst>
                                    <p:cond delay="0"/>
                                  </p:stCondLst>
                                  <p:childTnLst>
                                    <p:set>
                                      <p:cBhvr>
                                        <p:cTn id="71" dur="1" fill="hold">
                                          <p:stCondLst>
                                            <p:cond delay="0"/>
                                          </p:stCondLst>
                                        </p:cTn>
                                        <p:tgtEl>
                                          <p:spTgt spid="85"/>
                                        </p:tgtEl>
                                        <p:attrNameLst>
                                          <p:attrName>style.visibility</p:attrName>
                                        </p:attrNameLst>
                                      </p:cBhvr>
                                      <p:to>
                                        <p:strVal val="visible"/>
                                      </p:to>
                                    </p:set>
                                  </p:childTnLst>
                                </p:cTn>
                              </p:par>
                              <p:par>
                                <p:cTn id="72" presetID="1" presetClass="exit" presetSubtype="0" fill="hold" grpId="1" nodeType="withEffect">
                                  <p:stCondLst>
                                    <p:cond delay="0"/>
                                  </p:stCondLst>
                                  <p:childTnLst>
                                    <p:set>
                                      <p:cBhvr>
                                        <p:cTn id="73" dur="1" fill="hold">
                                          <p:stCondLst>
                                            <p:cond delay="0"/>
                                          </p:stCondLst>
                                        </p:cTn>
                                        <p:tgtEl>
                                          <p:spTgt spid="31"/>
                                        </p:tgtEl>
                                        <p:attrNameLst>
                                          <p:attrName>style.visibility</p:attrName>
                                        </p:attrNameLst>
                                      </p:cBhvr>
                                      <p:to>
                                        <p:strVal val="hidden"/>
                                      </p:to>
                                    </p:set>
                                  </p:childTnLst>
                                </p:cTn>
                              </p:par>
                              <p:par>
                                <p:cTn id="74" presetID="1" presetClass="entr" presetSubtype="0" fill="hold" nodeType="withEffect">
                                  <p:stCondLst>
                                    <p:cond delay="0"/>
                                  </p:stCondLst>
                                  <p:childTnLst>
                                    <p:set>
                                      <p:cBhvr>
                                        <p:cTn id="75" dur="1" fill="hold">
                                          <p:stCondLst>
                                            <p:cond delay="0"/>
                                          </p:stCondLst>
                                        </p:cTn>
                                        <p:tgtEl>
                                          <p:spTgt spid="19"/>
                                        </p:tgtEl>
                                        <p:attrNameLst>
                                          <p:attrName>style.visibility</p:attrName>
                                        </p:attrNameLst>
                                      </p:cBhvr>
                                      <p:to>
                                        <p:strVal val="visible"/>
                                      </p:to>
                                    </p:set>
                                  </p:childTnLst>
                                </p:cTn>
                              </p:par>
                              <p:par>
                                <p:cTn id="76" presetID="1" presetClass="entr" presetSubtype="0" fill="hold" grpId="0" nodeType="withEffect">
                                  <p:stCondLst>
                                    <p:cond delay="0"/>
                                  </p:stCondLst>
                                  <p:childTnLst>
                                    <p:set>
                                      <p:cBhvr>
                                        <p:cTn id="77" dur="1" fill="hold">
                                          <p:stCondLst>
                                            <p:cond delay="0"/>
                                          </p:stCondLst>
                                        </p:cTn>
                                        <p:tgtEl>
                                          <p:spTgt spid="37"/>
                                        </p:tgtEl>
                                        <p:attrNameLst>
                                          <p:attrName>style.visibility</p:attrName>
                                        </p:attrNameLst>
                                      </p:cBhvr>
                                      <p:to>
                                        <p:strVal val="visible"/>
                                      </p:to>
                                    </p:set>
                                  </p:childTnLst>
                                </p:cTn>
                              </p:par>
                              <p:par>
                                <p:cTn id="78" presetID="1" presetClass="entr" presetSubtype="0" fill="hold" nodeType="withEffect">
                                  <p:stCondLst>
                                    <p:cond delay="0"/>
                                  </p:stCondLst>
                                  <p:childTnLst>
                                    <p:set>
                                      <p:cBhvr>
                                        <p:cTn id="79" dur="1" fill="hold">
                                          <p:stCondLst>
                                            <p:cond delay="0"/>
                                          </p:stCondLst>
                                        </p:cTn>
                                        <p:tgtEl>
                                          <p:spTgt spid="7"/>
                                        </p:tgtEl>
                                        <p:attrNameLst>
                                          <p:attrName>style.visibility</p:attrName>
                                        </p:attrNameLst>
                                      </p:cBhvr>
                                      <p:to>
                                        <p:strVal val="visible"/>
                                      </p:to>
                                    </p:set>
                                  </p:childTnLst>
                                </p:cTn>
                              </p:par>
                              <p:par>
                                <p:cTn id="80" presetID="1" presetClass="entr" presetSubtype="0" fill="hold" nodeType="withEffect">
                                  <p:stCondLst>
                                    <p:cond delay="0"/>
                                  </p:stCondLst>
                                  <p:childTnLst>
                                    <p:set>
                                      <p:cBhvr>
                                        <p:cTn id="81" dur="1" fill="hold">
                                          <p:stCondLst>
                                            <p:cond delay="0"/>
                                          </p:stCondLst>
                                        </p:cTn>
                                        <p:tgtEl>
                                          <p:spTgt spid="14"/>
                                        </p:tgtEl>
                                        <p:attrNameLst>
                                          <p:attrName>style.visibility</p:attrName>
                                        </p:attrNameLst>
                                      </p:cBhvr>
                                      <p:to>
                                        <p:strVal val="visible"/>
                                      </p:to>
                                    </p:set>
                                  </p:childTnLst>
                                </p:cTn>
                              </p:par>
                            </p:childTnLst>
                          </p:cTn>
                        </p:par>
                      </p:childTnLst>
                    </p:cTn>
                  </p:par>
                  <p:par>
                    <p:cTn id="82" fill="hold">
                      <p:stCondLst>
                        <p:cond delay="indefinite"/>
                      </p:stCondLst>
                      <p:childTnLst>
                        <p:par>
                          <p:cTn id="83" fill="hold">
                            <p:stCondLst>
                              <p:cond delay="0"/>
                            </p:stCondLst>
                            <p:childTnLst>
                              <p:par>
                                <p:cTn id="84" presetID="1" presetClass="exit" presetSubtype="0" fill="hold" grpId="1" nodeType="clickEffect">
                                  <p:stCondLst>
                                    <p:cond delay="0"/>
                                  </p:stCondLst>
                                  <p:childTnLst>
                                    <p:set>
                                      <p:cBhvr>
                                        <p:cTn id="85" dur="1" fill="hold">
                                          <p:stCondLst>
                                            <p:cond delay="0"/>
                                          </p:stCondLst>
                                        </p:cTn>
                                        <p:tgtEl>
                                          <p:spTgt spid="37"/>
                                        </p:tgtEl>
                                        <p:attrNameLst>
                                          <p:attrName>style.visibility</p:attrName>
                                        </p:attrNameLst>
                                      </p:cBhvr>
                                      <p:to>
                                        <p:strVal val="hidden"/>
                                      </p:to>
                                    </p:set>
                                  </p:childTnLst>
                                </p:cTn>
                              </p:par>
                              <p:par>
                                <p:cTn id="86" presetID="1" presetClass="entr" presetSubtype="0" fill="hold" nodeType="withEffect">
                                  <p:stCondLst>
                                    <p:cond delay="0"/>
                                  </p:stCondLst>
                                  <p:childTnLst>
                                    <p:set>
                                      <p:cBhvr>
                                        <p:cTn id="87" dur="1" fill="hold">
                                          <p:stCondLst>
                                            <p:cond delay="0"/>
                                          </p:stCondLst>
                                        </p:cTn>
                                        <p:tgtEl>
                                          <p:spTgt spid="104"/>
                                        </p:tgtEl>
                                        <p:attrNameLst>
                                          <p:attrName>style.visibility</p:attrName>
                                        </p:attrNameLst>
                                      </p:cBhvr>
                                      <p:to>
                                        <p:strVal val="visible"/>
                                      </p:to>
                                    </p:set>
                                  </p:childTnLst>
                                </p:cTn>
                              </p:par>
                              <p:par>
                                <p:cTn id="88" presetID="1" presetClass="entr" presetSubtype="0" fill="hold" nodeType="withEffect">
                                  <p:stCondLst>
                                    <p:cond delay="0"/>
                                  </p:stCondLst>
                                  <p:childTnLst>
                                    <p:set>
                                      <p:cBhvr>
                                        <p:cTn id="89" dur="1" fill="hold">
                                          <p:stCondLst>
                                            <p:cond delay="0"/>
                                          </p:stCondLst>
                                        </p:cTn>
                                        <p:tgtEl>
                                          <p:spTgt spid="30"/>
                                        </p:tgtEl>
                                        <p:attrNameLst>
                                          <p:attrName>style.visibility</p:attrName>
                                        </p:attrNameLst>
                                      </p:cBhvr>
                                      <p:to>
                                        <p:strVal val="visible"/>
                                      </p:to>
                                    </p:set>
                                  </p:childTnLst>
                                </p:cTn>
                              </p:par>
                            </p:childTnLst>
                          </p:cTn>
                        </p:par>
                      </p:childTnLst>
                    </p:cTn>
                  </p:par>
                  <p:par>
                    <p:cTn id="90" fill="hold">
                      <p:stCondLst>
                        <p:cond delay="indefinite"/>
                      </p:stCondLst>
                      <p:childTnLst>
                        <p:par>
                          <p:cTn id="91" fill="hold">
                            <p:stCondLst>
                              <p:cond delay="0"/>
                            </p:stCondLst>
                            <p:childTnLst>
                              <p:par>
                                <p:cTn id="92" presetID="9" presetClass="emph" presetSubtype="0" nodeType="clickEffect">
                                  <p:stCondLst>
                                    <p:cond delay="0"/>
                                  </p:stCondLst>
                                  <p:childTnLst>
                                    <p:set>
                                      <p:cBhvr rctx="PPT">
                                        <p:cTn id="93" dur="indefinite"/>
                                        <p:tgtEl>
                                          <p:spTgt spid="4098"/>
                                        </p:tgtEl>
                                        <p:attrNameLst>
                                          <p:attrName>style.opacity</p:attrName>
                                        </p:attrNameLst>
                                      </p:cBhvr>
                                      <p:to>
                                        <p:strVal val="0.5"/>
                                      </p:to>
                                    </p:set>
                                    <p:animEffect filter="image" prLst="opacity: 0.5">
                                      <p:cBhvr rctx="IE">
                                        <p:cTn id="94" dur="indefinite"/>
                                        <p:tgtEl>
                                          <p:spTgt spid="4098"/>
                                        </p:tgtEl>
                                      </p:cBhvr>
                                    </p:animEffect>
                                  </p:childTnLst>
                                </p:cTn>
                              </p:par>
                              <p:par>
                                <p:cTn id="95" presetID="9" presetClass="emph" presetSubtype="0" grpId="3" nodeType="withEffect">
                                  <p:stCondLst>
                                    <p:cond delay="0"/>
                                  </p:stCondLst>
                                  <p:childTnLst>
                                    <p:set>
                                      <p:cBhvr rctx="PPT">
                                        <p:cTn id="96" dur="indefinite"/>
                                        <p:tgtEl>
                                          <p:spTgt spid="21"/>
                                        </p:tgtEl>
                                        <p:attrNameLst>
                                          <p:attrName>style.opacity</p:attrName>
                                        </p:attrNameLst>
                                      </p:cBhvr>
                                      <p:to>
                                        <p:strVal val="0.5"/>
                                      </p:to>
                                    </p:set>
                                    <p:animEffect filter="image" prLst="opacity: 0.5">
                                      <p:cBhvr rctx="IE">
                                        <p:cTn id="97" dur="indefinite"/>
                                        <p:tgtEl>
                                          <p:spTgt spid="21"/>
                                        </p:tgtEl>
                                      </p:cBhvr>
                                    </p:animEffect>
                                  </p:childTnLst>
                                </p:cTn>
                              </p:par>
                              <p:par>
                                <p:cTn id="98" presetID="9" presetClass="emph" presetSubtype="0" nodeType="withEffect">
                                  <p:stCondLst>
                                    <p:cond delay="0"/>
                                  </p:stCondLst>
                                  <p:childTnLst>
                                    <p:set>
                                      <p:cBhvr rctx="PPT">
                                        <p:cTn id="99" dur="indefinite"/>
                                        <p:tgtEl>
                                          <p:spTgt spid="3"/>
                                        </p:tgtEl>
                                        <p:attrNameLst>
                                          <p:attrName>style.opacity</p:attrName>
                                        </p:attrNameLst>
                                      </p:cBhvr>
                                      <p:to>
                                        <p:strVal val="0.5"/>
                                      </p:to>
                                    </p:set>
                                    <p:animEffect filter="image" prLst="opacity: 0.5">
                                      <p:cBhvr rctx="IE">
                                        <p:cTn id="100" dur="indefinite"/>
                                        <p:tgtEl>
                                          <p:spTgt spid="3"/>
                                        </p:tgtEl>
                                      </p:cBhvr>
                                    </p:animEffect>
                                  </p:childTnLst>
                                </p:cTn>
                              </p:par>
                              <p:par>
                                <p:cTn id="101" presetID="9" presetClass="emph" presetSubtype="0" nodeType="withEffect">
                                  <p:stCondLst>
                                    <p:cond delay="0"/>
                                  </p:stCondLst>
                                  <p:childTnLst>
                                    <p:set>
                                      <p:cBhvr rctx="PPT">
                                        <p:cTn id="102" dur="indefinite"/>
                                        <p:tgtEl>
                                          <p:spTgt spid="13"/>
                                        </p:tgtEl>
                                        <p:attrNameLst>
                                          <p:attrName>style.opacity</p:attrName>
                                        </p:attrNameLst>
                                      </p:cBhvr>
                                      <p:to>
                                        <p:strVal val="0.5"/>
                                      </p:to>
                                    </p:set>
                                    <p:animEffect filter="image" prLst="opacity: 0.5">
                                      <p:cBhvr rctx="IE">
                                        <p:cTn id="103" dur="indefinite"/>
                                        <p:tgtEl>
                                          <p:spTgt spid="13"/>
                                        </p:tgtEl>
                                      </p:cBhvr>
                                    </p:animEffect>
                                  </p:childTnLst>
                                </p:cTn>
                              </p:par>
                              <p:par>
                                <p:cTn id="104" presetID="9" presetClass="emph" presetSubtype="0" grpId="1" nodeType="withEffect">
                                  <p:stCondLst>
                                    <p:cond delay="0"/>
                                  </p:stCondLst>
                                  <p:childTnLst>
                                    <p:set>
                                      <p:cBhvr rctx="PPT">
                                        <p:cTn id="105" dur="indefinite"/>
                                        <p:tgtEl>
                                          <p:spTgt spid="11"/>
                                        </p:tgtEl>
                                        <p:attrNameLst>
                                          <p:attrName>style.opacity</p:attrName>
                                        </p:attrNameLst>
                                      </p:cBhvr>
                                      <p:to>
                                        <p:strVal val="0.5"/>
                                      </p:to>
                                    </p:set>
                                    <p:animEffect filter="image" prLst="opacity: 0.5">
                                      <p:cBhvr rctx="IE">
                                        <p:cTn id="106" dur="indefinite"/>
                                        <p:tgtEl>
                                          <p:spTgt spid="11"/>
                                        </p:tgtEl>
                                      </p:cBhvr>
                                    </p:animEffect>
                                  </p:childTnLst>
                                </p:cTn>
                              </p:par>
                              <p:par>
                                <p:cTn id="107" presetID="9" presetClass="emph" presetSubtype="0" grpId="2" nodeType="withEffect">
                                  <p:stCondLst>
                                    <p:cond delay="0"/>
                                  </p:stCondLst>
                                  <p:childTnLst>
                                    <p:set>
                                      <p:cBhvr rctx="PPT">
                                        <p:cTn id="108" dur="indefinite"/>
                                        <p:tgtEl>
                                          <p:spTgt spid="6"/>
                                        </p:tgtEl>
                                        <p:attrNameLst>
                                          <p:attrName>style.opacity</p:attrName>
                                        </p:attrNameLst>
                                      </p:cBhvr>
                                      <p:to>
                                        <p:strVal val="0.5"/>
                                      </p:to>
                                    </p:set>
                                    <p:animEffect filter="image" prLst="opacity: 0.5">
                                      <p:cBhvr rctx="IE">
                                        <p:cTn id="109" dur="indefinite"/>
                                        <p:tgtEl>
                                          <p:spTgt spid="6"/>
                                        </p:tgtEl>
                                      </p:cBhvr>
                                    </p:animEffect>
                                  </p:childTnLst>
                                </p:cTn>
                              </p:par>
                              <p:par>
                                <p:cTn id="110" presetID="9" presetClass="emph" presetSubtype="0" nodeType="withEffect">
                                  <p:stCondLst>
                                    <p:cond delay="0"/>
                                  </p:stCondLst>
                                  <p:childTnLst>
                                    <p:set>
                                      <p:cBhvr rctx="PPT">
                                        <p:cTn id="111" dur="indefinite"/>
                                        <p:tgtEl>
                                          <p:spTgt spid="17"/>
                                        </p:tgtEl>
                                        <p:attrNameLst>
                                          <p:attrName>style.opacity</p:attrName>
                                        </p:attrNameLst>
                                      </p:cBhvr>
                                      <p:to>
                                        <p:strVal val="0.5"/>
                                      </p:to>
                                    </p:set>
                                    <p:animEffect filter="image" prLst="opacity: 0.5">
                                      <p:cBhvr rctx="IE">
                                        <p:cTn id="112" dur="indefinite"/>
                                        <p:tgtEl>
                                          <p:spTgt spid="17"/>
                                        </p:tgtEl>
                                      </p:cBhvr>
                                    </p:animEffect>
                                  </p:childTnLst>
                                </p:cTn>
                              </p:par>
                              <p:par>
                                <p:cTn id="113" presetID="9" presetClass="emph" presetSubtype="0" nodeType="withEffect">
                                  <p:stCondLst>
                                    <p:cond delay="0"/>
                                  </p:stCondLst>
                                  <p:childTnLst>
                                    <p:set>
                                      <p:cBhvr rctx="PPT">
                                        <p:cTn id="114" dur="indefinite"/>
                                        <p:tgtEl>
                                          <p:spTgt spid="1032"/>
                                        </p:tgtEl>
                                        <p:attrNameLst>
                                          <p:attrName>style.opacity</p:attrName>
                                        </p:attrNameLst>
                                      </p:cBhvr>
                                      <p:to>
                                        <p:strVal val="0.5"/>
                                      </p:to>
                                    </p:set>
                                    <p:animEffect filter="image" prLst="opacity: 0.5">
                                      <p:cBhvr rctx="IE">
                                        <p:cTn id="115" dur="indefinite"/>
                                        <p:tgtEl>
                                          <p:spTgt spid="1032"/>
                                        </p:tgtEl>
                                      </p:cBhvr>
                                    </p:animEffect>
                                  </p:childTnLst>
                                </p:cTn>
                              </p:par>
                              <p:par>
                                <p:cTn id="116" presetID="9" presetClass="emph" presetSubtype="0" grpId="2" nodeType="withEffect">
                                  <p:stCondLst>
                                    <p:cond delay="0"/>
                                  </p:stCondLst>
                                  <p:childTnLst>
                                    <p:set>
                                      <p:cBhvr rctx="PPT">
                                        <p:cTn id="117" dur="indefinite"/>
                                        <p:tgtEl>
                                          <p:spTgt spid="10"/>
                                        </p:tgtEl>
                                        <p:attrNameLst>
                                          <p:attrName>style.opacity</p:attrName>
                                        </p:attrNameLst>
                                      </p:cBhvr>
                                      <p:to>
                                        <p:strVal val="0.5"/>
                                      </p:to>
                                    </p:set>
                                    <p:animEffect filter="image" prLst="opacity: 0.5">
                                      <p:cBhvr rctx="IE">
                                        <p:cTn id="118" dur="indefinite"/>
                                        <p:tgtEl>
                                          <p:spTgt spid="10"/>
                                        </p:tgtEl>
                                      </p:cBhvr>
                                    </p:animEffect>
                                  </p:childTnLst>
                                </p:cTn>
                              </p:par>
                              <p:par>
                                <p:cTn id="119" presetID="9" presetClass="emph" presetSubtype="0" grpId="2" nodeType="withEffect">
                                  <p:stCondLst>
                                    <p:cond delay="0"/>
                                  </p:stCondLst>
                                  <p:childTnLst>
                                    <p:set>
                                      <p:cBhvr rctx="PPT">
                                        <p:cTn id="120" dur="indefinite"/>
                                        <p:tgtEl>
                                          <p:spTgt spid="9"/>
                                        </p:tgtEl>
                                        <p:attrNameLst>
                                          <p:attrName>style.opacity</p:attrName>
                                        </p:attrNameLst>
                                      </p:cBhvr>
                                      <p:to>
                                        <p:strVal val="0.5"/>
                                      </p:to>
                                    </p:set>
                                    <p:animEffect filter="image" prLst="opacity: 0.5">
                                      <p:cBhvr rctx="IE">
                                        <p:cTn id="121" dur="indefinite"/>
                                        <p:tgtEl>
                                          <p:spTgt spid="9"/>
                                        </p:tgtEl>
                                      </p:cBhvr>
                                    </p:animEffect>
                                  </p:childTnLst>
                                </p:cTn>
                              </p:par>
                              <p:par>
                                <p:cTn id="122" presetID="9" presetClass="emph" presetSubtype="0" nodeType="withEffect">
                                  <p:stCondLst>
                                    <p:cond delay="0"/>
                                  </p:stCondLst>
                                  <p:childTnLst>
                                    <p:set>
                                      <p:cBhvr rctx="PPT">
                                        <p:cTn id="123" dur="indefinite"/>
                                        <p:tgtEl>
                                          <p:spTgt spid="1026"/>
                                        </p:tgtEl>
                                        <p:attrNameLst>
                                          <p:attrName>style.opacity</p:attrName>
                                        </p:attrNameLst>
                                      </p:cBhvr>
                                      <p:to>
                                        <p:strVal val="0.5"/>
                                      </p:to>
                                    </p:set>
                                    <p:animEffect filter="image" prLst="opacity: 0.5">
                                      <p:cBhvr rctx="IE">
                                        <p:cTn id="124" dur="indefinite"/>
                                        <p:tgtEl>
                                          <p:spTgt spid="1026"/>
                                        </p:tgtEl>
                                      </p:cBhvr>
                                    </p:animEffect>
                                  </p:childTnLst>
                                </p:cTn>
                              </p:par>
                              <p:par>
                                <p:cTn id="125" presetID="9" presetClass="emph" presetSubtype="0" grpId="2" nodeType="withEffect">
                                  <p:stCondLst>
                                    <p:cond delay="0"/>
                                  </p:stCondLst>
                                  <p:childTnLst>
                                    <p:set>
                                      <p:cBhvr rctx="PPT">
                                        <p:cTn id="126" dur="indefinite"/>
                                        <p:tgtEl>
                                          <p:spTgt spid="23"/>
                                        </p:tgtEl>
                                        <p:attrNameLst>
                                          <p:attrName>style.opacity</p:attrName>
                                        </p:attrNameLst>
                                      </p:cBhvr>
                                      <p:to>
                                        <p:strVal val="0.5"/>
                                      </p:to>
                                    </p:set>
                                    <p:animEffect filter="image" prLst="opacity: 0.5">
                                      <p:cBhvr rctx="IE">
                                        <p:cTn id="127" dur="indefinite"/>
                                        <p:tgtEl>
                                          <p:spTgt spid="23"/>
                                        </p:tgtEl>
                                      </p:cBhvr>
                                    </p:animEffect>
                                  </p:childTnLst>
                                </p:cTn>
                              </p:par>
                              <p:par>
                                <p:cTn id="128" presetID="9" presetClass="emph" presetSubtype="0" nodeType="withEffect">
                                  <p:stCondLst>
                                    <p:cond delay="0"/>
                                  </p:stCondLst>
                                  <p:childTnLst>
                                    <p:set>
                                      <p:cBhvr rctx="PPT">
                                        <p:cTn id="129" dur="indefinite"/>
                                        <p:tgtEl>
                                          <p:spTgt spid="32"/>
                                        </p:tgtEl>
                                        <p:attrNameLst>
                                          <p:attrName>style.opacity</p:attrName>
                                        </p:attrNameLst>
                                      </p:cBhvr>
                                      <p:to>
                                        <p:strVal val="0.5"/>
                                      </p:to>
                                    </p:set>
                                    <p:animEffect filter="image" prLst="opacity: 0.5">
                                      <p:cBhvr rctx="IE">
                                        <p:cTn id="130" dur="indefinite"/>
                                        <p:tgtEl>
                                          <p:spTgt spid="32"/>
                                        </p:tgtEl>
                                      </p:cBhvr>
                                    </p:animEffect>
                                  </p:childTnLst>
                                </p:cTn>
                              </p:par>
                              <p:par>
                                <p:cTn id="131" presetID="9" presetClass="emph" presetSubtype="0" nodeType="withEffect">
                                  <p:stCondLst>
                                    <p:cond delay="0"/>
                                  </p:stCondLst>
                                  <p:childTnLst>
                                    <p:set>
                                      <p:cBhvr rctx="PPT">
                                        <p:cTn id="132" dur="indefinite"/>
                                        <p:tgtEl>
                                          <p:spTgt spid="5"/>
                                        </p:tgtEl>
                                        <p:attrNameLst>
                                          <p:attrName>style.opacity</p:attrName>
                                        </p:attrNameLst>
                                      </p:cBhvr>
                                      <p:to>
                                        <p:strVal val="0.5"/>
                                      </p:to>
                                    </p:set>
                                    <p:animEffect filter="image" prLst="opacity: 0.5">
                                      <p:cBhvr rctx="IE">
                                        <p:cTn id="133" dur="indefinite"/>
                                        <p:tgtEl>
                                          <p:spTgt spid="5"/>
                                        </p:tgtEl>
                                      </p:cBhvr>
                                    </p:animEffect>
                                  </p:childTnLst>
                                </p:cTn>
                              </p:par>
                              <p:par>
                                <p:cTn id="134" presetID="9" presetClass="emph" presetSubtype="0" nodeType="withEffect">
                                  <p:stCondLst>
                                    <p:cond delay="0"/>
                                  </p:stCondLst>
                                  <p:childTnLst>
                                    <p:set>
                                      <p:cBhvr rctx="PPT">
                                        <p:cTn id="135" dur="indefinite"/>
                                        <p:tgtEl>
                                          <p:spTgt spid="34"/>
                                        </p:tgtEl>
                                        <p:attrNameLst>
                                          <p:attrName>style.opacity</p:attrName>
                                        </p:attrNameLst>
                                      </p:cBhvr>
                                      <p:to>
                                        <p:strVal val="0.5"/>
                                      </p:to>
                                    </p:set>
                                    <p:animEffect filter="image" prLst="opacity: 0.5">
                                      <p:cBhvr rctx="IE">
                                        <p:cTn id="136" dur="indefinite"/>
                                        <p:tgtEl>
                                          <p:spTgt spid="34"/>
                                        </p:tgtEl>
                                      </p:cBhvr>
                                    </p:animEffect>
                                  </p:childTnLst>
                                </p:cTn>
                              </p:par>
                              <p:par>
                                <p:cTn id="137" presetID="9" presetClass="emph" presetSubtype="0" nodeType="withEffect">
                                  <p:stCondLst>
                                    <p:cond delay="0"/>
                                  </p:stCondLst>
                                  <p:childTnLst>
                                    <p:set>
                                      <p:cBhvr rctx="PPT">
                                        <p:cTn id="138" dur="indefinite"/>
                                        <p:tgtEl>
                                          <p:spTgt spid="35"/>
                                        </p:tgtEl>
                                        <p:attrNameLst>
                                          <p:attrName>style.opacity</p:attrName>
                                        </p:attrNameLst>
                                      </p:cBhvr>
                                      <p:to>
                                        <p:strVal val="0.5"/>
                                      </p:to>
                                    </p:set>
                                    <p:animEffect filter="image" prLst="opacity: 0.5">
                                      <p:cBhvr rctx="IE">
                                        <p:cTn id="139" dur="indefinite"/>
                                        <p:tgtEl>
                                          <p:spTgt spid="35"/>
                                        </p:tgtEl>
                                      </p:cBhvr>
                                    </p:animEffect>
                                  </p:childTnLst>
                                </p:cTn>
                              </p:par>
                              <p:par>
                                <p:cTn id="140" presetID="9" presetClass="emph" presetSubtype="0" grpId="2" nodeType="withEffect">
                                  <p:stCondLst>
                                    <p:cond delay="0"/>
                                  </p:stCondLst>
                                  <p:childTnLst>
                                    <p:set>
                                      <p:cBhvr rctx="PPT">
                                        <p:cTn id="141" dur="indefinite"/>
                                        <p:tgtEl>
                                          <p:spTgt spid="31"/>
                                        </p:tgtEl>
                                        <p:attrNameLst>
                                          <p:attrName>style.opacity</p:attrName>
                                        </p:attrNameLst>
                                      </p:cBhvr>
                                      <p:to>
                                        <p:strVal val="0.5"/>
                                      </p:to>
                                    </p:set>
                                    <p:animEffect filter="image" prLst="opacity: 0.5">
                                      <p:cBhvr rctx="IE">
                                        <p:cTn id="142" dur="indefinite"/>
                                        <p:tgtEl>
                                          <p:spTgt spid="31"/>
                                        </p:tgtEl>
                                      </p:cBhvr>
                                    </p:animEffect>
                                  </p:childTnLst>
                                </p:cTn>
                              </p:par>
                              <p:par>
                                <p:cTn id="143" presetID="9" presetClass="emph" presetSubtype="0" nodeType="withEffect">
                                  <p:stCondLst>
                                    <p:cond delay="0"/>
                                  </p:stCondLst>
                                  <p:childTnLst>
                                    <p:set>
                                      <p:cBhvr rctx="PPT">
                                        <p:cTn id="144" dur="indefinite"/>
                                        <p:tgtEl>
                                          <p:spTgt spid="1041"/>
                                        </p:tgtEl>
                                        <p:attrNameLst>
                                          <p:attrName>style.opacity</p:attrName>
                                        </p:attrNameLst>
                                      </p:cBhvr>
                                      <p:to>
                                        <p:strVal val="0.5"/>
                                      </p:to>
                                    </p:set>
                                    <p:animEffect filter="image" prLst="opacity: 0.5">
                                      <p:cBhvr rctx="IE">
                                        <p:cTn id="145" dur="indefinite"/>
                                        <p:tgtEl>
                                          <p:spTgt spid="1041"/>
                                        </p:tgtEl>
                                      </p:cBhvr>
                                    </p:animEffect>
                                  </p:childTnLst>
                                </p:cTn>
                              </p:par>
                              <p:par>
                                <p:cTn id="146" presetID="9" presetClass="emph" presetSubtype="0" grpId="1" nodeType="withEffect">
                                  <p:stCondLst>
                                    <p:cond delay="0"/>
                                  </p:stCondLst>
                                  <p:childTnLst>
                                    <p:set>
                                      <p:cBhvr rctx="PPT">
                                        <p:cTn id="147" dur="indefinite"/>
                                        <p:tgtEl>
                                          <p:spTgt spid="85"/>
                                        </p:tgtEl>
                                        <p:attrNameLst>
                                          <p:attrName>style.opacity</p:attrName>
                                        </p:attrNameLst>
                                      </p:cBhvr>
                                      <p:to>
                                        <p:strVal val="0.5"/>
                                      </p:to>
                                    </p:set>
                                    <p:animEffect filter="image" prLst="opacity: 0.5">
                                      <p:cBhvr rctx="IE">
                                        <p:cTn id="148" dur="indefinite"/>
                                        <p:tgtEl>
                                          <p:spTgt spid="85"/>
                                        </p:tgtEl>
                                      </p:cBhvr>
                                    </p:animEffect>
                                  </p:childTnLst>
                                </p:cTn>
                              </p:par>
                              <p:par>
                                <p:cTn id="149" presetID="9" presetClass="emph" presetSubtype="0" nodeType="withEffect">
                                  <p:stCondLst>
                                    <p:cond delay="0"/>
                                  </p:stCondLst>
                                  <p:childTnLst>
                                    <p:set>
                                      <p:cBhvr rctx="PPT">
                                        <p:cTn id="150" dur="indefinite"/>
                                        <p:tgtEl>
                                          <p:spTgt spid="19"/>
                                        </p:tgtEl>
                                        <p:attrNameLst>
                                          <p:attrName>style.opacity</p:attrName>
                                        </p:attrNameLst>
                                      </p:cBhvr>
                                      <p:to>
                                        <p:strVal val="0.5"/>
                                      </p:to>
                                    </p:set>
                                    <p:animEffect filter="image" prLst="opacity: 0.5">
                                      <p:cBhvr rctx="IE">
                                        <p:cTn id="151" dur="indefinite"/>
                                        <p:tgtEl>
                                          <p:spTgt spid="19"/>
                                        </p:tgtEl>
                                      </p:cBhvr>
                                    </p:animEffect>
                                  </p:childTnLst>
                                </p:cTn>
                              </p:par>
                              <p:par>
                                <p:cTn id="152" presetID="9" presetClass="emph" presetSubtype="0" grpId="2" nodeType="withEffect">
                                  <p:stCondLst>
                                    <p:cond delay="0"/>
                                  </p:stCondLst>
                                  <p:childTnLst>
                                    <p:set>
                                      <p:cBhvr rctx="PPT">
                                        <p:cTn id="153" dur="indefinite"/>
                                        <p:tgtEl>
                                          <p:spTgt spid="37"/>
                                        </p:tgtEl>
                                        <p:attrNameLst>
                                          <p:attrName>style.opacity</p:attrName>
                                        </p:attrNameLst>
                                      </p:cBhvr>
                                      <p:to>
                                        <p:strVal val="0.5"/>
                                      </p:to>
                                    </p:set>
                                    <p:animEffect filter="image" prLst="opacity: 0.5">
                                      <p:cBhvr rctx="IE">
                                        <p:cTn id="154" dur="indefinite"/>
                                        <p:tgtEl>
                                          <p:spTgt spid="37"/>
                                        </p:tgtEl>
                                      </p:cBhvr>
                                    </p:animEffect>
                                  </p:childTnLst>
                                </p:cTn>
                              </p:par>
                              <p:par>
                                <p:cTn id="155" presetID="9" presetClass="emph" presetSubtype="0" nodeType="withEffect">
                                  <p:stCondLst>
                                    <p:cond delay="0"/>
                                  </p:stCondLst>
                                  <p:childTnLst>
                                    <p:set>
                                      <p:cBhvr rctx="PPT">
                                        <p:cTn id="156" dur="indefinite"/>
                                        <p:tgtEl>
                                          <p:spTgt spid="7"/>
                                        </p:tgtEl>
                                        <p:attrNameLst>
                                          <p:attrName>style.opacity</p:attrName>
                                        </p:attrNameLst>
                                      </p:cBhvr>
                                      <p:to>
                                        <p:strVal val="0.5"/>
                                      </p:to>
                                    </p:set>
                                    <p:animEffect filter="image" prLst="opacity: 0.5">
                                      <p:cBhvr rctx="IE">
                                        <p:cTn id="157" dur="indefinite"/>
                                        <p:tgtEl>
                                          <p:spTgt spid="7"/>
                                        </p:tgtEl>
                                      </p:cBhvr>
                                    </p:animEffect>
                                  </p:childTnLst>
                                </p:cTn>
                              </p:par>
                              <p:par>
                                <p:cTn id="158" presetID="9" presetClass="emph" presetSubtype="0" nodeType="withEffect">
                                  <p:stCondLst>
                                    <p:cond delay="0"/>
                                  </p:stCondLst>
                                  <p:childTnLst>
                                    <p:set>
                                      <p:cBhvr rctx="PPT">
                                        <p:cTn id="159" dur="indefinite"/>
                                        <p:tgtEl>
                                          <p:spTgt spid="14"/>
                                        </p:tgtEl>
                                        <p:attrNameLst>
                                          <p:attrName>style.opacity</p:attrName>
                                        </p:attrNameLst>
                                      </p:cBhvr>
                                      <p:to>
                                        <p:strVal val="0.5"/>
                                      </p:to>
                                    </p:set>
                                    <p:animEffect filter="image" prLst="opacity: 0.5">
                                      <p:cBhvr rctx="IE">
                                        <p:cTn id="160" dur="indefinite"/>
                                        <p:tgtEl>
                                          <p:spTgt spid="14"/>
                                        </p:tgtEl>
                                      </p:cBhvr>
                                    </p:animEffect>
                                  </p:childTnLst>
                                </p:cTn>
                              </p:par>
                              <p:par>
                                <p:cTn id="161" presetID="9" presetClass="emph" presetSubtype="0" nodeType="withEffect">
                                  <p:stCondLst>
                                    <p:cond delay="0"/>
                                  </p:stCondLst>
                                  <p:childTnLst>
                                    <p:set>
                                      <p:cBhvr rctx="PPT">
                                        <p:cTn id="162" dur="indefinite"/>
                                        <p:tgtEl>
                                          <p:spTgt spid="104"/>
                                        </p:tgtEl>
                                        <p:attrNameLst>
                                          <p:attrName>style.opacity</p:attrName>
                                        </p:attrNameLst>
                                      </p:cBhvr>
                                      <p:to>
                                        <p:strVal val="0.5"/>
                                      </p:to>
                                    </p:set>
                                    <p:animEffect filter="image" prLst="opacity: 0.5">
                                      <p:cBhvr rctx="IE">
                                        <p:cTn id="163" dur="indefinite"/>
                                        <p:tgtEl>
                                          <p:spTgt spid="104"/>
                                        </p:tgtEl>
                                      </p:cBhvr>
                                    </p:animEffect>
                                  </p:childTnLst>
                                </p:cTn>
                              </p:par>
                              <p:par>
                                <p:cTn id="164" presetID="9" presetClass="emph" presetSubtype="0" nodeType="withEffect">
                                  <p:stCondLst>
                                    <p:cond delay="0"/>
                                  </p:stCondLst>
                                  <p:childTnLst>
                                    <p:set>
                                      <p:cBhvr rctx="PPT">
                                        <p:cTn id="165" dur="indefinite"/>
                                        <p:tgtEl>
                                          <p:spTgt spid="30"/>
                                        </p:tgtEl>
                                        <p:attrNameLst>
                                          <p:attrName>style.opacity</p:attrName>
                                        </p:attrNameLst>
                                      </p:cBhvr>
                                      <p:to>
                                        <p:strVal val="0.5"/>
                                      </p:to>
                                    </p:set>
                                    <p:animEffect filter="image" prLst="opacity: 0.5">
                                      <p:cBhvr rctx="IE">
                                        <p:cTn id="166" dur="indefinite"/>
                                        <p:tgtEl>
                                          <p:spTgt spid="30"/>
                                        </p:tgtEl>
                                      </p:cBhvr>
                                    </p:animEffect>
                                  </p:childTnLst>
                                </p:cTn>
                              </p:par>
                              <p:par>
                                <p:cTn id="167" presetID="9" presetClass="emph" presetSubtype="0" grpId="0" nodeType="withEffect">
                                  <p:stCondLst>
                                    <p:cond delay="0"/>
                                  </p:stCondLst>
                                  <p:childTnLst>
                                    <p:set>
                                      <p:cBhvr rctx="PPT">
                                        <p:cTn id="168" dur="indefinite"/>
                                        <p:tgtEl>
                                          <p:spTgt spid="2"/>
                                        </p:tgtEl>
                                        <p:attrNameLst>
                                          <p:attrName>style.opacity</p:attrName>
                                        </p:attrNameLst>
                                      </p:cBhvr>
                                      <p:to>
                                        <p:strVal val="0.5"/>
                                      </p:to>
                                    </p:set>
                                    <p:animEffect filter="image" prLst="opacity: 0.5">
                                      <p:cBhvr rctx="IE">
                                        <p:cTn id="169" dur="indefinite"/>
                                        <p:tgtEl>
                                          <p:spTgt spid="2"/>
                                        </p:tgtEl>
                                      </p:cBhvr>
                                    </p:animEffect>
                                  </p:childTnLst>
                                </p:cTn>
                              </p:par>
                              <p:par>
                                <p:cTn id="170" presetID="9" presetClass="emph" presetSubtype="0" grpId="0" nodeType="withEffect">
                                  <p:stCondLst>
                                    <p:cond delay="0"/>
                                  </p:stCondLst>
                                  <p:childTnLst>
                                    <p:set>
                                      <p:cBhvr rctx="PPT">
                                        <p:cTn id="171" dur="indefinite"/>
                                        <p:tgtEl>
                                          <p:spTgt spid="18"/>
                                        </p:tgtEl>
                                        <p:attrNameLst>
                                          <p:attrName>style.opacity</p:attrName>
                                        </p:attrNameLst>
                                      </p:cBhvr>
                                      <p:to>
                                        <p:strVal val="0.5"/>
                                      </p:to>
                                    </p:set>
                                    <p:animEffect filter="image" prLst="opacity: 0.5">
                                      <p:cBhvr rctx="IE">
                                        <p:cTn id="172" dur="indefinite"/>
                                        <p:tgtEl>
                                          <p:spTgt spid="18"/>
                                        </p:tgtEl>
                                      </p:cBhvr>
                                    </p:animEffect>
                                  </p:childTnLst>
                                </p:cTn>
                              </p:par>
                              <p:par>
                                <p:cTn id="173" presetID="1" presetClass="entr" presetSubtype="0" fill="hold" grpId="0" nodeType="withEffect">
                                  <p:stCondLst>
                                    <p:cond delay="0"/>
                                  </p:stCondLst>
                                  <p:childTnLst>
                                    <p:set>
                                      <p:cBhvr>
                                        <p:cTn id="174"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P spid="6" grpId="1"/>
      <p:bldP spid="6" grpId="2"/>
      <p:bldP spid="10" grpId="0"/>
      <p:bldP spid="10" grpId="1"/>
      <p:bldP spid="10" grpId="2"/>
      <p:bldP spid="11" grpId="0" animBg="1"/>
      <p:bldP spid="11" grpId="1" animBg="1"/>
      <p:bldP spid="21" grpId="1"/>
      <p:bldP spid="21" grpId="2"/>
      <p:bldP spid="21" grpId="3"/>
      <p:bldP spid="23" grpId="0"/>
      <p:bldP spid="23" grpId="1"/>
      <p:bldP spid="23" grpId="2"/>
      <p:bldP spid="31" grpId="0"/>
      <p:bldP spid="31" grpId="1"/>
      <p:bldP spid="31" grpId="2"/>
      <p:bldP spid="37" grpId="0"/>
      <p:bldP spid="37" grpId="1"/>
      <p:bldP spid="37" grpId="2"/>
      <p:bldP spid="9" grpId="0" animBg="1"/>
      <p:bldP spid="9" grpId="1" animBg="1"/>
      <p:bldP spid="9" grpId="2" animBg="1"/>
      <p:bldP spid="18" grpId="0"/>
      <p:bldP spid="85" grpId="0" animBg="1"/>
      <p:bldP spid="85" grpId="1" animBg="1"/>
      <p:bldP spid="20"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Coverage Diversity</a:t>
            </a:r>
            <a:endParaRPr lang="en-US" dirty="0"/>
          </a:p>
        </p:txBody>
      </p:sp>
      <p:sp>
        <p:nvSpPr>
          <p:cNvPr id="3" name="Slide Number Placeholder 2"/>
          <p:cNvSpPr>
            <a:spLocks noGrp="1"/>
          </p:cNvSpPr>
          <p:nvPr>
            <p:ph type="sldNum" sz="quarter" idx="12"/>
          </p:nvPr>
        </p:nvSpPr>
        <p:spPr/>
        <p:txBody>
          <a:bodyPr/>
          <a:lstStyle/>
          <a:p>
            <a:fld id="{6E32B92A-CB75-4E54-8293-CBC8A13B5AFB}" type="slidenum">
              <a:rPr lang="en-US" smtClean="0"/>
              <a:t>30</a:t>
            </a:fld>
            <a:endParaRPr lang="en-US" dirty="0"/>
          </a:p>
        </p:txBody>
      </p:sp>
      <p:pic>
        <p:nvPicPr>
          <p:cNvPr id="1026" name="Picture 2" descr="E:\Users\Saqib Ilyas\Documents\GitHub\Dissertation\picspres\coveragecdf.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1219200"/>
            <a:ext cx="5829300" cy="431482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914400" y="5638800"/>
            <a:ext cx="7421455" cy="523220"/>
          </a:xfrm>
          <a:prstGeom prst="rect">
            <a:avLst/>
          </a:prstGeom>
          <a:solidFill>
            <a:srgbClr val="002060"/>
          </a:solidFill>
        </p:spPr>
        <p:txBody>
          <a:bodyPr wrap="none" rtlCol="0">
            <a:spAutoFit/>
          </a:bodyPr>
          <a:lstStyle/>
          <a:p>
            <a:r>
              <a:rPr lang="en-US" sz="2800" dirty="0" smtClean="0">
                <a:solidFill>
                  <a:schemeClr val="bg1"/>
                </a:solidFill>
              </a:rPr>
              <a:t>~45% </a:t>
            </a:r>
            <a:r>
              <a:rPr lang="en-US" sz="2800" dirty="0" smtClean="0">
                <a:solidFill>
                  <a:schemeClr val="bg1"/>
                </a:solidFill>
              </a:rPr>
              <a:t>users receive signal from </a:t>
            </a:r>
            <a:r>
              <a:rPr lang="en-US" sz="2800" dirty="0" smtClean="0">
                <a:solidFill>
                  <a:schemeClr val="bg1"/>
                </a:solidFill>
              </a:rPr>
              <a:t>at least three </a:t>
            </a:r>
            <a:r>
              <a:rPr lang="en-US" sz="2800" dirty="0" smtClean="0">
                <a:solidFill>
                  <a:schemeClr val="bg1"/>
                </a:solidFill>
              </a:rPr>
              <a:t>BTSs</a:t>
            </a:r>
            <a:endParaRPr lang="en-US" sz="2800" dirty="0">
              <a:solidFill>
                <a:schemeClr val="bg1"/>
              </a:solidFill>
            </a:endParaRPr>
          </a:p>
        </p:txBody>
      </p:sp>
      <p:cxnSp>
        <p:nvCxnSpPr>
          <p:cNvPr id="6" name="Straight Connector 5"/>
          <p:cNvCxnSpPr/>
          <p:nvPr/>
        </p:nvCxnSpPr>
        <p:spPr>
          <a:xfrm>
            <a:off x="3536732" y="3376612"/>
            <a:ext cx="0" cy="1576388"/>
          </a:xfrm>
          <a:prstGeom prst="line">
            <a:avLst/>
          </a:prstGeom>
          <a:ln w="2540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H="1">
            <a:off x="2438400" y="3384332"/>
            <a:ext cx="762000" cy="0"/>
          </a:xfrm>
          <a:prstGeom prst="line">
            <a:avLst/>
          </a:prstGeom>
          <a:ln w="25400">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0255243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11" name="Rectangle 10"/>
              <p:cNvSpPr/>
              <p:nvPr/>
            </p:nvSpPr>
            <p:spPr>
              <a:xfrm>
                <a:off x="304800" y="1295400"/>
                <a:ext cx="8382000" cy="1142364"/>
              </a:xfrm>
              <a:prstGeom prst="rect">
                <a:avLst/>
              </a:prstGeom>
            </p:spPr>
            <p:txBody>
              <a:bodyPr wrap="square">
                <a:spAutoFit/>
              </a:bodyPr>
              <a:lstStyle/>
              <a:p>
                <a14:m>
                  <m:oMathPara xmlns:m="http://schemas.openxmlformats.org/officeDocument/2006/math">
                    <m:oMathParaPr>
                      <m:jc m:val="centerGroup"/>
                    </m:oMathParaPr>
                    <m:oMath xmlns:m="http://schemas.openxmlformats.org/officeDocument/2006/math">
                      <m:r>
                        <a:rPr lang="en-US" sz="2400" i="1">
                          <a:latin typeface="Cambria Math"/>
                        </a:rPr>
                        <m:t>𝑚𝑖𝑛𝑖𝑚𝑖𝑧𝑒</m:t>
                      </m:r>
                      <m:r>
                        <a:rPr lang="en-US" sz="2400" i="1">
                          <a:latin typeface="Cambria Math"/>
                        </a:rPr>
                        <m:t> </m:t>
                      </m:r>
                      <m:nary>
                        <m:naryPr>
                          <m:chr m:val="∑"/>
                          <m:ctrlPr>
                            <a:rPr lang="en-US" sz="2400" i="1">
                              <a:latin typeface="Cambria Math"/>
                            </a:rPr>
                          </m:ctrlPr>
                        </m:naryPr>
                        <m:sub>
                          <m:r>
                            <m:rPr>
                              <m:brk m:alnAt="23"/>
                            </m:rPr>
                            <a:rPr lang="en-US" sz="2400" i="1">
                              <a:latin typeface="Cambria Math"/>
                            </a:rPr>
                            <m:t>𝑗</m:t>
                          </m:r>
                          <m:r>
                            <a:rPr lang="en-US" sz="2400" i="1">
                              <a:latin typeface="Cambria Math"/>
                            </a:rPr>
                            <m:t>=1</m:t>
                          </m:r>
                        </m:sub>
                        <m:sup>
                          <m:r>
                            <a:rPr lang="en-US" sz="2400" i="1">
                              <a:latin typeface="Cambria Math"/>
                            </a:rPr>
                            <m:t>𝑛</m:t>
                          </m:r>
                        </m:sup>
                        <m:e>
                          <m:nary>
                            <m:naryPr>
                              <m:chr m:val="∑"/>
                              <m:ctrlPr>
                                <a:rPr lang="en-US" sz="2400" i="1">
                                  <a:latin typeface="Cambria Math"/>
                                </a:rPr>
                              </m:ctrlPr>
                            </m:naryPr>
                            <m:sub>
                              <m:r>
                                <m:rPr>
                                  <m:brk m:alnAt="23"/>
                                </m:rPr>
                                <a:rPr lang="en-US" sz="2400" i="1">
                                  <a:latin typeface="Cambria Math"/>
                                </a:rPr>
                                <m:t>𝑖</m:t>
                              </m:r>
                              <m:r>
                                <a:rPr lang="en-US" sz="2400" i="1">
                                  <a:latin typeface="Cambria Math"/>
                                </a:rPr>
                                <m:t>=1</m:t>
                              </m:r>
                            </m:sub>
                            <m:sup>
                              <m:r>
                                <a:rPr lang="en-US" sz="2400" i="1">
                                  <a:latin typeface="Cambria Math"/>
                                </a:rPr>
                                <m:t>𝑚</m:t>
                              </m:r>
                            </m:sup>
                            <m:e>
                              <m:sSub>
                                <m:sSubPr>
                                  <m:ctrlPr>
                                    <a:rPr lang="en-US" sz="2400" i="1">
                                      <a:latin typeface="Cambria Math"/>
                                    </a:rPr>
                                  </m:ctrlPr>
                                </m:sSubPr>
                                <m:e>
                                  <m:r>
                                    <a:rPr lang="en-US" sz="2400" i="1">
                                      <a:latin typeface="Cambria Math"/>
                                    </a:rPr>
                                    <m:t>𝑐</m:t>
                                  </m:r>
                                </m:e>
                                <m:sub>
                                  <m:r>
                                    <a:rPr lang="en-US" sz="2400" i="1">
                                      <a:latin typeface="Cambria Math"/>
                                    </a:rPr>
                                    <m:t>𝑖</m:t>
                                  </m:r>
                                </m:sub>
                              </m:sSub>
                              <m:sSub>
                                <m:sSubPr>
                                  <m:ctrlPr>
                                    <a:rPr lang="en-US" sz="2400" i="1">
                                      <a:latin typeface="Cambria Math"/>
                                    </a:rPr>
                                  </m:ctrlPr>
                                </m:sSubPr>
                                <m:e>
                                  <m:r>
                                    <a:rPr lang="en-US" sz="2400" i="1">
                                      <a:latin typeface="Cambria Math"/>
                                    </a:rPr>
                                    <m:t>𝑒</m:t>
                                  </m:r>
                                </m:e>
                                <m:sub>
                                  <m:r>
                                    <a:rPr lang="en-US" sz="2400" i="1">
                                      <a:latin typeface="Cambria Math"/>
                                    </a:rPr>
                                    <m:t>𝑖</m:t>
                                  </m:r>
                                  <m:r>
                                    <a:rPr lang="en-US" sz="2400" i="1">
                                      <a:latin typeface="Cambria Math"/>
                                    </a:rPr>
                                    <m:t>,</m:t>
                                  </m:r>
                                  <m:r>
                                    <a:rPr lang="en-US" sz="2400" i="1">
                                      <a:latin typeface="Cambria Math"/>
                                    </a:rPr>
                                    <m:t>𝑗</m:t>
                                  </m:r>
                                </m:sub>
                              </m:sSub>
                              <m:d>
                                <m:dPr>
                                  <m:ctrlPr>
                                    <a:rPr lang="en-US" sz="2400" i="1">
                                      <a:latin typeface="Cambria Math"/>
                                    </a:rPr>
                                  </m:ctrlPr>
                                </m:dPr>
                                <m:e>
                                  <m:sSub>
                                    <m:sSubPr>
                                      <m:ctrlPr>
                                        <a:rPr lang="en-US" sz="2400" i="1">
                                          <a:latin typeface="Cambria Math"/>
                                        </a:rPr>
                                      </m:ctrlPr>
                                    </m:sSubPr>
                                    <m:e>
                                      <m:r>
                                        <a:rPr lang="en-US" sz="2400" i="1">
                                          <a:latin typeface="Cambria Math"/>
                                        </a:rPr>
                                        <m:t>𝑝</m:t>
                                      </m:r>
                                    </m:e>
                                    <m:sub>
                                      <m:r>
                                        <a:rPr lang="en-US" sz="2400" i="1">
                                          <a:latin typeface="Cambria Math"/>
                                        </a:rPr>
                                        <m:t>𝑖</m:t>
                                      </m:r>
                                      <m:r>
                                        <a:rPr lang="en-US" sz="2400" i="1">
                                          <a:latin typeface="Cambria Math"/>
                                        </a:rPr>
                                        <m:t>,</m:t>
                                      </m:r>
                                      <m:r>
                                        <a:rPr lang="en-US" sz="2400" i="1">
                                          <a:latin typeface="Cambria Math"/>
                                        </a:rPr>
                                        <m:t>𝑗</m:t>
                                      </m:r>
                                    </m:sub>
                                  </m:sSub>
                                  <m:r>
                                    <a:rPr lang="en-US" sz="2400" i="1">
                                      <a:latin typeface="Cambria Math"/>
                                      <a:ea typeface="Cambria Math"/>
                                    </a:rPr>
                                    <m:t>𝜆</m:t>
                                  </m:r>
                                  <m:d>
                                    <m:dPr>
                                      <m:ctrlPr>
                                        <a:rPr lang="en-US" sz="2400" i="1">
                                          <a:latin typeface="Cambria Math"/>
                                          <a:ea typeface="Cambria Math"/>
                                        </a:rPr>
                                      </m:ctrlPr>
                                    </m:dPr>
                                    <m:e>
                                      <m:r>
                                        <a:rPr lang="en-US" sz="2400" i="1">
                                          <a:latin typeface="Cambria Math"/>
                                          <a:ea typeface="Cambria Math"/>
                                        </a:rPr>
                                        <m:t>𝑓</m:t>
                                      </m:r>
                                      <m:r>
                                        <a:rPr lang="en-US" sz="2400" i="1">
                                          <a:latin typeface="Cambria Math"/>
                                          <a:ea typeface="Cambria Math"/>
                                        </a:rPr>
                                        <m:t>+</m:t>
                                      </m:r>
                                      <m:d>
                                        <m:dPr>
                                          <m:ctrlPr>
                                            <a:rPr lang="en-US" sz="2400" i="1">
                                              <a:latin typeface="Cambria Math"/>
                                              <a:ea typeface="Cambria Math"/>
                                            </a:rPr>
                                          </m:ctrlPr>
                                        </m:dPr>
                                        <m:e>
                                          <m:r>
                                            <a:rPr lang="en-US" sz="2400" i="1">
                                              <a:latin typeface="Cambria Math"/>
                                              <a:ea typeface="Cambria Math"/>
                                            </a:rPr>
                                            <m:t>1−</m:t>
                                          </m:r>
                                          <m:r>
                                            <a:rPr lang="en-US" sz="2400" i="1">
                                              <a:latin typeface="Cambria Math"/>
                                              <a:ea typeface="Cambria Math"/>
                                            </a:rPr>
                                            <m:t>𝑓</m:t>
                                          </m:r>
                                        </m:e>
                                      </m:d>
                                      <m:f>
                                        <m:fPr>
                                          <m:ctrlPr>
                                            <a:rPr lang="en-US" sz="2400" i="1">
                                              <a:latin typeface="Cambria Math"/>
                                              <a:ea typeface="Cambria Math"/>
                                            </a:rPr>
                                          </m:ctrlPr>
                                        </m:fPr>
                                        <m:num>
                                          <m:sSub>
                                            <m:sSubPr>
                                              <m:ctrlPr>
                                                <a:rPr lang="en-US" sz="2400" i="1">
                                                  <a:latin typeface="Cambria Math"/>
                                                  <a:ea typeface="Cambria Math"/>
                                                </a:rPr>
                                              </m:ctrlPr>
                                            </m:sSubPr>
                                            <m:e>
                                              <m:r>
                                                <a:rPr lang="en-US" sz="2400" i="1">
                                                  <a:latin typeface="Cambria Math"/>
                                                  <a:ea typeface="Cambria Math"/>
                                                </a:rPr>
                                                <m:t>𝑥</m:t>
                                              </m:r>
                                            </m:e>
                                            <m:sub>
                                              <m:r>
                                                <a:rPr lang="en-US" sz="2400" i="1">
                                                  <a:latin typeface="Cambria Math"/>
                                                  <a:ea typeface="Cambria Math"/>
                                                </a:rPr>
                                                <m:t>𝑖</m:t>
                                              </m:r>
                                              <m:r>
                                                <a:rPr lang="en-US" sz="2400" i="1">
                                                  <a:latin typeface="Cambria Math"/>
                                                  <a:ea typeface="Cambria Math"/>
                                                </a:rPr>
                                                <m:t>,</m:t>
                                              </m:r>
                                              <m:r>
                                                <a:rPr lang="en-US" sz="2400" i="1">
                                                  <a:latin typeface="Cambria Math"/>
                                                  <a:ea typeface="Cambria Math"/>
                                                </a:rPr>
                                                <m:t>𝑗</m:t>
                                              </m:r>
                                            </m:sub>
                                          </m:sSub>
                                        </m:num>
                                        <m:den>
                                          <m:sSub>
                                            <m:sSubPr>
                                              <m:ctrlPr>
                                                <a:rPr lang="en-US" sz="2400" i="1">
                                                  <a:latin typeface="Cambria Math"/>
                                                  <a:ea typeface="Cambria Math"/>
                                                </a:rPr>
                                              </m:ctrlPr>
                                            </m:sSubPr>
                                            <m:e>
                                              <m:r>
                                                <a:rPr lang="en-US" sz="2400" i="1">
                                                  <a:latin typeface="Cambria Math"/>
                                                  <a:ea typeface="Cambria Math"/>
                                                </a:rPr>
                                                <m:t>𝑐</m:t>
                                              </m:r>
                                            </m:e>
                                            <m:sub>
                                              <m:r>
                                                <a:rPr lang="en-US" sz="2400" i="1">
                                                  <a:latin typeface="Cambria Math"/>
                                                  <a:ea typeface="Cambria Math"/>
                                                </a:rPr>
                                                <m:t>𝑖</m:t>
                                              </m:r>
                                            </m:sub>
                                          </m:sSub>
                                        </m:den>
                                      </m:f>
                                    </m:e>
                                  </m:d>
                                  <m:r>
                                    <a:rPr lang="en-US" sz="2400" i="1">
                                      <a:latin typeface="Cambria Math"/>
                                      <a:ea typeface="Cambria Math"/>
                                    </a:rPr>
                                    <m:t>+</m:t>
                                  </m:r>
                                  <m:sSub>
                                    <m:sSubPr>
                                      <m:ctrlPr>
                                        <a:rPr lang="en-US" sz="2400" i="1">
                                          <a:latin typeface="Cambria Math"/>
                                          <a:ea typeface="Cambria Math"/>
                                        </a:rPr>
                                      </m:ctrlPr>
                                    </m:sSubPr>
                                    <m:e>
                                      <m:r>
                                        <a:rPr lang="en-US" sz="2400" i="1">
                                          <a:latin typeface="Cambria Math"/>
                                          <a:ea typeface="Cambria Math"/>
                                        </a:rPr>
                                        <m:t>𝑏</m:t>
                                      </m:r>
                                    </m:e>
                                    <m:sub>
                                      <m:r>
                                        <a:rPr lang="en-US" sz="2400" i="1">
                                          <a:latin typeface="Cambria Math"/>
                                          <a:ea typeface="Cambria Math"/>
                                        </a:rPr>
                                        <m:t>𝑖</m:t>
                                      </m:r>
                                      <m:r>
                                        <a:rPr lang="en-US" sz="2400" i="1">
                                          <a:latin typeface="Cambria Math"/>
                                          <a:ea typeface="Cambria Math"/>
                                        </a:rPr>
                                        <m:t>,</m:t>
                                      </m:r>
                                      <m:r>
                                        <a:rPr lang="en-US" sz="2400" i="1">
                                          <a:latin typeface="Cambria Math"/>
                                          <a:ea typeface="Cambria Math"/>
                                        </a:rPr>
                                        <m:t>𝑗</m:t>
                                      </m:r>
                                    </m:sub>
                                  </m:sSub>
                                  <m:r>
                                    <a:rPr lang="en-US" sz="2400" i="1">
                                      <a:latin typeface="Cambria Math"/>
                                      <a:ea typeface="Cambria Math"/>
                                    </a:rPr>
                                    <m:t>𝜎</m:t>
                                  </m:r>
                                  <m:r>
                                    <a:rPr lang="en-US" sz="2400" i="1">
                                      <a:latin typeface="Cambria Math"/>
                                      <a:ea typeface="Cambria Math"/>
                                    </a:rPr>
                                    <m:t>+</m:t>
                                  </m:r>
                                  <m:sSub>
                                    <m:sSubPr>
                                      <m:ctrlPr>
                                        <a:rPr lang="en-US" sz="2400" i="1">
                                          <a:latin typeface="Cambria Math"/>
                                          <a:ea typeface="Cambria Math"/>
                                        </a:rPr>
                                      </m:ctrlPr>
                                    </m:sSubPr>
                                    <m:e>
                                      <m:r>
                                        <a:rPr lang="en-US" sz="2400" i="1">
                                          <a:latin typeface="Cambria Math"/>
                                          <a:ea typeface="Cambria Math"/>
                                        </a:rPr>
                                        <m:t>𝑠</m:t>
                                      </m:r>
                                    </m:e>
                                    <m:sub>
                                      <m:r>
                                        <a:rPr lang="en-US" sz="2400" i="1">
                                          <a:latin typeface="Cambria Math"/>
                                          <a:ea typeface="Cambria Math"/>
                                        </a:rPr>
                                        <m:t>𝑖</m:t>
                                      </m:r>
                                      <m:r>
                                        <a:rPr lang="en-US" sz="2400" i="1">
                                          <a:latin typeface="Cambria Math"/>
                                          <a:ea typeface="Cambria Math"/>
                                        </a:rPr>
                                        <m:t>,</m:t>
                                      </m:r>
                                      <m:r>
                                        <a:rPr lang="en-US" sz="2400" i="1">
                                          <a:latin typeface="Cambria Math"/>
                                          <a:ea typeface="Cambria Math"/>
                                        </a:rPr>
                                        <m:t>𝑗</m:t>
                                      </m:r>
                                    </m:sub>
                                  </m:sSub>
                                  <m:r>
                                    <a:rPr lang="en-US" sz="2400" i="1">
                                      <a:latin typeface="Cambria Math"/>
                                      <a:ea typeface="Cambria Math"/>
                                    </a:rPr>
                                    <m:t>𝛿</m:t>
                                  </m:r>
                                </m:e>
                              </m:d>
                            </m:e>
                          </m:nary>
                        </m:e>
                      </m:nary>
                    </m:oMath>
                  </m:oMathPara>
                </a14:m>
                <a:endParaRPr lang="en-US" sz="2400" dirty="0"/>
              </a:p>
            </p:txBody>
          </p:sp>
        </mc:Choice>
        <mc:Fallback>
          <p:sp>
            <p:nvSpPr>
              <p:cNvPr id="11" name="Rectangle 10"/>
              <p:cNvSpPr>
                <a:spLocks noRot="1" noChangeAspect="1" noMove="1" noResize="1" noEditPoints="1" noAdjustHandles="1" noChangeArrowheads="1" noChangeShapeType="1" noTextEdit="1"/>
              </p:cNvSpPr>
              <p:nvPr/>
            </p:nvSpPr>
            <p:spPr>
              <a:xfrm>
                <a:off x="304800" y="1295400"/>
                <a:ext cx="8382000" cy="1142364"/>
              </a:xfrm>
              <a:prstGeom prst="rect">
                <a:avLst/>
              </a:prstGeom>
              <a:blipFill rotWithShape="1">
                <a:blip r:embed="rId3"/>
                <a:stretch>
                  <a:fillRect/>
                </a:stretch>
              </a:blipFill>
            </p:spPr>
            <p:txBody>
              <a:bodyPr/>
              <a:lstStyle/>
              <a:p>
                <a:r>
                  <a:rPr lang="en-US">
                    <a:noFill/>
                  </a:rPr>
                  <a:t> </a:t>
                </a:r>
              </a:p>
            </p:txBody>
          </p:sp>
        </mc:Fallback>
      </mc:AlternateContent>
      <p:sp>
        <p:nvSpPr>
          <p:cNvPr id="2" name="Title 1"/>
          <p:cNvSpPr>
            <a:spLocks noGrp="1"/>
          </p:cNvSpPr>
          <p:nvPr>
            <p:ph type="title"/>
          </p:nvPr>
        </p:nvSpPr>
        <p:spPr/>
        <p:txBody>
          <a:bodyPr/>
          <a:lstStyle/>
          <a:p>
            <a:r>
              <a:rPr lang="en-US" dirty="0" smtClean="0"/>
              <a:t>Optimization Formulation </a:t>
            </a:r>
            <a:endParaRPr lang="en-US" dirty="0"/>
          </a:p>
        </p:txBody>
      </p:sp>
      <mc:AlternateContent xmlns:mc="http://schemas.openxmlformats.org/markup-compatibility/2006">
        <mc:Choice xmlns:a14="http://schemas.microsoft.com/office/drawing/2010/main" Requires="a14">
          <p:sp>
            <p:nvSpPr>
              <p:cNvPr id="4" name="TextBox 3"/>
              <p:cNvSpPr txBox="1"/>
              <p:nvPr/>
            </p:nvSpPr>
            <p:spPr>
              <a:xfrm>
                <a:off x="2971800" y="2514600"/>
                <a:ext cx="2862963" cy="131734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a:rPr>
                        <m:t>𝑚𝑖𝑛𝑖𝑚𝑖𝑧𝑒</m:t>
                      </m:r>
                      <m:nary>
                        <m:naryPr>
                          <m:chr m:val="∑"/>
                          <m:ctrlPr>
                            <a:rPr lang="en-US" sz="2800" i="1" smtClean="0">
                              <a:latin typeface="Cambria Math"/>
                            </a:rPr>
                          </m:ctrlPr>
                        </m:naryPr>
                        <m:sub>
                          <m:r>
                            <a:rPr lang="en-US" sz="2800" b="0" i="1" smtClean="0">
                              <a:latin typeface="Cambria Math"/>
                            </a:rPr>
                            <m:t>𝑖</m:t>
                          </m:r>
                          <m:r>
                            <a:rPr lang="en-US" sz="2800" b="0" i="1" smtClean="0">
                              <a:latin typeface="Cambria Math"/>
                            </a:rPr>
                            <m:t>=1</m:t>
                          </m:r>
                        </m:sub>
                        <m:sup>
                          <m:r>
                            <a:rPr lang="en-US" sz="2800" b="0" i="1" smtClean="0">
                              <a:latin typeface="Cambria Math"/>
                            </a:rPr>
                            <m:t>𝑚</m:t>
                          </m:r>
                        </m:sup>
                        <m:e>
                          <m:sSub>
                            <m:sSubPr>
                              <m:ctrlPr>
                                <a:rPr lang="en-US" sz="2800" b="0" i="1" smtClean="0">
                                  <a:latin typeface="Cambria Math"/>
                                </a:rPr>
                              </m:ctrlPr>
                            </m:sSubPr>
                            <m:e>
                              <m:r>
                                <a:rPr lang="en-US" sz="2800" b="0" i="1" smtClean="0">
                                  <a:latin typeface="Cambria Math"/>
                                </a:rPr>
                                <m:t>𝑝</m:t>
                              </m:r>
                            </m:e>
                            <m:sub>
                              <m:r>
                                <a:rPr lang="en-US" sz="2800" b="0" i="1" smtClean="0">
                                  <a:latin typeface="Cambria Math"/>
                                </a:rPr>
                                <m:t>𝑖</m:t>
                              </m:r>
                              <m:r>
                                <a:rPr lang="en-US" sz="2800" b="0" i="1" smtClean="0">
                                  <a:latin typeface="Cambria Math"/>
                                </a:rPr>
                                <m:t>,</m:t>
                              </m:r>
                              <m:r>
                                <a:rPr lang="en-US" sz="2800" b="0" i="1" smtClean="0">
                                  <a:latin typeface="Cambria Math"/>
                                </a:rPr>
                                <m:t>𝑗</m:t>
                              </m:r>
                            </m:sub>
                          </m:sSub>
                        </m:e>
                      </m:nary>
                    </m:oMath>
                  </m:oMathPara>
                </a14:m>
                <a:endParaRPr lang="en-US" sz="2800" dirty="0"/>
              </a:p>
            </p:txBody>
          </p:sp>
        </mc:Choice>
        <mc:Fallback>
          <p:sp>
            <p:nvSpPr>
              <p:cNvPr id="4" name="TextBox 3"/>
              <p:cNvSpPr txBox="1">
                <a:spLocks noRot="1" noChangeAspect="1" noMove="1" noResize="1" noEditPoints="1" noAdjustHandles="1" noChangeArrowheads="1" noChangeShapeType="1" noTextEdit="1"/>
              </p:cNvSpPr>
              <p:nvPr/>
            </p:nvSpPr>
            <p:spPr>
              <a:xfrm>
                <a:off x="2971800" y="2514600"/>
                <a:ext cx="2862963" cy="1317348"/>
              </a:xfrm>
              <a:prstGeom prst="rect">
                <a:avLst/>
              </a:prstGeom>
              <a:blipFill rotWithShape="1">
                <a:blip r:embed="rId4"/>
                <a:stretch>
                  <a:fillRect/>
                </a:stretch>
              </a:blipFill>
            </p:spPr>
            <p:txBody>
              <a:bodyPr/>
              <a:lstStyle/>
              <a:p>
                <a:r>
                  <a:rPr lang="en-US">
                    <a:noFill/>
                  </a:rPr>
                  <a:t> </a:t>
                </a:r>
              </a:p>
            </p:txBody>
          </p:sp>
        </mc:Fallback>
      </mc:AlternateContent>
      <p:sp>
        <p:nvSpPr>
          <p:cNvPr id="3" name="Multiply 2"/>
          <p:cNvSpPr/>
          <p:nvPr/>
        </p:nvSpPr>
        <p:spPr>
          <a:xfrm>
            <a:off x="3817451" y="1371600"/>
            <a:ext cx="2049949" cy="106680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1831635" y="3810000"/>
            <a:ext cx="5254965" cy="523220"/>
          </a:xfrm>
          <a:prstGeom prst="rect">
            <a:avLst/>
          </a:prstGeom>
          <a:noFill/>
        </p:spPr>
        <p:txBody>
          <a:bodyPr wrap="none" rtlCol="0">
            <a:spAutoFit/>
          </a:bodyPr>
          <a:lstStyle/>
          <a:p>
            <a:r>
              <a:rPr lang="en-US" sz="2800" dirty="0" smtClean="0"/>
              <a:t>For every interval, minimize # TRXs</a:t>
            </a:r>
            <a:endParaRPr lang="en-US" sz="2800" dirty="0"/>
          </a:p>
        </p:txBody>
      </p:sp>
      <p:sp>
        <p:nvSpPr>
          <p:cNvPr id="22" name="TextBox 21"/>
          <p:cNvSpPr txBox="1"/>
          <p:nvPr/>
        </p:nvSpPr>
        <p:spPr>
          <a:xfrm>
            <a:off x="4648200" y="4114800"/>
            <a:ext cx="3902287" cy="461665"/>
          </a:xfrm>
          <a:prstGeom prst="rect">
            <a:avLst/>
          </a:prstGeom>
          <a:noFill/>
        </p:spPr>
        <p:txBody>
          <a:bodyPr wrap="none" rtlCol="0">
            <a:spAutoFit/>
          </a:bodyPr>
          <a:lstStyle/>
          <a:p>
            <a:r>
              <a:rPr lang="en-US" sz="2400" dirty="0" smtClean="0">
                <a:solidFill>
                  <a:schemeClr val="bg1"/>
                </a:solidFill>
              </a:rPr>
              <a:t>Seemingly simple formulation</a:t>
            </a:r>
            <a:endParaRPr lang="en-US" sz="2400" dirty="0">
              <a:solidFill>
                <a:schemeClr val="bg1"/>
              </a:solidFill>
            </a:endParaRPr>
          </a:p>
        </p:txBody>
      </p:sp>
      <p:sp>
        <p:nvSpPr>
          <p:cNvPr id="24" name="TextBox 23"/>
          <p:cNvSpPr txBox="1"/>
          <p:nvPr/>
        </p:nvSpPr>
        <p:spPr>
          <a:xfrm>
            <a:off x="7597578" y="6091535"/>
            <a:ext cx="1241622" cy="461665"/>
          </a:xfrm>
          <a:prstGeom prst="rect">
            <a:avLst/>
          </a:prstGeom>
          <a:noFill/>
        </p:spPr>
        <p:txBody>
          <a:bodyPr wrap="none" rtlCol="0">
            <a:spAutoFit/>
          </a:bodyPr>
          <a:lstStyle/>
          <a:p>
            <a:r>
              <a:rPr lang="en-US" sz="2400" dirty="0" smtClean="0">
                <a:solidFill>
                  <a:schemeClr val="bg1"/>
                </a:solidFill>
              </a:rPr>
              <a:t>NP-Hard</a:t>
            </a:r>
            <a:endParaRPr lang="en-US" sz="2400" dirty="0">
              <a:solidFill>
                <a:schemeClr val="bg1"/>
              </a:solidFill>
            </a:endParaRPr>
          </a:p>
        </p:txBody>
      </p:sp>
      <p:sp>
        <p:nvSpPr>
          <p:cNvPr id="5" name="Slide Number Placeholder 4"/>
          <p:cNvSpPr>
            <a:spLocks noGrp="1"/>
          </p:cNvSpPr>
          <p:nvPr>
            <p:ph type="sldNum" sz="quarter" idx="12"/>
          </p:nvPr>
        </p:nvSpPr>
        <p:spPr/>
        <p:txBody>
          <a:bodyPr/>
          <a:lstStyle/>
          <a:p>
            <a:fld id="{6E32B92A-CB75-4E54-8293-CBC8A13B5AFB}" type="slidenum">
              <a:rPr lang="en-US" smtClean="0"/>
              <a:t>31</a:t>
            </a:fld>
            <a:endParaRPr lang="en-US"/>
          </a:p>
        </p:txBody>
      </p:sp>
    </p:spTree>
    <p:extLst>
      <p:ext uri="{BB962C8B-B14F-4D97-AF65-F5344CB8AC3E}">
        <p14:creationId xmlns:p14="http://schemas.microsoft.com/office/powerpoint/2010/main" val="30598477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grpId="1" nodeType="with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3" grpId="0" animBg="1"/>
      <p:bldP spid="21" grpId="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Experimental Setup</a:t>
            </a:r>
            <a:endParaRPr lang="en-US" dirty="0"/>
          </a:p>
        </p:txBody>
      </p:sp>
      <p:sp>
        <p:nvSpPr>
          <p:cNvPr id="3" name="Content Placeholder 2"/>
          <p:cNvSpPr>
            <a:spLocks noGrp="1"/>
          </p:cNvSpPr>
          <p:nvPr>
            <p:ph idx="1"/>
          </p:nvPr>
        </p:nvSpPr>
        <p:spPr/>
        <p:txBody>
          <a:bodyPr/>
          <a:lstStyle/>
          <a:p>
            <a:r>
              <a:rPr lang="en-US" dirty="0" smtClean="0"/>
              <a:t>Call volume traces for 2 days at 26 urban BTSs</a:t>
            </a:r>
          </a:p>
          <a:p>
            <a:r>
              <a:rPr lang="en-US" dirty="0" smtClean="0"/>
              <a:t>Trace driven simulation:</a:t>
            </a:r>
          </a:p>
          <a:p>
            <a:pPr lvl="1"/>
            <a:r>
              <a:rPr lang="en-US" dirty="0" smtClean="0"/>
              <a:t>Periodically </a:t>
            </a:r>
            <a:r>
              <a:rPr lang="en-US" dirty="0" smtClean="0"/>
              <a:t>optimize </a:t>
            </a:r>
            <a:r>
              <a:rPr lang="en-US" dirty="0" smtClean="0"/>
              <a:t>call placement</a:t>
            </a:r>
          </a:p>
          <a:p>
            <a:pPr lvl="1"/>
            <a:r>
              <a:rPr lang="en-US" dirty="0" smtClean="0"/>
              <a:t>BTSs </a:t>
            </a:r>
            <a:r>
              <a:rPr lang="en-US" dirty="0" smtClean="0"/>
              <a:t>with low-traffic </a:t>
            </a:r>
            <a:r>
              <a:rPr lang="en-US" dirty="0" smtClean="0"/>
              <a:t>go to</a:t>
            </a:r>
            <a:r>
              <a:rPr lang="en-US" dirty="0" smtClean="0"/>
              <a:t> </a:t>
            </a:r>
            <a:r>
              <a:rPr lang="en-US" dirty="0" smtClean="0"/>
              <a:t>power-saving mode</a:t>
            </a:r>
            <a:endParaRPr lang="en-US" dirty="0"/>
          </a:p>
        </p:txBody>
      </p:sp>
      <p:sp>
        <p:nvSpPr>
          <p:cNvPr id="4" name="Slide Number Placeholder 3"/>
          <p:cNvSpPr>
            <a:spLocks noGrp="1"/>
          </p:cNvSpPr>
          <p:nvPr>
            <p:ph type="sldNum" sz="quarter" idx="12"/>
          </p:nvPr>
        </p:nvSpPr>
        <p:spPr/>
        <p:txBody>
          <a:bodyPr/>
          <a:lstStyle/>
          <a:p>
            <a:fld id="{6E32B92A-CB75-4E54-8293-CBC8A13B5AFB}" type="slidenum">
              <a:rPr lang="en-US" smtClean="0"/>
              <a:t>32</a:t>
            </a:fld>
            <a:endParaRPr lang="en-US"/>
          </a:p>
        </p:txBody>
      </p:sp>
    </p:spTree>
    <p:extLst>
      <p:ext uri="{BB962C8B-B14F-4D97-AF65-F5344CB8AC3E}">
        <p14:creationId xmlns:p14="http://schemas.microsoft.com/office/powerpoint/2010/main" val="16203223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BTS Power Consumption Models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907324073"/>
              </p:ext>
            </p:extLst>
          </p:nvPr>
        </p:nvGraphicFramePr>
        <p:xfrm>
          <a:off x="1066800" y="1397000"/>
          <a:ext cx="7010400" cy="3749040"/>
        </p:xfrm>
        <a:graphic>
          <a:graphicData uri="http://schemas.openxmlformats.org/drawingml/2006/table">
            <a:tbl>
              <a:tblPr firstRow="1" bandRow="1">
                <a:tableStyleId>{5C22544A-7EE6-4342-B048-85BDC9FD1C3A}</a:tableStyleId>
              </a:tblPr>
              <a:tblGrid>
                <a:gridCol w="1752600"/>
                <a:gridCol w="1752600"/>
                <a:gridCol w="1752600"/>
                <a:gridCol w="1752600"/>
              </a:tblGrid>
              <a:tr h="370840">
                <a:tc rowSpan="2">
                  <a:txBody>
                    <a:bodyPr/>
                    <a:lstStyle/>
                    <a:p>
                      <a:pPr algn="ctr"/>
                      <a:r>
                        <a:rPr lang="en-US" sz="2400" dirty="0" smtClean="0"/>
                        <a:t>Parameter</a:t>
                      </a:r>
                      <a:endParaRPr lang="en-US" sz="2400" dirty="0"/>
                    </a:p>
                  </a:txBody>
                  <a:tcPr/>
                </a:tc>
                <a:tc gridSpan="3">
                  <a:txBody>
                    <a:bodyPr/>
                    <a:lstStyle/>
                    <a:p>
                      <a:pPr algn="ctr"/>
                      <a:r>
                        <a:rPr lang="en-US" sz="2400" dirty="0" smtClean="0"/>
                        <a:t>Value</a:t>
                      </a:r>
                      <a:endParaRPr lang="en-US" sz="2400" dirty="0"/>
                    </a:p>
                  </a:txBody>
                  <a:tcPr/>
                </a:tc>
                <a:tc hMerge="1">
                  <a:txBody>
                    <a:bodyPr/>
                    <a:lstStyle/>
                    <a:p>
                      <a:endParaRPr lang="en-US" dirty="0"/>
                    </a:p>
                  </a:txBody>
                  <a:tcPr/>
                </a:tc>
                <a:tc hMerge="1">
                  <a:txBody>
                    <a:bodyPr/>
                    <a:lstStyle/>
                    <a:p>
                      <a:endParaRPr lang="en-US" dirty="0"/>
                    </a:p>
                  </a:txBody>
                  <a:tcPr/>
                </a:tc>
              </a:tr>
              <a:tr h="370840">
                <a:tc vMerge="1">
                  <a:txBody>
                    <a:bodyPr/>
                    <a:lstStyle/>
                    <a:p>
                      <a:pPr algn="ctr"/>
                      <a:endParaRPr lang="en-US" dirty="0"/>
                    </a:p>
                  </a:txBody>
                  <a:tcPr/>
                </a:tc>
                <a:tc>
                  <a:txBody>
                    <a:bodyPr/>
                    <a:lstStyle/>
                    <a:p>
                      <a:pPr algn="ctr"/>
                      <a:r>
                        <a:rPr lang="en-US" sz="2400" dirty="0" smtClean="0"/>
                        <a:t>Model 1</a:t>
                      </a:r>
                      <a:endParaRPr lang="en-US" sz="2400" dirty="0"/>
                    </a:p>
                  </a:txBody>
                  <a:tcPr/>
                </a:tc>
                <a:tc>
                  <a:txBody>
                    <a:bodyPr/>
                    <a:lstStyle/>
                    <a:p>
                      <a:pPr algn="ctr"/>
                      <a:r>
                        <a:rPr lang="en-US" sz="2400" dirty="0" smtClean="0"/>
                        <a:t>Model</a:t>
                      </a:r>
                      <a:r>
                        <a:rPr lang="en-US" sz="2400" baseline="0" dirty="0" smtClean="0"/>
                        <a:t> 2</a:t>
                      </a:r>
                      <a:endParaRPr lang="en-US" sz="2400" dirty="0"/>
                    </a:p>
                  </a:txBody>
                  <a:tcPr/>
                </a:tc>
                <a:tc>
                  <a:txBody>
                    <a:bodyPr/>
                    <a:lstStyle/>
                    <a:p>
                      <a:pPr algn="ctr"/>
                      <a:r>
                        <a:rPr lang="en-US" sz="2400" dirty="0" smtClean="0"/>
                        <a:t>Model 3</a:t>
                      </a:r>
                      <a:endParaRPr lang="en-US" sz="2400" dirty="0"/>
                    </a:p>
                  </a:txBody>
                  <a:tcPr/>
                </a:tc>
              </a:tr>
              <a:tr h="370840">
                <a:tc>
                  <a:txBody>
                    <a:bodyPr/>
                    <a:lstStyle/>
                    <a:p>
                      <a:pPr algn="ctr"/>
                      <a:r>
                        <a:rPr lang="en-US" sz="2400" dirty="0" smtClean="0"/>
                        <a:t>Idle Power (W)</a:t>
                      </a:r>
                      <a:endParaRPr lang="en-US" sz="2400" dirty="0"/>
                    </a:p>
                  </a:txBody>
                  <a:tcPr/>
                </a:tc>
                <a:tc>
                  <a:txBody>
                    <a:bodyPr/>
                    <a:lstStyle/>
                    <a:p>
                      <a:pPr algn="ctr"/>
                      <a:r>
                        <a:rPr lang="en-US" sz="2400" dirty="0" smtClean="0"/>
                        <a:t>1425</a:t>
                      </a:r>
                      <a:endParaRPr lang="en-US" sz="2400" dirty="0"/>
                    </a:p>
                  </a:txBody>
                  <a:tcPr/>
                </a:tc>
                <a:tc>
                  <a:txBody>
                    <a:bodyPr/>
                    <a:lstStyle/>
                    <a:p>
                      <a:pPr algn="ctr"/>
                      <a:r>
                        <a:rPr lang="en-US" sz="2400" dirty="0" smtClean="0"/>
                        <a:t>2401.8</a:t>
                      </a:r>
                      <a:endParaRPr lang="en-US" sz="2400" dirty="0"/>
                    </a:p>
                  </a:txBody>
                  <a:tcPr/>
                </a:tc>
                <a:tc>
                  <a:txBody>
                    <a:bodyPr/>
                    <a:lstStyle/>
                    <a:p>
                      <a:pPr algn="ctr"/>
                      <a:r>
                        <a:rPr lang="en-US" sz="2400" dirty="0" smtClean="0"/>
                        <a:t>2341.5 </a:t>
                      </a:r>
                      <a:endParaRPr lang="en-US" sz="2400" dirty="0"/>
                    </a:p>
                  </a:txBody>
                  <a:tcPr/>
                </a:tc>
              </a:tr>
              <a:tr h="370840">
                <a:tc>
                  <a:txBody>
                    <a:bodyPr/>
                    <a:lstStyle/>
                    <a:p>
                      <a:pPr algn="ctr"/>
                      <a:r>
                        <a:rPr lang="en-US" sz="2400" dirty="0" smtClean="0"/>
                        <a:t>Peak</a:t>
                      </a:r>
                      <a:r>
                        <a:rPr lang="en-US" sz="2400" baseline="0" dirty="0" smtClean="0"/>
                        <a:t> Power (W)</a:t>
                      </a:r>
                      <a:endParaRPr lang="en-US" sz="2400" dirty="0"/>
                    </a:p>
                  </a:txBody>
                  <a:tcPr/>
                </a:tc>
                <a:tc>
                  <a:txBody>
                    <a:bodyPr/>
                    <a:lstStyle/>
                    <a:p>
                      <a:pPr algn="ctr"/>
                      <a:r>
                        <a:rPr lang="en-US" sz="2400" dirty="0" smtClean="0"/>
                        <a:t>1500</a:t>
                      </a:r>
                      <a:endParaRPr lang="en-US" sz="2400" dirty="0"/>
                    </a:p>
                  </a:txBody>
                  <a:tcPr/>
                </a:tc>
                <a:tc>
                  <a:txBody>
                    <a:bodyPr/>
                    <a:lstStyle/>
                    <a:p>
                      <a:pPr algn="ctr"/>
                      <a:r>
                        <a:rPr lang="en-US" sz="2400" dirty="0" smtClean="0"/>
                        <a:t>3887.5</a:t>
                      </a:r>
                      <a:endParaRPr lang="en-US" sz="2400" dirty="0"/>
                    </a:p>
                  </a:txBody>
                  <a:tcPr/>
                </a:tc>
                <a:tc>
                  <a:txBody>
                    <a:bodyPr/>
                    <a:lstStyle/>
                    <a:p>
                      <a:pPr algn="ctr"/>
                      <a:r>
                        <a:rPr lang="en-US" sz="2400" dirty="0" smtClean="0"/>
                        <a:t>2973.9</a:t>
                      </a:r>
                      <a:endParaRPr lang="en-US" sz="2400" dirty="0"/>
                    </a:p>
                  </a:txBody>
                  <a:tcPr/>
                </a:tc>
              </a:tr>
              <a:tr h="370840">
                <a:tc>
                  <a:txBody>
                    <a:bodyPr/>
                    <a:lstStyle/>
                    <a:p>
                      <a:pPr algn="ctr"/>
                      <a:r>
                        <a:rPr lang="en-US" sz="2400" dirty="0" smtClean="0"/>
                        <a:t>Power Saving per TRX (W)</a:t>
                      </a:r>
                      <a:endParaRPr lang="en-US" sz="2400" dirty="0"/>
                    </a:p>
                  </a:txBody>
                  <a:tcPr/>
                </a:tc>
                <a:tc>
                  <a:txBody>
                    <a:bodyPr/>
                    <a:lstStyle/>
                    <a:p>
                      <a:pPr algn="ctr"/>
                      <a:r>
                        <a:rPr lang="en-US" sz="2400" dirty="0" smtClean="0"/>
                        <a:t>20</a:t>
                      </a:r>
                      <a:endParaRPr lang="en-US" sz="2400" dirty="0"/>
                    </a:p>
                  </a:txBody>
                  <a:tcPr/>
                </a:tc>
                <a:tc>
                  <a:txBody>
                    <a:bodyPr/>
                    <a:lstStyle/>
                    <a:p>
                      <a:pPr algn="ctr"/>
                      <a:r>
                        <a:rPr lang="en-US" sz="2400" dirty="0" smtClean="0"/>
                        <a:t>50</a:t>
                      </a:r>
                      <a:endParaRPr lang="en-US" sz="2400" dirty="0"/>
                    </a:p>
                  </a:txBody>
                  <a:tcPr/>
                </a:tc>
                <a:tc>
                  <a:txBody>
                    <a:bodyPr/>
                    <a:lstStyle/>
                    <a:p>
                      <a:pPr algn="ctr"/>
                      <a:r>
                        <a:rPr lang="en-US" sz="2400" dirty="0" smtClean="0"/>
                        <a:t>100</a:t>
                      </a:r>
                      <a:endParaRPr lang="en-US" sz="2400" dirty="0"/>
                    </a:p>
                  </a:txBody>
                  <a:tcPr/>
                </a:tc>
              </a:tr>
            </a:tbl>
          </a:graphicData>
        </a:graphic>
      </p:graphicFrame>
      <p:sp>
        <p:nvSpPr>
          <p:cNvPr id="3" name="Slide Number Placeholder 2"/>
          <p:cNvSpPr>
            <a:spLocks noGrp="1"/>
          </p:cNvSpPr>
          <p:nvPr>
            <p:ph type="sldNum" sz="quarter" idx="12"/>
          </p:nvPr>
        </p:nvSpPr>
        <p:spPr/>
        <p:txBody>
          <a:bodyPr/>
          <a:lstStyle/>
          <a:p>
            <a:fld id="{6E32B92A-CB75-4E54-8293-CBC8A13B5AFB}" type="slidenum">
              <a:rPr lang="en-US" smtClean="0"/>
              <a:t>33</a:t>
            </a:fld>
            <a:endParaRPr lang="en-US"/>
          </a:p>
        </p:txBody>
      </p:sp>
    </p:spTree>
    <p:extLst>
      <p:ext uri="{BB962C8B-B14F-4D97-AF65-F5344CB8AC3E}">
        <p14:creationId xmlns:p14="http://schemas.microsoft.com/office/powerpoint/2010/main" val="65942047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Results: </a:t>
            </a:r>
            <a:r>
              <a:rPr lang="en-US" dirty="0" smtClean="0"/>
              <a:t>Resource Pruning </a:t>
            </a:r>
            <a:r>
              <a:rPr lang="en-US" dirty="0" smtClean="0"/>
              <a:t>Only</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561373612"/>
              </p:ext>
            </p:extLst>
          </p:nvPr>
        </p:nvGraphicFramePr>
        <p:xfrm>
          <a:off x="609600" y="1793240"/>
          <a:ext cx="7696200" cy="2194560"/>
        </p:xfrm>
        <a:graphic>
          <a:graphicData uri="http://schemas.openxmlformats.org/drawingml/2006/table">
            <a:tbl>
              <a:tblPr firstRow="1" bandRow="1">
                <a:tableStyleId>{5C22544A-7EE6-4342-B048-85BDC9FD1C3A}</a:tableStyleId>
              </a:tblPr>
              <a:tblGrid>
                <a:gridCol w="3657600"/>
                <a:gridCol w="1295400"/>
                <a:gridCol w="1295400"/>
                <a:gridCol w="1447800"/>
              </a:tblGrid>
              <a:tr h="370840">
                <a:tc>
                  <a:txBody>
                    <a:bodyPr/>
                    <a:lstStyle/>
                    <a:p>
                      <a:r>
                        <a:rPr lang="en-US" sz="2400" dirty="0" smtClean="0"/>
                        <a:t>Energy</a:t>
                      </a:r>
                      <a:r>
                        <a:rPr lang="en-US" sz="2400" baseline="0" dirty="0" smtClean="0"/>
                        <a:t> savings</a:t>
                      </a:r>
                      <a:endParaRPr lang="en-US" sz="2400" dirty="0"/>
                    </a:p>
                  </a:txBody>
                  <a:tcPr/>
                </a:tc>
                <a:tc>
                  <a:txBody>
                    <a:bodyPr/>
                    <a:lstStyle/>
                    <a:p>
                      <a:r>
                        <a:rPr lang="en-US" sz="2400" dirty="0" smtClean="0"/>
                        <a:t>Model 1</a:t>
                      </a:r>
                      <a:endParaRPr lang="en-US" sz="2400" dirty="0"/>
                    </a:p>
                  </a:txBody>
                  <a:tcPr/>
                </a:tc>
                <a:tc>
                  <a:txBody>
                    <a:bodyPr/>
                    <a:lstStyle/>
                    <a:p>
                      <a:r>
                        <a:rPr lang="en-US" sz="2400" dirty="0" smtClean="0"/>
                        <a:t>Model 2</a:t>
                      </a:r>
                      <a:endParaRPr lang="en-US" sz="2400" dirty="0"/>
                    </a:p>
                  </a:txBody>
                  <a:tcPr/>
                </a:tc>
                <a:tc>
                  <a:txBody>
                    <a:bodyPr/>
                    <a:lstStyle/>
                    <a:p>
                      <a:r>
                        <a:rPr lang="en-US" sz="2400" dirty="0" smtClean="0"/>
                        <a:t>Model 3</a:t>
                      </a:r>
                      <a:endParaRPr lang="en-US" sz="2400" dirty="0"/>
                    </a:p>
                  </a:txBody>
                  <a:tcPr/>
                </a:tc>
              </a:tr>
              <a:tr h="370840">
                <a:tc>
                  <a:txBody>
                    <a:bodyPr/>
                    <a:lstStyle/>
                    <a:p>
                      <a:r>
                        <a:rPr lang="en-US" sz="2400" dirty="0" smtClean="0"/>
                        <a:t>Percentage</a:t>
                      </a:r>
                      <a:endParaRPr lang="en-US" sz="2400" dirty="0"/>
                    </a:p>
                  </a:txBody>
                  <a:tcPr/>
                </a:tc>
                <a:tc>
                  <a:txBody>
                    <a:bodyPr/>
                    <a:lstStyle/>
                    <a:p>
                      <a:r>
                        <a:rPr lang="en-US" sz="2400" dirty="0" smtClean="0"/>
                        <a:t>4.73%</a:t>
                      </a:r>
                      <a:endParaRPr lang="en-US" sz="2400" dirty="0"/>
                    </a:p>
                  </a:txBody>
                  <a:tcPr/>
                </a:tc>
                <a:tc>
                  <a:txBody>
                    <a:bodyPr/>
                    <a:lstStyle/>
                    <a:p>
                      <a:r>
                        <a:rPr lang="en-US" sz="2400" dirty="0" smtClean="0"/>
                        <a:t>5.43%</a:t>
                      </a:r>
                      <a:endParaRPr lang="en-US" sz="2400" dirty="0"/>
                    </a:p>
                  </a:txBody>
                  <a:tcPr/>
                </a:tc>
                <a:tc>
                  <a:txBody>
                    <a:bodyPr/>
                    <a:lstStyle/>
                    <a:p>
                      <a:r>
                        <a:rPr lang="en-US" sz="2400" dirty="0" smtClean="0"/>
                        <a:t>12.89%</a:t>
                      </a:r>
                      <a:endParaRPr lang="en-US" sz="2400" dirty="0"/>
                    </a:p>
                  </a:txBody>
                  <a:tcPr/>
                </a:tc>
              </a:tr>
              <a:tr h="370840">
                <a:tc>
                  <a:txBody>
                    <a:bodyPr/>
                    <a:lstStyle/>
                    <a:p>
                      <a:r>
                        <a:rPr lang="en-US" sz="2400" dirty="0" smtClean="0"/>
                        <a:t>Daily energy savings (kWh)</a:t>
                      </a:r>
                      <a:endParaRPr lang="en-US" sz="2400" dirty="0"/>
                    </a:p>
                  </a:txBody>
                  <a:tcPr/>
                </a:tc>
                <a:tc>
                  <a:txBody>
                    <a:bodyPr/>
                    <a:lstStyle/>
                    <a:p>
                      <a:r>
                        <a:rPr lang="en-US" sz="2400" dirty="0" smtClean="0"/>
                        <a:t>43.28</a:t>
                      </a:r>
                      <a:endParaRPr lang="en-US" sz="2400" dirty="0"/>
                    </a:p>
                  </a:txBody>
                  <a:tcPr/>
                </a:tc>
                <a:tc>
                  <a:txBody>
                    <a:bodyPr/>
                    <a:lstStyle/>
                    <a:p>
                      <a:r>
                        <a:rPr lang="en-US" sz="2400" dirty="0" smtClean="0"/>
                        <a:t>109.68</a:t>
                      </a:r>
                      <a:endParaRPr lang="en-US" sz="2400" dirty="0"/>
                    </a:p>
                  </a:txBody>
                  <a:tcPr/>
                </a:tc>
                <a:tc>
                  <a:txBody>
                    <a:bodyPr/>
                    <a:lstStyle/>
                    <a:p>
                      <a:r>
                        <a:rPr lang="en-US" sz="2400" dirty="0" smtClean="0"/>
                        <a:t>217.12</a:t>
                      </a:r>
                      <a:endParaRPr lang="en-US" sz="2400" dirty="0"/>
                    </a:p>
                  </a:txBody>
                  <a:tcPr/>
                </a:tc>
              </a:tr>
              <a:tr h="370840">
                <a:tc>
                  <a:txBody>
                    <a:bodyPr/>
                    <a:lstStyle/>
                    <a:p>
                      <a:r>
                        <a:rPr lang="en-US" sz="2400" dirty="0" smtClean="0"/>
                        <a:t>Pakistan-wide</a:t>
                      </a:r>
                      <a:r>
                        <a:rPr lang="en-US" sz="2400" baseline="0" dirty="0" smtClean="0"/>
                        <a:t> </a:t>
                      </a:r>
                      <a:r>
                        <a:rPr lang="en-US" sz="2400" baseline="0" dirty="0" smtClean="0"/>
                        <a:t>daily savings </a:t>
                      </a:r>
                      <a:r>
                        <a:rPr lang="en-US" sz="2400" baseline="0" dirty="0" smtClean="0"/>
                        <a:t>31000 </a:t>
                      </a:r>
                      <a:r>
                        <a:rPr lang="en-US" sz="2400" baseline="0" dirty="0" smtClean="0"/>
                        <a:t>sites </a:t>
                      </a:r>
                      <a:r>
                        <a:rPr lang="en-US" sz="2400" baseline="0" dirty="0" smtClean="0"/>
                        <a:t>(MWh</a:t>
                      </a:r>
                      <a:r>
                        <a:rPr lang="en-US" sz="2400" baseline="0" dirty="0" smtClean="0"/>
                        <a:t>)</a:t>
                      </a:r>
                      <a:endParaRPr lang="en-US" sz="2400" dirty="0"/>
                    </a:p>
                  </a:txBody>
                  <a:tcPr/>
                </a:tc>
                <a:tc>
                  <a:txBody>
                    <a:bodyPr/>
                    <a:lstStyle/>
                    <a:p>
                      <a:r>
                        <a:rPr lang="en-US" sz="2400" dirty="0" smtClean="0"/>
                        <a:t>52</a:t>
                      </a:r>
                      <a:endParaRPr lang="en-US" sz="2400" dirty="0"/>
                    </a:p>
                  </a:txBody>
                  <a:tcPr/>
                </a:tc>
                <a:tc>
                  <a:txBody>
                    <a:bodyPr/>
                    <a:lstStyle/>
                    <a:p>
                      <a:r>
                        <a:rPr lang="en-US" sz="2400" dirty="0" smtClean="0"/>
                        <a:t>131</a:t>
                      </a:r>
                      <a:endParaRPr lang="en-US" sz="2400" dirty="0"/>
                    </a:p>
                  </a:txBody>
                  <a:tcPr/>
                </a:tc>
                <a:tc>
                  <a:txBody>
                    <a:bodyPr/>
                    <a:lstStyle/>
                    <a:p>
                      <a:r>
                        <a:rPr lang="en-US" sz="2400" dirty="0" smtClean="0"/>
                        <a:t>259</a:t>
                      </a:r>
                      <a:endParaRPr lang="en-US" sz="2400" dirty="0"/>
                    </a:p>
                  </a:txBody>
                  <a:tcPr/>
                </a:tc>
              </a:tr>
            </a:tbl>
          </a:graphicData>
        </a:graphic>
      </p:graphicFrame>
      <p:sp>
        <p:nvSpPr>
          <p:cNvPr id="3" name="Slide Number Placeholder 2"/>
          <p:cNvSpPr>
            <a:spLocks noGrp="1"/>
          </p:cNvSpPr>
          <p:nvPr>
            <p:ph type="sldNum" sz="quarter" idx="12"/>
          </p:nvPr>
        </p:nvSpPr>
        <p:spPr/>
        <p:txBody>
          <a:bodyPr/>
          <a:lstStyle/>
          <a:p>
            <a:fld id="{6E32B92A-CB75-4E54-8293-CBC8A13B5AFB}" type="slidenum">
              <a:rPr lang="en-US" smtClean="0"/>
              <a:t>34</a:t>
            </a:fld>
            <a:endParaRPr lang="en-US"/>
          </a:p>
        </p:txBody>
      </p:sp>
      <p:sp>
        <p:nvSpPr>
          <p:cNvPr id="5" name="Rounded Rectangle 4"/>
          <p:cNvSpPr/>
          <p:nvPr/>
        </p:nvSpPr>
        <p:spPr>
          <a:xfrm>
            <a:off x="4226256" y="3200400"/>
            <a:ext cx="3622344" cy="381000"/>
          </a:xfrm>
          <a:prstGeom prst="roundRect">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3581400" y="4800600"/>
            <a:ext cx="5134291" cy="461665"/>
          </a:xfrm>
          <a:prstGeom prst="rect">
            <a:avLst/>
          </a:prstGeom>
          <a:solidFill>
            <a:srgbClr val="002060"/>
          </a:solidFill>
        </p:spPr>
        <p:txBody>
          <a:bodyPr wrap="none" rtlCol="0">
            <a:spAutoFit/>
          </a:bodyPr>
          <a:lstStyle/>
          <a:p>
            <a:r>
              <a:rPr lang="en-US" sz="2400" dirty="0" smtClean="0">
                <a:solidFill>
                  <a:schemeClr val="bg1"/>
                </a:solidFill>
              </a:rPr>
              <a:t>10 MW continuous power consumption</a:t>
            </a:r>
            <a:endParaRPr lang="en-US" sz="2400" dirty="0">
              <a:solidFill>
                <a:schemeClr val="bg1"/>
              </a:solidFill>
            </a:endParaRPr>
          </a:p>
        </p:txBody>
      </p:sp>
      <p:cxnSp>
        <p:nvCxnSpPr>
          <p:cNvPr id="8" name="Straight Arrow Connector 7"/>
          <p:cNvCxnSpPr/>
          <p:nvPr/>
        </p:nvCxnSpPr>
        <p:spPr>
          <a:xfrm flipV="1">
            <a:off x="7391400" y="3581400"/>
            <a:ext cx="0" cy="1219200"/>
          </a:xfrm>
          <a:prstGeom prst="straightConnector1">
            <a:avLst/>
          </a:prstGeom>
          <a:ln w="25400">
            <a:solidFill>
              <a:srgbClr val="0066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18944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E:\Users\Saqib Ilyas\Documents\GitHub\Dissertation\picspres\cellpowersaving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1374409"/>
            <a:ext cx="7476320" cy="342619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normAutofit fontScale="90000"/>
          </a:bodyPr>
          <a:lstStyle/>
          <a:p>
            <a:r>
              <a:rPr lang="en-US" dirty="0" smtClean="0"/>
              <a:t>Energy Savings (kWh) </a:t>
            </a:r>
            <a:br>
              <a:rPr lang="en-US" dirty="0" smtClean="0"/>
            </a:br>
            <a:r>
              <a:rPr lang="en-US" dirty="0" smtClean="0"/>
              <a:t>RP + WR</a:t>
            </a:r>
            <a:endParaRPr lang="en-US" dirty="0"/>
          </a:p>
        </p:txBody>
      </p:sp>
      <p:sp>
        <p:nvSpPr>
          <p:cNvPr id="3" name="Slide Number Placeholder 2"/>
          <p:cNvSpPr>
            <a:spLocks noGrp="1"/>
          </p:cNvSpPr>
          <p:nvPr>
            <p:ph type="sldNum" sz="quarter" idx="12"/>
          </p:nvPr>
        </p:nvSpPr>
        <p:spPr/>
        <p:txBody>
          <a:bodyPr/>
          <a:lstStyle/>
          <a:p>
            <a:fld id="{6E32B92A-CB75-4E54-8293-CBC8A13B5AFB}" type="slidenum">
              <a:rPr lang="en-US" smtClean="0"/>
              <a:t>35</a:t>
            </a:fld>
            <a:endParaRPr lang="en-US"/>
          </a:p>
        </p:txBody>
      </p:sp>
      <p:sp>
        <p:nvSpPr>
          <p:cNvPr id="5" name="TextBox 4"/>
          <p:cNvSpPr txBox="1"/>
          <p:nvPr/>
        </p:nvSpPr>
        <p:spPr>
          <a:xfrm>
            <a:off x="2209800" y="5181600"/>
            <a:ext cx="5257530" cy="461665"/>
          </a:xfrm>
          <a:prstGeom prst="rect">
            <a:avLst/>
          </a:prstGeom>
          <a:solidFill>
            <a:srgbClr val="002060"/>
          </a:solidFill>
        </p:spPr>
        <p:txBody>
          <a:bodyPr wrap="none" rtlCol="0">
            <a:spAutoFit/>
          </a:bodyPr>
          <a:lstStyle/>
          <a:p>
            <a:r>
              <a:rPr lang="en-US" sz="2400" dirty="0" smtClean="0">
                <a:solidFill>
                  <a:schemeClr val="bg1"/>
                </a:solidFill>
              </a:rPr>
              <a:t>From 5%-15% </a:t>
            </a:r>
            <a:r>
              <a:rPr lang="en-US" sz="2400" dirty="0" smtClean="0">
                <a:solidFill>
                  <a:schemeClr val="bg1"/>
                </a:solidFill>
              </a:rPr>
              <a:t>lower power consumption</a:t>
            </a:r>
            <a:endParaRPr lang="en-US" sz="2400" dirty="0">
              <a:solidFill>
                <a:schemeClr val="bg1"/>
              </a:solidFill>
            </a:endParaRPr>
          </a:p>
        </p:txBody>
      </p:sp>
      <p:sp>
        <p:nvSpPr>
          <p:cNvPr id="4" name="TextBox 3"/>
          <p:cNvSpPr txBox="1"/>
          <p:nvPr/>
        </p:nvSpPr>
        <p:spPr>
          <a:xfrm>
            <a:off x="2971800" y="4648200"/>
            <a:ext cx="3799053" cy="369332"/>
          </a:xfrm>
          <a:prstGeom prst="rect">
            <a:avLst/>
          </a:prstGeom>
          <a:noFill/>
        </p:spPr>
        <p:txBody>
          <a:bodyPr wrap="none" rtlCol="0">
            <a:spAutoFit/>
          </a:bodyPr>
          <a:lstStyle/>
          <a:p>
            <a:r>
              <a:rPr lang="en-US" dirty="0" smtClean="0"/>
              <a:t>Number of re-optimizations in an hour</a:t>
            </a:r>
            <a:endParaRPr lang="en-US" dirty="0"/>
          </a:p>
        </p:txBody>
      </p:sp>
      <p:sp>
        <p:nvSpPr>
          <p:cNvPr id="7" name="TextBox 6"/>
          <p:cNvSpPr txBox="1"/>
          <p:nvPr/>
        </p:nvSpPr>
        <p:spPr>
          <a:xfrm rot="16200000">
            <a:off x="-182221" y="2868855"/>
            <a:ext cx="3500317" cy="369332"/>
          </a:xfrm>
          <a:prstGeom prst="rect">
            <a:avLst/>
          </a:prstGeom>
          <a:noFill/>
        </p:spPr>
        <p:txBody>
          <a:bodyPr wrap="none" rtlCol="0">
            <a:spAutoFit/>
          </a:bodyPr>
          <a:lstStyle/>
          <a:p>
            <a:r>
              <a:rPr lang="en-US" dirty="0" smtClean="0"/>
              <a:t>Average Daily Energy savings (kWh)</a:t>
            </a:r>
            <a:endParaRPr lang="en-US" dirty="0"/>
          </a:p>
        </p:txBody>
      </p:sp>
    </p:spTree>
    <p:extLst>
      <p:ext uri="{BB962C8B-B14F-4D97-AF65-F5344CB8AC3E}">
        <p14:creationId xmlns:p14="http://schemas.microsoft.com/office/powerpoint/2010/main" val="386757079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Effect of Granular Deactivation</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282821207"/>
              </p:ext>
            </p:extLst>
          </p:nvPr>
        </p:nvGraphicFramePr>
        <p:xfrm>
          <a:off x="1295400" y="1397000"/>
          <a:ext cx="6477000" cy="1828800"/>
        </p:xfrm>
        <a:graphic>
          <a:graphicData uri="http://schemas.openxmlformats.org/drawingml/2006/table">
            <a:tbl>
              <a:tblPr firstRow="1" bandRow="1">
                <a:tableStyleId>{5C22544A-7EE6-4342-B048-85BDC9FD1C3A}</a:tableStyleId>
              </a:tblPr>
              <a:tblGrid>
                <a:gridCol w="1619250"/>
                <a:gridCol w="1619250"/>
                <a:gridCol w="1619250"/>
                <a:gridCol w="1619250"/>
              </a:tblGrid>
              <a:tr h="370840">
                <a:tc>
                  <a:txBody>
                    <a:bodyPr/>
                    <a:lstStyle/>
                    <a:p>
                      <a:r>
                        <a:rPr lang="en-US" sz="2400" dirty="0" smtClean="0"/>
                        <a:t>Granularity</a:t>
                      </a:r>
                      <a:endParaRPr lang="en-US" sz="2400" dirty="0"/>
                    </a:p>
                  </a:txBody>
                  <a:tcPr/>
                </a:tc>
                <a:tc>
                  <a:txBody>
                    <a:bodyPr/>
                    <a:lstStyle/>
                    <a:p>
                      <a:r>
                        <a:rPr lang="en-US" sz="2400" dirty="0" smtClean="0"/>
                        <a:t>Model 1</a:t>
                      </a:r>
                      <a:endParaRPr lang="en-US" sz="2400" dirty="0"/>
                    </a:p>
                  </a:txBody>
                  <a:tcPr/>
                </a:tc>
                <a:tc>
                  <a:txBody>
                    <a:bodyPr/>
                    <a:lstStyle/>
                    <a:p>
                      <a:r>
                        <a:rPr lang="en-US" sz="2400" dirty="0" smtClean="0"/>
                        <a:t>Model 2</a:t>
                      </a:r>
                      <a:endParaRPr lang="en-US" sz="2400" dirty="0"/>
                    </a:p>
                  </a:txBody>
                  <a:tcPr/>
                </a:tc>
                <a:tc>
                  <a:txBody>
                    <a:bodyPr/>
                    <a:lstStyle/>
                    <a:p>
                      <a:r>
                        <a:rPr lang="en-US" sz="2400" dirty="0" smtClean="0"/>
                        <a:t>Model 3</a:t>
                      </a:r>
                      <a:endParaRPr lang="en-US" sz="2400" dirty="0"/>
                    </a:p>
                  </a:txBody>
                  <a:tcPr/>
                </a:tc>
              </a:tr>
              <a:tr h="370840">
                <a:tc>
                  <a:txBody>
                    <a:bodyPr/>
                    <a:lstStyle/>
                    <a:p>
                      <a:r>
                        <a:rPr lang="en-US" sz="2400" dirty="0" smtClean="0"/>
                        <a:t>2-state</a:t>
                      </a:r>
                      <a:endParaRPr lang="en-US" sz="2400" dirty="0"/>
                    </a:p>
                  </a:txBody>
                  <a:tcPr/>
                </a:tc>
                <a:tc>
                  <a:txBody>
                    <a:bodyPr/>
                    <a:lstStyle/>
                    <a:p>
                      <a:r>
                        <a:rPr lang="en-US" sz="2400" dirty="0" smtClean="0"/>
                        <a:t>5.38%</a:t>
                      </a:r>
                      <a:endParaRPr lang="en-US" sz="2400" dirty="0"/>
                    </a:p>
                  </a:txBody>
                  <a:tcPr/>
                </a:tc>
                <a:tc>
                  <a:txBody>
                    <a:bodyPr/>
                    <a:lstStyle/>
                    <a:p>
                      <a:r>
                        <a:rPr lang="en-US" sz="2400" dirty="0" smtClean="0"/>
                        <a:t>6.29%</a:t>
                      </a:r>
                      <a:endParaRPr lang="en-US" sz="2400" dirty="0"/>
                    </a:p>
                  </a:txBody>
                  <a:tcPr/>
                </a:tc>
                <a:tc>
                  <a:txBody>
                    <a:bodyPr/>
                    <a:lstStyle/>
                    <a:p>
                      <a:r>
                        <a:rPr lang="en-US" sz="2400" dirty="0" smtClean="0"/>
                        <a:t>14.94%</a:t>
                      </a:r>
                      <a:endParaRPr lang="en-US" sz="2400" dirty="0"/>
                    </a:p>
                  </a:txBody>
                  <a:tcPr/>
                </a:tc>
              </a:tr>
              <a:tr h="370840">
                <a:tc>
                  <a:txBody>
                    <a:bodyPr/>
                    <a:lstStyle/>
                    <a:p>
                      <a:r>
                        <a:rPr lang="en-US" sz="2400" dirty="0" smtClean="0"/>
                        <a:t>3-state</a:t>
                      </a:r>
                      <a:endParaRPr lang="en-US" sz="2400" dirty="0"/>
                    </a:p>
                  </a:txBody>
                  <a:tcPr/>
                </a:tc>
                <a:tc>
                  <a:txBody>
                    <a:bodyPr/>
                    <a:lstStyle/>
                    <a:p>
                      <a:r>
                        <a:rPr lang="en-US" sz="2400" dirty="0" smtClean="0"/>
                        <a:t>6.81%</a:t>
                      </a:r>
                      <a:endParaRPr lang="en-US" sz="2400" dirty="0"/>
                    </a:p>
                  </a:txBody>
                  <a:tcPr/>
                </a:tc>
                <a:tc>
                  <a:txBody>
                    <a:bodyPr/>
                    <a:lstStyle/>
                    <a:p>
                      <a:r>
                        <a:rPr lang="en-US" sz="2400" dirty="0" smtClean="0"/>
                        <a:t>7.73%</a:t>
                      </a:r>
                      <a:endParaRPr lang="en-US" sz="2400" dirty="0"/>
                    </a:p>
                  </a:txBody>
                  <a:tcPr/>
                </a:tc>
                <a:tc>
                  <a:txBody>
                    <a:bodyPr/>
                    <a:lstStyle/>
                    <a:p>
                      <a:r>
                        <a:rPr lang="en-US" sz="2400" dirty="0" smtClean="0"/>
                        <a:t>18.62%</a:t>
                      </a:r>
                      <a:endParaRPr lang="en-US" sz="2400" dirty="0"/>
                    </a:p>
                  </a:txBody>
                  <a:tcPr/>
                </a:tc>
              </a:tr>
              <a:tr h="370840">
                <a:tc>
                  <a:txBody>
                    <a:bodyPr/>
                    <a:lstStyle/>
                    <a:p>
                      <a:r>
                        <a:rPr lang="en-US" sz="2400" dirty="0" smtClean="0"/>
                        <a:t>6-state</a:t>
                      </a:r>
                      <a:endParaRPr lang="en-US" sz="2400" dirty="0"/>
                    </a:p>
                  </a:txBody>
                  <a:tcPr/>
                </a:tc>
                <a:tc>
                  <a:txBody>
                    <a:bodyPr/>
                    <a:lstStyle/>
                    <a:p>
                      <a:r>
                        <a:rPr lang="en-US" sz="2400" dirty="0" smtClean="0"/>
                        <a:t>8.70%</a:t>
                      </a:r>
                      <a:endParaRPr lang="en-US" sz="2400" dirty="0"/>
                    </a:p>
                  </a:txBody>
                  <a:tcPr/>
                </a:tc>
                <a:tc>
                  <a:txBody>
                    <a:bodyPr/>
                    <a:lstStyle/>
                    <a:p>
                      <a:r>
                        <a:rPr lang="en-US" sz="2400" dirty="0" smtClean="0"/>
                        <a:t>9.65%</a:t>
                      </a:r>
                      <a:endParaRPr lang="en-US" sz="2400" dirty="0"/>
                    </a:p>
                  </a:txBody>
                  <a:tcPr/>
                </a:tc>
                <a:tc>
                  <a:txBody>
                    <a:bodyPr/>
                    <a:lstStyle/>
                    <a:p>
                      <a:r>
                        <a:rPr lang="en-US" sz="2400" dirty="0" smtClean="0"/>
                        <a:t>23.37%</a:t>
                      </a:r>
                      <a:endParaRPr lang="en-US" sz="2400" dirty="0"/>
                    </a:p>
                  </a:txBody>
                  <a:tcPr/>
                </a:tc>
              </a:tr>
            </a:tbl>
          </a:graphicData>
        </a:graphic>
      </p:graphicFrame>
      <p:sp>
        <p:nvSpPr>
          <p:cNvPr id="3" name="Slide Number Placeholder 2"/>
          <p:cNvSpPr>
            <a:spLocks noGrp="1"/>
          </p:cNvSpPr>
          <p:nvPr>
            <p:ph type="sldNum" sz="quarter" idx="12"/>
          </p:nvPr>
        </p:nvSpPr>
        <p:spPr/>
        <p:txBody>
          <a:bodyPr/>
          <a:lstStyle/>
          <a:p>
            <a:fld id="{6E32B92A-CB75-4E54-8293-CBC8A13B5AFB}" type="slidenum">
              <a:rPr lang="en-US" smtClean="0"/>
              <a:t>36</a:t>
            </a:fld>
            <a:endParaRPr lang="en-US"/>
          </a:p>
        </p:txBody>
      </p:sp>
      <p:sp>
        <p:nvSpPr>
          <p:cNvPr id="5" name="TextBox 4"/>
          <p:cNvSpPr txBox="1"/>
          <p:nvPr/>
        </p:nvSpPr>
        <p:spPr>
          <a:xfrm>
            <a:off x="990600" y="3733800"/>
            <a:ext cx="7280326" cy="646331"/>
          </a:xfrm>
          <a:prstGeom prst="rect">
            <a:avLst/>
          </a:prstGeom>
          <a:solidFill>
            <a:srgbClr val="002060"/>
          </a:solidFill>
          <a:ln>
            <a:noFill/>
          </a:ln>
        </p:spPr>
        <p:txBody>
          <a:bodyPr wrap="none" rtlCol="0">
            <a:spAutoFit/>
          </a:bodyPr>
          <a:lstStyle/>
          <a:p>
            <a:r>
              <a:rPr lang="en-US" sz="3600" dirty="0" smtClean="0">
                <a:solidFill>
                  <a:schemeClr val="bg1"/>
                </a:solidFill>
              </a:rPr>
              <a:t>Savings increase with finer granularity</a:t>
            </a:r>
            <a:endParaRPr lang="en-US" sz="3600" dirty="0">
              <a:solidFill>
                <a:schemeClr val="bg1"/>
              </a:solidFill>
            </a:endParaRPr>
          </a:p>
        </p:txBody>
      </p:sp>
      <p:sp>
        <p:nvSpPr>
          <p:cNvPr id="6" name="Rounded Rectangular Callout 5"/>
          <p:cNvSpPr/>
          <p:nvPr/>
        </p:nvSpPr>
        <p:spPr>
          <a:xfrm>
            <a:off x="228600" y="3390900"/>
            <a:ext cx="2514600" cy="685800"/>
          </a:xfrm>
          <a:prstGeom prst="wedgeRoundRectCallout">
            <a:avLst>
              <a:gd name="adj1" fmla="val 23054"/>
              <a:gd name="adj2" fmla="val -82328"/>
              <a:gd name="adj3" fmla="val 16667"/>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All TRXs independently controllable</a:t>
            </a:r>
            <a:endParaRPr lang="en-US" dirty="0"/>
          </a:p>
        </p:txBody>
      </p:sp>
      <p:sp>
        <p:nvSpPr>
          <p:cNvPr id="7" name="Rounded Rectangular Callout 6"/>
          <p:cNvSpPr/>
          <p:nvPr/>
        </p:nvSpPr>
        <p:spPr>
          <a:xfrm>
            <a:off x="23648" y="381000"/>
            <a:ext cx="2761593" cy="685800"/>
          </a:xfrm>
          <a:prstGeom prst="wedgeRoundRectCallout">
            <a:avLst>
              <a:gd name="adj1" fmla="val 3644"/>
              <a:gd name="adj2" fmla="val 177442"/>
              <a:gd name="adj3" fmla="val 16667"/>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Two halves of the TRXs independently controllable</a:t>
            </a:r>
            <a:endParaRPr lang="en-US" dirty="0"/>
          </a:p>
        </p:txBody>
      </p:sp>
      <p:sp>
        <p:nvSpPr>
          <p:cNvPr id="8" name="TextBox 7"/>
          <p:cNvSpPr txBox="1"/>
          <p:nvPr/>
        </p:nvSpPr>
        <p:spPr>
          <a:xfrm rot="16200000">
            <a:off x="-614490" y="2214690"/>
            <a:ext cx="2207912" cy="369332"/>
          </a:xfrm>
          <a:prstGeom prst="rect">
            <a:avLst/>
          </a:prstGeom>
          <a:noFill/>
        </p:spPr>
        <p:txBody>
          <a:bodyPr wrap="none" rtlCol="0">
            <a:spAutoFit/>
          </a:bodyPr>
          <a:lstStyle/>
          <a:p>
            <a:r>
              <a:rPr lang="en-US" dirty="0" smtClean="0"/>
              <a:t>Increasing granularity</a:t>
            </a:r>
            <a:endParaRPr lang="en-US" dirty="0"/>
          </a:p>
        </p:txBody>
      </p:sp>
      <p:cxnSp>
        <p:nvCxnSpPr>
          <p:cNvPr id="10" name="Straight Arrow Connector 9"/>
          <p:cNvCxnSpPr/>
          <p:nvPr/>
        </p:nvCxnSpPr>
        <p:spPr>
          <a:xfrm>
            <a:off x="838200" y="1828800"/>
            <a:ext cx="0" cy="137160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475614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6"/>
                                        </p:tgtEl>
                                        <p:attrNameLst>
                                          <p:attrName>style.visibility</p:attrName>
                                        </p:attrNameLst>
                                      </p:cBhvr>
                                      <p:to>
                                        <p:strVal val="hidden"/>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1" nodeType="clickEffect">
                                  <p:stCondLst>
                                    <p:cond delay="0"/>
                                  </p:stCondLst>
                                  <p:childTnLst>
                                    <p:set>
                                      <p:cBhvr>
                                        <p:cTn id="16" dur="1" fill="hold">
                                          <p:stCondLst>
                                            <p:cond delay="0"/>
                                          </p:stCondLst>
                                        </p:cTn>
                                        <p:tgtEl>
                                          <p:spTgt spid="7"/>
                                        </p:tgtEl>
                                        <p:attrNameLst>
                                          <p:attrName>style.visibility</p:attrName>
                                        </p:attrNameLst>
                                      </p:cBhvr>
                                      <p:to>
                                        <p:strVal val="hidden"/>
                                      </p:to>
                                    </p:set>
                                  </p:childTnLst>
                                </p:cTn>
                              </p:par>
                              <p:par>
                                <p:cTn id="17" presetID="1"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6" grpId="1" animBg="1"/>
      <p:bldP spid="7" grpId="0" animBg="1"/>
      <p:bldP spid="7" grpId="1" animBg="1"/>
      <p:bldP spid="8"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Study II - Summary</a:t>
            </a:r>
            <a:endParaRPr lang="en-US" dirty="0"/>
          </a:p>
        </p:txBody>
      </p:sp>
      <p:sp>
        <p:nvSpPr>
          <p:cNvPr id="3" name="Content Placeholder 2"/>
          <p:cNvSpPr>
            <a:spLocks noGrp="1"/>
          </p:cNvSpPr>
          <p:nvPr>
            <p:ph idx="1"/>
          </p:nvPr>
        </p:nvSpPr>
        <p:spPr/>
        <p:txBody>
          <a:bodyPr/>
          <a:lstStyle/>
          <a:p>
            <a:r>
              <a:rPr lang="en-US" dirty="0" smtClean="0"/>
              <a:t>Average user in range of multiple BTSs</a:t>
            </a:r>
            <a:endParaRPr lang="en-US" dirty="0" smtClean="0"/>
          </a:p>
          <a:p>
            <a:pPr lvl="1"/>
            <a:r>
              <a:rPr lang="en-US" dirty="0" smtClean="0"/>
              <a:t>Workload relocation can be leveraged</a:t>
            </a:r>
            <a:endParaRPr lang="en-US" dirty="0" smtClean="0"/>
          </a:p>
          <a:p>
            <a:r>
              <a:rPr lang="en-US" dirty="0" smtClean="0"/>
              <a:t>Resource Pruning: Built-in feature</a:t>
            </a:r>
            <a:endParaRPr lang="en-US" dirty="0" smtClean="0"/>
          </a:p>
          <a:p>
            <a:r>
              <a:rPr lang="en-US" dirty="0" smtClean="0"/>
              <a:t>Significant cost reduction through WR + RP</a:t>
            </a:r>
          </a:p>
          <a:p>
            <a:pPr lvl="1"/>
            <a:endParaRPr lang="en-US" dirty="0" smtClean="0"/>
          </a:p>
          <a:p>
            <a:endParaRPr lang="en-US" dirty="0"/>
          </a:p>
        </p:txBody>
      </p:sp>
      <p:sp>
        <p:nvSpPr>
          <p:cNvPr id="4" name="Slide Number Placeholder 3"/>
          <p:cNvSpPr>
            <a:spLocks noGrp="1"/>
          </p:cNvSpPr>
          <p:nvPr>
            <p:ph type="sldNum" sz="quarter" idx="12"/>
          </p:nvPr>
        </p:nvSpPr>
        <p:spPr/>
        <p:txBody>
          <a:bodyPr/>
          <a:lstStyle/>
          <a:p>
            <a:fld id="{6E32B92A-CB75-4E54-8293-CBC8A13B5AFB}" type="slidenum">
              <a:rPr lang="en-US" smtClean="0"/>
              <a:pPr/>
              <a:t>37</a:t>
            </a:fld>
            <a:endParaRPr lang="en-US" dirty="0"/>
          </a:p>
        </p:txBody>
      </p:sp>
    </p:spTree>
    <p:extLst>
      <p:ext uri="{BB962C8B-B14F-4D97-AF65-F5344CB8AC3E}">
        <p14:creationId xmlns:p14="http://schemas.microsoft.com/office/powerpoint/2010/main" val="283895497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Drawing Parallels With Case Study I</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217220595"/>
              </p:ext>
            </p:extLst>
          </p:nvPr>
        </p:nvGraphicFramePr>
        <p:xfrm>
          <a:off x="381000" y="1397000"/>
          <a:ext cx="8534400" cy="3424162"/>
        </p:xfrm>
        <a:graphic>
          <a:graphicData uri="http://schemas.openxmlformats.org/drawingml/2006/table">
            <a:tbl>
              <a:tblPr firstRow="1" bandRow="1">
                <a:tableStyleId>{5940675A-B579-460E-94D1-54222C63F5DA}</a:tableStyleId>
              </a:tblPr>
              <a:tblGrid>
                <a:gridCol w="2895600"/>
                <a:gridCol w="2794000"/>
                <a:gridCol w="2844800"/>
              </a:tblGrid>
              <a:tr h="706362">
                <a:tc>
                  <a:txBody>
                    <a:bodyPr/>
                    <a:lstStyle/>
                    <a:p>
                      <a:pPr algn="ctr"/>
                      <a:r>
                        <a:rPr lang="en-US" sz="2400" b="1" dirty="0" smtClean="0"/>
                        <a:t>Parameter</a:t>
                      </a:r>
                      <a:endParaRPr lang="en-US" sz="2400" b="1"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2400" b="1" dirty="0" smtClean="0"/>
                        <a:t>Cellular network</a:t>
                      </a:r>
                      <a:endParaRPr lang="en-US" sz="2400" b="1"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2400" b="1" dirty="0" smtClean="0"/>
                        <a:t>Data centers</a:t>
                      </a:r>
                      <a:endParaRPr lang="en-US" sz="2400" b="1"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r>
              <a:tr h="563638">
                <a:tc>
                  <a:txBody>
                    <a:bodyPr/>
                    <a:lstStyle/>
                    <a:p>
                      <a:endParaRPr lang="en-US" sz="24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en-US" sz="24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en-US" sz="24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r>
              <a:tr h="543076">
                <a:tc>
                  <a:txBody>
                    <a:bodyPr/>
                    <a:lstStyle/>
                    <a:p>
                      <a:endParaRPr lang="en-US" sz="24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en-US" sz="24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en-US" sz="24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r>
              <a:tr h="904724">
                <a:tc>
                  <a:txBody>
                    <a:bodyPr/>
                    <a:lstStyle/>
                    <a:p>
                      <a:endParaRPr lang="en-US" sz="24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en-US" sz="24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en-US" sz="24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r>
              <a:tr h="706362">
                <a:tc>
                  <a:txBody>
                    <a:bodyPr/>
                    <a:lstStyle/>
                    <a:p>
                      <a:endParaRPr lang="en-US" sz="24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en-US" sz="24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en-US" sz="24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5" name="TextBox 4"/>
          <p:cNvSpPr txBox="1"/>
          <p:nvPr/>
        </p:nvSpPr>
        <p:spPr>
          <a:xfrm>
            <a:off x="391232" y="2158663"/>
            <a:ext cx="2420599" cy="461665"/>
          </a:xfrm>
          <a:prstGeom prst="rect">
            <a:avLst/>
          </a:prstGeom>
          <a:noFill/>
        </p:spPr>
        <p:txBody>
          <a:bodyPr wrap="none" rtlCol="0">
            <a:spAutoFit/>
          </a:bodyPr>
          <a:lstStyle/>
          <a:p>
            <a:r>
              <a:rPr lang="en-US" sz="2400" dirty="0">
                <a:solidFill>
                  <a:srgbClr val="FF0000"/>
                </a:solidFill>
              </a:rPr>
              <a:t>Network </a:t>
            </a:r>
            <a:r>
              <a:rPr lang="en-US" sz="2400" dirty="0" smtClean="0">
                <a:solidFill>
                  <a:srgbClr val="FF0000"/>
                </a:solidFill>
              </a:rPr>
              <a:t>resource</a:t>
            </a:r>
            <a:endParaRPr lang="en-US" sz="2400" dirty="0">
              <a:solidFill>
                <a:srgbClr val="FF0000"/>
              </a:solidFill>
            </a:endParaRPr>
          </a:p>
        </p:txBody>
      </p:sp>
      <p:sp>
        <p:nvSpPr>
          <p:cNvPr id="6" name="TextBox 5"/>
          <p:cNvSpPr txBox="1"/>
          <p:nvPr/>
        </p:nvSpPr>
        <p:spPr>
          <a:xfrm>
            <a:off x="398056" y="2701204"/>
            <a:ext cx="2723823" cy="461665"/>
          </a:xfrm>
          <a:prstGeom prst="rect">
            <a:avLst/>
          </a:prstGeom>
          <a:noFill/>
        </p:spPr>
        <p:txBody>
          <a:bodyPr wrap="none" rtlCol="0">
            <a:spAutoFit/>
          </a:bodyPr>
          <a:lstStyle/>
          <a:p>
            <a:r>
              <a:rPr lang="en-US" sz="2400" dirty="0">
                <a:solidFill>
                  <a:srgbClr val="FF0000"/>
                </a:solidFill>
              </a:rPr>
              <a:t>Workload relocation</a:t>
            </a:r>
          </a:p>
        </p:txBody>
      </p:sp>
      <p:sp>
        <p:nvSpPr>
          <p:cNvPr id="7" name="TextBox 6"/>
          <p:cNvSpPr txBox="1"/>
          <p:nvPr/>
        </p:nvSpPr>
        <p:spPr>
          <a:xfrm>
            <a:off x="391232" y="3312467"/>
            <a:ext cx="2369303" cy="461665"/>
          </a:xfrm>
          <a:prstGeom prst="rect">
            <a:avLst/>
          </a:prstGeom>
          <a:noFill/>
        </p:spPr>
        <p:txBody>
          <a:bodyPr wrap="none" rtlCol="0">
            <a:spAutoFit/>
          </a:bodyPr>
          <a:lstStyle/>
          <a:p>
            <a:r>
              <a:rPr lang="en-US" sz="2400" dirty="0">
                <a:solidFill>
                  <a:srgbClr val="FF0000"/>
                </a:solidFill>
              </a:rPr>
              <a:t>Resource pruning</a:t>
            </a:r>
          </a:p>
        </p:txBody>
      </p:sp>
      <p:sp>
        <p:nvSpPr>
          <p:cNvPr id="8" name="TextBox 7"/>
          <p:cNvSpPr txBox="1"/>
          <p:nvPr/>
        </p:nvSpPr>
        <p:spPr>
          <a:xfrm>
            <a:off x="377584" y="4267200"/>
            <a:ext cx="2112117" cy="461665"/>
          </a:xfrm>
          <a:prstGeom prst="rect">
            <a:avLst/>
          </a:prstGeom>
          <a:noFill/>
        </p:spPr>
        <p:txBody>
          <a:bodyPr wrap="none" rtlCol="0">
            <a:spAutoFit/>
          </a:bodyPr>
          <a:lstStyle/>
          <a:p>
            <a:r>
              <a:rPr lang="en-US" sz="2400" dirty="0">
                <a:solidFill>
                  <a:srgbClr val="FF0000"/>
                </a:solidFill>
              </a:rPr>
              <a:t>Transition </a:t>
            </a:r>
            <a:r>
              <a:rPr lang="en-US" sz="2400" dirty="0" smtClean="0">
                <a:solidFill>
                  <a:srgbClr val="FF0000"/>
                </a:solidFill>
              </a:rPr>
              <a:t>costs</a:t>
            </a:r>
            <a:endParaRPr lang="en-US" sz="2400" dirty="0">
              <a:solidFill>
                <a:srgbClr val="FF0000"/>
              </a:solidFill>
            </a:endParaRPr>
          </a:p>
        </p:txBody>
      </p:sp>
      <p:sp>
        <p:nvSpPr>
          <p:cNvPr id="9" name="TextBox 8"/>
          <p:cNvSpPr txBox="1"/>
          <p:nvPr/>
        </p:nvSpPr>
        <p:spPr>
          <a:xfrm>
            <a:off x="4133970" y="2158663"/>
            <a:ext cx="662361" cy="461665"/>
          </a:xfrm>
          <a:prstGeom prst="rect">
            <a:avLst/>
          </a:prstGeom>
          <a:noFill/>
        </p:spPr>
        <p:txBody>
          <a:bodyPr wrap="none" rtlCol="0">
            <a:spAutoFit/>
          </a:bodyPr>
          <a:lstStyle/>
          <a:p>
            <a:r>
              <a:rPr lang="en-US" sz="2400" dirty="0" smtClean="0"/>
              <a:t>TRX</a:t>
            </a:r>
            <a:endParaRPr lang="en-US" sz="2400" dirty="0"/>
          </a:p>
        </p:txBody>
      </p:sp>
      <p:sp>
        <p:nvSpPr>
          <p:cNvPr id="10" name="TextBox 9"/>
          <p:cNvSpPr txBox="1"/>
          <p:nvPr/>
        </p:nvSpPr>
        <p:spPr>
          <a:xfrm>
            <a:off x="3587249" y="2701204"/>
            <a:ext cx="1755802" cy="461665"/>
          </a:xfrm>
          <a:prstGeom prst="rect">
            <a:avLst/>
          </a:prstGeom>
          <a:noFill/>
        </p:spPr>
        <p:txBody>
          <a:bodyPr wrap="none" rtlCol="0">
            <a:spAutoFit/>
          </a:bodyPr>
          <a:lstStyle/>
          <a:p>
            <a:r>
              <a:rPr lang="en-US" sz="2400" dirty="0"/>
              <a:t>Call hand </a:t>
            </a:r>
            <a:r>
              <a:rPr lang="en-US" sz="2400" dirty="0" smtClean="0"/>
              <a:t>off</a:t>
            </a:r>
            <a:endParaRPr lang="en-US" sz="2400" dirty="0"/>
          </a:p>
        </p:txBody>
      </p:sp>
      <p:sp>
        <p:nvSpPr>
          <p:cNvPr id="11" name="TextBox 10"/>
          <p:cNvSpPr txBox="1"/>
          <p:nvPr/>
        </p:nvSpPr>
        <p:spPr>
          <a:xfrm>
            <a:off x="3753256" y="4267199"/>
            <a:ext cx="1423788" cy="461665"/>
          </a:xfrm>
          <a:prstGeom prst="rect">
            <a:avLst/>
          </a:prstGeom>
          <a:noFill/>
        </p:spPr>
        <p:txBody>
          <a:bodyPr wrap="none" rtlCol="0">
            <a:spAutoFit/>
          </a:bodyPr>
          <a:lstStyle/>
          <a:p>
            <a:r>
              <a:rPr lang="en-US" sz="2400" dirty="0" smtClean="0"/>
              <a:t>Negligible</a:t>
            </a:r>
            <a:endParaRPr lang="en-US" sz="2400" dirty="0"/>
          </a:p>
        </p:txBody>
      </p:sp>
      <p:sp>
        <p:nvSpPr>
          <p:cNvPr id="12" name="TextBox 11"/>
          <p:cNvSpPr txBox="1"/>
          <p:nvPr/>
        </p:nvSpPr>
        <p:spPr>
          <a:xfrm>
            <a:off x="6903362" y="2131367"/>
            <a:ext cx="1102610" cy="461665"/>
          </a:xfrm>
          <a:prstGeom prst="rect">
            <a:avLst/>
          </a:prstGeom>
          <a:noFill/>
        </p:spPr>
        <p:txBody>
          <a:bodyPr wrap="none" rtlCol="0">
            <a:spAutoFit/>
          </a:bodyPr>
          <a:lstStyle/>
          <a:p>
            <a:r>
              <a:rPr lang="en-US" sz="2400" dirty="0" smtClean="0"/>
              <a:t>Servers</a:t>
            </a:r>
            <a:endParaRPr lang="en-US" sz="2400" dirty="0"/>
          </a:p>
        </p:txBody>
      </p:sp>
      <p:sp>
        <p:nvSpPr>
          <p:cNvPr id="13" name="TextBox 12"/>
          <p:cNvSpPr txBox="1"/>
          <p:nvPr/>
        </p:nvSpPr>
        <p:spPr>
          <a:xfrm>
            <a:off x="6478150" y="2701204"/>
            <a:ext cx="1953035" cy="461665"/>
          </a:xfrm>
          <a:prstGeom prst="rect">
            <a:avLst/>
          </a:prstGeom>
          <a:noFill/>
        </p:spPr>
        <p:txBody>
          <a:bodyPr wrap="none" rtlCol="0">
            <a:spAutoFit/>
          </a:bodyPr>
          <a:lstStyle/>
          <a:p>
            <a:r>
              <a:rPr lang="en-US" sz="2400" dirty="0"/>
              <a:t>Client </a:t>
            </a:r>
            <a:r>
              <a:rPr lang="en-US" sz="2400" dirty="0" smtClean="0"/>
              <a:t>redirect</a:t>
            </a:r>
            <a:endParaRPr lang="en-US" sz="2400" dirty="0"/>
          </a:p>
        </p:txBody>
      </p:sp>
      <p:sp>
        <p:nvSpPr>
          <p:cNvPr id="14" name="TextBox 13"/>
          <p:cNvSpPr txBox="1"/>
          <p:nvPr/>
        </p:nvSpPr>
        <p:spPr>
          <a:xfrm>
            <a:off x="6071557" y="3223147"/>
            <a:ext cx="2766221" cy="830997"/>
          </a:xfrm>
          <a:prstGeom prst="rect">
            <a:avLst/>
          </a:prstGeom>
          <a:noFill/>
        </p:spPr>
        <p:txBody>
          <a:bodyPr wrap="square" rtlCol="0">
            <a:spAutoFit/>
          </a:bodyPr>
          <a:lstStyle/>
          <a:p>
            <a:pPr algn="ctr"/>
            <a:r>
              <a:rPr lang="en-US" sz="2400" dirty="0"/>
              <a:t>Server shutdown / idle / </a:t>
            </a:r>
            <a:r>
              <a:rPr lang="en-US" sz="2400" dirty="0" smtClean="0"/>
              <a:t>hibernate</a:t>
            </a:r>
            <a:endParaRPr lang="en-US" sz="2400" dirty="0"/>
          </a:p>
        </p:txBody>
      </p:sp>
      <p:sp>
        <p:nvSpPr>
          <p:cNvPr id="15" name="TextBox 14"/>
          <p:cNvSpPr txBox="1"/>
          <p:nvPr/>
        </p:nvSpPr>
        <p:spPr>
          <a:xfrm>
            <a:off x="6260635" y="4062478"/>
            <a:ext cx="2388065" cy="830997"/>
          </a:xfrm>
          <a:prstGeom prst="rect">
            <a:avLst/>
          </a:prstGeom>
          <a:noFill/>
        </p:spPr>
        <p:txBody>
          <a:bodyPr wrap="square" rtlCol="0">
            <a:spAutoFit/>
          </a:bodyPr>
          <a:lstStyle/>
          <a:p>
            <a:pPr algn="ctr"/>
            <a:r>
              <a:rPr lang="en-US" sz="2400" dirty="0"/>
              <a:t>(De)activation </a:t>
            </a:r>
            <a:r>
              <a:rPr lang="en-US" sz="2400" dirty="0" smtClean="0"/>
              <a:t>overheads</a:t>
            </a:r>
            <a:endParaRPr lang="en-US" sz="2400" dirty="0"/>
          </a:p>
        </p:txBody>
      </p:sp>
      <p:sp>
        <p:nvSpPr>
          <p:cNvPr id="16" name="TextBox 15"/>
          <p:cNvSpPr txBox="1"/>
          <p:nvPr/>
        </p:nvSpPr>
        <p:spPr>
          <a:xfrm>
            <a:off x="3283512" y="3407812"/>
            <a:ext cx="2363276" cy="461665"/>
          </a:xfrm>
          <a:prstGeom prst="rect">
            <a:avLst/>
          </a:prstGeom>
          <a:noFill/>
        </p:spPr>
        <p:txBody>
          <a:bodyPr wrap="none" rtlCol="0">
            <a:spAutoFit/>
          </a:bodyPr>
          <a:lstStyle/>
          <a:p>
            <a:r>
              <a:rPr lang="en-US" sz="2400" dirty="0"/>
              <a:t>BTS Power </a:t>
            </a:r>
            <a:r>
              <a:rPr lang="en-US" sz="2400" dirty="0" smtClean="0"/>
              <a:t>Saving</a:t>
            </a:r>
            <a:endParaRPr lang="en-US" sz="2400" dirty="0"/>
          </a:p>
        </p:txBody>
      </p:sp>
      <p:sp>
        <p:nvSpPr>
          <p:cNvPr id="3" name="Slide Number Placeholder 2"/>
          <p:cNvSpPr>
            <a:spLocks noGrp="1"/>
          </p:cNvSpPr>
          <p:nvPr>
            <p:ph type="sldNum" sz="quarter" idx="12"/>
          </p:nvPr>
        </p:nvSpPr>
        <p:spPr/>
        <p:txBody>
          <a:bodyPr/>
          <a:lstStyle/>
          <a:p>
            <a:fld id="{6E32B92A-CB75-4E54-8293-CBC8A13B5AFB}" type="slidenum">
              <a:rPr lang="en-US" smtClean="0"/>
              <a:t>38</a:t>
            </a:fld>
            <a:endParaRPr lang="en-US"/>
          </a:p>
        </p:txBody>
      </p:sp>
      <p:sp>
        <p:nvSpPr>
          <p:cNvPr id="17" name="Rectangle 16"/>
          <p:cNvSpPr/>
          <p:nvPr/>
        </p:nvSpPr>
        <p:spPr>
          <a:xfrm>
            <a:off x="228600" y="1371600"/>
            <a:ext cx="8609178" cy="124872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Connector 18"/>
          <p:cNvCxnSpPr>
            <a:stCxn id="17" idx="1"/>
          </p:cNvCxnSpPr>
          <p:nvPr/>
        </p:nvCxnSpPr>
        <p:spPr>
          <a:xfrm>
            <a:off x="228600" y="1995964"/>
            <a:ext cx="8609178"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3121879" y="1371600"/>
            <a:ext cx="0" cy="1248728"/>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6071557" y="1371600"/>
            <a:ext cx="0" cy="1248728"/>
          </a:xfrm>
          <a:prstGeom prst="line">
            <a:avLst/>
          </a:prstGeom>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228600" y="2619500"/>
            <a:ext cx="8609178" cy="62436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Straight Connector 25"/>
          <p:cNvCxnSpPr/>
          <p:nvPr/>
        </p:nvCxnSpPr>
        <p:spPr>
          <a:xfrm>
            <a:off x="6071557" y="2619500"/>
            <a:ext cx="0" cy="603647"/>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3121879" y="2619500"/>
            <a:ext cx="0" cy="624364"/>
          </a:xfrm>
          <a:prstGeom prst="line">
            <a:avLst/>
          </a:prstGeom>
        </p:spPr>
        <p:style>
          <a:lnRef idx="1">
            <a:schemeClr val="accent1"/>
          </a:lnRef>
          <a:fillRef idx="0">
            <a:schemeClr val="accent1"/>
          </a:fillRef>
          <a:effectRef idx="0">
            <a:schemeClr val="accent1"/>
          </a:effectRef>
          <a:fontRef idx="minor">
            <a:schemeClr val="tx1"/>
          </a:fontRef>
        </p:style>
      </p:cxnSp>
      <p:sp>
        <p:nvSpPr>
          <p:cNvPr id="30" name="Rectangle 29"/>
          <p:cNvSpPr/>
          <p:nvPr/>
        </p:nvSpPr>
        <p:spPr>
          <a:xfrm>
            <a:off x="228600" y="3247900"/>
            <a:ext cx="8609178" cy="81457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1" name="Straight Connector 30"/>
          <p:cNvCxnSpPr/>
          <p:nvPr/>
        </p:nvCxnSpPr>
        <p:spPr>
          <a:xfrm>
            <a:off x="6071557" y="3247900"/>
            <a:ext cx="0" cy="787550"/>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3121879" y="3247900"/>
            <a:ext cx="0" cy="814578"/>
          </a:xfrm>
          <a:prstGeom prst="line">
            <a:avLst/>
          </a:prstGeom>
        </p:spPr>
        <p:style>
          <a:lnRef idx="1">
            <a:schemeClr val="accent1"/>
          </a:lnRef>
          <a:fillRef idx="0">
            <a:schemeClr val="accent1"/>
          </a:fillRef>
          <a:effectRef idx="0">
            <a:schemeClr val="accent1"/>
          </a:effectRef>
          <a:fontRef idx="minor">
            <a:schemeClr val="tx1"/>
          </a:fontRef>
        </p:style>
      </p:cxnSp>
      <p:sp>
        <p:nvSpPr>
          <p:cNvPr id="35" name="Rectangle 34"/>
          <p:cNvSpPr/>
          <p:nvPr/>
        </p:nvSpPr>
        <p:spPr>
          <a:xfrm>
            <a:off x="228600" y="4057272"/>
            <a:ext cx="8609178" cy="81457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6" name="Straight Connector 35"/>
          <p:cNvCxnSpPr/>
          <p:nvPr/>
        </p:nvCxnSpPr>
        <p:spPr>
          <a:xfrm>
            <a:off x="6071557" y="4057272"/>
            <a:ext cx="0" cy="787550"/>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3121879" y="4057272"/>
            <a:ext cx="0" cy="81457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5168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0"/>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0"/>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1"/>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4"/>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8"/>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5"/>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36"/>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37"/>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15"/>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10" grpId="0"/>
      <p:bldP spid="11" grpId="0"/>
      <p:bldP spid="12" grpId="0"/>
      <p:bldP spid="13" grpId="0"/>
      <p:bldP spid="14" grpId="0"/>
      <p:bldP spid="15" grpId="0"/>
      <p:bldP spid="16" grpId="0"/>
      <p:bldP spid="24" grpId="0" animBg="1"/>
      <p:bldP spid="30" grpId="0" animBg="1"/>
      <p:bldP spid="35"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r>
              <a:rPr lang="en-US" dirty="0" smtClean="0"/>
              <a:t>Background and motivation</a:t>
            </a:r>
          </a:p>
          <a:p>
            <a:r>
              <a:rPr lang="en-US" dirty="0" smtClean="0"/>
              <a:t>Opportunity and </a:t>
            </a:r>
            <a:r>
              <a:rPr lang="en-US" dirty="0"/>
              <a:t>methodology </a:t>
            </a:r>
            <a:endParaRPr lang="en-US" dirty="0" smtClean="0"/>
          </a:p>
          <a:p>
            <a:r>
              <a:rPr lang="en-US" dirty="0" smtClean="0"/>
              <a:t>Case </a:t>
            </a:r>
            <a:r>
              <a:rPr lang="en-US" dirty="0" smtClean="0"/>
              <a:t>studies:</a:t>
            </a:r>
          </a:p>
          <a:p>
            <a:pPr lvl="1"/>
            <a:r>
              <a:rPr lang="en-US" dirty="0" smtClean="0"/>
              <a:t>Data centers</a:t>
            </a:r>
          </a:p>
          <a:p>
            <a:pPr lvl="1"/>
            <a:r>
              <a:rPr lang="en-US" dirty="0" smtClean="0"/>
              <a:t>Cellular networks</a:t>
            </a:r>
          </a:p>
          <a:p>
            <a:r>
              <a:rPr lang="en-US" b="1" dirty="0" smtClean="0">
                <a:solidFill>
                  <a:srgbClr val="FF0000"/>
                </a:solidFill>
              </a:rPr>
              <a:t>Conclusions and future work</a:t>
            </a:r>
            <a:endParaRPr lang="en-US" b="1" dirty="0">
              <a:solidFill>
                <a:srgbClr val="FF0000"/>
              </a:solidFill>
            </a:endParaRPr>
          </a:p>
        </p:txBody>
      </p:sp>
      <p:sp>
        <p:nvSpPr>
          <p:cNvPr id="4" name="Slide Number Placeholder 3"/>
          <p:cNvSpPr>
            <a:spLocks noGrp="1"/>
          </p:cNvSpPr>
          <p:nvPr>
            <p:ph type="sldNum" sz="quarter" idx="12"/>
          </p:nvPr>
        </p:nvSpPr>
        <p:spPr/>
        <p:txBody>
          <a:bodyPr/>
          <a:lstStyle/>
          <a:p>
            <a:fld id="{6E32B92A-CB75-4E54-8293-CBC8A13B5AFB}" type="slidenum">
              <a:rPr lang="en-US" smtClean="0"/>
              <a:t>39</a:t>
            </a:fld>
            <a:endParaRPr lang="en-US"/>
          </a:p>
        </p:txBody>
      </p:sp>
    </p:spTree>
    <p:extLst>
      <p:ext uri="{BB962C8B-B14F-4D97-AF65-F5344CB8AC3E}">
        <p14:creationId xmlns:p14="http://schemas.microsoft.com/office/powerpoint/2010/main" val="298525506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Network Scale</a:t>
            </a:r>
            <a:endParaRPr lang="en-US" dirty="0"/>
          </a:p>
        </p:txBody>
      </p:sp>
      <p:sp>
        <p:nvSpPr>
          <p:cNvPr id="4" name="Slide Number Placeholder 3"/>
          <p:cNvSpPr>
            <a:spLocks noGrp="1"/>
          </p:cNvSpPr>
          <p:nvPr>
            <p:ph type="sldNum" sz="quarter" idx="12"/>
          </p:nvPr>
        </p:nvSpPr>
        <p:spPr/>
        <p:txBody>
          <a:bodyPr/>
          <a:lstStyle/>
          <a:p>
            <a:fld id="{6E32B92A-CB75-4E54-8293-CBC8A13B5AFB}" type="slidenum">
              <a:rPr lang="en-US" smtClean="0"/>
              <a:t>4</a:t>
            </a:fld>
            <a:endParaRPr lang="en-US"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2050" y="1524000"/>
            <a:ext cx="7143750" cy="3762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TextBox 11"/>
          <p:cNvSpPr txBox="1"/>
          <p:nvPr/>
        </p:nvSpPr>
        <p:spPr>
          <a:xfrm>
            <a:off x="2057400" y="6248400"/>
            <a:ext cx="4616777" cy="461665"/>
          </a:xfrm>
          <a:prstGeom prst="rect">
            <a:avLst/>
          </a:prstGeom>
          <a:noFill/>
        </p:spPr>
        <p:txBody>
          <a:bodyPr wrap="none" rtlCol="0">
            <a:spAutoFit/>
          </a:bodyPr>
          <a:lstStyle/>
          <a:p>
            <a:r>
              <a:rPr lang="en-US" sz="2400" dirty="0" smtClean="0"/>
              <a:t>Image source: </a:t>
            </a:r>
            <a:r>
              <a:rPr lang="en-US" sz="2400" dirty="0"/>
              <a:t>http://bit.ly/1PqlC1V</a:t>
            </a:r>
            <a:endParaRPr lang="en-US" sz="2400" dirty="0"/>
          </a:p>
        </p:txBody>
      </p:sp>
      <p:sp>
        <p:nvSpPr>
          <p:cNvPr id="7" name="TextBox 6"/>
          <p:cNvSpPr txBox="1"/>
          <p:nvPr/>
        </p:nvSpPr>
        <p:spPr>
          <a:xfrm>
            <a:off x="2362200" y="5131670"/>
            <a:ext cx="4038599" cy="707886"/>
          </a:xfrm>
          <a:prstGeom prst="rect">
            <a:avLst/>
          </a:prstGeom>
          <a:noFill/>
        </p:spPr>
        <p:txBody>
          <a:bodyPr wrap="square" rtlCol="0">
            <a:spAutoFit/>
          </a:bodyPr>
          <a:lstStyle/>
          <a:p>
            <a:pPr algn="ctr"/>
            <a:r>
              <a:rPr lang="en-US" sz="2000" dirty="0" smtClean="0"/>
              <a:t>Google’s data center locations</a:t>
            </a:r>
          </a:p>
          <a:p>
            <a:pPr algn="ctr"/>
            <a:r>
              <a:rPr lang="en-US" sz="2000" dirty="0"/>
              <a:t>http://bit.ly/1WbIvbe</a:t>
            </a:r>
          </a:p>
        </p:txBody>
      </p:sp>
      <p:sp>
        <p:nvSpPr>
          <p:cNvPr id="25" name="Slide Number Placeholder 3"/>
          <p:cNvSpPr txBox="1">
            <a:spLocks/>
          </p:cNvSpPr>
          <p:nvPr/>
        </p:nvSpPr>
        <p:spPr>
          <a:xfrm>
            <a:off x="6553200" y="6356350"/>
            <a:ext cx="21336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E32B92A-CB75-4E54-8293-CBC8A13B5AFB}" type="slidenum">
              <a:rPr lang="en-US" smtClean="0"/>
              <a:pPr/>
              <a:t>4</a:t>
            </a:fld>
            <a:endParaRPr lang="en-US" dirty="0"/>
          </a:p>
        </p:txBody>
      </p:sp>
      <p:sp>
        <p:nvSpPr>
          <p:cNvPr id="26" name="TextBox 25"/>
          <p:cNvSpPr txBox="1"/>
          <p:nvPr/>
        </p:nvSpPr>
        <p:spPr>
          <a:xfrm>
            <a:off x="533400" y="6336268"/>
            <a:ext cx="3003258" cy="369332"/>
          </a:xfrm>
          <a:prstGeom prst="rect">
            <a:avLst/>
          </a:prstGeom>
          <a:noFill/>
        </p:spPr>
        <p:txBody>
          <a:bodyPr wrap="none" rtlCol="0">
            <a:spAutoFit/>
          </a:bodyPr>
          <a:lstStyle/>
          <a:p>
            <a:r>
              <a:rPr lang="en-US" dirty="0" smtClean="0"/>
              <a:t>Source</a:t>
            </a:r>
            <a:r>
              <a:rPr lang="en-US" dirty="0"/>
              <a:t>: http://bit.ly/11erCWn</a:t>
            </a:r>
          </a:p>
        </p:txBody>
      </p:sp>
      <p:sp>
        <p:nvSpPr>
          <p:cNvPr id="27" name="TextBox 26"/>
          <p:cNvSpPr txBox="1"/>
          <p:nvPr/>
        </p:nvSpPr>
        <p:spPr>
          <a:xfrm>
            <a:off x="541287" y="6353104"/>
            <a:ext cx="2976328" cy="369332"/>
          </a:xfrm>
          <a:prstGeom prst="rect">
            <a:avLst/>
          </a:prstGeom>
          <a:noFill/>
        </p:spPr>
        <p:txBody>
          <a:bodyPr wrap="none" rtlCol="0">
            <a:spAutoFit/>
          </a:bodyPr>
          <a:lstStyle/>
          <a:p>
            <a:r>
              <a:rPr lang="en-US" dirty="0" smtClean="0"/>
              <a:t>Source: http</a:t>
            </a:r>
            <a:r>
              <a:rPr lang="en-US" dirty="0"/>
              <a:t>://bit.ly/1T9VBqd</a:t>
            </a:r>
          </a:p>
        </p:txBody>
      </p:sp>
      <p:sp>
        <p:nvSpPr>
          <p:cNvPr id="28" name="Content Placeholder 2"/>
          <p:cNvSpPr txBox="1">
            <a:spLocks/>
          </p:cNvSpPr>
          <p:nvPr/>
        </p:nvSpPr>
        <p:spPr>
          <a:xfrm>
            <a:off x="457200" y="1493837"/>
            <a:ext cx="8229600"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dirty="0" smtClean="0"/>
              <a:t>Amazon</a:t>
            </a:r>
          </a:p>
          <a:p>
            <a:pPr lvl="1"/>
            <a:r>
              <a:rPr lang="en-US" dirty="0" smtClean="0"/>
              <a:t>87 data centers</a:t>
            </a:r>
          </a:p>
          <a:p>
            <a:pPr lvl="1"/>
            <a:r>
              <a:rPr lang="en-US" dirty="0" smtClean="0"/>
              <a:t>At least 2 M servers</a:t>
            </a:r>
          </a:p>
          <a:p>
            <a:r>
              <a:rPr lang="en-US" dirty="0" smtClean="0"/>
              <a:t>Telenor Pakistan</a:t>
            </a:r>
          </a:p>
          <a:p>
            <a:pPr lvl="1"/>
            <a:r>
              <a:rPr lang="en-US" dirty="0" smtClean="0"/>
              <a:t>8000 cellular sites</a:t>
            </a:r>
          </a:p>
        </p:txBody>
      </p:sp>
      <p:pic>
        <p:nvPicPr>
          <p:cNvPr id="4102" name="Picture 6" descr="http://static.panoramio.com/photos/1920x1280/2711105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0200" y="1462142"/>
            <a:ext cx="6379287" cy="4252858"/>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575446" y="3634581"/>
            <a:ext cx="3160417" cy="523220"/>
          </a:xfrm>
          <a:prstGeom prst="rect">
            <a:avLst/>
          </a:prstGeom>
          <a:solidFill>
            <a:srgbClr val="002060"/>
          </a:solidFill>
        </p:spPr>
        <p:txBody>
          <a:bodyPr wrap="none" rtlCol="0">
            <a:spAutoFit/>
          </a:bodyPr>
          <a:lstStyle/>
          <a:p>
            <a:r>
              <a:rPr lang="en-US" sz="2800" dirty="0" smtClean="0">
                <a:solidFill>
                  <a:schemeClr val="bg1"/>
                </a:solidFill>
              </a:rPr>
              <a:t>Geographic diversity</a:t>
            </a:r>
            <a:endParaRPr lang="en-US" sz="2800" dirty="0">
              <a:solidFill>
                <a:schemeClr val="bg1"/>
              </a:solidFill>
            </a:endParaRPr>
          </a:p>
        </p:txBody>
      </p:sp>
    </p:spTree>
    <p:extLst>
      <p:ext uri="{BB962C8B-B14F-4D97-AF65-F5344CB8AC3E}">
        <p14:creationId xmlns:p14="http://schemas.microsoft.com/office/powerpoint/2010/main" val="4031647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1" nodeType="clickEffect">
                                  <p:stCondLst>
                                    <p:cond delay="0"/>
                                  </p:stCondLst>
                                  <p:childTnLst>
                                    <p:set>
                                      <p:cBhvr>
                                        <p:cTn id="6" dur="1" fill="hold">
                                          <p:stCondLst>
                                            <p:cond delay="0"/>
                                          </p:stCondLst>
                                        </p:cTn>
                                        <p:tgtEl>
                                          <p:spTgt spid="26"/>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28">
                                            <p:txEl>
                                              <p:pRg st="3" end="3"/>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8">
                                            <p:txEl>
                                              <p:pRg st="4" end="4"/>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1" nodeType="clickEffect">
                                  <p:stCondLst>
                                    <p:cond delay="0"/>
                                  </p:stCondLst>
                                  <p:childTnLst>
                                    <p:set>
                                      <p:cBhvr>
                                        <p:cTn id="16" dur="1" fill="hold">
                                          <p:stCondLst>
                                            <p:cond delay="0"/>
                                          </p:stCondLst>
                                        </p:cTn>
                                        <p:tgtEl>
                                          <p:spTgt spid="27"/>
                                        </p:tgtEl>
                                        <p:attrNameLst>
                                          <p:attrName>style.visibility</p:attrName>
                                        </p:attrNameLst>
                                      </p:cBhvr>
                                      <p:to>
                                        <p:strVal val="hidden"/>
                                      </p:to>
                                    </p:set>
                                  </p:childTnLst>
                                </p:cTn>
                              </p:par>
                              <p:par>
                                <p:cTn id="17" presetID="1" presetClass="exit" presetSubtype="0" fill="hold" grpId="1" nodeType="withEffect">
                                  <p:stCondLst>
                                    <p:cond delay="0"/>
                                  </p:stCondLst>
                                  <p:childTnLst>
                                    <p:set>
                                      <p:cBhvr>
                                        <p:cTn id="18" dur="1" fill="hold">
                                          <p:stCondLst>
                                            <p:cond delay="0"/>
                                          </p:stCondLst>
                                        </p:cTn>
                                        <p:tgtEl>
                                          <p:spTgt spid="28">
                                            <p:txEl>
                                              <p:pRg st="0" end="0"/>
                                            </p:txEl>
                                          </p:spTgt>
                                        </p:tgtEl>
                                        <p:attrNameLst>
                                          <p:attrName>style.visibility</p:attrName>
                                        </p:attrNameLst>
                                      </p:cBhvr>
                                      <p:to>
                                        <p:strVal val="hidden"/>
                                      </p:to>
                                    </p:set>
                                  </p:childTnLst>
                                </p:cTn>
                              </p:par>
                              <p:par>
                                <p:cTn id="19" presetID="1" presetClass="exit" presetSubtype="0" fill="hold" grpId="1" nodeType="withEffect">
                                  <p:stCondLst>
                                    <p:cond delay="0"/>
                                  </p:stCondLst>
                                  <p:childTnLst>
                                    <p:set>
                                      <p:cBhvr>
                                        <p:cTn id="20" dur="1" fill="hold">
                                          <p:stCondLst>
                                            <p:cond delay="0"/>
                                          </p:stCondLst>
                                        </p:cTn>
                                        <p:tgtEl>
                                          <p:spTgt spid="28">
                                            <p:txEl>
                                              <p:pRg st="1" end="1"/>
                                            </p:txEl>
                                          </p:spTgt>
                                        </p:tgtEl>
                                        <p:attrNameLst>
                                          <p:attrName>style.visibility</p:attrName>
                                        </p:attrNameLst>
                                      </p:cBhvr>
                                      <p:to>
                                        <p:strVal val="hidden"/>
                                      </p:to>
                                    </p:set>
                                  </p:childTnLst>
                                </p:cTn>
                              </p:par>
                              <p:par>
                                <p:cTn id="21" presetID="1" presetClass="exit" presetSubtype="0" fill="hold" grpId="1" nodeType="withEffect">
                                  <p:stCondLst>
                                    <p:cond delay="0"/>
                                  </p:stCondLst>
                                  <p:childTnLst>
                                    <p:set>
                                      <p:cBhvr>
                                        <p:cTn id="22" dur="1" fill="hold">
                                          <p:stCondLst>
                                            <p:cond delay="0"/>
                                          </p:stCondLst>
                                        </p:cTn>
                                        <p:tgtEl>
                                          <p:spTgt spid="28">
                                            <p:txEl>
                                              <p:pRg st="2" end="2"/>
                                            </p:txEl>
                                          </p:spTgt>
                                        </p:tgtEl>
                                        <p:attrNameLst>
                                          <p:attrName>style.visibility</p:attrName>
                                        </p:attrNameLst>
                                      </p:cBhvr>
                                      <p:to>
                                        <p:strVal val="hidden"/>
                                      </p:to>
                                    </p:set>
                                  </p:childTnLst>
                                </p:cTn>
                              </p:par>
                              <p:par>
                                <p:cTn id="23" presetID="1" presetClass="exit" presetSubtype="0" fill="hold" grpId="1" nodeType="withEffect">
                                  <p:stCondLst>
                                    <p:cond delay="0"/>
                                  </p:stCondLst>
                                  <p:childTnLst>
                                    <p:set>
                                      <p:cBhvr>
                                        <p:cTn id="24" dur="1" fill="hold">
                                          <p:stCondLst>
                                            <p:cond delay="0"/>
                                          </p:stCondLst>
                                        </p:cTn>
                                        <p:tgtEl>
                                          <p:spTgt spid="28">
                                            <p:txEl>
                                              <p:pRg st="3" end="3"/>
                                            </p:txEl>
                                          </p:spTgt>
                                        </p:tgtEl>
                                        <p:attrNameLst>
                                          <p:attrName>style.visibility</p:attrName>
                                        </p:attrNameLst>
                                      </p:cBhvr>
                                      <p:to>
                                        <p:strVal val="hidden"/>
                                      </p:to>
                                    </p:set>
                                  </p:childTnLst>
                                </p:cTn>
                              </p:par>
                              <p:par>
                                <p:cTn id="25" presetID="1" presetClass="exit" presetSubtype="0" fill="hold" grpId="1" nodeType="withEffect">
                                  <p:stCondLst>
                                    <p:cond delay="0"/>
                                  </p:stCondLst>
                                  <p:childTnLst>
                                    <p:set>
                                      <p:cBhvr>
                                        <p:cTn id="26" dur="1" fill="hold">
                                          <p:stCondLst>
                                            <p:cond delay="0"/>
                                          </p:stCondLst>
                                        </p:cTn>
                                        <p:tgtEl>
                                          <p:spTgt spid="28">
                                            <p:txEl>
                                              <p:pRg st="4" end="4"/>
                                            </p:txEl>
                                          </p:spTgt>
                                        </p:tgtEl>
                                        <p:attrNameLst>
                                          <p:attrName>style.visibility</p:attrName>
                                        </p:attrNameLst>
                                      </p:cBhvr>
                                      <p:to>
                                        <p:strVal val="hidden"/>
                                      </p:to>
                                    </p:set>
                                  </p:childTnLst>
                                </p:cTn>
                              </p:par>
                              <p:par>
                                <p:cTn id="27" presetID="1" presetClass="entr" presetSubtype="0" fill="hold" grpId="0" nodeType="withEffect">
                                  <p:stCondLst>
                                    <p:cond delay="0"/>
                                  </p:stCondLst>
                                  <p:childTnLst>
                                    <p:set>
                                      <p:cBhvr>
                                        <p:cTn id="28" dur="1" fill="hold">
                                          <p:stCondLst>
                                            <p:cond delay="0"/>
                                          </p:stCondLst>
                                        </p:cTn>
                                        <p:tgtEl>
                                          <p:spTgt spid="6"/>
                                        </p:tgtEl>
                                        <p:attrNameLst>
                                          <p:attrName>style.visibility</p:attrName>
                                        </p:attrNameLst>
                                      </p:cBhvr>
                                      <p:to>
                                        <p:strVal val="visible"/>
                                      </p:to>
                                    </p:set>
                                  </p:childTnLst>
                                </p:cTn>
                              </p:par>
                              <p:par>
                                <p:cTn id="29" presetID="1" presetClass="entr" presetSubtype="0" fill="hold" grpId="2" nodeType="withEffect">
                                  <p:stCondLst>
                                    <p:cond delay="0"/>
                                  </p:stCondLst>
                                  <p:childTnLst>
                                    <p:set>
                                      <p:cBhvr>
                                        <p:cTn id="30" dur="1" fill="hold">
                                          <p:stCondLst>
                                            <p:cond delay="0"/>
                                          </p:stCondLst>
                                        </p:cTn>
                                        <p:tgtEl>
                                          <p:spTgt spid="7"/>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9218"/>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grpId="1" nodeType="clickEffect">
                                  <p:stCondLst>
                                    <p:cond delay="0"/>
                                  </p:stCondLst>
                                  <p:childTnLst>
                                    <p:set>
                                      <p:cBhvr>
                                        <p:cTn id="36" dur="1" fill="hold">
                                          <p:stCondLst>
                                            <p:cond delay="0"/>
                                          </p:stCondLst>
                                        </p:cTn>
                                        <p:tgtEl>
                                          <p:spTgt spid="7"/>
                                        </p:tgtEl>
                                        <p:attrNameLst>
                                          <p:attrName>style.visibility</p:attrName>
                                        </p:attrNameLst>
                                      </p:cBhvr>
                                      <p:to>
                                        <p:strVal val="hidden"/>
                                      </p:to>
                                    </p:set>
                                  </p:childTnLst>
                                </p:cTn>
                              </p:par>
                              <p:par>
                                <p:cTn id="37" presetID="1" presetClass="exit" presetSubtype="0" fill="hold" nodeType="withEffect">
                                  <p:stCondLst>
                                    <p:cond delay="0"/>
                                  </p:stCondLst>
                                  <p:childTnLst>
                                    <p:set>
                                      <p:cBhvr>
                                        <p:cTn id="38" dur="1" fill="hold">
                                          <p:stCondLst>
                                            <p:cond delay="0"/>
                                          </p:stCondLst>
                                        </p:cTn>
                                        <p:tgtEl>
                                          <p:spTgt spid="9218"/>
                                        </p:tgtEl>
                                        <p:attrNameLst>
                                          <p:attrName>style.visibility</p:attrName>
                                        </p:attrNameLst>
                                      </p:cBhvr>
                                      <p:to>
                                        <p:strVal val="hidden"/>
                                      </p:to>
                                    </p:set>
                                  </p:childTnLst>
                                </p:cTn>
                              </p:par>
                              <p:par>
                                <p:cTn id="39" presetID="1" presetClass="exit" presetSubtype="0" fill="hold" grpId="1" nodeType="withEffect">
                                  <p:stCondLst>
                                    <p:cond delay="0"/>
                                  </p:stCondLst>
                                  <p:childTnLst>
                                    <p:set>
                                      <p:cBhvr>
                                        <p:cTn id="40" dur="1" fill="hold">
                                          <p:stCondLst>
                                            <p:cond delay="0"/>
                                          </p:stCondLst>
                                        </p:cTn>
                                        <p:tgtEl>
                                          <p:spTgt spid="6"/>
                                        </p:tgtEl>
                                        <p:attrNameLst>
                                          <p:attrName>style.visibility</p:attrName>
                                        </p:attrNameLst>
                                      </p:cBhvr>
                                      <p:to>
                                        <p:strVal val="hidden"/>
                                      </p:to>
                                    </p:set>
                                  </p:childTnLst>
                                </p:cTn>
                              </p:par>
                              <p:par>
                                <p:cTn id="41" presetID="1" presetClass="entr" presetSubtype="0" fill="hold" nodeType="withEffect">
                                  <p:stCondLst>
                                    <p:cond delay="0"/>
                                  </p:stCondLst>
                                  <p:childTnLst>
                                    <p:set>
                                      <p:cBhvr>
                                        <p:cTn id="42" dur="1" fill="hold">
                                          <p:stCondLst>
                                            <p:cond delay="0"/>
                                          </p:stCondLst>
                                        </p:cTn>
                                        <p:tgtEl>
                                          <p:spTgt spid="4102"/>
                                        </p:tgtEl>
                                        <p:attrNameLst>
                                          <p:attrName>style.visibility</p:attrName>
                                        </p:attrNameLst>
                                      </p:cBhvr>
                                      <p:to>
                                        <p:strVal val="visible"/>
                                      </p:to>
                                    </p:set>
                                  </p:childTnLst>
                                </p:cTn>
                              </p:par>
                              <p:par>
                                <p:cTn id="43" presetID="1" presetClass="entr" presetSubtype="0" fill="hold" grpId="1" nodeType="withEffect">
                                  <p:stCondLst>
                                    <p:cond delay="0"/>
                                  </p:stCondLst>
                                  <p:childTnLst>
                                    <p:set>
                                      <p:cBhvr>
                                        <p:cTn id="4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1"/>
      <p:bldP spid="7" grpId="1"/>
      <p:bldP spid="7" grpId="2"/>
      <p:bldP spid="26" grpId="1"/>
      <p:bldP spid="27" grpId="0"/>
      <p:bldP spid="27" grpId="1"/>
      <p:bldP spid="28" grpId="0" uiExpand="1" build="p"/>
      <p:bldP spid="28" grpId="1" uiExpand="1" build="p"/>
      <p:bldP spid="6" grpId="0" animBg="1"/>
      <p:bldP spid="6" grpId="1"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Work</a:t>
            </a:r>
            <a:endParaRPr lang="en-US" dirty="0"/>
          </a:p>
        </p:txBody>
      </p:sp>
      <p:sp>
        <p:nvSpPr>
          <p:cNvPr id="3" name="Content Placeholder 2"/>
          <p:cNvSpPr>
            <a:spLocks noGrp="1"/>
          </p:cNvSpPr>
          <p:nvPr>
            <p:ph idx="1"/>
          </p:nvPr>
        </p:nvSpPr>
        <p:spPr/>
        <p:txBody>
          <a:bodyPr>
            <a:normAutofit/>
          </a:bodyPr>
          <a:lstStyle/>
          <a:p>
            <a:r>
              <a:rPr lang="en-US" dirty="0" smtClean="0"/>
              <a:t>Adaptation and application to </a:t>
            </a:r>
            <a:r>
              <a:rPr lang="en-US" dirty="0" smtClean="0"/>
              <a:t>3G </a:t>
            </a:r>
            <a:r>
              <a:rPr lang="en-US" dirty="0" smtClean="0"/>
              <a:t>and beyond</a:t>
            </a:r>
          </a:p>
          <a:p>
            <a:r>
              <a:rPr lang="en-US" dirty="0" smtClean="0"/>
              <a:t>Factor in other forms of transition costs:</a:t>
            </a:r>
          </a:p>
          <a:p>
            <a:pPr lvl="1"/>
            <a:r>
              <a:rPr lang="en-US" dirty="0" smtClean="0"/>
              <a:t>Change </a:t>
            </a:r>
            <a:r>
              <a:rPr lang="en-US" dirty="0" smtClean="0"/>
              <a:t>in latency</a:t>
            </a:r>
          </a:p>
          <a:p>
            <a:pPr lvl="1"/>
            <a:r>
              <a:rPr lang="en-US" dirty="0" smtClean="0"/>
              <a:t>Increase </a:t>
            </a:r>
            <a:r>
              <a:rPr lang="en-US" dirty="0" smtClean="0"/>
              <a:t>in call blocking probability</a:t>
            </a:r>
          </a:p>
          <a:p>
            <a:r>
              <a:rPr lang="en-US" dirty="0" smtClean="0"/>
              <a:t>Experimentation on a real </a:t>
            </a:r>
            <a:r>
              <a:rPr lang="en-US" dirty="0" smtClean="0"/>
              <a:t>testbed</a:t>
            </a:r>
          </a:p>
          <a:p>
            <a:r>
              <a:rPr lang="en-US" dirty="0" smtClean="0"/>
              <a:t>Interplay </a:t>
            </a:r>
            <a:r>
              <a:rPr lang="en-US" dirty="0" smtClean="0"/>
              <a:t>with energy markets</a:t>
            </a:r>
            <a:endParaRPr lang="en-US" dirty="0"/>
          </a:p>
        </p:txBody>
      </p:sp>
      <p:sp>
        <p:nvSpPr>
          <p:cNvPr id="4" name="Slide Number Placeholder 3"/>
          <p:cNvSpPr>
            <a:spLocks noGrp="1"/>
          </p:cNvSpPr>
          <p:nvPr>
            <p:ph type="sldNum" sz="quarter" idx="12"/>
          </p:nvPr>
        </p:nvSpPr>
        <p:spPr/>
        <p:txBody>
          <a:bodyPr/>
          <a:lstStyle/>
          <a:p>
            <a:fld id="{6E32B92A-CB75-4E54-8293-CBC8A13B5AFB}" type="slidenum">
              <a:rPr lang="en-US" smtClean="0"/>
              <a:t>40</a:t>
            </a:fld>
            <a:endParaRPr lang="en-US"/>
          </a:p>
        </p:txBody>
      </p:sp>
    </p:spTree>
    <p:extLst>
      <p:ext uri="{BB962C8B-B14F-4D97-AF65-F5344CB8AC3E}">
        <p14:creationId xmlns:p14="http://schemas.microsoft.com/office/powerpoint/2010/main" val="185104534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Conclusions</a:t>
            </a:r>
            <a:endParaRPr lang="en-US" dirty="0"/>
          </a:p>
        </p:txBody>
      </p:sp>
      <p:sp>
        <p:nvSpPr>
          <p:cNvPr id="3" name="Content Placeholder 2"/>
          <p:cNvSpPr>
            <a:spLocks noGrp="1"/>
          </p:cNvSpPr>
          <p:nvPr>
            <p:ph idx="1"/>
          </p:nvPr>
        </p:nvSpPr>
        <p:spPr/>
        <p:txBody>
          <a:bodyPr>
            <a:normAutofit/>
          </a:bodyPr>
          <a:lstStyle/>
          <a:p>
            <a:r>
              <a:rPr lang="en-US" sz="2800" dirty="0" smtClean="0"/>
              <a:t>RED-BL: an electricity cost reduction framework</a:t>
            </a:r>
          </a:p>
          <a:p>
            <a:pPr lvl="1"/>
            <a:r>
              <a:rPr lang="en-US" sz="2400" dirty="0"/>
              <a:t>S</a:t>
            </a:r>
            <a:r>
              <a:rPr lang="en-US" sz="2400" dirty="0" smtClean="0"/>
              <a:t>ystematic application of WR and RP</a:t>
            </a:r>
            <a:endParaRPr lang="en-US" dirty="0" smtClean="0"/>
          </a:p>
          <a:p>
            <a:r>
              <a:rPr lang="en-US" sz="2800" dirty="0" smtClean="0"/>
              <a:t>Can significantly reduce electricity costs</a:t>
            </a:r>
          </a:p>
          <a:p>
            <a:pPr lvl="1"/>
            <a:r>
              <a:rPr lang="en-US" sz="2400" dirty="0" smtClean="0"/>
              <a:t>Data centers</a:t>
            </a:r>
          </a:p>
          <a:p>
            <a:pPr lvl="1"/>
            <a:r>
              <a:rPr lang="en-US" sz="2400" dirty="0" smtClean="0"/>
              <a:t>Cellular networks</a:t>
            </a:r>
            <a:endParaRPr lang="en-US" dirty="0" smtClean="0"/>
          </a:p>
          <a:p>
            <a:r>
              <a:rPr lang="en-US" sz="2800" dirty="0" smtClean="0"/>
              <a:t>Reduction </a:t>
            </a:r>
            <a:r>
              <a:rPr lang="en-US" sz="2800" dirty="0"/>
              <a:t>in power consumption </a:t>
            </a:r>
            <a:endParaRPr lang="en-US" sz="2800" dirty="0" smtClean="0"/>
          </a:p>
          <a:p>
            <a:pPr lvl="1"/>
            <a:r>
              <a:rPr lang="en-US" sz="2400" dirty="0" smtClean="0"/>
              <a:t>Positive ecological impact</a:t>
            </a:r>
            <a:endParaRPr lang="en-US" dirty="0" smtClean="0"/>
          </a:p>
        </p:txBody>
      </p:sp>
      <p:sp>
        <p:nvSpPr>
          <p:cNvPr id="4" name="Slide Number Placeholder 3"/>
          <p:cNvSpPr>
            <a:spLocks noGrp="1"/>
          </p:cNvSpPr>
          <p:nvPr>
            <p:ph type="sldNum" sz="quarter" idx="12"/>
          </p:nvPr>
        </p:nvSpPr>
        <p:spPr/>
        <p:txBody>
          <a:bodyPr/>
          <a:lstStyle/>
          <a:p>
            <a:fld id="{6E32B92A-CB75-4E54-8293-CBC8A13B5AFB}" type="slidenum">
              <a:rPr lang="en-US" smtClean="0"/>
              <a:t>41</a:t>
            </a:fld>
            <a:endParaRPr lang="en-US"/>
          </a:p>
        </p:txBody>
      </p:sp>
    </p:spTree>
    <p:extLst>
      <p:ext uri="{BB962C8B-B14F-4D97-AF65-F5344CB8AC3E}">
        <p14:creationId xmlns:p14="http://schemas.microsoft.com/office/powerpoint/2010/main" val="273427032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Acknowledgements</a:t>
            </a:r>
            <a:endParaRPr lang="en-US" dirty="0"/>
          </a:p>
        </p:txBody>
      </p:sp>
      <p:sp>
        <p:nvSpPr>
          <p:cNvPr id="4" name="Slide Number Placeholder 3"/>
          <p:cNvSpPr>
            <a:spLocks noGrp="1"/>
          </p:cNvSpPr>
          <p:nvPr>
            <p:ph type="sldNum" sz="quarter" idx="12"/>
          </p:nvPr>
        </p:nvSpPr>
        <p:spPr/>
        <p:txBody>
          <a:bodyPr/>
          <a:lstStyle/>
          <a:p>
            <a:fld id="{6E32B92A-CB75-4E54-8293-CBC8A13B5AFB}" type="slidenum">
              <a:rPr lang="en-US" smtClean="0"/>
              <a:pPr/>
              <a:t>42</a:t>
            </a:fld>
            <a:endParaRPr lang="en-US" dirty="0"/>
          </a:p>
        </p:txBody>
      </p:sp>
      <p:sp>
        <p:nvSpPr>
          <p:cNvPr id="10" name="Oval 9"/>
          <p:cNvSpPr/>
          <p:nvPr/>
        </p:nvSpPr>
        <p:spPr>
          <a:xfrm>
            <a:off x="914400" y="1495098"/>
            <a:ext cx="3505200" cy="3276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1" name="Oval 10"/>
          <p:cNvSpPr/>
          <p:nvPr/>
        </p:nvSpPr>
        <p:spPr>
          <a:xfrm>
            <a:off x="3145212" y="1573928"/>
            <a:ext cx="3581400" cy="3429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2" name="Oval 11"/>
          <p:cNvSpPr/>
          <p:nvPr/>
        </p:nvSpPr>
        <p:spPr>
          <a:xfrm>
            <a:off x="1676400" y="3476298"/>
            <a:ext cx="3505200" cy="3276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3" name="Oval 12"/>
          <p:cNvSpPr/>
          <p:nvPr/>
        </p:nvSpPr>
        <p:spPr>
          <a:xfrm>
            <a:off x="3505200" y="3505200"/>
            <a:ext cx="3505200" cy="3276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TextBox 13"/>
          <p:cNvSpPr txBox="1"/>
          <p:nvPr/>
        </p:nvSpPr>
        <p:spPr>
          <a:xfrm>
            <a:off x="1752600" y="1786759"/>
            <a:ext cx="1358898" cy="646331"/>
          </a:xfrm>
          <a:prstGeom prst="rect">
            <a:avLst/>
          </a:prstGeom>
          <a:noFill/>
        </p:spPr>
        <p:txBody>
          <a:bodyPr wrap="none" rtlCol="0">
            <a:spAutoFit/>
          </a:bodyPr>
          <a:lstStyle/>
          <a:p>
            <a:r>
              <a:rPr lang="en-US" dirty="0" smtClean="0"/>
              <a:t>Dr. Fahad</a:t>
            </a:r>
          </a:p>
          <a:p>
            <a:r>
              <a:rPr lang="en-US" dirty="0" smtClean="0"/>
              <a:t>Dr. </a:t>
            </a:r>
            <a:r>
              <a:rPr lang="en-US" dirty="0" err="1" smtClean="0"/>
              <a:t>Mudassir</a:t>
            </a:r>
            <a:endParaRPr lang="en-US" dirty="0" smtClean="0"/>
          </a:p>
        </p:txBody>
      </p:sp>
      <p:sp>
        <p:nvSpPr>
          <p:cNvPr id="15" name="TextBox 14"/>
          <p:cNvSpPr txBox="1"/>
          <p:nvPr/>
        </p:nvSpPr>
        <p:spPr>
          <a:xfrm>
            <a:off x="4655135" y="1710562"/>
            <a:ext cx="1205330" cy="1477328"/>
          </a:xfrm>
          <a:prstGeom prst="rect">
            <a:avLst/>
          </a:prstGeom>
          <a:noFill/>
        </p:spPr>
        <p:txBody>
          <a:bodyPr wrap="none" rtlCol="0">
            <a:spAutoFit/>
          </a:bodyPr>
          <a:lstStyle/>
          <a:p>
            <a:r>
              <a:rPr lang="en-US" dirty="0" smtClean="0"/>
              <a:t>Dr. Fareed</a:t>
            </a:r>
          </a:p>
          <a:p>
            <a:r>
              <a:rPr lang="en-US" dirty="0" smtClean="0"/>
              <a:t>Dr. Tariq</a:t>
            </a:r>
          </a:p>
          <a:p>
            <a:r>
              <a:rPr lang="en-US" dirty="0" smtClean="0"/>
              <a:t>Dr. Naveed</a:t>
            </a:r>
          </a:p>
          <a:p>
            <a:r>
              <a:rPr lang="en-US" dirty="0" smtClean="0"/>
              <a:t>Dr. Adnan</a:t>
            </a:r>
          </a:p>
          <a:p>
            <a:r>
              <a:rPr lang="en-US" dirty="0" smtClean="0"/>
              <a:t>Dr. Jahan</a:t>
            </a:r>
            <a:endParaRPr lang="en-US" dirty="0"/>
          </a:p>
        </p:txBody>
      </p:sp>
      <p:sp>
        <p:nvSpPr>
          <p:cNvPr id="16" name="TextBox 15"/>
          <p:cNvSpPr txBox="1"/>
          <p:nvPr/>
        </p:nvSpPr>
        <p:spPr>
          <a:xfrm>
            <a:off x="2085256" y="5029200"/>
            <a:ext cx="1427827" cy="1200329"/>
          </a:xfrm>
          <a:prstGeom prst="rect">
            <a:avLst/>
          </a:prstGeom>
          <a:noFill/>
        </p:spPr>
        <p:txBody>
          <a:bodyPr wrap="none" rtlCol="0">
            <a:spAutoFit/>
          </a:bodyPr>
          <a:lstStyle/>
          <a:p>
            <a:r>
              <a:rPr lang="en-US" dirty="0" smtClean="0"/>
              <a:t>Dr. Chen-Nee</a:t>
            </a:r>
          </a:p>
          <a:p>
            <a:r>
              <a:rPr lang="en-US" dirty="0" err="1" smtClean="0"/>
              <a:t>Saqib</a:t>
            </a:r>
            <a:r>
              <a:rPr lang="en-US" dirty="0" smtClean="0"/>
              <a:t> Raza</a:t>
            </a:r>
          </a:p>
          <a:p>
            <a:r>
              <a:rPr lang="en-US" dirty="0" smtClean="0"/>
              <a:t>Dr. </a:t>
            </a:r>
            <a:r>
              <a:rPr lang="en-US" dirty="0" err="1" smtClean="0"/>
              <a:t>Atif</a:t>
            </a:r>
            <a:endParaRPr lang="en-US" dirty="0" smtClean="0"/>
          </a:p>
          <a:p>
            <a:r>
              <a:rPr lang="en-US" dirty="0" smtClean="0"/>
              <a:t>Reviewers</a:t>
            </a:r>
            <a:endParaRPr lang="en-US" dirty="0"/>
          </a:p>
        </p:txBody>
      </p:sp>
      <p:sp>
        <p:nvSpPr>
          <p:cNvPr id="17" name="TextBox 16"/>
          <p:cNvSpPr txBox="1"/>
          <p:nvPr/>
        </p:nvSpPr>
        <p:spPr>
          <a:xfrm rot="2682422">
            <a:off x="3914221" y="4141742"/>
            <a:ext cx="1403707" cy="656898"/>
          </a:xfrm>
          <a:prstGeom prst="rect">
            <a:avLst/>
          </a:prstGeom>
          <a:noFill/>
        </p:spPr>
        <p:txBody>
          <a:bodyPr wrap="square" rtlCol="0">
            <a:spAutoFit/>
          </a:bodyPr>
          <a:lstStyle/>
          <a:p>
            <a:r>
              <a:rPr lang="en-US" dirty="0" smtClean="0"/>
              <a:t>Fellow PhD Students</a:t>
            </a:r>
            <a:endParaRPr lang="en-US" dirty="0"/>
          </a:p>
        </p:txBody>
      </p:sp>
      <p:sp>
        <p:nvSpPr>
          <p:cNvPr id="18" name="TextBox 17"/>
          <p:cNvSpPr txBox="1"/>
          <p:nvPr/>
        </p:nvSpPr>
        <p:spPr>
          <a:xfrm>
            <a:off x="5092264" y="3823860"/>
            <a:ext cx="1250342" cy="923330"/>
          </a:xfrm>
          <a:prstGeom prst="rect">
            <a:avLst/>
          </a:prstGeom>
          <a:noFill/>
        </p:spPr>
        <p:txBody>
          <a:bodyPr wrap="none" rtlCol="0">
            <a:spAutoFit/>
          </a:bodyPr>
          <a:lstStyle/>
          <a:p>
            <a:r>
              <a:rPr lang="en-US" dirty="0" smtClean="0"/>
              <a:t>My parents</a:t>
            </a:r>
          </a:p>
          <a:p>
            <a:r>
              <a:rPr lang="en-US" dirty="0" smtClean="0"/>
              <a:t>My family</a:t>
            </a:r>
          </a:p>
          <a:p>
            <a:r>
              <a:rPr lang="en-US" dirty="0" smtClean="0"/>
              <a:t>My wife</a:t>
            </a:r>
            <a:endParaRPr lang="en-US" dirty="0"/>
          </a:p>
        </p:txBody>
      </p:sp>
      <p:sp>
        <p:nvSpPr>
          <p:cNvPr id="19" name="TextBox 18"/>
          <p:cNvSpPr txBox="1"/>
          <p:nvPr/>
        </p:nvSpPr>
        <p:spPr>
          <a:xfrm>
            <a:off x="6636026" y="1310432"/>
            <a:ext cx="1663148" cy="369332"/>
          </a:xfrm>
          <a:prstGeom prst="rect">
            <a:avLst/>
          </a:prstGeom>
          <a:noFill/>
          <a:ln>
            <a:solidFill>
              <a:schemeClr val="accent1">
                <a:shade val="95000"/>
                <a:satMod val="105000"/>
              </a:schemeClr>
            </a:solidFill>
          </a:ln>
        </p:spPr>
        <p:txBody>
          <a:bodyPr wrap="none" rtlCol="0">
            <a:spAutoFit/>
          </a:bodyPr>
          <a:lstStyle/>
          <a:p>
            <a:r>
              <a:rPr lang="en-US" dirty="0" smtClean="0"/>
              <a:t>Encouragement</a:t>
            </a:r>
            <a:endParaRPr lang="en-US" dirty="0"/>
          </a:p>
        </p:txBody>
      </p:sp>
      <p:cxnSp>
        <p:nvCxnSpPr>
          <p:cNvPr id="21" name="Straight Arrow Connector 20"/>
          <p:cNvCxnSpPr>
            <a:endCxn id="11" idx="7"/>
          </p:cNvCxnSpPr>
          <p:nvPr/>
        </p:nvCxnSpPr>
        <p:spPr>
          <a:xfrm flipH="1">
            <a:off x="6202128" y="1758594"/>
            <a:ext cx="676884" cy="317499"/>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152400" y="1600200"/>
            <a:ext cx="1072730" cy="369332"/>
          </a:xfrm>
          <a:prstGeom prst="rect">
            <a:avLst/>
          </a:prstGeom>
          <a:noFill/>
          <a:ln>
            <a:solidFill>
              <a:schemeClr val="accent1">
                <a:shade val="95000"/>
                <a:satMod val="105000"/>
              </a:schemeClr>
            </a:solidFill>
          </a:ln>
        </p:spPr>
        <p:txBody>
          <a:bodyPr wrap="none" rtlCol="0">
            <a:spAutoFit/>
          </a:bodyPr>
          <a:lstStyle/>
          <a:p>
            <a:r>
              <a:rPr lang="en-US" dirty="0" smtClean="0"/>
              <a:t>Guidance</a:t>
            </a:r>
            <a:endParaRPr lang="en-US" dirty="0"/>
          </a:p>
        </p:txBody>
      </p:sp>
      <p:cxnSp>
        <p:nvCxnSpPr>
          <p:cNvPr id="23" name="Straight Arrow Connector 22"/>
          <p:cNvCxnSpPr/>
          <p:nvPr/>
        </p:nvCxnSpPr>
        <p:spPr>
          <a:xfrm>
            <a:off x="760967" y="1976540"/>
            <a:ext cx="464163" cy="317499"/>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456683" y="5887998"/>
            <a:ext cx="1074140" cy="369332"/>
          </a:xfrm>
          <a:prstGeom prst="rect">
            <a:avLst/>
          </a:prstGeom>
          <a:noFill/>
          <a:ln>
            <a:solidFill>
              <a:schemeClr val="accent1">
                <a:shade val="95000"/>
                <a:satMod val="105000"/>
              </a:schemeClr>
            </a:solidFill>
          </a:ln>
        </p:spPr>
        <p:txBody>
          <a:bodyPr wrap="none" rtlCol="0">
            <a:spAutoFit/>
          </a:bodyPr>
          <a:lstStyle/>
          <a:p>
            <a:r>
              <a:rPr lang="en-US" dirty="0" smtClean="0"/>
              <a:t>Feedback</a:t>
            </a:r>
            <a:endParaRPr lang="en-US" dirty="0"/>
          </a:p>
        </p:txBody>
      </p:sp>
      <p:cxnSp>
        <p:nvCxnSpPr>
          <p:cNvPr id="26" name="Straight Arrow Connector 25"/>
          <p:cNvCxnSpPr/>
          <p:nvPr/>
        </p:nvCxnSpPr>
        <p:spPr>
          <a:xfrm flipV="1">
            <a:off x="1191891" y="5486400"/>
            <a:ext cx="560709" cy="401598"/>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3197499" y="2541766"/>
            <a:ext cx="1188210" cy="923330"/>
          </a:xfrm>
          <a:prstGeom prst="rect">
            <a:avLst/>
          </a:prstGeom>
          <a:noFill/>
        </p:spPr>
        <p:txBody>
          <a:bodyPr wrap="none" rtlCol="0">
            <a:spAutoFit/>
          </a:bodyPr>
          <a:lstStyle/>
          <a:p>
            <a:r>
              <a:rPr lang="en-US" dirty="0"/>
              <a:t>Dr. </a:t>
            </a:r>
            <a:r>
              <a:rPr lang="en-US" dirty="0" err="1"/>
              <a:t>Zartash</a:t>
            </a:r>
            <a:endParaRPr lang="en-US" dirty="0"/>
          </a:p>
          <a:p>
            <a:r>
              <a:rPr lang="en-US" dirty="0"/>
              <a:t>Dr. </a:t>
            </a:r>
            <a:r>
              <a:rPr lang="en-US" dirty="0" err="1"/>
              <a:t>Ihsan</a:t>
            </a:r>
            <a:r>
              <a:rPr lang="en-US" dirty="0"/>
              <a:t> </a:t>
            </a:r>
            <a:endParaRPr lang="en-US" dirty="0" smtClean="0"/>
          </a:p>
          <a:p>
            <a:r>
              <a:rPr lang="en-US" dirty="0" smtClean="0"/>
              <a:t>Dr. </a:t>
            </a:r>
            <a:r>
              <a:rPr lang="en-US" dirty="0" err="1" smtClean="0"/>
              <a:t>Sohaib</a:t>
            </a:r>
            <a:endParaRPr lang="en-US" dirty="0"/>
          </a:p>
        </p:txBody>
      </p:sp>
      <p:sp>
        <p:nvSpPr>
          <p:cNvPr id="29" name="TextBox 28"/>
          <p:cNvSpPr txBox="1"/>
          <p:nvPr/>
        </p:nvSpPr>
        <p:spPr>
          <a:xfrm>
            <a:off x="7590462" y="5703332"/>
            <a:ext cx="867738" cy="369332"/>
          </a:xfrm>
          <a:prstGeom prst="rect">
            <a:avLst/>
          </a:prstGeom>
          <a:noFill/>
          <a:ln>
            <a:solidFill>
              <a:schemeClr val="accent1">
                <a:shade val="95000"/>
                <a:satMod val="105000"/>
              </a:schemeClr>
            </a:solidFill>
          </a:ln>
        </p:spPr>
        <p:txBody>
          <a:bodyPr wrap="none" rtlCol="0">
            <a:spAutoFit/>
          </a:bodyPr>
          <a:lstStyle/>
          <a:p>
            <a:r>
              <a:rPr lang="en-US" dirty="0" smtClean="0"/>
              <a:t>Prayers</a:t>
            </a:r>
            <a:endParaRPr lang="en-US" dirty="0"/>
          </a:p>
        </p:txBody>
      </p:sp>
      <p:cxnSp>
        <p:nvCxnSpPr>
          <p:cNvPr id="30" name="Straight Arrow Connector 29"/>
          <p:cNvCxnSpPr>
            <a:endCxn id="13" idx="6"/>
          </p:cNvCxnSpPr>
          <p:nvPr/>
        </p:nvCxnSpPr>
        <p:spPr>
          <a:xfrm flipH="1" flipV="1">
            <a:off x="7010400" y="5143500"/>
            <a:ext cx="951252" cy="559832"/>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7590462" y="2667000"/>
            <a:ext cx="991233" cy="1200329"/>
          </a:xfrm>
          <a:prstGeom prst="rect">
            <a:avLst/>
          </a:prstGeom>
          <a:noFill/>
          <a:ln>
            <a:solidFill>
              <a:schemeClr val="accent1">
                <a:shade val="95000"/>
                <a:satMod val="105000"/>
              </a:schemeClr>
            </a:solidFill>
          </a:ln>
        </p:spPr>
        <p:txBody>
          <a:bodyPr wrap="none" rtlCol="0">
            <a:spAutoFit/>
          </a:bodyPr>
          <a:lstStyle/>
          <a:p>
            <a:pPr algn="ctr"/>
            <a:r>
              <a:rPr lang="en-US" u="sng" dirty="0" smtClean="0"/>
              <a:t>Datasets</a:t>
            </a:r>
          </a:p>
          <a:p>
            <a:pPr algn="ctr"/>
            <a:endParaRPr lang="en-US" dirty="0" smtClean="0"/>
          </a:p>
          <a:p>
            <a:pPr algn="ctr"/>
            <a:r>
              <a:rPr lang="en-US" dirty="0" smtClean="0"/>
              <a:t>Dr. </a:t>
            </a:r>
            <a:r>
              <a:rPr lang="en-US" dirty="0" err="1" smtClean="0"/>
              <a:t>Atif</a:t>
            </a:r>
            <a:endParaRPr lang="en-US" dirty="0" smtClean="0"/>
          </a:p>
          <a:p>
            <a:pPr algn="ctr"/>
            <a:r>
              <a:rPr lang="en-US" dirty="0" smtClean="0"/>
              <a:t>Dr. Bilal</a:t>
            </a:r>
            <a:endParaRPr lang="en-US" dirty="0"/>
          </a:p>
        </p:txBody>
      </p:sp>
    </p:spTree>
    <p:extLst>
      <p:ext uri="{BB962C8B-B14F-4D97-AF65-F5344CB8AC3E}">
        <p14:creationId xmlns:p14="http://schemas.microsoft.com/office/powerpoint/2010/main" val="18826384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9"/>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9"/>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8"/>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4"/>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6"/>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8"/>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P spid="14" grpId="0"/>
      <p:bldP spid="15" grpId="0"/>
      <p:bldP spid="16" grpId="0"/>
      <p:bldP spid="17" grpId="0"/>
      <p:bldP spid="18" grpId="0"/>
      <p:bldP spid="19" grpId="0" animBg="1"/>
      <p:bldP spid="22" grpId="0" animBg="1"/>
      <p:bldP spid="25" grpId="0" animBg="1"/>
      <p:bldP spid="28" grpId="0"/>
      <p:bldP spid="29" grpId="0" animBg="1"/>
      <p:bldP spid="32"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Acknowledgements</a:t>
            </a:r>
            <a:endParaRPr lang="en-US" dirty="0"/>
          </a:p>
        </p:txBody>
      </p:sp>
      <p:sp>
        <p:nvSpPr>
          <p:cNvPr id="4" name="Slide Number Placeholder 3"/>
          <p:cNvSpPr>
            <a:spLocks noGrp="1"/>
          </p:cNvSpPr>
          <p:nvPr>
            <p:ph type="sldNum" sz="quarter" idx="12"/>
          </p:nvPr>
        </p:nvSpPr>
        <p:spPr/>
        <p:txBody>
          <a:bodyPr/>
          <a:lstStyle/>
          <a:p>
            <a:fld id="{6E32B92A-CB75-4E54-8293-CBC8A13B5AFB}" type="slidenum">
              <a:rPr lang="en-US" smtClean="0"/>
              <a:pPr/>
              <a:t>43</a:t>
            </a:fld>
            <a:endParaRPr lang="en-US" dirty="0"/>
          </a:p>
        </p:txBody>
      </p:sp>
      <p:pic>
        <p:nvPicPr>
          <p:cNvPr id="9220" name="Picture 4" descr="K:\DCIM\Camera\IMG_20150414_194803.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90600" y="1143000"/>
            <a:ext cx="7315200" cy="54864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3419338" y="1273314"/>
            <a:ext cx="2457724" cy="707886"/>
          </a:xfrm>
          <a:prstGeom prst="rect">
            <a:avLst/>
          </a:prstGeom>
          <a:solidFill>
            <a:srgbClr val="FF0000"/>
          </a:solidFill>
        </p:spPr>
        <p:txBody>
          <a:bodyPr wrap="none" rtlCol="0">
            <a:spAutoFit/>
          </a:bodyPr>
          <a:lstStyle/>
          <a:p>
            <a:r>
              <a:rPr lang="en-US" sz="4000" dirty="0" smtClean="0">
                <a:solidFill>
                  <a:schemeClr val="bg1"/>
                </a:solidFill>
              </a:rPr>
              <a:t>Speechless</a:t>
            </a:r>
            <a:endParaRPr lang="en-US" sz="4000" dirty="0">
              <a:solidFill>
                <a:schemeClr val="bg1"/>
              </a:solidFill>
            </a:endParaRPr>
          </a:p>
        </p:txBody>
      </p:sp>
      <p:sp>
        <p:nvSpPr>
          <p:cNvPr id="9" name="Title 1"/>
          <p:cNvSpPr txBox="1">
            <a:spLocks/>
          </p:cNvSpPr>
          <p:nvPr/>
        </p:nvSpPr>
        <p:spPr>
          <a:xfrm>
            <a:off x="381000" y="273268"/>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t>Questions and Answers</a:t>
            </a:r>
            <a:endParaRPr lang="en-US" dirty="0"/>
          </a:p>
        </p:txBody>
      </p:sp>
      <p:sp>
        <p:nvSpPr>
          <p:cNvPr id="6" name="TextBox 5"/>
          <p:cNvSpPr txBox="1"/>
          <p:nvPr/>
        </p:nvSpPr>
        <p:spPr>
          <a:xfrm>
            <a:off x="1143000" y="2373868"/>
            <a:ext cx="858120" cy="369332"/>
          </a:xfrm>
          <a:prstGeom prst="rect">
            <a:avLst/>
          </a:prstGeom>
          <a:solidFill>
            <a:srgbClr val="002060"/>
          </a:solidFill>
        </p:spPr>
        <p:txBody>
          <a:bodyPr wrap="none" rtlCol="0">
            <a:spAutoFit/>
          </a:bodyPr>
          <a:lstStyle/>
          <a:p>
            <a:r>
              <a:rPr lang="en-US" dirty="0" err="1" smtClean="0">
                <a:solidFill>
                  <a:schemeClr val="bg1"/>
                </a:solidFill>
              </a:rPr>
              <a:t>Areeha</a:t>
            </a:r>
            <a:endParaRPr lang="en-US" dirty="0">
              <a:solidFill>
                <a:schemeClr val="bg1"/>
              </a:solidFill>
            </a:endParaRPr>
          </a:p>
        </p:txBody>
      </p:sp>
      <p:sp>
        <p:nvSpPr>
          <p:cNvPr id="11" name="TextBox 10"/>
          <p:cNvSpPr txBox="1"/>
          <p:nvPr/>
        </p:nvSpPr>
        <p:spPr>
          <a:xfrm>
            <a:off x="4219140" y="2552544"/>
            <a:ext cx="858120" cy="369332"/>
          </a:xfrm>
          <a:prstGeom prst="rect">
            <a:avLst/>
          </a:prstGeom>
          <a:solidFill>
            <a:srgbClr val="002060"/>
          </a:solidFill>
        </p:spPr>
        <p:txBody>
          <a:bodyPr wrap="none" rtlCol="0">
            <a:spAutoFit/>
          </a:bodyPr>
          <a:lstStyle/>
          <a:p>
            <a:r>
              <a:rPr lang="en-US" dirty="0" err="1" smtClean="0">
                <a:solidFill>
                  <a:schemeClr val="bg1"/>
                </a:solidFill>
              </a:rPr>
              <a:t>Areeba</a:t>
            </a:r>
            <a:endParaRPr lang="en-US" dirty="0">
              <a:solidFill>
                <a:schemeClr val="bg1"/>
              </a:solidFill>
            </a:endParaRPr>
          </a:p>
        </p:txBody>
      </p:sp>
      <p:sp>
        <p:nvSpPr>
          <p:cNvPr id="12" name="TextBox 11"/>
          <p:cNvSpPr txBox="1"/>
          <p:nvPr/>
        </p:nvSpPr>
        <p:spPr>
          <a:xfrm>
            <a:off x="6761880" y="2057400"/>
            <a:ext cx="817531" cy="369332"/>
          </a:xfrm>
          <a:prstGeom prst="rect">
            <a:avLst/>
          </a:prstGeom>
          <a:solidFill>
            <a:srgbClr val="002060"/>
          </a:solidFill>
        </p:spPr>
        <p:txBody>
          <a:bodyPr wrap="none" rtlCol="0">
            <a:spAutoFit/>
          </a:bodyPr>
          <a:lstStyle/>
          <a:p>
            <a:r>
              <a:rPr lang="en-US" dirty="0" smtClean="0">
                <a:solidFill>
                  <a:schemeClr val="bg1"/>
                </a:solidFill>
              </a:rPr>
              <a:t>Fatima</a:t>
            </a:r>
            <a:endParaRPr lang="en-US" dirty="0">
              <a:solidFill>
                <a:schemeClr val="bg1"/>
              </a:solidFill>
            </a:endParaRPr>
          </a:p>
        </p:txBody>
      </p:sp>
    </p:spTree>
    <p:extLst>
      <p:ext uri="{BB962C8B-B14F-4D97-AF65-F5344CB8AC3E}">
        <p14:creationId xmlns:p14="http://schemas.microsoft.com/office/powerpoint/2010/main" val="4194900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9"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List of Papers</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Published:</a:t>
            </a:r>
          </a:p>
          <a:p>
            <a:pPr lvl="1"/>
            <a:r>
              <a:rPr lang="en-US" dirty="0" smtClean="0"/>
              <a:t>A simulation study of GELS for Ethernet over WAN, GLOBECOM 2007</a:t>
            </a:r>
          </a:p>
          <a:p>
            <a:pPr lvl="1"/>
            <a:r>
              <a:rPr lang="en-US" dirty="0" smtClean="0"/>
              <a:t>RED-BL: Energy solution for loading data centers, INFOCOM Mini-Conference, 2012</a:t>
            </a:r>
          </a:p>
          <a:p>
            <a:pPr lvl="1"/>
            <a:r>
              <a:rPr lang="en-US" dirty="0" smtClean="0"/>
              <a:t>Electricity cost efficient workload mapping, INFOCOM Computer Communications Workshop, 2013</a:t>
            </a:r>
          </a:p>
          <a:p>
            <a:pPr lvl="1"/>
            <a:r>
              <a:rPr lang="en-US" dirty="0" smtClean="0"/>
              <a:t>Low-Carb: Reducing energy consumption in operational cellular networks, GLOBECOM 2013</a:t>
            </a:r>
          </a:p>
          <a:p>
            <a:pPr lvl="1"/>
            <a:r>
              <a:rPr lang="en-US" dirty="0" smtClean="0"/>
              <a:t>RED-BL: Evaluating dynamic right sizing for data centers, Computer Networks, vol. 72, 2014</a:t>
            </a:r>
          </a:p>
          <a:p>
            <a:r>
              <a:rPr lang="en-US" dirty="0" smtClean="0"/>
              <a:t>Submitted:</a:t>
            </a:r>
          </a:p>
          <a:p>
            <a:pPr lvl="1"/>
            <a:r>
              <a:rPr lang="en-US" dirty="0" smtClean="0"/>
              <a:t>Low-Carb: A practical scheme for improving energy efficiency in cellular networks</a:t>
            </a:r>
          </a:p>
        </p:txBody>
      </p:sp>
      <p:sp>
        <p:nvSpPr>
          <p:cNvPr id="4" name="Slide Number Placeholder 3"/>
          <p:cNvSpPr>
            <a:spLocks noGrp="1"/>
          </p:cNvSpPr>
          <p:nvPr>
            <p:ph type="sldNum" sz="quarter" idx="12"/>
          </p:nvPr>
        </p:nvSpPr>
        <p:spPr/>
        <p:txBody>
          <a:bodyPr/>
          <a:lstStyle/>
          <a:p>
            <a:fld id="{6E32B92A-CB75-4E54-8293-CBC8A13B5AFB}" type="slidenum">
              <a:rPr lang="en-US" smtClean="0"/>
              <a:t>44</a:t>
            </a:fld>
            <a:endParaRPr lang="en-US"/>
          </a:p>
        </p:txBody>
      </p:sp>
    </p:spTree>
    <p:extLst>
      <p:ext uri="{BB962C8B-B14F-4D97-AF65-F5344CB8AC3E}">
        <p14:creationId xmlns:p14="http://schemas.microsoft.com/office/powerpoint/2010/main" val="297060443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 1</a:t>
            </a:r>
            <a:endParaRPr lang="en-US" dirty="0"/>
          </a:p>
        </p:txBody>
      </p:sp>
      <p:sp>
        <p:nvSpPr>
          <p:cNvPr id="3" name="Content Placeholder 2"/>
          <p:cNvSpPr>
            <a:spLocks noGrp="1"/>
          </p:cNvSpPr>
          <p:nvPr>
            <p:ph idx="1"/>
          </p:nvPr>
        </p:nvSpPr>
        <p:spPr/>
        <p:txBody>
          <a:bodyPr/>
          <a:lstStyle/>
          <a:p>
            <a:r>
              <a:rPr lang="en-US" dirty="0" smtClean="0"/>
              <a:t>Why not have one data center at the cheapest locations?</a:t>
            </a:r>
          </a:p>
          <a:p>
            <a:pPr lvl="1"/>
            <a:r>
              <a:rPr lang="en-US" dirty="0" smtClean="0"/>
              <a:t>There is no single cheapest location</a:t>
            </a:r>
          </a:p>
          <a:p>
            <a:pPr lvl="1"/>
            <a:r>
              <a:rPr lang="en-US" dirty="0" smtClean="0"/>
              <a:t>Diversity for:</a:t>
            </a:r>
          </a:p>
          <a:p>
            <a:pPr lvl="2"/>
            <a:r>
              <a:rPr lang="en-US" dirty="0" smtClean="0"/>
              <a:t>Disaster </a:t>
            </a:r>
          </a:p>
          <a:p>
            <a:pPr lvl="2"/>
            <a:r>
              <a:rPr lang="en-US" dirty="0" smtClean="0"/>
              <a:t>Latency</a:t>
            </a:r>
            <a:endParaRPr lang="en-US" dirty="0"/>
          </a:p>
        </p:txBody>
      </p:sp>
      <p:sp>
        <p:nvSpPr>
          <p:cNvPr id="4" name="Slide Number Placeholder 3"/>
          <p:cNvSpPr>
            <a:spLocks noGrp="1"/>
          </p:cNvSpPr>
          <p:nvPr>
            <p:ph type="sldNum" sz="quarter" idx="12"/>
          </p:nvPr>
        </p:nvSpPr>
        <p:spPr/>
        <p:txBody>
          <a:bodyPr/>
          <a:lstStyle/>
          <a:p>
            <a:fld id="{6E32B92A-CB75-4E54-8293-CBC8A13B5AFB}" type="slidenum">
              <a:rPr lang="en-US" smtClean="0"/>
              <a:t>45</a:t>
            </a:fld>
            <a:endParaRPr lang="en-US"/>
          </a:p>
        </p:txBody>
      </p:sp>
    </p:spTree>
    <p:extLst>
      <p:ext uri="{BB962C8B-B14F-4D97-AF65-F5344CB8AC3E}">
        <p14:creationId xmlns:p14="http://schemas.microsoft.com/office/powerpoint/2010/main" val="18803456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 2</a:t>
            </a:r>
            <a:endParaRPr lang="en-US" dirty="0"/>
          </a:p>
        </p:txBody>
      </p:sp>
      <p:sp>
        <p:nvSpPr>
          <p:cNvPr id="3" name="Content Placeholder 2"/>
          <p:cNvSpPr>
            <a:spLocks noGrp="1"/>
          </p:cNvSpPr>
          <p:nvPr>
            <p:ph idx="1"/>
          </p:nvPr>
        </p:nvSpPr>
        <p:spPr/>
        <p:txBody>
          <a:bodyPr/>
          <a:lstStyle/>
          <a:p>
            <a:r>
              <a:rPr lang="en-US" dirty="0" smtClean="0"/>
              <a:t>Why can’t DVFS be used?</a:t>
            </a:r>
          </a:p>
          <a:p>
            <a:pPr lvl="1"/>
            <a:r>
              <a:rPr lang="en-US" dirty="0" smtClean="0"/>
              <a:t>It can certainly be used</a:t>
            </a:r>
          </a:p>
          <a:p>
            <a:pPr lvl="1"/>
            <a:r>
              <a:rPr lang="en-US" dirty="0" smtClean="0"/>
              <a:t>It does not achieve fine grained energy proportionality </a:t>
            </a:r>
          </a:p>
          <a:p>
            <a:pPr lvl="2"/>
            <a:r>
              <a:rPr lang="en-US" dirty="0" smtClean="0"/>
              <a:t>Granularity of VF scaling is coarse</a:t>
            </a:r>
          </a:p>
          <a:p>
            <a:pPr lvl="2"/>
            <a:r>
              <a:rPr lang="en-US" dirty="0" smtClean="0"/>
              <a:t>Other components are also energy proportional</a:t>
            </a:r>
          </a:p>
          <a:p>
            <a:pPr lvl="1"/>
            <a:endParaRPr lang="en-US" dirty="0"/>
          </a:p>
        </p:txBody>
      </p:sp>
      <p:sp>
        <p:nvSpPr>
          <p:cNvPr id="4" name="Slide Number Placeholder 3"/>
          <p:cNvSpPr>
            <a:spLocks noGrp="1"/>
          </p:cNvSpPr>
          <p:nvPr>
            <p:ph type="sldNum" sz="quarter" idx="12"/>
          </p:nvPr>
        </p:nvSpPr>
        <p:spPr/>
        <p:txBody>
          <a:bodyPr/>
          <a:lstStyle/>
          <a:p>
            <a:fld id="{6E32B92A-CB75-4E54-8293-CBC8A13B5AFB}" type="slidenum">
              <a:rPr lang="en-US" smtClean="0"/>
              <a:t>46</a:t>
            </a:fld>
            <a:endParaRPr lang="en-US"/>
          </a:p>
        </p:txBody>
      </p:sp>
    </p:spTree>
    <p:extLst>
      <p:ext uri="{BB962C8B-B14F-4D97-AF65-F5344CB8AC3E}">
        <p14:creationId xmlns:p14="http://schemas.microsoft.com/office/powerpoint/2010/main" val="410296889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 3</a:t>
            </a:r>
            <a:endParaRPr lang="en-US" dirty="0"/>
          </a:p>
        </p:txBody>
      </p:sp>
      <p:sp>
        <p:nvSpPr>
          <p:cNvPr id="3" name="Content Placeholder 2"/>
          <p:cNvSpPr>
            <a:spLocks noGrp="1"/>
          </p:cNvSpPr>
          <p:nvPr>
            <p:ph idx="1"/>
          </p:nvPr>
        </p:nvSpPr>
        <p:spPr/>
        <p:txBody>
          <a:bodyPr/>
          <a:lstStyle/>
          <a:p>
            <a:r>
              <a:rPr lang="en-US" dirty="0" smtClean="0"/>
              <a:t>How many transitions in a day are likely?</a:t>
            </a:r>
            <a:endParaRPr lang="en-US" dirty="0"/>
          </a:p>
        </p:txBody>
      </p:sp>
      <p:sp>
        <p:nvSpPr>
          <p:cNvPr id="4" name="Slide Number Placeholder 3"/>
          <p:cNvSpPr>
            <a:spLocks noGrp="1"/>
          </p:cNvSpPr>
          <p:nvPr>
            <p:ph type="sldNum" sz="quarter" idx="12"/>
          </p:nvPr>
        </p:nvSpPr>
        <p:spPr/>
        <p:txBody>
          <a:bodyPr/>
          <a:lstStyle/>
          <a:p>
            <a:fld id="{6E32B92A-CB75-4E54-8293-CBC8A13B5AFB}" type="slidenum">
              <a:rPr lang="en-US" smtClean="0"/>
              <a:t>47</a:t>
            </a:fld>
            <a:endParaRPr lang="en-US"/>
          </a:p>
        </p:txBody>
      </p:sp>
    </p:spTree>
    <p:extLst>
      <p:ext uri="{BB962C8B-B14F-4D97-AF65-F5344CB8AC3E}">
        <p14:creationId xmlns:p14="http://schemas.microsoft.com/office/powerpoint/2010/main" val="210315978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 4</a:t>
            </a:r>
            <a:endParaRPr lang="en-US" dirty="0"/>
          </a:p>
        </p:txBody>
      </p:sp>
      <p:sp>
        <p:nvSpPr>
          <p:cNvPr id="3" name="Content Placeholder 2"/>
          <p:cNvSpPr>
            <a:spLocks noGrp="1"/>
          </p:cNvSpPr>
          <p:nvPr>
            <p:ph idx="1"/>
          </p:nvPr>
        </p:nvSpPr>
        <p:spPr/>
        <p:txBody>
          <a:bodyPr/>
          <a:lstStyle/>
          <a:p>
            <a:r>
              <a:rPr lang="en-US" dirty="0" smtClean="0"/>
              <a:t>How quick is a transition?</a:t>
            </a:r>
            <a:endParaRPr lang="en-US" dirty="0"/>
          </a:p>
        </p:txBody>
      </p:sp>
      <p:sp>
        <p:nvSpPr>
          <p:cNvPr id="4" name="Slide Number Placeholder 3"/>
          <p:cNvSpPr>
            <a:spLocks noGrp="1"/>
          </p:cNvSpPr>
          <p:nvPr>
            <p:ph type="sldNum" sz="quarter" idx="12"/>
          </p:nvPr>
        </p:nvSpPr>
        <p:spPr/>
        <p:txBody>
          <a:bodyPr/>
          <a:lstStyle/>
          <a:p>
            <a:fld id="{6E32B92A-CB75-4E54-8293-CBC8A13B5AFB}" type="slidenum">
              <a:rPr lang="en-US" smtClean="0"/>
              <a:t>48</a:t>
            </a:fld>
            <a:endParaRPr lang="en-US"/>
          </a:p>
        </p:txBody>
      </p:sp>
    </p:spTree>
    <p:extLst>
      <p:ext uri="{BB962C8B-B14F-4D97-AF65-F5344CB8AC3E}">
        <p14:creationId xmlns:p14="http://schemas.microsoft.com/office/powerpoint/2010/main" val="293462996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DVFS Instead of Deactivation</a:t>
            </a:r>
            <a:endParaRPr lang="en-US" dirty="0"/>
          </a:p>
        </p:txBody>
      </p:sp>
      <p:pic>
        <p:nvPicPr>
          <p:cNvPr id="6146" name="Picture 2" descr="E:\Users\Saqib Ilyas\Documents\GitHub\elsubmit\dvfs.ep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3925" y="1676400"/>
            <a:ext cx="7381875" cy="4193690"/>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p:cNvSpPr>
            <a:spLocks noGrp="1"/>
          </p:cNvSpPr>
          <p:nvPr>
            <p:ph type="sldNum" sz="quarter" idx="12"/>
          </p:nvPr>
        </p:nvSpPr>
        <p:spPr/>
        <p:txBody>
          <a:bodyPr/>
          <a:lstStyle/>
          <a:p>
            <a:fld id="{6E32B92A-CB75-4E54-8293-CBC8A13B5AFB}" type="slidenum">
              <a:rPr lang="en-US" smtClean="0"/>
              <a:t>49</a:t>
            </a:fld>
            <a:endParaRPr lang="en-US"/>
          </a:p>
        </p:txBody>
      </p:sp>
    </p:spTree>
    <p:extLst>
      <p:ext uri="{BB962C8B-B14F-4D97-AF65-F5344CB8AC3E}">
        <p14:creationId xmlns:p14="http://schemas.microsoft.com/office/powerpoint/2010/main" val="13079733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Challenge Due To Network Scale</a:t>
            </a:r>
            <a:endParaRPr lang="en-US" dirty="0"/>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fld id="{6E32B92A-CB75-4E54-8293-CBC8A13B5AFB}" type="slidenum">
              <a:rPr lang="en-US" smtClean="0"/>
              <a:pPr/>
              <a:t>5</a:t>
            </a:fld>
            <a:endParaRPr lang="en-US" dirty="0"/>
          </a:p>
        </p:txBody>
      </p:sp>
      <p:sp>
        <p:nvSpPr>
          <p:cNvPr id="5" name="TextBox 4"/>
          <p:cNvSpPr txBox="1"/>
          <p:nvPr/>
        </p:nvSpPr>
        <p:spPr>
          <a:xfrm>
            <a:off x="228600" y="2752200"/>
            <a:ext cx="3444213" cy="523220"/>
          </a:xfrm>
          <a:prstGeom prst="rect">
            <a:avLst/>
          </a:prstGeom>
          <a:solidFill>
            <a:srgbClr val="002060"/>
          </a:solidFill>
        </p:spPr>
        <p:txBody>
          <a:bodyPr wrap="none" rtlCol="0">
            <a:spAutoFit/>
          </a:bodyPr>
          <a:lstStyle/>
          <a:p>
            <a:r>
              <a:rPr lang="en-US" sz="2800" dirty="0">
                <a:solidFill>
                  <a:schemeClr val="bg1"/>
                </a:solidFill>
              </a:rPr>
              <a:t>Massive </a:t>
            </a:r>
            <a:r>
              <a:rPr lang="en-US" sz="2800" dirty="0" smtClean="0">
                <a:solidFill>
                  <a:schemeClr val="bg1"/>
                </a:solidFill>
              </a:rPr>
              <a:t>infrastructure</a:t>
            </a:r>
            <a:endParaRPr lang="en-US" sz="2800" dirty="0">
              <a:solidFill>
                <a:schemeClr val="bg1"/>
              </a:solidFill>
            </a:endParaRPr>
          </a:p>
        </p:txBody>
      </p:sp>
      <p:sp>
        <p:nvSpPr>
          <p:cNvPr id="6" name="TextBox 5"/>
          <p:cNvSpPr txBox="1"/>
          <p:nvPr/>
        </p:nvSpPr>
        <p:spPr>
          <a:xfrm>
            <a:off x="4724400" y="2753380"/>
            <a:ext cx="4373505" cy="523220"/>
          </a:xfrm>
          <a:prstGeom prst="rect">
            <a:avLst/>
          </a:prstGeom>
          <a:solidFill>
            <a:srgbClr val="002060"/>
          </a:solidFill>
        </p:spPr>
        <p:txBody>
          <a:bodyPr wrap="none" rtlCol="0">
            <a:spAutoFit/>
          </a:bodyPr>
          <a:lstStyle/>
          <a:p>
            <a:r>
              <a:rPr lang="en-US" sz="2800" dirty="0">
                <a:solidFill>
                  <a:schemeClr val="bg1"/>
                </a:solidFill>
              </a:rPr>
              <a:t>Massive </a:t>
            </a:r>
            <a:r>
              <a:rPr lang="en-US" sz="2800" dirty="0" smtClean="0">
                <a:solidFill>
                  <a:schemeClr val="bg1"/>
                </a:solidFill>
              </a:rPr>
              <a:t>power </a:t>
            </a:r>
            <a:r>
              <a:rPr lang="en-US" sz="2800" dirty="0" smtClean="0">
                <a:solidFill>
                  <a:schemeClr val="bg1"/>
                </a:solidFill>
              </a:rPr>
              <a:t>consumption</a:t>
            </a:r>
            <a:endParaRPr lang="en-US" sz="2800" dirty="0">
              <a:solidFill>
                <a:schemeClr val="bg1"/>
              </a:solidFill>
            </a:endParaRPr>
          </a:p>
        </p:txBody>
      </p:sp>
      <p:sp>
        <p:nvSpPr>
          <p:cNvPr id="7" name="Right Arrow 6"/>
          <p:cNvSpPr/>
          <p:nvPr/>
        </p:nvSpPr>
        <p:spPr>
          <a:xfrm>
            <a:off x="4106910" y="2819400"/>
            <a:ext cx="436857" cy="39019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6" descr="https://s3.amazonaws.com/rapgenius/1347490493_004SPT_Cliff_Robertson_00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45145" y="1744724"/>
            <a:ext cx="5446255" cy="4084692"/>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2630945" y="1897124"/>
            <a:ext cx="4382803" cy="584775"/>
          </a:xfrm>
          <a:prstGeom prst="rect">
            <a:avLst/>
          </a:prstGeom>
          <a:solidFill>
            <a:schemeClr val="accent1"/>
          </a:solidFill>
        </p:spPr>
        <p:txBody>
          <a:bodyPr wrap="none" rtlCol="0">
            <a:spAutoFit/>
          </a:bodyPr>
          <a:lstStyle/>
          <a:p>
            <a:r>
              <a:rPr lang="en-US" sz="3200" dirty="0" smtClean="0">
                <a:solidFill>
                  <a:schemeClr val="bg1"/>
                </a:solidFill>
              </a:rPr>
              <a:t>With great power comes </a:t>
            </a:r>
            <a:endParaRPr lang="en-US" sz="3200" dirty="0">
              <a:solidFill>
                <a:schemeClr val="bg1"/>
              </a:solidFill>
            </a:endParaRPr>
          </a:p>
        </p:txBody>
      </p:sp>
      <p:sp>
        <p:nvSpPr>
          <p:cNvPr id="10" name="TextBox 9"/>
          <p:cNvSpPr txBox="1"/>
          <p:nvPr/>
        </p:nvSpPr>
        <p:spPr>
          <a:xfrm>
            <a:off x="3065225" y="5046149"/>
            <a:ext cx="3538597" cy="584775"/>
          </a:xfrm>
          <a:prstGeom prst="rect">
            <a:avLst/>
          </a:prstGeom>
          <a:noFill/>
        </p:spPr>
        <p:txBody>
          <a:bodyPr wrap="none" rtlCol="0">
            <a:spAutoFit/>
          </a:bodyPr>
          <a:lstStyle/>
          <a:p>
            <a:r>
              <a:rPr lang="en-US" sz="3200" dirty="0">
                <a:solidFill>
                  <a:schemeClr val="bg1"/>
                </a:solidFill>
              </a:rPr>
              <a:t>g</a:t>
            </a:r>
            <a:r>
              <a:rPr lang="en-US" sz="3200" dirty="0" smtClean="0">
                <a:solidFill>
                  <a:schemeClr val="bg1"/>
                </a:solidFill>
              </a:rPr>
              <a:t>reat electricity bills</a:t>
            </a:r>
            <a:endParaRPr lang="en-US" sz="3200" dirty="0">
              <a:solidFill>
                <a:schemeClr val="bg1"/>
              </a:solidFill>
            </a:endParaRPr>
          </a:p>
        </p:txBody>
      </p:sp>
    </p:spTree>
    <p:extLst>
      <p:ext uri="{BB962C8B-B14F-4D97-AF65-F5344CB8AC3E}">
        <p14:creationId xmlns:p14="http://schemas.microsoft.com/office/powerpoint/2010/main" val="26979287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1" nodeType="clickEffect">
                                  <p:stCondLst>
                                    <p:cond delay="0"/>
                                  </p:stCondLst>
                                  <p:childTnLst>
                                    <p:set>
                                      <p:cBhvr>
                                        <p:cTn id="6" dur="1" fill="hold">
                                          <p:stCondLst>
                                            <p:cond delay="0"/>
                                          </p:stCondLst>
                                        </p:cTn>
                                        <p:tgtEl>
                                          <p:spTgt spid="5"/>
                                        </p:tgtEl>
                                        <p:attrNameLst>
                                          <p:attrName>style.visibility</p:attrName>
                                        </p:attrNameLst>
                                      </p:cBhvr>
                                      <p:to>
                                        <p:strVal val="hidden"/>
                                      </p:to>
                                    </p:set>
                                  </p:childTnLst>
                                </p:cTn>
                              </p:par>
                              <p:par>
                                <p:cTn id="7" presetID="1" presetClass="exit" presetSubtype="0" fill="hold" grpId="1" nodeType="withEffect">
                                  <p:stCondLst>
                                    <p:cond delay="0"/>
                                  </p:stCondLst>
                                  <p:childTnLst>
                                    <p:set>
                                      <p:cBhvr>
                                        <p:cTn id="8" dur="1" fill="hold">
                                          <p:stCondLst>
                                            <p:cond delay="0"/>
                                          </p:stCondLst>
                                        </p:cTn>
                                        <p:tgtEl>
                                          <p:spTgt spid="6"/>
                                        </p:tgtEl>
                                        <p:attrNameLst>
                                          <p:attrName>style.visibility</p:attrName>
                                        </p:attrNameLst>
                                      </p:cBhvr>
                                      <p:to>
                                        <p:strVal val="hidden"/>
                                      </p:to>
                                    </p:set>
                                  </p:childTnLst>
                                </p:cTn>
                              </p:par>
                              <p:par>
                                <p:cTn id="9" presetID="1" presetClass="exit" presetSubtype="0" fill="hold" grpId="1" nodeType="withEffect">
                                  <p:stCondLst>
                                    <p:cond delay="0"/>
                                  </p:stCondLst>
                                  <p:childTnLst>
                                    <p:set>
                                      <p:cBhvr>
                                        <p:cTn id="10" dur="1" fill="hold">
                                          <p:stCondLst>
                                            <p:cond delay="0"/>
                                          </p:stCondLst>
                                        </p:cTn>
                                        <p:tgtEl>
                                          <p:spTgt spid="7"/>
                                        </p:tgtEl>
                                        <p:attrNameLst>
                                          <p:attrName>style.visibility</p:attrName>
                                        </p:attrNameLst>
                                      </p:cBhvr>
                                      <p:to>
                                        <p:strVal val="hidden"/>
                                      </p:to>
                                    </p:set>
                                  </p:childTnLst>
                                </p:cTn>
                              </p:par>
                              <p:par>
                                <p:cTn id="11" presetID="1"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1"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1" animBg="1"/>
      <p:bldP spid="6" grpId="1" animBg="1"/>
      <p:bldP spid="7" grpId="1" animBg="1"/>
      <p:bldP spid="9" grpId="0" animBg="1"/>
      <p:bldP spid="10" grpId="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Reserve Margin</a:t>
            </a:r>
            <a:endParaRPr lang="en-US" dirty="0"/>
          </a:p>
        </p:txBody>
      </p:sp>
      <p:pic>
        <p:nvPicPr>
          <p:cNvPr id="7171" name="Picture 3" descr="E:\Users\Saqib Ilyas\Documents\GitHub\elsubmit\margin.ep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1828800"/>
            <a:ext cx="7239000" cy="4185545"/>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p:cNvSpPr>
            <a:spLocks noGrp="1"/>
          </p:cNvSpPr>
          <p:nvPr>
            <p:ph type="sldNum" sz="quarter" idx="12"/>
          </p:nvPr>
        </p:nvSpPr>
        <p:spPr/>
        <p:txBody>
          <a:bodyPr/>
          <a:lstStyle/>
          <a:p>
            <a:fld id="{6E32B92A-CB75-4E54-8293-CBC8A13B5AFB}" type="slidenum">
              <a:rPr lang="en-US" smtClean="0"/>
              <a:t>50</a:t>
            </a:fld>
            <a:endParaRPr lang="en-US"/>
          </a:p>
        </p:txBody>
      </p:sp>
    </p:spTree>
    <p:extLst>
      <p:ext uri="{BB962C8B-B14F-4D97-AF65-F5344CB8AC3E}">
        <p14:creationId xmlns:p14="http://schemas.microsoft.com/office/powerpoint/2010/main" val="3591941366"/>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Results: Power-Saving + Handoff</a:t>
            </a:r>
            <a:br>
              <a:rPr lang="en-US" dirty="0" smtClean="0"/>
            </a:br>
            <a:r>
              <a:rPr lang="en-US" dirty="0" smtClean="0"/>
              <a:t>Absolute Energy Savings (%)</a:t>
            </a:r>
            <a:endParaRPr lang="en-US" dirty="0"/>
          </a:p>
        </p:txBody>
      </p:sp>
      <p:pic>
        <p:nvPicPr>
          <p:cNvPr id="1026" name="Picture 2" descr="E:\Users\Saqib Ilyas\Documents\GitHub\waridtran\figures\ilyas5a.ep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1999" y="1752600"/>
            <a:ext cx="7391401" cy="4419600"/>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p:cNvSpPr>
            <a:spLocks noGrp="1"/>
          </p:cNvSpPr>
          <p:nvPr>
            <p:ph type="sldNum" sz="quarter" idx="12"/>
          </p:nvPr>
        </p:nvSpPr>
        <p:spPr/>
        <p:txBody>
          <a:bodyPr/>
          <a:lstStyle/>
          <a:p>
            <a:fld id="{6E32B92A-CB75-4E54-8293-CBC8A13B5AFB}" type="slidenum">
              <a:rPr lang="en-US" smtClean="0"/>
              <a:t>51</a:t>
            </a:fld>
            <a:endParaRPr lang="en-US"/>
          </a:p>
        </p:txBody>
      </p:sp>
    </p:spTree>
    <p:extLst>
      <p:ext uri="{BB962C8B-B14F-4D97-AF65-F5344CB8AC3E}">
        <p14:creationId xmlns:p14="http://schemas.microsoft.com/office/powerpoint/2010/main" val="3234910278"/>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Effect of Late Deactivation</a:t>
            </a:r>
            <a:endParaRPr lang="en-US" dirty="0"/>
          </a:p>
        </p:txBody>
      </p:sp>
      <p:pic>
        <p:nvPicPr>
          <p:cNvPr id="4098" name="Picture 2" descr="E:\Users\Saqib Ilyas\Documents\GitHub\waridtran\figures\ilyas7.ep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447800"/>
            <a:ext cx="7486650" cy="4543425"/>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p:cNvSpPr>
            <a:spLocks noGrp="1"/>
          </p:cNvSpPr>
          <p:nvPr>
            <p:ph type="sldNum" sz="quarter" idx="12"/>
          </p:nvPr>
        </p:nvSpPr>
        <p:spPr/>
        <p:txBody>
          <a:bodyPr/>
          <a:lstStyle/>
          <a:p>
            <a:fld id="{6E32B92A-CB75-4E54-8293-CBC8A13B5AFB}" type="slidenum">
              <a:rPr lang="en-US" smtClean="0"/>
              <a:t>52</a:t>
            </a:fld>
            <a:endParaRPr lang="en-US"/>
          </a:p>
        </p:txBody>
      </p:sp>
    </p:spTree>
    <p:extLst>
      <p:ext uri="{BB962C8B-B14F-4D97-AF65-F5344CB8AC3E}">
        <p14:creationId xmlns:p14="http://schemas.microsoft.com/office/powerpoint/2010/main" val="1667810192"/>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Randomized Algorithm</a:t>
            </a:r>
            <a:endParaRPr lang="en-US" dirty="0"/>
          </a:p>
        </p:txBody>
      </p:sp>
      <p:pic>
        <p:nvPicPr>
          <p:cNvPr id="4" name="Picture 3" descr="C:\Users\SAQIB\AppData\Local\Microsoft\Windows\Temporary Internet Files\Content.IE5\6OXKIC0L\MC900349993[1].wmf"/>
          <p:cNvPicPr>
            <a:picLocks noChangeAspect="1" noChangeArrowheads="1"/>
          </p:cNvPicPr>
          <p:nvPr/>
        </p:nvPicPr>
        <p:blipFill>
          <a:blip r:embed="rId2" cstate="print"/>
          <a:srcRect/>
          <a:stretch>
            <a:fillRect/>
          </a:stretch>
        </p:blipFill>
        <p:spPr bwMode="auto">
          <a:xfrm>
            <a:off x="1295400" y="2438400"/>
            <a:ext cx="304800" cy="513030"/>
          </a:xfrm>
          <a:prstGeom prst="rect">
            <a:avLst/>
          </a:prstGeom>
          <a:noFill/>
        </p:spPr>
      </p:pic>
      <p:pic>
        <p:nvPicPr>
          <p:cNvPr id="5" name="Picture 3" descr="C:\Users\SAQIB\AppData\Local\Microsoft\Windows\Temporary Internet Files\Content.IE5\6OXKIC0L\MC900349993[1].wmf"/>
          <p:cNvPicPr>
            <a:picLocks noChangeAspect="1" noChangeArrowheads="1"/>
          </p:cNvPicPr>
          <p:nvPr/>
        </p:nvPicPr>
        <p:blipFill>
          <a:blip r:embed="rId2" cstate="print"/>
          <a:srcRect/>
          <a:stretch>
            <a:fillRect/>
          </a:stretch>
        </p:blipFill>
        <p:spPr bwMode="auto">
          <a:xfrm>
            <a:off x="2209800" y="4038600"/>
            <a:ext cx="304800" cy="513030"/>
          </a:xfrm>
          <a:prstGeom prst="rect">
            <a:avLst/>
          </a:prstGeom>
          <a:noFill/>
        </p:spPr>
      </p:pic>
      <p:pic>
        <p:nvPicPr>
          <p:cNvPr id="6" name="Picture 3" descr="C:\Users\SAQIB\AppData\Local\Microsoft\Windows\Temporary Internet Files\Content.IE5\6OXKIC0L\MC900349993[1].wmf"/>
          <p:cNvPicPr>
            <a:picLocks noGrp="1" noChangeAspect="1" noChangeArrowheads="1"/>
          </p:cNvPicPr>
          <p:nvPr>
            <p:ph idx="1"/>
          </p:nvPr>
        </p:nvPicPr>
        <p:blipFill>
          <a:blip r:embed="rId2" cstate="print"/>
          <a:srcRect/>
          <a:stretch>
            <a:fillRect/>
          </a:stretch>
        </p:blipFill>
        <p:spPr bwMode="auto">
          <a:xfrm>
            <a:off x="3124200" y="2362200"/>
            <a:ext cx="304800" cy="513030"/>
          </a:xfrm>
          <a:prstGeom prst="rect">
            <a:avLst/>
          </a:prstGeom>
          <a:noFill/>
        </p:spPr>
      </p:pic>
      <p:pic>
        <p:nvPicPr>
          <p:cNvPr id="7" name="Picture 2" descr="C:\Users\SAQIB\AppData\Local\Microsoft\Windows\Temporary Internet Files\Content.IE5\JN6QEPUW\MC900441450[1].png"/>
          <p:cNvPicPr>
            <a:picLocks noChangeAspect="1" noChangeArrowheads="1"/>
          </p:cNvPicPr>
          <p:nvPr/>
        </p:nvPicPr>
        <p:blipFill>
          <a:blip r:embed="rId3" cstate="print"/>
          <a:srcRect/>
          <a:stretch>
            <a:fillRect/>
          </a:stretch>
        </p:blipFill>
        <p:spPr bwMode="auto">
          <a:xfrm flipH="1">
            <a:off x="457200" y="2514600"/>
            <a:ext cx="381000" cy="381000"/>
          </a:xfrm>
          <a:prstGeom prst="rect">
            <a:avLst/>
          </a:prstGeom>
          <a:noFill/>
        </p:spPr>
      </p:pic>
      <p:sp>
        <p:nvSpPr>
          <p:cNvPr id="8" name="Oval 7"/>
          <p:cNvSpPr/>
          <p:nvPr/>
        </p:nvSpPr>
        <p:spPr>
          <a:xfrm>
            <a:off x="228600" y="1447800"/>
            <a:ext cx="2438400" cy="24384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2057400" y="1447800"/>
            <a:ext cx="2438400" cy="2438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1219200" y="3048000"/>
            <a:ext cx="2438400" cy="2438400"/>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2" descr="C:\Users\SAQIB\AppData\Local\Microsoft\Windows\Temporary Internet Files\Content.IE5\JN6QEPUW\MC900441450[1].png"/>
          <p:cNvPicPr>
            <a:picLocks noChangeAspect="1" noChangeArrowheads="1"/>
          </p:cNvPicPr>
          <p:nvPr/>
        </p:nvPicPr>
        <p:blipFill>
          <a:blip r:embed="rId3" cstate="print"/>
          <a:srcRect/>
          <a:stretch>
            <a:fillRect/>
          </a:stretch>
        </p:blipFill>
        <p:spPr bwMode="auto">
          <a:xfrm flipH="1">
            <a:off x="1641675" y="3318075"/>
            <a:ext cx="381000" cy="381000"/>
          </a:xfrm>
          <a:prstGeom prst="rect">
            <a:avLst/>
          </a:prstGeom>
          <a:noFill/>
        </p:spPr>
      </p:pic>
      <p:pic>
        <p:nvPicPr>
          <p:cNvPr id="12" name="Picture 2" descr="C:\Users\SAQIB\AppData\Local\Microsoft\Windows\Temporary Internet Files\Content.IE5\JN6QEPUW\MC900441450[1].png"/>
          <p:cNvPicPr>
            <a:picLocks noChangeAspect="1" noChangeArrowheads="1"/>
          </p:cNvPicPr>
          <p:nvPr/>
        </p:nvPicPr>
        <p:blipFill>
          <a:blip r:embed="rId3" cstate="print"/>
          <a:srcRect/>
          <a:stretch>
            <a:fillRect/>
          </a:stretch>
        </p:blipFill>
        <p:spPr bwMode="auto">
          <a:xfrm flipH="1">
            <a:off x="1371600" y="1828800"/>
            <a:ext cx="381000" cy="381000"/>
          </a:xfrm>
          <a:prstGeom prst="rect">
            <a:avLst/>
          </a:prstGeom>
          <a:noFill/>
        </p:spPr>
      </p:pic>
      <p:pic>
        <p:nvPicPr>
          <p:cNvPr id="13" name="Picture 2" descr="C:\Users\SAQIB\AppData\Local\Microsoft\Windows\Temporary Internet Files\Content.IE5\JN6QEPUW\MC900441450[1].png"/>
          <p:cNvPicPr>
            <a:picLocks noChangeAspect="1" noChangeArrowheads="1"/>
          </p:cNvPicPr>
          <p:nvPr/>
        </p:nvPicPr>
        <p:blipFill>
          <a:blip r:embed="rId3" cstate="print"/>
          <a:srcRect/>
          <a:stretch>
            <a:fillRect/>
          </a:stretch>
        </p:blipFill>
        <p:spPr bwMode="auto">
          <a:xfrm flipH="1">
            <a:off x="3200400" y="1676400"/>
            <a:ext cx="381000" cy="381000"/>
          </a:xfrm>
          <a:prstGeom prst="rect">
            <a:avLst/>
          </a:prstGeom>
          <a:noFill/>
        </p:spPr>
      </p:pic>
      <p:pic>
        <p:nvPicPr>
          <p:cNvPr id="14" name="Picture 2" descr="C:\Users\SAQIB\AppData\Local\Microsoft\Windows\Temporary Internet Files\Content.IE5\JN6QEPUW\MC900441450[1].png"/>
          <p:cNvPicPr>
            <a:picLocks noChangeAspect="1" noChangeArrowheads="1"/>
          </p:cNvPicPr>
          <p:nvPr/>
        </p:nvPicPr>
        <p:blipFill>
          <a:blip r:embed="rId3" cstate="print"/>
          <a:srcRect/>
          <a:stretch>
            <a:fillRect/>
          </a:stretch>
        </p:blipFill>
        <p:spPr bwMode="auto">
          <a:xfrm flipH="1">
            <a:off x="2613950" y="3241875"/>
            <a:ext cx="381000" cy="381000"/>
          </a:xfrm>
          <a:prstGeom prst="rect">
            <a:avLst/>
          </a:prstGeom>
          <a:noFill/>
        </p:spPr>
      </p:pic>
      <p:pic>
        <p:nvPicPr>
          <p:cNvPr id="15" name="Picture 2" descr="C:\Users\SAQIB\AppData\Local\Microsoft\Windows\Temporary Internet Files\Content.IE5\JN6QEPUW\MC900441450[1].png"/>
          <p:cNvPicPr>
            <a:picLocks noChangeAspect="1" noChangeArrowheads="1"/>
          </p:cNvPicPr>
          <p:nvPr/>
        </p:nvPicPr>
        <p:blipFill>
          <a:blip r:embed="rId3" cstate="print"/>
          <a:srcRect/>
          <a:stretch>
            <a:fillRect/>
          </a:stretch>
        </p:blipFill>
        <p:spPr bwMode="auto">
          <a:xfrm flipH="1">
            <a:off x="3733800" y="2819400"/>
            <a:ext cx="381000" cy="381000"/>
          </a:xfrm>
          <a:prstGeom prst="rect">
            <a:avLst/>
          </a:prstGeom>
          <a:noFill/>
        </p:spPr>
      </p:pic>
      <p:pic>
        <p:nvPicPr>
          <p:cNvPr id="16" name="Picture 2" descr="C:\Users\SAQIB\AppData\Local\Microsoft\Windows\Temporary Internet Files\Content.IE5\JN6QEPUW\MC900441450[1].png"/>
          <p:cNvPicPr>
            <a:picLocks noChangeAspect="1" noChangeArrowheads="1"/>
          </p:cNvPicPr>
          <p:nvPr/>
        </p:nvPicPr>
        <p:blipFill>
          <a:blip r:embed="rId3" cstate="print"/>
          <a:srcRect/>
          <a:stretch>
            <a:fillRect/>
          </a:stretch>
        </p:blipFill>
        <p:spPr bwMode="auto">
          <a:xfrm flipH="1">
            <a:off x="1524000" y="4343400"/>
            <a:ext cx="381000" cy="381000"/>
          </a:xfrm>
          <a:prstGeom prst="rect">
            <a:avLst/>
          </a:prstGeom>
          <a:noFill/>
        </p:spPr>
      </p:pic>
      <p:cxnSp>
        <p:nvCxnSpPr>
          <p:cNvPr id="18" name="Straight Connector 17"/>
          <p:cNvCxnSpPr>
            <a:stCxn id="7" idx="1"/>
            <a:endCxn id="4" idx="1"/>
          </p:cNvCxnSpPr>
          <p:nvPr/>
        </p:nvCxnSpPr>
        <p:spPr>
          <a:xfrm flipV="1">
            <a:off x="838200" y="2694915"/>
            <a:ext cx="457200" cy="10185"/>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V="1">
            <a:off x="1524000" y="2057400"/>
            <a:ext cx="76200" cy="314986"/>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11" idx="0"/>
          </p:cNvCxnSpPr>
          <p:nvPr/>
        </p:nvCxnSpPr>
        <p:spPr>
          <a:xfrm flipH="1" flipV="1">
            <a:off x="1447800" y="2847316"/>
            <a:ext cx="384375" cy="470759"/>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H="1">
            <a:off x="3276600" y="1905000"/>
            <a:ext cx="152400" cy="457201"/>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a:endCxn id="15" idx="0"/>
          </p:cNvCxnSpPr>
          <p:nvPr/>
        </p:nvCxnSpPr>
        <p:spPr>
          <a:xfrm>
            <a:off x="3352800" y="2600986"/>
            <a:ext cx="571500" cy="218414"/>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V="1">
            <a:off x="2880650" y="2777925"/>
            <a:ext cx="395950" cy="498675"/>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V="1">
            <a:off x="1828800" y="4419600"/>
            <a:ext cx="457200" cy="10185"/>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sp>
        <p:nvSpPr>
          <p:cNvPr id="27" name="Rounded Rectangular Callout 26"/>
          <p:cNvSpPr/>
          <p:nvPr/>
        </p:nvSpPr>
        <p:spPr>
          <a:xfrm>
            <a:off x="1447800" y="1066800"/>
            <a:ext cx="1828800" cy="533400"/>
          </a:xfrm>
          <a:prstGeom prst="wedgeRoundRectCallout">
            <a:avLst>
              <a:gd name="adj1" fmla="val 45446"/>
              <a:gd name="adj2" fmla="val 18808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Pick this</a:t>
            </a:r>
            <a:endParaRPr lang="en-US" dirty="0"/>
          </a:p>
        </p:txBody>
      </p:sp>
      <p:sp>
        <p:nvSpPr>
          <p:cNvPr id="30" name="Content Placeholder 2"/>
          <p:cNvSpPr txBox="1">
            <a:spLocks/>
          </p:cNvSpPr>
          <p:nvPr/>
        </p:nvSpPr>
        <p:spPr>
          <a:xfrm>
            <a:off x="4800600" y="1600200"/>
            <a:ext cx="3886200" cy="4525963"/>
          </a:xfrm>
          <a:prstGeom prst="rect">
            <a:avLst/>
          </a:prstGeom>
        </p:spPr>
        <p:txBody>
          <a:bodyPr vert="horz" lIns="91440" tIns="45720" rIns="91440" bIns="45720" rtlCol="0">
            <a:normAutofit fontScale="92500" lnSpcReduction="10000"/>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While there are BTSs in high-power mode</a:t>
            </a:r>
          </a:p>
          <a:p>
            <a:pPr marL="800100" lvl="1" indent="-342900">
              <a:spcBef>
                <a:spcPct val="20000"/>
              </a:spcBef>
              <a:buFont typeface="Arial" pitchFamily="34" charset="0"/>
              <a:buChar cha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Pick a random BTS</a:t>
            </a:r>
          </a:p>
          <a:p>
            <a:pPr marL="800100" lvl="1" indent="-342900">
              <a:spcBef>
                <a:spcPct val="20000"/>
              </a:spcBef>
              <a:buFont typeface="Arial" pitchFamily="34" charset="0"/>
              <a:buChar char="•"/>
            </a:pPr>
            <a:r>
              <a:rPr lang="en-US" sz="3200" dirty="0" smtClean="0"/>
              <a:t>For each call being handled by this BTS</a:t>
            </a:r>
          </a:p>
          <a:p>
            <a:pPr marL="1257300" lvl="2" indent="-342900">
              <a:spcBef>
                <a:spcPct val="20000"/>
              </a:spcBef>
              <a:buFont typeface="Arial" pitchFamily="34" charset="0"/>
              <a:buChar char="•"/>
            </a:pPr>
            <a:r>
              <a:rPr lang="en-US" sz="3200" dirty="0" smtClean="0"/>
              <a:t>Hand-over to a candidate BTS in low-power mode</a:t>
            </a: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31" name="Rounded Rectangular Callout 30"/>
          <p:cNvSpPr/>
          <p:nvPr/>
        </p:nvSpPr>
        <p:spPr>
          <a:xfrm>
            <a:off x="3810000" y="1219200"/>
            <a:ext cx="1143000" cy="304800"/>
          </a:xfrm>
          <a:prstGeom prst="wedgeRoundRectCallout">
            <a:avLst>
              <a:gd name="adj1" fmla="val -72926"/>
              <a:gd name="adj2" fmla="val 10436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Nope</a:t>
            </a:r>
            <a:endParaRPr lang="en-US" dirty="0"/>
          </a:p>
        </p:txBody>
      </p:sp>
      <p:sp>
        <p:nvSpPr>
          <p:cNvPr id="32" name="Rounded Rectangular Callout 31"/>
          <p:cNvSpPr/>
          <p:nvPr/>
        </p:nvSpPr>
        <p:spPr>
          <a:xfrm>
            <a:off x="4267200" y="2286000"/>
            <a:ext cx="1143000" cy="304800"/>
          </a:xfrm>
          <a:prstGeom prst="wedgeRoundRectCallout">
            <a:avLst>
              <a:gd name="adj1" fmla="val -72926"/>
              <a:gd name="adj2" fmla="val 10436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Nope</a:t>
            </a:r>
            <a:endParaRPr lang="en-US" dirty="0"/>
          </a:p>
        </p:txBody>
      </p:sp>
      <p:sp>
        <p:nvSpPr>
          <p:cNvPr id="33" name="Rounded Rectangular Callout 32"/>
          <p:cNvSpPr/>
          <p:nvPr/>
        </p:nvSpPr>
        <p:spPr>
          <a:xfrm>
            <a:off x="3352800" y="3733800"/>
            <a:ext cx="1143000" cy="304800"/>
          </a:xfrm>
          <a:prstGeom prst="wedgeRoundRectCallout">
            <a:avLst>
              <a:gd name="adj1" fmla="val -80368"/>
              <a:gd name="adj2" fmla="val -160756"/>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Yup!</a:t>
            </a:r>
            <a:endParaRPr lang="en-US" dirty="0"/>
          </a:p>
        </p:txBody>
      </p:sp>
      <p:cxnSp>
        <p:nvCxnSpPr>
          <p:cNvPr id="34" name="Straight Connector 33"/>
          <p:cNvCxnSpPr/>
          <p:nvPr/>
        </p:nvCxnSpPr>
        <p:spPr>
          <a:xfrm flipV="1">
            <a:off x="2438400" y="3539925"/>
            <a:ext cx="395950" cy="498675"/>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sp>
        <p:nvSpPr>
          <p:cNvPr id="35" name="Rounded Rectangular Callout 34"/>
          <p:cNvSpPr/>
          <p:nvPr/>
        </p:nvSpPr>
        <p:spPr>
          <a:xfrm>
            <a:off x="3429000" y="4572000"/>
            <a:ext cx="1524000" cy="381000"/>
          </a:xfrm>
          <a:prstGeom prst="wedgeRoundRectCallout">
            <a:avLst>
              <a:gd name="adj1" fmla="val -108042"/>
              <a:gd name="adj2" fmla="val -11331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Power saving</a:t>
            </a:r>
            <a:endParaRPr lang="en-US" dirty="0"/>
          </a:p>
        </p:txBody>
      </p:sp>
      <p:sp>
        <p:nvSpPr>
          <p:cNvPr id="36" name="Rounded Rectangular Callout 35"/>
          <p:cNvSpPr/>
          <p:nvPr/>
        </p:nvSpPr>
        <p:spPr>
          <a:xfrm>
            <a:off x="3733800" y="3581400"/>
            <a:ext cx="1524000" cy="381000"/>
          </a:xfrm>
          <a:prstGeom prst="wedgeRoundRectCallout">
            <a:avLst>
              <a:gd name="adj1" fmla="val -78042"/>
              <a:gd name="adj2" fmla="val -230523"/>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Power saving</a:t>
            </a:r>
            <a:endParaRPr lang="en-US" dirty="0"/>
          </a:p>
        </p:txBody>
      </p:sp>
      <p:sp>
        <p:nvSpPr>
          <p:cNvPr id="3" name="Slide Number Placeholder 2"/>
          <p:cNvSpPr>
            <a:spLocks noGrp="1"/>
          </p:cNvSpPr>
          <p:nvPr>
            <p:ph type="sldNum" sz="quarter" idx="12"/>
          </p:nvPr>
        </p:nvSpPr>
        <p:spPr/>
        <p:txBody>
          <a:bodyPr/>
          <a:lstStyle/>
          <a:p>
            <a:fld id="{6E32B92A-CB75-4E54-8293-CBC8A13B5AFB}" type="slidenum">
              <a:rPr lang="en-US" smtClean="0"/>
              <a:t>53</a:t>
            </a:fld>
            <a:endParaRPr lang="en-US"/>
          </a:p>
        </p:txBody>
      </p:sp>
    </p:spTree>
    <p:extLst>
      <p:ext uri="{BB962C8B-B14F-4D97-AF65-F5344CB8AC3E}">
        <p14:creationId xmlns:p14="http://schemas.microsoft.com/office/powerpoint/2010/main" val="15046256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1" nodeType="clickEffect">
                                  <p:stCondLst>
                                    <p:cond delay="0"/>
                                  </p:stCondLst>
                                  <p:childTnLst>
                                    <p:set>
                                      <p:cBhvr>
                                        <p:cTn id="18" dur="1" fill="hold">
                                          <p:stCondLst>
                                            <p:cond delay="0"/>
                                          </p:stCondLst>
                                        </p:cTn>
                                        <p:tgtEl>
                                          <p:spTgt spid="27"/>
                                        </p:tgtEl>
                                        <p:attrNameLst>
                                          <p:attrName>style.visibility</p:attrName>
                                        </p:attrNameLst>
                                      </p:cBhvr>
                                      <p:to>
                                        <p:strVal val="hidden"/>
                                      </p:to>
                                    </p:set>
                                  </p:childTnLst>
                                </p:cTn>
                              </p:par>
                              <p:par>
                                <p:cTn id="19" presetID="1" presetClass="entr" presetSubtype="0" fill="hold" grpId="0" nodeType="withEffect">
                                  <p:stCondLst>
                                    <p:cond delay="0"/>
                                  </p:stCondLst>
                                  <p:childTnLst>
                                    <p:set>
                                      <p:cBhvr>
                                        <p:cTn id="20" dur="1" fill="hold">
                                          <p:stCondLst>
                                            <p:cond delay="0"/>
                                          </p:stCondLst>
                                        </p:cTn>
                                        <p:tgtEl>
                                          <p:spTgt spid="30">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0">
                                            <p:txEl>
                                              <p:pRg st="3" end="3"/>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1"/>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grpId="1" nodeType="clickEffect">
                                  <p:stCondLst>
                                    <p:cond delay="0"/>
                                  </p:stCondLst>
                                  <p:childTnLst>
                                    <p:set>
                                      <p:cBhvr>
                                        <p:cTn id="32" dur="1" fill="hold">
                                          <p:stCondLst>
                                            <p:cond delay="0"/>
                                          </p:stCondLst>
                                        </p:cTn>
                                        <p:tgtEl>
                                          <p:spTgt spid="31"/>
                                        </p:tgtEl>
                                        <p:attrNameLst>
                                          <p:attrName>style.visibility</p:attrName>
                                        </p:attrNameLst>
                                      </p:cBhvr>
                                      <p:to>
                                        <p:strVal val="hidden"/>
                                      </p:to>
                                    </p:set>
                                  </p:childTnLst>
                                </p:cTn>
                              </p:par>
                              <p:par>
                                <p:cTn id="33" presetID="1" presetClass="entr" presetSubtype="0" fill="hold" grpId="0" nodeType="withEffect">
                                  <p:stCondLst>
                                    <p:cond delay="0"/>
                                  </p:stCondLst>
                                  <p:childTnLst>
                                    <p:set>
                                      <p:cBhvr>
                                        <p:cTn id="34" dur="1" fill="hold">
                                          <p:stCondLst>
                                            <p:cond delay="0"/>
                                          </p:stCondLst>
                                        </p:cTn>
                                        <p:tgtEl>
                                          <p:spTgt spid="3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grpId="1" nodeType="clickEffect">
                                  <p:stCondLst>
                                    <p:cond delay="0"/>
                                  </p:stCondLst>
                                  <p:childTnLst>
                                    <p:set>
                                      <p:cBhvr>
                                        <p:cTn id="38" dur="1" fill="hold">
                                          <p:stCondLst>
                                            <p:cond delay="0"/>
                                          </p:stCondLst>
                                        </p:cTn>
                                        <p:tgtEl>
                                          <p:spTgt spid="32"/>
                                        </p:tgtEl>
                                        <p:attrNameLst>
                                          <p:attrName>style.visibility</p:attrName>
                                        </p:attrNameLst>
                                      </p:cBhvr>
                                      <p:to>
                                        <p:strVal val="hidden"/>
                                      </p:to>
                                    </p:set>
                                  </p:childTnLst>
                                </p:cTn>
                              </p:par>
                              <p:par>
                                <p:cTn id="39" presetID="1" presetClass="entr" presetSubtype="0" fill="hold" grpId="0" nodeType="withEffect">
                                  <p:stCondLst>
                                    <p:cond delay="0"/>
                                  </p:stCondLst>
                                  <p:childTnLst>
                                    <p:set>
                                      <p:cBhvr>
                                        <p:cTn id="40" dur="1" fill="hold">
                                          <p:stCondLst>
                                            <p:cond delay="0"/>
                                          </p:stCondLst>
                                        </p:cTn>
                                        <p:tgtEl>
                                          <p:spTgt spid="33"/>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xit" presetSubtype="0" fill="hold" nodeType="clickEffect">
                                  <p:stCondLst>
                                    <p:cond delay="0"/>
                                  </p:stCondLst>
                                  <p:childTnLst>
                                    <p:set>
                                      <p:cBhvr>
                                        <p:cTn id="44" dur="1" fill="hold">
                                          <p:stCondLst>
                                            <p:cond delay="0"/>
                                          </p:stCondLst>
                                        </p:cTn>
                                        <p:tgtEl>
                                          <p:spTgt spid="23"/>
                                        </p:tgtEl>
                                        <p:attrNameLst>
                                          <p:attrName>style.visibility</p:attrName>
                                        </p:attrNameLst>
                                      </p:cBhvr>
                                      <p:to>
                                        <p:strVal val="hidden"/>
                                      </p:to>
                                    </p:set>
                                  </p:childTnLst>
                                </p:cTn>
                              </p:par>
                              <p:par>
                                <p:cTn id="45" presetID="1" presetClass="entr" presetSubtype="0" fill="hold" nodeType="withEffect">
                                  <p:stCondLst>
                                    <p:cond delay="0"/>
                                  </p:stCondLst>
                                  <p:childTnLst>
                                    <p:set>
                                      <p:cBhvr>
                                        <p:cTn id="46" dur="1" fill="hold">
                                          <p:stCondLst>
                                            <p:cond delay="0"/>
                                          </p:stCondLst>
                                        </p:cTn>
                                        <p:tgtEl>
                                          <p:spTgt spid="34"/>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xit" presetSubtype="0" fill="hold" grpId="1" nodeType="clickEffect">
                                  <p:stCondLst>
                                    <p:cond delay="0"/>
                                  </p:stCondLst>
                                  <p:childTnLst>
                                    <p:set>
                                      <p:cBhvr>
                                        <p:cTn id="50" dur="1" fill="hold">
                                          <p:stCondLst>
                                            <p:cond delay="0"/>
                                          </p:stCondLst>
                                        </p:cTn>
                                        <p:tgtEl>
                                          <p:spTgt spid="33"/>
                                        </p:tgtEl>
                                        <p:attrNameLst>
                                          <p:attrName>style.visibility</p:attrName>
                                        </p:attrNameLst>
                                      </p:cBhvr>
                                      <p:to>
                                        <p:strVal val="hidden"/>
                                      </p:to>
                                    </p:set>
                                  </p:childTnLst>
                                </p:cTn>
                              </p:par>
                              <p:par>
                                <p:cTn id="51" presetID="1" presetClass="entr" presetSubtype="0" fill="hold" grpId="0" nodeType="withEffect">
                                  <p:stCondLst>
                                    <p:cond delay="0"/>
                                  </p:stCondLst>
                                  <p:childTnLst>
                                    <p:set>
                                      <p:cBhvr>
                                        <p:cTn id="52" dur="1" fill="hold">
                                          <p:stCondLst>
                                            <p:cond delay="0"/>
                                          </p:stCondLst>
                                        </p:cTn>
                                        <p:tgtEl>
                                          <p:spTgt spid="35"/>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7" grpId="1" animBg="1"/>
      <p:bldP spid="30" grpId="0" build="p"/>
      <p:bldP spid="31" grpId="0" animBg="1"/>
      <p:bldP spid="31" grpId="1" animBg="1"/>
      <p:bldP spid="32" grpId="0" animBg="1"/>
      <p:bldP spid="32" grpId="1" animBg="1"/>
      <p:bldP spid="33" grpId="0" animBg="1"/>
      <p:bldP spid="33" grpId="1" animBg="1"/>
      <p:bldP spid="35" grpId="0" animBg="1"/>
      <p:bldP spid="36"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Performance of Heuristic Algorithm</a:t>
            </a:r>
            <a:endParaRPr lang="en-US" dirty="0"/>
          </a:p>
        </p:txBody>
      </p:sp>
      <p:pic>
        <p:nvPicPr>
          <p:cNvPr id="3074" name="Picture 2" descr="E:\Users\Saqib Ilyas\Documents\GitHub\waridtran\figures\ilyas6.ep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599" y="1600200"/>
            <a:ext cx="7315201" cy="4356100"/>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p:cNvSpPr>
            <a:spLocks noGrp="1"/>
          </p:cNvSpPr>
          <p:nvPr>
            <p:ph type="sldNum" sz="quarter" idx="12"/>
          </p:nvPr>
        </p:nvSpPr>
        <p:spPr/>
        <p:txBody>
          <a:bodyPr/>
          <a:lstStyle/>
          <a:p>
            <a:fld id="{6E32B92A-CB75-4E54-8293-CBC8A13B5AFB}" type="slidenum">
              <a:rPr lang="en-US" smtClean="0"/>
              <a:t>54</a:t>
            </a:fld>
            <a:endParaRPr lang="en-US"/>
          </a:p>
        </p:txBody>
      </p:sp>
    </p:spTree>
    <p:extLst>
      <p:ext uri="{BB962C8B-B14F-4D97-AF65-F5344CB8AC3E}">
        <p14:creationId xmlns:p14="http://schemas.microsoft.com/office/powerpoint/2010/main" val="307889297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Motivation</a:t>
            </a:r>
            <a:endParaRPr lang="en-US" dirty="0"/>
          </a:p>
        </p:txBody>
      </p:sp>
      <p:pic>
        <p:nvPicPr>
          <p:cNvPr id="1026" name="Picture 2" descr="http://api.ning.com/files/GTT*uiEbDrqF65QG9Z2mOPEep6-UKGEkgedZ8cqwD1wXXPQye*eElgo6dPfVsljM6-gBdiCv2krET6EVCUuukAHmuWZAI6di/google.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1447800"/>
            <a:ext cx="3079750" cy="125912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3683988" y="1556376"/>
            <a:ext cx="1462260" cy="584775"/>
          </a:xfrm>
          <a:prstGeom prst="rect">
            <a:avLst/>
          </a:prstGeom>
          <a:noFill/>
        </p:spPr>
        <p:txBody>
          <a:bodyPr wrap="none" rtlCol="0">
            <a:spAutoFit/>
          </a:bodyPr>
          <a:lstStyle/>
          <a:p>
            <a:r>
              <a:rPr lang="en-US" sz="3200" dirty="0" smtClean="0"/>
              <a:t>$951 M</a:t>
            </a:r>
            <a:endParaRPr lang="en-US" sz="3200" dirty="0"/>
          </a:p>
        </p:txBody>
      </p:sp>
      <p:sp>
        <p:nvSpPr>
          <p:cNvPr id="5" name="TextBox 4"/>
          <p:cNvSpPr txBox="1"/>
          <p:nvPr/>
        </p:nvSpPr>
        <p:spPr>
          <a:xfrm>
            <a:off x="990600" y="6400800"/>
            <a:ext cx="3441904" cy="369332"/>
          </a:xfrm>
          <a:prstGeom prst="rect">
            <a:avLst/>
          </a:prstGeom>
          <a:noFill/>
        </p:spPr>
        <p:txBody>
          <a:bodyPr wrap="none" rtlCol="0">
            <a:spAutoFit/>
          </a:bodyPr>
          <a:lstStyle/>
          <a:p>
            <a:r>
              <a:rPr lang="en-US" dirty="0" smtClean="0"/>
              <a:t>Source: datacenterknowledge.com</a:t>
            </a:r>
            <a:endParaRPr lang="en-US" dirty="0"/>
          </a:p>
        </p:txBody>
      </p:sp>
      <p:sp>
        <p:nvSpPr>
          <p:cNvPr id="10" name="TextBox 9"/>
          <p:cNvSpPr txBox="1"/>
          <p:nvPr/>
        </p:nvSpPr>
        <p:spPr>
          <a:xfrm>
            <a:off x="3663810" y="2680157"/>
            <a:ext cx="1462260" cy="584775"/>
          </a:xfrm>
          <a:prstGeom prst="rect">
            <a:avLst/>
          </a:prstGeom>
          <a:noFill/>
        </p:spPr>
        <p:txBody>
          <a:bodyPr wrap="none" rtlCol="0">
            <a:spAutoFit/>
          </a:bodyPr>
          <a:lstStyle/>
          <a:p>
            <a:r>
              <a:rPr lang="en-US" sz="3200" dirty="0" smtClean="0"/>
              <a:t>$143 M</a:t>
            </a:r>
            <a:endParaRPr lang="en-US" sz="3200" dirty="0"/>
          </a:p>
        </p:txBody>
      </p:sp>
      <p:sp>
        <p:nvSpPr>
          <p:cNvPr id="11" name="TextBox 10"/>
          <p:cNvSpPr txBox="1"/>
          <p:nvPr/>
        </p:nvSpPr>
        <p:spPr>
          <a:xfrm>
            <a:off x="416484" y="6399021"/>
            <a:ext cx="8346516" cy="338554"/>
          </a:xfrm>
          <a:prstGeom prst="rect">
            <a:avLst/>
          </a:prstGeom>
          <a:noFill/>
        </p:spPr>
        <p:txBody>
          <a:bodyPr wrap="none" rtlCol="0">
            <a:spAutoFit/>
          </a:bodyPr>
          <a:lstStyle/>
          <a:p>
            <a:r>
              <a:rPr lang="en-US" sz="1600" dirty="0" smtClean="0"/>
              <a:t>Source: Greenberg et. al, “Cost of a cloud: Research Problems in Data Center Networks”, CCR 2009</a:t>
            </a:r>
            <a:endParaRPr lang="en-US" sz="1600" dirty="0"/>
          </a:p>
        </p:txBody>
      </p:sp>
      <p:cxnSp>
        <p:nvCxnSpPr>
          <p:cNvPr id="12" name="Straight Connector 11"/>
          <p:cNvCxnSpPr/>
          <p:nvPr/>
        </p:nvCxnSpPr>
        <p:spPr>
          <a:xfrm>
            <a:off x="143435" y="3352800"/>
            <a:ext cx="8686800" cy="0"/>
          </a:xfrm>
          <a:prstGeom prst="line">
            <a:avLst/>
          </a:prstGeom>
          <a:ln w="25400"/>
        </p:spPr>
        <p:style>
          <a:lnRef idx="1">
            <a:schemeClr val="accent1"/>
          </a:lnRef>
          <a:fillRef idx="0">
            <a:schemeClr val="accent1"/>
          </a:fillRef>
          <a:effectRef idx="0">
            <a:schemeClr val="accent1"/>
          </a:effectRef>
          <a:fontRef idx="minor">
            <a:schemeClr val="tx1"/>
          </a:fontRef>
        </p:style>
      </p:cxnSp>
      <p:pic>
        <p:nvPicPr>
          <p:cNvPr id="1030" name="Picture 6" descr="https://www.marketbeat.com/logos/telecom-italia-logo.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5800" y="3657600"/>
            <a:ext cx="3299386" cy="1021642"/>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8" name="Chart 17"/>
          <p:cNvGraphicFramePr>
            <a:graphicFrameLocks/>
          </p:cNvGraphicFramePr>
          <p:nvPr>
            <p:extLst>
              <p:ext uri="{D42A27DB-BD31-4B8C-83A1-F6EECF244321}">
                <p14:modId xmlns:p14="http://schemas.microsoft.com/office/powerpoint/2010/main" val="1855777874"/>
              </p:ext>
            </p:extLst>
          </p:nvPr>
        </p:nvGraphicFramePr>
        <p:xfrm>
          <a:off x="6284372" y="1391564"/>
          <a:ext cx="2900082" cy="1941271"/>
        </p:xfrm>
        <a:graphic>
          <a:graphicData uri="http://schemas.openxmlformats.org/drawingml/2006/chart">
            <c:chart xmlns:c="http://schemas.openxmlformats.org/drawingml/2006/chart" xmlns:r="http://schemas.openxmlformats.org/officeDocument/2006/relationships" r:id="rId4"/>
          </a:graphicData>
        </a:graphic>
      </p:graphicFrame>
      <p:sp>
        <p:nvSpPr>
          <p:cNvPr id="13" name="TextBox 12"/>
          <p:cNvSpPr txBox="1"/>
          <p:nvPr/>
        </p:nvSpPr>
        <p:spPr>
          <a:xfrm>
            <a:off x="7010400" y="381000"/>
            <a:ext cx="1587294" cy="707886"/>
          </a:xfrm>
          <a:prstGeom prst="rect">
            <a:avLst/>
          </a:prstGeom>
          <a:noFill/>
        </p:spPr>
        <p:txBody>
          <a:bodyPr wrap="none" rtlCol="0">
            <a:spAutoFit/>
          </a:bodyPr>
          <a:lstStyle/>
          <a:p>
            <a:r>
              <a:rPr lang="en-US" sz="2000" dirty="0" smtClean="0"/>
              <a:t>Electricity Bill</a:t>
            </a:r>
          </a:p>
          <a:p>
            <a:pPr algn="ctr"/>
            <a:r>
              <a:rPr lang="en-US" sz="2000" dirty="0" smtClean="0"/>
              <a:t>15%</a:t>
            </a:r>
            <a:endParaRPr lang="en-US" sz="2000" dirty="0"/>
          </a:p>
        </p:txBody>
      </p:sp>
      <p:cxnSp>
        <p:nvCxnSpPr>
          <p:cNvPr id="16" name="Straight Arrow Connector 15"/>
          <p:cNvCxnSpPr/>
          <p:nvPr/>
        </p:nvCxnSpPr>
        <p:spPr>
          <a:xfrm flipH="1">
            <a:off x="7461390" y="990600"/>
            <a:ext cx="108582" cy="468868"/>
          </a:xfrm>
          <a:prstGeom prst="straightConnector1">
            <a:avLst/>
          </a:prstGeom>
          <a:ln w="22225">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3594847" y="1219200"/>
            <a:ext cx="3137397" cy="461665"/>
          </a:xfrm>
          <a:prstGeom prst="rect">
            <a:avLst/>
          </a:prstGeom>
          <a:noFill/>
        </p:spPr>
        <p:txBody>
          <a:bodyPr wrap="none" rtlCol="0">
            <a:spAutoFit/>
          </a:bodyPr>
          <a:lstStyle/>
          <a:p>
            <a:r>
              <a:rPr lang="en-US" sz="2400" b="1" dirty="0" smtClean="0">
                <a:solidFill>
                  <a:srgbClr val="006600"/>
                </a:solidFill>
              </a:rPr>
              <a:t>Annual DC </a:t>
            </a:r>
            <a:r>
              <a:rPr lang="en-US" sz="2400" b="1" dirty="0" err="1" smtClean="0">
                <a:solidFill>
                  <a:srgbClr val="006600"/>
                </a:solidFill>
              </a:rPr>
              <a:t>Opex</a:t>
            </a:r>
            <a:r>
              <a:rPr lang="en-US" sz="2400" b="1" dirty="0" smtClean="0">
                <a:solidFill>
                  <a:srgbClr val="006600"/>
                </a:solidFill>
              </a:rPr>
              <a:t> (2011)</a:t>
            </a:r>
            <a:endParaRPr lang="en-US" sz="2400" b="1" dirty="0">
              <a:solidFill>
                <a:srgbClr val="006600"/>
              </a:solidFill>
            </a:endParaRPr>
          </a:p>
        </p:txBody>
      </p:sp>
      <p:sp>
        <p:nvSpPr>
          <p:cNvPr id="26" name="TextBox 25"/>
          <p:cNvSpPr txBox="1"/>
          <p:nvPr/>
        </p:nvSpPr>
        <p:spPr>
          <a:xfrm>
            <a:off x="3614504" y="2362200"/>
            <a:ext cx="2067938" cy="461665"/>
          </a:xfrm>
          <a:prstGeom prst="rect">
            <a:avLst/>
          </a:prstGeom>
          <a:noFill/>
        </p:spPr>
        <p:txBody>
          <a:bodyPr wrap="none" rtlCol="0">
            <a:spAutoFit/>
          </a:bodyPr>
          <a:lstStyle/>
          <a:p>
            <a:r>
              <a:rPr lang="en-US" sz="2400" b="1" dirty="0" smtClean="0">
                <a:solidFill>
                  <a:srgbClr val="FF0000"/>
                </a:solidFill>
              </a:rPr>
              <a:t>Electricity Cost</a:t>
            </a:r>
            <a:endParaRPr lang="en-US" sz="2400" b="1" dirty="0">
              <a:solidFill>
                <a:srgbClr val="FF0000"/>
              </a:solidFill>
            </a:endParaRPr>
          </a:p>
        </p:txBody>
      </p:sp>
      <p:graphicFrame>
        <p:nvGraphicFramePr>
          <p:cNvPr id="28" name="Chart 27"/>
          <p:cNvGraphicFramePr>
            <a:graphicFrameLocks/>
          </p:cNvGraphicFramePr>
          <p:nvPr>
            <p:extLst>
              <p:ext uri="{D42A27DB-BD31-4B8C-83A1-F6EECF244321}">
                <p14:modId xmlns:p14="http://schemas.microsoft.com/office/powerpoint/2010/main" val="841163479"/>
              </p:ext>
            </p:extLst>
          </p:nvPr>
        </p:nvGraphicFramePr>
        <p:xfrm>
          <a:off x="7010400" y="4419600"/>
          <a:ext cx="1981200" cy="1752599"/>
        </p:xfrm>
        <a:graphic>
          <a:graphicData uri="http://schemas.openxmlformats.org/drawingml/2006/chart">
            <c:chart xmlns:c="http://schemas.openxmlformats.org/drawingml/2006/chart" xmlns:r="http://schemas.openxmlformats.org/officeDocument/2006/relationships" r:id="rId5"/>
          </a:graphicData>
        </a:graphic>
      </p:graphicFrame>
      <p:sp>
        <p:nvSpPr>
          <p:cNvPr id="32" name="TextBox 31"/>
          <p:cNvSpPr txBox="1"/>
          <p:nvPr/>
        </p:nvSpPr>
        <p:spPr>
          <a:xfrm>
            <a:off x="6436772" y="3505200"/>
            <a:ext cx="1587294" cy="707886"/>
          </a:xfrm>
          <a:prstGeom prst="rect">
            <a:avLst/>
          </a:prstGeom>
          <a:noFill/>
        </p:spPr>
        <p:txBody>
          <a:bodyPr wrap="none" rtlCol="0">
            <a:spAutoFit/>
          </a:bodyPr>
          <a:lstStyle/>
          <a:p>
            <a:r>
              <a:rPr lang="en-US" sz="2000" dirty="0" smtClean="0"/>
              <a:t>Electricity Bill</a:t>
            </a:r>
          </a:p>
          <a:p>
            <a:pPr algn="ctr"/>
            <a:r>
              <a:rPr lang="en-US" sz="2000" dirty="0" err="1" smtClean="0"/>
              <a:t>Upto</a:t>
            </a:r>
            <a:r>
              <a:rPr lang="en-US" sz="2000" dirty="0" smtClean="0"/>
              <a:t> 50%</a:t>
            </a:r>
            <a:endParaRPr lang="en-US" sz="2000" dirty="0"/>
          </a:p>
        </p:txBody>
      </p:sp>
      <p:cxnSp>
        <p:nvCxnSpPr>
          <p:cNvPr id="33" name="Straight Arrow Connector 32"/>
          <p:cNvCxnSpPr/>
          <p:nvPr/>
        </p:nvCxnSpPr>
        <p:spPr>
          <a:xfrm>
            <a:off x="7283158" y="4214209"/>
            <a:ext cx="286814" cy="465033"/>
          </a:xfrm>
          <a:prstGeom prst="straightConnector1">
            <a:avLst/>
          </a:prstGeom>
          <a:ln w="22225">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1604363" y="5257800"/>
            <a:ext cx="1253869" cy="584775"/>
          </a:xfrm>
          <a:prstGeom prst="rect">
            <a:avLst/>
          </a:prstGeom>
          <a:noFill/>
        </p:spPr>
        <p:txBody>
          <a:bodyPr wrap="none" rtlCol="0">
            <a:spAutoFit/>
          </a:bodyPr>
          <a:lstStyle/>
          <a:p>
            <a:r>
              <a:rPr lang="en-US" sz="3200" dirty="0" smtClean="0"/>
              <a:t>$81 M</a:t>
            </a:r>
            <a:endParaRPr lang="en-US" sz="3200" dirty="0"/>
          </a:p>
        </p:txBody>
      </p:sp>
      <p:sp>
        <p:nvSpPr>
          <p:cNvPr id="39" name="TextBox 38"/>
          <p:cNvSpPr txBox="1"/>
          <p:nvPr/>
        </p:nvSpPr>
        <p:spPr>
          <a:xfrm>
            <a:off x="1355968" y="4876800"/>
            <a:ext cx="2951193" cy="461665"/>
          </a:xfrm>
          <a:prstGeom prst="rect">
            <a:avLst/>
          </a:prstGeom>
          <a:noFill/>
        </p:spPr>
        <p:txBody>
          <a:bodyPr wrap="none" rtlCol="0">
            <a:spAutoFit/>
          </a:bodyPr>
          <a:lstStyle/>
          <a:p>
            <a:r>
              <a:rPr lang="en-US" sz="2400" b="1" dirty="0" smtClean="0">
                <a:solidFill>
                  <a:srgbClr val="FF0000"/>
                </a:solidFill>
              </a:rPr>
              <a:t>Electricity Cost </a:t>
            </a:r>
            <a:r>
              <a:rPr lang="en-US" sz="2400" b="1" dirty="0" smtClean="0">
                <a:solidFill>
                  <a:srgbClr val="FF0000"/>
                </a:solidFill>
              </a:rPr>
              <a:t>(2012)</a:t>
            </a:r>
            <a:endParaRPr lang="en-US" sz="2400" b="1" dirty="0">
              <a:solidFill>
                <a:srgbClr val="FF0000"/>
              </a:solidFill>
            </a:endParaRPr>
          </a:p>
        </p:txBody>
      </p:sp>
      <p:sp>
        <p:nvSpPr>
          <p:cNvPr id="40" name="TextBox 39"/>
          <p:cNvSpPr txBox="1"/>
          <p:nvPr/>
        </p:nvSpPr>
        <p:spPr>
          <a:xfrm>
            <a:off x="990600" y="6400800"/>
            <a:ext cx="4359463" cy="369332"/>
          </a:xfrm>
          <a:prstGeom prst="rect">
            <a:avLst/>
          </a:prstGeom>
          <a:noFill/>
        </p:spPr>
        <p:txBody>
          <a:bodyPr wrap="none" rtlCol="0">
            <a:spAutoFit/>
          </a:bodyPr>
          <a:lstStyle/>
          <a:p>
            <a:r>
              <a:rPr lang="en-US" dirty="0" smtClean="0"/>
              <a:t>Source: </a:t>
            </a:r>
            <a:r>
              <a:rPr lang="en-US" dirty="0" smtClean="0"/>
              <a:t>GREENNETS Report Summary (2014)</a:t>
            </a:r>
            <a:endParaRPr lang="en-US" dirty="0"/>
          </a:p>
        </p:txBody>
      </p:sp>
      <p:sp>
        <p:nvSpPr>
          <p:cNvPr id="35" name="TextBox 34"/>
          <p:cNvSpPr txBox="1"/>
          <p:nvPr/>
        </p:nvSpPr>
        <p:spPr>
          <a:xfrm>
            <a:off x="0" y="2971800"/>
            <a:ext cx="9166484" cy="769441"/>
          </a:xfrm>
          <a:prstGeom prst="rect">
            <a:avLst/>
          </a:prstGeom>
          <a:solidFill>
            <a:srgbClr val="002060"/>
          </a:solidFill>
        </p:spPr>
        <p:txBody>
          <a:bodyPr wrap="none" rtlCol="0">
            <a:spAutoFit/>
          </a:bodyPr>
          <a:lstStyle/>
          <a:p>
            <a:r>
              <a:rPr lang="en-US" sz="4400" dirty="0" smtClean="0">
                <a:solidFill>
                  <a:schemeClr val="bg1"/>
                </a:solidFill>
              </a:rPr>
              <a:t>Network e</a:t>
            </a:r>
            <a:r>
              <a:rPr lang="en-US" sz="4400" dirty="0" smtClean="0">
                <a:solidFill>
                  <a:schemeClr val="bg1"/>
                </a:solidFill>
              </a:rPr>
              <a:t>lectricity costs are significant</a:t>
            </a:r>
            <a:endParaRPr lang="en-US" sz="4400" dirty="0">
              <a:solidFill>
                <a:schemeClr val="bg1"/>
              </a:solidFill>
            </a:endParaRPr>
          </a:p>
        </p:txBody>
      </p:sp>
      <p:sp>
        <p:nvSpPr>
          <p:cNvPr id="3" name="Slide Number Placeholder 2"/>
          <p:cNvSpPr>
            <a:spLocks noGrp="1"/>
          </p:cNvSpPr>
          <p:nvPr>
            <p:ph type="sldNum" sz="quarter" idx="12"/>
          </p:nvPr>
        </p:nvSpPr>
        <p:spPr/>
        <p:txBody>
          <a:bodyPr/>
          <a:lstStyle/>
          <a:p>
            <a:fld id="{6E32B92A-CB75-4E54-8293-CBC8A13B5AFB}" type="slidenum">
              <a:rPr lang="en-US" smtClean="0"/>
              <a:t>6</a:t>
            </a:fld>
            <a:endParaRPr lang="en-US"/>
          </a:p>
        </p:txBody>
      </p:sp>
    </p:spTree>
    <p:extLst>
      <p:ext uri="{BB962C8B-B14F-4D97-AF65-F5344CB8AC3E}">
        <p14:creationId xmlns:p14="http://schemas.microsoft.com/office/powerpoint/2010/main" val="39068752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1" nodeType="clickEffect">
                                  <p:stCondLst>
                                    <p:cond delay="0"/>
                                  </p:stCondLst>
                                  <p:childTnLst>
                                    <p:set>
                                      <p:cBhvr>
                                        <p:cTn id="14" dur="1" fill="hold">
                                          <p:stCondLst>
                                            <p:cond delay="0"/>
                                          </p:stCondLst>
                                        </p:cTn>
                                        <p:tgtEl>
                                          <p:spTgt spid="5"/>
                                        </p:tgtEl>
                                        <p:attrNameLst>
                                          <p:attrName>style.visibility</p:attrName>
                                        </p:attrNameLst>
                                      </p:cBhvr>
                                      <p:to>
                                        <p:strVal val="hidden"/>
                                      </p:to>
                                    </p:set>
                                  </p:childTnLst>
                                </p:cTn>
                              </p:par>
                              <p:par>
                                <p:cTn id="15" presetID="1" presetClass="entr" presetSubtype="0" fill="hold" grpId="0" nodeType="with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grpId="1" nodeType="clickEffect">
                                  <p:stCondLst>
                                    <p:cond delay="0"/>
                                  </p:stCondLst>
                                  <p:childTnLst>
                                    <p:set>
                                      <p:cBhvr>
                                        <p:cTn id="30" dur="1" fill="hold">
                                          <p:stCondLst>
                                            <p:cond delay="0"/>
                                          </p:stCondLst>
                                        </p:cTn>
                                        <p:tgtEl>
                                          <p:spTgt spid="11"/>
                                        </p:tgtEl>
                                        <p:attrNameLst>
                                          <p:attrName>style.visibility</p:attrName>
                                        </p:attrNameLst>
                                      </p:cBhvr>
                                      <p:to>
                                        <p:strVal val="hidden"/>
                                      </p:to>
                                    </p:set>
                                  </p:childTnLst>
                                </p:cTn>
                              </p:par>
                              <p:par>
                                <p:cTn id="31" presetID="1" presetClass="entr" presetSubtype="0" fill="hold" nodeType="withEffect">
                                  <p:stCondLst>
                                    <p:cond delay="0"/>
                                  </p:stCondLst>
                                  <p:childTnLst>
                                    <p:set>
                                      <p:cBhvr>
                                        <p:cTn id="32" dur="1" fill="hold">
                                          <p:stCondLst>
                                            <p:cond delay="0"/>
                                          </p:stCondLst>
                                        </p:cTn>
                                        <p:tgtEl>
                                          <p:spTgt spid="12"/>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03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9"/>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8"/>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8"/>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40"/>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2"/>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33"/>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xit" presetSubtype="0" fill="hold" grpId="1" nodeType="clickEffect">
                                  <p:stCondLst>
                                    <p:cond delay="0"/>
                                  </p:stCondLst>
                                  <p:childTnLst>
                                    <p:set>
                                      <p:cBhvr>
                                        <p:cTn id="54" dur="1" fill="hold">
                                          <p:stCondLst>
                                            <p:cond delay="0"/>
                                          </p:stCondLst>
                                        </p:cTn>
                                        <p:tgtEl>
                                          <p:spTgt spid="40"/>
                                        </p:tgtEl>
                                        <p:attrNameLst>
                                          <p:attrName>style.visibility</p:attrName>
                                        </p:attrNameLst>
                                      </p:cBhvr>
                                      <p:to>
                                        <p:strVal val="hidden"/>
                                      </p:to>
                                    </p:set>
                                  </p:childTnLst>
                                </p:cTn>
                              </p:par>
                              <p:par>
                                <p:cTn id="55" presetID="9" presetClass="emph" presetSubtype="0" grpId="1" nodeType="withEffect">
                                  <p:stCondLst>
                                    <p:cond delay="0"/>
                                  </p:stCondLst>
                                  <p:childTnLst>
                                    <p:set>
                                      <p:cBhvr rctx="PPT">
                                        <p:cTn id="56" dur="indefinite"/>
                                        <p:tgtEl>
                                          <p:spTgt spid="22"/>
                                        </p:tgtEl>
                                        <p:attrNameLst>
                                          <p:attrName>style.opacity</p:attrName>
                                        </p:attrNameLst>
                                      </p:cBhvr>
                                      <p:to>
                                        <p:strVal val="0.5"/>
                                      </p:to>
                                    </p:set>
                                    <p:animEffect filter="image" prLst="opacity: 0.5">
                                      <p:cBhvr rctx="IE">
                                        <p:cTn id="57" dur="indefinite"/>
                                        <p:tgtEl>
                                          <p:spTgt spid="22"/>
                                        </p:tgtEl>
                                      </p:cBhvr>
                                    </p:animEffect>
                                  </p:childTnLst>
                                </p:cTn>
                              </p:par>
                              <p:par>
                                <p:cTn id="58" presetID="1" presetClass="entr" presetSubtype="0" fill="hold" grpId="0" nodeType="withEffect">
                                  <p:stCondLst>
                                    <p:cond delay="0"/>
                                  </p:stCondLst>
                                  <p:childTnLst>
                                    <p:set>
                                      <p:cBhvr>
                                        <p:cTn id="59" dur="1" fill="hold">
                                          <p:stCondLst>
                                            <p:cond delay="0"/>
                                          </p:stCondLst>
                                        </p:cTn>
                                        <p:tgtEl>
                                          <p:spTgt spid="35"/>
                                        </p:tgtEl>
                                        <p:attrNameLst>
                                          <p:attrName>style.visibility</p:attrName>
                                        </p:attrNameLst>
                                      </p:cBhvr>
                                      <p:to>
                                        <p:strVal val="visible"/>
                                      </p:to>
                                    </p:set>
                                  </p:childTnLst>
                                </p:cTn>
                              </p:par>
                              <p:par>
                                <p:cTn id="60" presetID="9" presetClass="emph" presetSubtype="0" grpId="1" nodeType="withEffect">
                                  <p:stCondLst>
                                    <p:cond delay="0"/>
                                  </p:stCondLst>
                                  <p:childTnLst>
                                    <p:set>
                                      <p:cBhvr rctx="PPT">
                                        <p:cTn id="61" dur="indefinite"/>
                                        <p:tgtEl>
                                          <p:spTgt spid="4"/>
                                        </p:tgtEl>
                                        <p:attrNameLst>
                                          <p:attrName>style.opacity</p:attrName>
                                        </p:attrNameLst>
                                      </p:cBhvr>
                                      <p:to>
                                        <p:strVal val="0.5"/>
                                      </p:to>
                                    </p:set>
                                    <p:animEffect filter="image" prLst="opacity: 0.5">
                                      <p:cBhvr rctx="IE">
                                        <p:cTn id="62" dur="indefinite"/>
                                        <p:tgtEl>
                                          <p:spTgt spid="4"/>
                                        </p:tgtEl>
                                      </p:cBhvr>
                                    </p:animEffect>
                                  </p:childTnLst>
                                </p:cTn>
                              </p:par>
                              <p:par>
                                <p:cTn id="63" presetID="9" presetClass="emph" presetSubtype="0" grpId="2" nodeType="withEffect">
                                  <p:stCondLst>
                                    <p:cond delay="0"/>
                                  </p:stCondLst>
                                  <p:childTnLst>
                                    <p:set>
                                      <p:cBhvr rctx="PPT">
                                        <p:cTn id="64" dur="indefinite"/>
                                        <p:tgtEl>
                                          <p:spTgt spid="5"/>
                                        </p:tgtEl>
                                        <p:attrNameLst>
                                          <p:attrName>style.opacity</p:attrName>
                                        </p:attrNameLst>
                                      </p:cBhvr>
                                      <p:to>
                                        <p:strVal val="0.5"/>
                                      </p:to>
                                    </p:set>
                                    <p:animEffect filter="image" prLst="opacity: 0.5">
                                      <p:cBhvr rctx="IE">
                                        <p:cTn id="65" dur="indefinite"/>
                                        <p:tgtEl>
                                          <p:spTgt spid="5"/>
                                        </p:tgtEl>
                                      </p:cBhvr>
                                    </p:animEffect>
                                  </p:childTnLst>
                                </p:cTn>
                              </p:par>
                              <p:par>
                                <p:cTn id="66" presetID="9" presetClass="emph" presetSubtype="0" grpId="1" nodeType="withEffect">
                                  <p:stCondLst>
                                    <p:cond delay="0"/>
                                  </p:stCondLst>
                                  <p:childTnLst>
                                    <p:set>
                                      <p:cBhvr rctx="PPT">
                                        <p:cTn id="67" dur="indefinite"/>
                                        <p:tgtEl>
                                          <p:spTgt spid="18"/>
                                        </p:tgtEl>
                                        <p:attrNameLst>
                                          <p:attrName>style.opacity</p:attrName>
                                        </p:attrNameLst>
                                      </p:cBhvr>
                                      <p:to>
                                        <p:strVal val="0.5"/>
                                      </p:to>
                                    </p:set>
                                    <p:animEffect filter="image" prLst="opacity: 0.5">
                                      <p:cBhvr rctx="IE">
                                        <p:cTn id="68" dur="indefinite"/>
                                        <p:tgtEl>
                                          <p:spTgt spid="18"/>
                                        </p:tgtEl>
                                      </p:cBhvr>
                                    </p:animEffect>
                                  </p:childTnLst>
                                </p:cTn>
                              </p:par>
                              <p:par>
                                <p:cTn id="69" presetID="9" presetClass="emph" presetSubtype="0" grpId="1" nodeType="withEffect">
                                  <p:stCondLst>
                                    <p:cond delay="0"/>
                                  </p:stCondLst>
                                  <p:childTnLst>
                                    <p:set>
                                      <p:cBhvr rctx="PPT">
                                        <p:cTn id="70" dur="indefinite"/>
                                        <p:tgtEl>
                                          <p:spTgt spid="13"/>
                                        </p:tgtEl>
                                        <p:attrNameLst>
                                          <p:attrName>style.opacity</p:attrName>
                                        </p:attrNameLst>
                                      </p:cBhvr>
                                      <p:to>
                                        <p:strVal val="0.5"/>
                                      </p:to>
                                    </p:set>
                                    <p:animEffect filter="image" prLst="opacity: 0.5">
                                      <p:cBhvr rctx="IE">
                                        <p:cTn id="71" dur="indefinite"/>
                                        <p:tgtEl>
                                          <p:spTgt spid="13"/>
                                        </p:tgtEl>
                                      </p:cBhvr>
                                    </p:animEffect>
                                  </p:childTnLst>
                                </p:cTn>
                              </p:par>
                              <p:par>
                                <p:cTn id="72" presetID="9" presetClass="emph" presetSubtype="0" nodeType="withEffect">
                                  <p:stCondLst>
                                    <p:cond delay="0"/>
                                  </p:stCondLst>
                                  <p:childTnLst>
                                    <p:set>
                                      <p:cBhvr rctx="PPT">
                                        <p:cTn id="73" dur="indefinite"/>
                                        <p:tgtEl>
                                          <p:spTgt spid="16"/>
                                        </p:tgtEl>
                                        <p:attrNameLst>
                                          <p:attrName>style.opacity</p:attrName>
                                        </p:attrNameLst>
                                      </p:cBhvr>
                                      <p:to>
                                        <p:strVal val="0.5"/>
                                      </p:to>
                                    </p:set>
                                    <p:animEffect filter="image" prLst="opacity: 0.5">
                                      <p:cBhvr rctx="IE">
                                        <p:cTn id="74" dur="indefinite"/>
                                        <p:tgtEl>
                                          <p:spTgt spid="16"/>
                                        </p:tgtEl>
                                      </p:cBhvr>
                                    </p:animEffect>
                                  </p:childTnLst>
                                </p:cTn>
                              </p:par>
                              <p:par>
                                <p:cTn id="75" presetID="9" presetClass="emph" presetSubtype="0" grpId="2" nodeType="withEffect">
                                  <p:stCondLst>
                                    <p:cond delay="0"/>
                                  </p:stCondLst>
                                  <p:childTnLst>
                                    <p:set>
                                      <p:cBhvr rctx="PPT">
                                        <p:cTn id="76" dur="indefinite"/>
                                        <p:tgtEl>
                                          <p:spTgt spid="11"/>
                                        </p:tgtEl>
                                        <p:attrNameLst>
                                          <p:attrName>style.opacity</p:attrName>
                                        </p:attrNameLst>
                                      </p:cBhvr>
                                      <p:to>
                                        <p:strVal val="0.5"/>
                                      </p:to>
                                    </p:set>
                                    <p:animEffect filter="image" prLst="opacity: 0.5">
                                      <p:cBhvr rctx="IE">
                                        <p:cTn id="77" dur="indefinite"/>
                                        <p:tgtEl>
                                          <p:spTgt spid="11"/>
                                        </p:tgtEl>
                                      </p:cBhvr>
                                    </p:animEffect>
                                  </p:childTnLst>
                                </p:cTn>
                              </p:par>
                              <p:par>
                                <p:cTn id="78" presetID="9" presetClass="emph" presetSubtype="0" grpId="1" nodeType="withEffect">
                                  <p:stCondLst>
                                    <p:cond delay="0"/>
                                  </p:stCondLst>
                                  <p:childTnLst>
                                    <p:set>
                                      <p:cBhvr rctx="PPT">
                                        <p:cTn id="79" dur="indefinite"/>
                                        <p:tgtEl>
                                          <p:spTgt spid="26"/>
                                        </p:tgtEl>
                                        <p:attrNameLst>
                                          <p:attrName>style.opacity</p:attrName>
                                        </p:attrNameLst>
                                      </p:cBhvr>
                                      <p:to>
                                        <p:strVal val="0.5"/>
                                      </p:to>
                                    </p:set>
                                    <p:animEffect filter="image" prLst="opacity: 0.5">
                                      <p:cBhvr rctx="IE">
                                        <p:cTn id="80" dur="indefinite"/>
                                        <p:tgtEl>
                                          <p:spTgt spid="26"/>
                                        </p:tgtEl>
                                      </p:cBhvr>
                                    </p:animEffect>
                                  </p:childTnLst>
                                </p:cTn>
                              </p:par>
                              <p:par>
                                <p:cTn id="81" presetID="9" presetClass="emph" presetSubtype="0" grpId="1" nodeType="withEffect">
                                  <p:stCondLst>
                                    <p:cond delay="0"/>
                                  </p:stCondLst>
                                  <p:childTnLst>
                                    <p:set>
                                      <p:cBhvr rctx="PPT">
                                        <p:cTn id="82" dur="indefinite"/>
                                        <p:tgtEl>
                                          <p:spTgt spid="10"/>
                                        </p:tgtEl>
                                        <p:attrNameLst>
                                          <p:attrName>style.opacity</p:attrName>
                                        </p:attrNameLst>
                                      </p:cBhvr>
                                      <p:to>
                                        <p:strVal val="0.5"/>
                                      </p:to>
                                    </p:set>
                                    <p:animEffect filter="image" prLst="opacity: 0.5">
                                      <p:cBhvr rctx="IE">
                                        <p:cTn id="83" dur="indefinite"/>
                                        <p:tgtEl>
                                          <p:spTgt spid="10"/>
                                        </p:tgtEl>
                                      </p:cBhvr>
                                    </p:animEffect>
                                  </p:childTnLst>
                                </p:cTn>
                              </p:par>
                              <p:par>
                                <p:cTn id="84" presetID="9" presetClass="emph" presetSubtype="0" nodeType="withEffect">
                                  <p:stCondLst>
                                    <p:cond delay="0"/>
                                  </p:stCondLst>
                                  <p:childTnLst>
                                    <p:set>
                                      <p:cBhvr rctx="PPT">
                                        <p:cTn id="85" dur="indefinite"/>
                                        <p:tgtEl>
                                          <p:spTgt spid="12"/>
                                        </p:tgtEl>
                                        <p:attrNameLst>
                                          <p:attrName>style.opacity</p:attrName>
                                        </p:attrNameLst>
                                      </p:cBhvr>
                                      <p:to>
                                        <p:strVal val="0.5"/>
                                      </p:to>
                                    </p:set>
                                    <p:animEffect filter="image" prLst="opacity: 0.5">
                                      <p:cBhvr rctx="IE">
                                        <p:cTn id="86" dur="indefinite"/>
                                        <p:tgtEl>
                                          <p:spTgt spid="12"/>
                                        </p:tgtEl>
                                      </p:cBhvr>
                                    </p:animEffect>
                                  </p:childTnLst>
                                </p:cTn>
                              </p:par>
                              <p:par>
                                <p:cTn id="87" presetID="9" presetClass="emph" presetSubtype="0" nodeType="withEffect">
                                  <p:stCondLst>
                                    <p:cond delay="0"/>
                                  </p:stCondLst>
                                  <p:childTnLst>
                                    <p:set>
                                      <p:cBhvr rctx="PPT">
                                        <p:cTn id="88" dur="indefinite"/>
                                        <p:tgtEl>
                                          <p:spTgt spid="1030"/>
                                        </p:tgtEl>
                                        <p:attrNameLst>
                                          <p:attrName>style.opacity</p:attrName>
                                        </p:attrNameLst>
                                      </p:cBhvr>
                                      <p:to>
                                        <p:strVal val="0.5"/>
                                      </p:to>
                                    </p:set>
                                    <p:animEffect filter="image" prLst="opacity: 0.5">
                                      <p:cBhvr rctx="IE">
                                        <p:cTn id="89" dur="indefinite"/>
                                        <p:tgtEl>
                                          <p:spTgt spid="1030"/>
                                        </p:tgtEl>
                                      </p:cBhvr>
                                    </p:animEffect>
                                  </p:childTnLst>
                                </p:cTn>
                              </p:par>
                              <p:par>
                                <p:cTn id="90" presetID="9" presetClass="emph" presetSubtype="0" grpId="1" nodeType="withEffect">
                                  <p:stCondLst>
                                    <p:cond delay="0"/>
                                  </p:stCondLst>
                                  <p:childTnLst>
                                    <p:set>
                                      <p:cBhvr rctx="PPT">
                                        <p:cTn id="91" dur="indefinite"/>
                                        <p:tgtEl>
                                          <p:spTgt spid="39"/>
                                        </p:tgtEl>
                                        <p:attrNameLst>
                                          <p:attrName>style.opacity</p:attrName>
                                        </p:attrNameLst>
                                      </p:cBhvr>
                                      <p:to>
                                        <p:strVal val="0.5"/>
                                      </p:to>
                                    </p:set>
                                    <p:animEffect filter="image" prLst="opacity: 0.5">
                                      <p:cBhvr rctx="IE">
                                        <p:cTn id="92" dur="indefinite"/>
                                        <p:tgtEl>
                                          <p:spTgt spid="39"/>
                                        </p:tgtEl>
                                      </p:cBhvr>
                                    </p:animEffect>
                                  </p:childTnLst>
                                </p:cTn>
                              </p:par>
                              <p:par>
                                <p:cTn id="93" presetID="9" presetClass="emph" presetSubtype="0" grpId="1" nodeType="withEffect">
                                  <p:stCondLst>
                                    <p:cond delay="0"/>
                                  </p:stCondLst>
                                  <p:childTnLst>
                                    <p:set>
                                      <p:cBhvr rctx="PPT">
                                        <p:cTn id="94" dur="indefinite"/>
                                        <p:tgtEl>
                                          <p:spTgt spid="38"/>
                                        </p:tgtEl>
                                        <p:attrNameLst>
                                          <p:attrName>style.opacity</p:attrName>
                                        </p:attrNameLst>
                                      </p:cBhvr>
                                      <p:to>
                                        <p:strVal val="0.5"/>
                                      </p:to>
                                    </p:set>
                                    <p:animEffect filter="image" prLst="opacity: 0.5">
                                      <p:cBhvr rctx="IE">
                                        <p:cTn id="95" dur="indefinite"/>
                                        <p:tgtEl>
                                          <p:spTgt spid="38"/>
                                        </p:tgtEl>
                                      </p:cBhvr>
                                    </p:animEffect>
                                  </p:childTnLst>
                                </p:cTn>
                              </p:par>
                              <p:par>
                                <p:cTn id="96" presetID="9" presetClass="emph" presetSubtype="0" grpId="1" nodeType="withEffect">
                                  <p:stCondLst>
                                    <p:cond delay="0"/>
                                  </p:stCondLst>
                                  <p:childTnLst>
                                    <p:set>
                                      <p:cBhvr rctx="PPT">
                                        <p:cTn id="97" dur="indefinite"/>
                                        <p:tgtEl>
                                          <p:spTgt spid="28"/>
                                        </p:tgtEl>
                                        <p:attrNameLst>
                                          <p:attrName>style.opacity</p:attrName>
                                        </p:attrNameLst>
                                      </p:cBhvr>
                                      <p:to>
                                        <p:strVal val="0.5"/>
                                      </p:to>
                                    </p:set>
                                    <p:animEffect filter="image" prLst="opacity: 0.5">
                                      <p:cBhvr rctx="IE">
                                        <p:cTn id="98" dur="indefinite"/>
                                        <p:tgtEl>
                                          <p:spTgt spid="28"/>
                                        </p:tgtEl>
                                      </p:cBhvr>
                                    </p:animEffect>
                                  </p:childTnLst>
                                </p:cTn>
                              </p:par>
                              <p:par>
                                <p:cTn id="99" presetID="9" presetClass="emph" presetSubtype="0" grpId="2" nodeType="withEffect">
                                  <p:stCondLst>
                                    <p:cond delay="0"/>
                                  </p:stCondLst>
                                  <p:childTnLst>
                                    <p:set>
                                      <p:cBhvr rctx="PPT">
                                        <p:cTn id="100" dur="indefinite"/>
                                        <p:tgtEl>
                                          <p:spTgt spid="40"/>
                                        </p:tgtEl>
                                        <p:attrNameLst>
                                          <p:attrName>style.opacity</p:attrName>
                                        </p:attrNameLst>
                                      </p:cBhvr>
                                      <p:to>
                                        <p:strVal val="0.5"/>
                                      </p:to>
                                    </p:set>
                                    <p:animEffect filter="image" prLst="opacity: 0.5">
                                      <p:cBhvr rctx="IE">
                                        <p:cTn id="101" dur="indefinite"/>
                                        <p:tgtEl>
                                          <p:spTgt spid="40"/>
                                        </p:tgtEl>
                                      </p:cBhvr>
                                    </p:animEffect>
                                  </p:childTnLst>
                                </p:cTn>
                              </p:par>
                              <p:par>
                                <p:cTn id="102" presetID="9" presetClass="emph" presetSubtype="0" grpId="1" nodeType="withEffect">
                                  <p:stCondLst>
                                    <p:cond delay="0"/>
                                  </p:stCondLst>
                                  <p:childTnLst>
                                    <p:set>
                                      <p:cBhvr rctx="PPT">
                                        <p:cTn id="103" dur="indefinite"/>
                                        <p:tgtEl>
                                          <p:spTgt spid="32"/>
                                        </p:tgtEl>
                                        <p:attrNameLst>
                                          <p:attrName>style.opacity</p:attrName>
                                        </p:attrNameLst>
                                      </p:cBhvr>
                                      <p:to>
                                        <p:strVal val="0.5"/>
                                      </p:to>
                                    </p:set>
                                    <p:animEffect filter="image" prLst="opacity: 0.5">
                                      <p:cBhvr rctx="IE">
                                        <p:cTn id="104" dur="indefinite"/>
                                        <p:tgtEl>
                                          <p:spTgt spid="32"/>
                                        </p:tgtEl>
                                      </p:cBhvr>
                                    </p:animEffect>
                                  </p:childTnLst>
                                </p:cTn>
                              </p:par>
                              <p:par>
                                <p:cTn id="105" presetID="9" presetClass="emph" presetSubtype="0" nodeType="withEffect">
                                  <p:stCondLst>
                                    <p:cond delay="0"/>
                                  </p:stCondLst>
                                  <p:childTnLst>
                                    <p:set>
                                      <p:cBhvr rctx="PPT">
                                        <p:cTn id="106" dur="indefinite"/>
                                        <p:tgtEl>
                                          <p:spTgt spid="33"/>
                                        </p:tgtEl>
                                        <p:attrNameLst>
                                          <p:attrName>style.opacity</p:attrName>
                                        </p:attrNameLst>
                                      </p:cBhvr>
                                      <p:to>
                                        <p:strVal val="0.5"/>
                                      </p:to>
                                    </p:set>
                                    <p:animEffect filter="image" prLst="opacity: 0.5">
                                      <p:cBhvr rctx="IE">
                                        <p:cTn id="107" dur="indefinite"/>
                                        <p:tgtEl>
                                          <p:spTgt spid="33"/>
                                        </p:tgtEl>
                                      </p:cBhvr>
                                    </p:animEffect>
                                  </p:childTnLst>
                                </p:cTn>
                              </p:par>
                              <p:par>
                                <p:cTn id="108" presetID="9" presetClass="emph" presetSubtype="0" grpId="0" nodeType="withEffect">
                                  <p:stCondLst>
                                    <p:cond delay="0"/>
                                  </p:stCondLst>
                                  <p:childTnLst>
                                    <p:set>
                                      <p:cBhvr rctx="PPT">
                                        <p:cTn id="109" dur="indefinite"/>
                                        <p:tgtEl>
                                          <p:spTgt spid="2"/>
                                        </p:tgtEl>
                                        <p:attrNameLst>
                                          <p:attrName>style.opacity</p:attrName>
                                        </p:attrNameLst>
                                      </p:cBhvr>
                                      <p:to>
                                        <p:strVal val="0.5"/>
                                      </p:to>
                                    </p:set>
                                    <p:animEffect filter="image" prLst="opacity: 0.5">
                                      <p:cBhvr rctx="IE">
                                        <p:cTn id="110" dur="indefinite"/>
                                        <p:tgtEl>
                                          <p:spTgt spid="2"/>
                                        </p:tgtEl>
                                      </p:cBhvr>
                                    </p:animEffect>
                                  </p:childTnLst>
                                </p:cTn>
                              </p:par>
                              <p:par>
                                <p:cTn id="111" presetID="9" presetClass="emph" presetSubtype="0" nodeType="withEffect">
                                  <p:stCondLst>
                                    <p:cond delay="0"/>
                                  </p:stCondLst>
                                  <p:childTnLst>
                                    <p:set>
                                      <p:cBhvr rctx="PPT">
                                        <p:cTn id="112" dur="indefinite"/>
                                        <p:tgtEl>
                                          <p:spTgt spid="1026"/>
                                        </p:tgtEl>
                                        <p:attrNameLst>
                                          <p:attrName>style.opacity</p:attrName>
                                        </p:attrNameLst>
                                      </p:cBhvr>
                                      <p:to>
                                        <p:strVal val="0.5"/>
                                      </p:to>
                                    </p:set>
                                    <p:animEffect filter="image" prLst="opacity: 0.5">
                                      <p:cBhvr rctx="IE">
                                        <p:cTn id="113" dur="indefinite"/>
                                        <p:tgtEl>
                                          <p:spTgt spid="1026"/>
                                        </p:tgtEl>
                                      </p:cBhvr>
                                    </p:animEffect>
                                  </p:childTnLst>
                                </p:cTn>
                              </p:par>
                              <p:par>
                                <p:cTn id="114" presetID="9" presetClass="emph" presetSubtype="0" grpId="0" nodeType="withEffect">
                                  <p:stCondLst>
                                    <p:cond delay="0"/>
                                  </p:stCondLst>
                                  <p:childTnLst>
                                    <p:set>
                                      <p:cBhvr rctx="PPT">
                                        <p:cTn id="115" dur="indefinite"/>
                                        <p:tgtEl>
                                          <p:spTgt spid="3"/>
                                        </p:tgtEl>
                                        <p:attrNameLst>
                                          <p:attrName>style.opacity</p:attrName>
                                        </p:attrNameLst>
                                      </p:cBhvr>
                                      <p:to>
                                        <p:strVal val="0.5"/>
                                      </p:to>
                                    </p:set>
                                    <p:animEffect filter="image" prLst="opacity: 0.5">
                                      <p:cBhvr rctx="IE">
                                        <p:cTn id="116" dur="indefinite"/>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4" grpId="1"/>
      <p:bldP spid="5" grpId="0"/>
      <p:bldP spid="5" grpId="1"/>
      <p:bldP spid="5" grpId="2"/>
      <p:bldP spid="10" grpId="0"/>
      <p:bldP spid="10" grpId="1"/>
      <p:bldP spid="11" grpId="0"/>
      <p:bldP spid="11" grpId="1"/>
      <p:bldP spid="11" grpId="2"/>
      <p:bldGraphic spid="18" grpId="0">
        <p:bldAsOne/>
      </p:bldGraphic>
      <p:bldGraphic spid="18" grpId="1">
        <p:bldAsOne/>
      </p:bldGraphic>
      <p:bldP spid="13" grpId="0"/>
      <p:bldP spid="13" grpId="1"/>
      <p:bldP spid="22" grpId="0"/>
      <p:bldP spid="22" grpId="1"/>
      <p:bldP spid="26" grpId="0"/>
      <p:bldP spid="26" grpId="1"/>
      <p:bldGraphic spid="28" grpId="0">
        <p:bldAsOne/>
      </p:bldGraphic>
      <p:bldGraphic spid="28" grpId="1">
        <p:bldAsOne/>
      </p:bldGraphic>
      <p:bldP spid="32" grpId="0"/>
      <p:bldP spid="32" grpId="1"/>
      <p:bldP spid="38" grpId="0"/>
      <p:bldP spid="38" grpId="1"/>
      <p:bldP spid="39" grpId="0"/>
      <p:bldP spid="39" grpId="1"/>
      <p:bldP spid="40" grpId="0"/>
      <p:bldP spid="40" grpId="1"/>
      <p:bldP spid="40" grpId="2"/>
      <p:bldP spid="35" grpId="0" animBg="1"/>
      <p:bldP spid="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r>
              <a:rPr lang="en-US" dirty="0" smtClean="0"/>
              <a:t>Background and motivation</a:t>
            </a:r>
          </a:p>
          <a:p>
            <a:r>
              <a:rPr lang="en-US" b="1" dirty="0" smtClean="0">
                <a:solidFill>
                  <a:srgbClr val="FF0000"/>
                </a:solidFill>
              </a:rPr>
              <a:t>Opportunity and </a:t>
            </a:r>
            <a:r>
              <a:rPr lang="en-US" b="1" dirty="0" smtClean="0">
                <a:solidFill>
                  <a:srgbClr val="FF0000"/>
                </a:solidFill>
              </a:rPr>
              <a:t>methodology</a:t>
            </a:r>
            <a:endParaRPr lang="en-US" b="1" dirty="0" smtClean="0">
              <a:solidFill>
                <a:srgbClr val="FF0000"/>
              </a:solidFill>
            </a:endParaRPr>
          </a:p>
          <a:p>
            <a:r>
              <a:rPr lang="en-US" dirty="0" smtClean="0"/>
              <a:t>Case studies:</a:t>
            </a:r>
          </a:p>
          <a:p>
            <a:pPr lvl="1"/>
            <a:r>
              <a:rPr lang="en-US" dirty="0" smtClean="0"/>
              <a:t>Data centers</a:t>
            </a:r>
          </a:p>
          <a:p>
            <a:pPr lvl="1"/>
            <a:r>
              <a:rPr lang="en-US" dirty="0" smtClean="0"/>
              <a:t>Cellular networks</a:t>
            </a:r>
          </a:p>
          <a:p>
            <a:r>
              <a:rPr lang="en-US" dirty="0" smtClean="0"/>
              <a:t>Conclusions and future work</a:t>
            </a:r>
            <a:endParaRPr lang="en-US" dirty="0"/>
          </a:p>
        </p:txBody>
      </p:sp>
      <p:sp>
        <p:nvSpPr>
          <p:cNvPr id="4" name="Slide Number Placeholder 3"/>
          <p:cNvSpPr>
            <a:spLocks noGrp="1"/>
          </p:cNvSpPr>
          <p:nvPr>
            <p:ph type="sldNum" sz="quarter" idx="12"/>
          </p:nvPr>
        </p:nvSpPr>
        <p:spPr/>
        <p:txBody>
          <a:bodyPr/>
          <a:lstStyle/>
          <a:p>
            <a:fld id="{6E32B92A-CB75-4E54-8293-CBC8A13B5AFB}" type="slidenum">
              <a:rPr lang="en-US" smtClean="0"/>
              <a:t>7</a:t>
            </a:fld>
            <a:endParaRPr lang="en-US"/>
          </a:p>
        </p:txBody>
      </p:sp>
    </p:spTree>
    <p:extLst>
      <p:ext uri="{BB962C8B-B14F-4D97-AF65-F5344CB8AC3E}">
        <p14:creationId xmlns:p14="http://schemas.microsoft.com/office/powerpoint/2010/main" val="298525506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Opportunity</a:t>
            </a:r>
            <a:endParaRPr lang="en-US" dirty="0"/>
          </a:p>
        </p:txBody>
      </p:sp>
      <p:sp>
        <p:nvSpPr>
          <p:cNvPr id="13" name="Rounded Rectangular Callout 12"/>
          <p:cNvSpPr/>
          <p:nvPr/>
        </p:nvSpPr>
        <p:spPr>
          <a:xfrm>
            <a:off x="1924457" y="5244721"/>
            <a:ext cx="3028666" cy="342900"/>
          </a:xfrm>
          <a:prstGeom prst="wedgeRoundRectCallout">
            <a:avLst>
              <a:gd name="adj1" fmla="val 18535"/>
              <a:gd name="adj2" fmla="val -208146"/>
              <a:gd name="adj3" fmla="val 16667"/>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Most equipment (nearly) idle</a:t>
            </a:r>
            <a:endParaRPr lang="en-US" dirty="0"/>
          </a:p>
        </p:txBody>
      </p:sp>
      <p:sp>
        <p:nvSpPr>
          <p:cNvPr id="12" name="TextBox 11"/>
          <p:cNvSpPr txBox="1"/>
          <p:nvPr/>
        </p:nvSpPr>
        <p:spPr>
          <a:xfrm>
            <a:off x="2470006" y="1905000"/>
            <a:ext cx="4006994" cy="400110"/>
          </a:xfrm>
          <a:prstGeom prst="rect">
            <a:avLst/>
          </a:prstGeom>
          <a:solidFill>
            <a:srgbClr val="002060"/>
          </a:solidFill>
        </p:spPr>
        <p:txBody>
          <a:bodyPr wrap="none" rtlCol="0">
            <a:spAutoFit/>
          </a:bodyPr>
          <a:lstStyle/>
          <a:p>
            <a:r>
              <a:rPr lang="en-US" sz="2000" dirty="0" smtClean="0">
                <a:solidFill>
                  <a:schemeClr val="bg1"/>
                </a:solidFill>
              </a:rPr>
              <a:t>Peaks and troughs quite pronounced</a:t>
            </a:r>
            <a:endParaRPr lang="en-US" sz="2000" dirty="0">
              <a:solidFill>
                <a:schemeClr val="bg1"/>
              </a:solidFill>
            </a:endParaRPr>
          </a:p>
        </p:txBody>
      </p:sp>
      <p:sp>
        <p:nvSpPr>
          <p:cNvPr id="14" name="Rounded Rectangular Callout 13"/>
          <p:cNvSpPr/>
          <p:nvPr/>
        </p:nvSpPr>
        <p:spPr>
          <a:xfrm>
            <a:off x="194340" y="1524000"/>
            <a:ext cx="4388465" cy="381000"/>
          </a:xfrm>
          <a:prstGeom prst="wedgeRoundRectCallout">
            <a:avLst>
              <a:gd name="adj1" fmla="val 89877"/>
              <a:gd name="adj2" fmla="val 182052"/>
              <a:gd name="adj3" fmla="val 16667"/>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Deploy sufficient resources to handle peak</a:t>
            </a:r>
            <a:endParaRPr lang="en-US" dirty="0"/>
          </a:p>
        </p:txBody>
      </p:sp>
      <p:sp>
        <p:nvSpPr>
          <p:cNvPr id="15" name="TextBox 14"/>
          <p:cNvSpPr txBox="1"/>
          <p:nvPr/>
        </p:nvSpPr>
        <p:spPr>
          <a:xfrm>
            <a:off x="76200" y="1792069"/>
            <a:ext cx="3732305" cy="646331"/>
          </a:xfrm>
          <a:prstGeom prst="rect">
            <a:avLst/>
          </a:prstGeom>
          <a:solidFill>
            <a:srgbClr val="C00000"/>
          </a:solidFill>
        </p:spPr>
        <p:txBody>
          <a:bodyPr wrap="none" rtlCol="0">
            <a:spAutoFit/>
          </a:bodyPr>
          <a:lstStyle/>
          <a:p>
            <a:pPr algn="ctr"/>
            <a:r>
              <a:rPr lang="en-US" dirty="0" smtClean="0">
                <a:solidFill>
                  <a:schemeClr val="bg1"/>
                </a:solidFill>
              </a:rPr>
              <a:t>Data Center </a:t>
            </a:r>
            <a:r>
              <a:rPr lang="en-US" dirty="0" smtClean="0">
                <a:solidFill>
                  <a:schemeClr val="bg1"/>
                </a:solidFill>
              </a:rPr>
              <a:t>Idle </a:t>
            </a:r>
            <a:r>
              <a:rPr lang="en-US" dirty="0" smtClean="0">
                <a:solidFill>
                  <a:schemeClr val="bg1"/>
                </a:solidFill>
              </a:rPr>
              <a:t>Power </a:t>
            </a:r>
            <a:endParaRPr lang="en-US" dirty="0" smtClean="0">
              <a:solidFill>
                <a:schemeClr val="bg1"/>
              </a:solidFill>
            </a:endParaRPr>
          </a:p>
          <a:p>
            <a:pPr algn="ctr"/>
            <a:r>
              <a:rPr lang="en-US" dirty="0" smtClean="0">
                <a:solidFill>
                  <a:schemeClr val="bg1"/>
                </a:solidFill>
              </a:rPr>
              <a:t>Between 75% and 85</a:t>
            </a:r>
            <a:r>
              <a:rPr lang="en-US" dirty="0" smtClean="0">
                <a:solidFill>
                  <a:schemeClr val="bg1"/>
                </a:solidFill>
              </a:rPr>
              <a:t>% of peak power</a:t>
            </a:r>
            <a:endParaRPr lang="en-US" dirty="0">
              <a:solidFill>
                <a:schemeClr val="bg1"/>
              </a:solidFill>
            </a:endParaRPr>
          </a:p>
        </p:txBody>
      </p:sp>
      <p:sp>
        <p:nvSpPr>
          <p:cNvPr id="17" name="TextBox 16"/>
          <p:cNvSpPr txBox="1"/>
          <p:nvPr/>
        </p:nvSpPr>
        <p:spPr>
          <a:xfrm>
            <a:off x="609600" y="6336268"/>
            <a:ext cx="7498528" cy="369332"/>
          </a:xfrm>
          <a:prstGeom prst="rect">
            <a:avLst/>
          </a:prstGeom>
          <a:noFill/>
        </p:spPr>
        <p:txBody>
          <a:bodyPr wrap="none" rtlCol="0">
            <a:spAutoFit/>
          </a:bodyPr>
          <a:lstStyle/>
          <a:p>
            <a:r>
              <a:rPr lang="en-US" dirty="0" smtClean="0"/>
              <a:t>Source: Emerson</a:t>
            </a:r>
            <a:r>
              <a:rPr lang="en-US" dirty="0"/>
              <a:t>,</a:t>
            </a:r>
            <a:r>
              <a:rPr lang="en-US" dirty="0" smtClean="0"/>
              <a:t> “Energy Logic: Reducing Data Center Power Consumption…”</a:t>
            </a:r>
          </a:p>
        </p:txBody>
      </p:sp>
      <p:cxnSp>
        <p:nvCxnSpPr>
          <p:cNvPr id="23" name="Straight Arrow Connector 22"/>
          <p:cNvCxnSpPr/>
          <p:nvPr/>
        </p:nvCxnSpPr>
        <p:spPr>
          <a:xfrm>
            <a:off x="4267200" y="3110552"/>
            <a:ext cx="0" cy="2006516"/>
          </a:xfrm>
          <a:prstGeom prst="straightConnector1">
            <a:avLst/>
          </a:prstGeom>
          <a:ln w="50800">
            <a:solidFill>
              <a:srgbClr val="006600"/>
            </a:solidFill>
            <a:headEnd type="arrow"/>
            <a:tailEnd type="arrow"/>
          </a:ln>
        </p:spPr>
        <p:style>
          <a:lnRef idx="1">
            <a:schemeClr val="accent2"/>
          </a:lnRef>
          <a:fillRef idx="0">
            <a:schemeClr val="accent2"/>
          </a:fillRef>
          <a:effectRef idx="0">
            <a:schemeClr val="accent2"/>
          </a:effectRef>
          <a:fontRef idx="minor">
            <a:schemeClr val="tx1"/>
          </a:fontRef>
        </p:style>
      </p:cxnSp>
      <p:sp>
        <p:nvSpPr>
          <p:cNvPr id="24" name="TextBox 23"/>
          <p:cNvSpPr txBox="1"/>
          <p:nvPr/>
        </p:nvSpPr>
        <p:spPr>
          <a:xfrm>
            <a:off x="4515768" y="3922931"/>
            <a:ext cx="2570832" cy="646331"/>
          </a:xfrm>
          <a:prstGeom prst="rect">
            <a:avLst/>
          </a:prstGeom>
          <a:solidFill>
            <a:srgbClr val="002060"/>
          </a:solidFill>
        </p:spPr>
        <p:txBody>
          <a:bodyPr wrap="square" rtlCol="0">
            <a:spAutoFit/>
          </a:bodyPr>
          <a:lstStyle/>
          <a:p>
            <a:pPr algn="ctr"/>
            <a:r>
              <a:rPr lang="en-US" dirty="0" smtClean="0">
                <a:solidFill>
                  <a:schemeClr val="bg1"/>
                </a:solidFill>
              </a:rPr>
              <a:t>Opportunity for electricity cost savings</a:t>
            </a:r>
            <a:endParaRPr lang="en-US" dirty="0">
              <a:solidFill>
                <a:schemeClr val="bg1"/>
              </a:solidFill>
            </a:endParaRPr>
          </a:p>
        </p:txBody>
      </p:sp>
      <p:sp>
        <p:nvSpPr>
          <p:cNvPr id="25" name="TextBox 24"/>
          <p:cNvSpPr txBox="1"/>
          <p:nvPr/>
        </p:nvSpPr>
        <p:spPr>
          <a:xfrm>
            <a:off x="281422" y="5972300"/>
            <a:ext cx="8405378" cy="307777"/>
          </a:xfrm>
          <a:prstGeom prst="rect">
            <a:avLst/>
          </a:prstGeom>
          <a:noFill/>
        </p:spPr>
        <p:txBody>
          <a:bodyPr wrap="none" rtlCol="0">
            <a:spAutoFit/>
          </a:bodyPr>
          <a:lstStyle/>
          <a:p>
            <a:r>
              <a:rPr lang="en-US" sz="1400" dirty="0" smtClean="0"/>
              <a:t>A. </a:t>
            </a:r>
            <a:r>
              <a:rPr lang="en-US" sz="1400" dirty="0" err="1" smtClean="0"/>
              <a:t>Nazir</a:t>
            </a:r>
            <a:r>
              <a:rPr lang="en-US" sz="1400" dirty="0" smtClean="0"/>
              <a:t> et. al, “Unveiling Facebook: a Measurement Study of Social Network Based Applications</a:t>
            </a:r>
            <a:r>
              <a:rPr lang="en-US" sz="1400" dirty="0" smtClean="0"/>
              <a:t>”, ACM IMC 2008</a:t>
            </a:r>
            <a:endParaRPr lang="en-US" sz="1400" dirty="0"/>
          </a:p>
        </p:txBody>
      </p:sp>
      <p:cxnSp>
        <p:nvCxnSpPr>
          <p:cNvPr id="32" name="Straight Connector 31"/>
          <p:cNvCxnSpPr/>
          <p:nvPr/>
        </p:nvCxnSpPr>
        <p:spPr>
          <a:xfrm flipV="1">
            <a:off x="3962400" y="2725426"/>
            <a:ext cx="2833255" cy="38038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flipV="1">
            <a:off x="3962400" y="2209800"/>
            <a:ext cx="0" cy="2895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a:off x="3962400" y="5117068"/>
            <a:ext cx="34290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4572000" y="5345668"/>
            <a:ext cx="2221634" cy="369332"/>
          </a:xfrm>
          <a:prstGeom prst="rect">
            <a:avLst/>
          </a:prstGeom>
          <a:noFill/>
        </p:spPr>
        <p:txBody>
          <a:bodyPr wrap="none" rtlCol="0">
            <a:spAutoFit/>
          </a:bodyPr>
          <a:lstStyle/>
          <a:p>
            <a:r>
              <a:rPr lang="en-US" dirty="0" smtClean="0">
                <a:solidFill>
                  <a:prstClr val="black"/>
                </a:solidFill>
              </a:rPr>
              <a:t>Normalized Workload</a:t>
            </a:r>
            <a:endParaRPr lang="en-US" dirty="0">
              <a:solidFill>
                <a:prstClr val="black"/>
              </a:solidFill>
            </a:endParaRPr>
          </a:p>
        </p:txBody>
      </p:sp>
      <p:sp>
        <p:nvSpPr>
          <p:cNvPr id="40" name="TextBox 39"/>
          <p:cNvSpPr txBox="1"/>
          <p:nvPr/>
        </p:nvSpPr>
        <p:spPr>
          <a:xfrm rot="16200000">
            <a:off x="1882053" y="3609298"/>
            <a:ext cx="2711127" cy="369332"/>
          </a:xfrm>
          <a:prstGeom prst="rect">
            <a:avLst/>
          </a:prstGeom>
          <a:solidFill>
            <a:schemeClr val="bg1"/>
          </a:solidFill>
        </p:spPr>
        <p:txBody>
          <a:bodyPr wrap="none" rtlCol="0">
            <a:spAutoFit/>
          </a:bodyPr>
          <a:lstStyle/>
          <a:p>
            <a:r>
              <a:rPr lang="en-US" dirty="0" smtClean="0">
                <a:solidFill>
                  <a:prstClr val="black"/>
                </a:solidFill>
              </a:rPr>
              <a:t>Power consumption (Watt)</a:t>
            </a:r>
            <a:endParaRPr lang="en-US" dirty="0">
              <a:solidFill>
                <a:prstClr val="black"/>
              </a:solidFill>
            </a:endParaRPr>
          </a:p>
        </p:txBody>
      </p:sp>
      <p:sp>
        <p:nvSpPr>
          <p:cNvPr id="47" name="Slide Number Placeholder 46"/>
          <p:cNvSpPr>
            <a:spLocks noGrp="1"/>
          </p:cNvSpPr>
          <p:nvPr>
            <p:ph type="sldNum" sz="quarter" idx="12"/>
          </p:nvPr>
        </p:nvSpPr>
        <p:spPr/>
        <p:txBody>
          <a:bodyPr/>
          <a:lstStyle/>
          <a:p>
            <a:fld id="{6E32B92A-CB75-4E54-8293-CBC8A13B5AFB}" type="slidenum">
              <a:rPr lang="en-US" smtClean="0"/>
              <a:t>8</a:t>
            </a:fld>
            <a:endParaRPr lang="en-US"/>
          </a:p>
        </p:txBody>
      </p:sp>
      <p:sp>
        <p:nvSpPr>
          <p:cNvPr id="55" name="TextBox 54"/>
          <p:cNvSpPr txBox="1"/>
          <p:nvPr/>
        </p:nvSpPr>
        <p:spPr>
          <a:xfrm>
            <a:off x="4267200" y="1840468"/>
            <a:ext cx="2383538" cy="400110"/>
          </a:xfrm>
          <a:prstGeom prst="rect">
            <a:avLst/>
          </a:prstGeom>
          <a:solidFill>
            <a:srgbClr val="002060"/>
          </a:solidFill>
        </p:spPr>
        <p:txBody>
          <a:bodyPr wrap="none" rtlCol="0">
            <a:spAutoFit/>
          </a:bodyPr>
          <a:lstStyle/>
          <a:p>
            <a:r>
              <a:rPr lang="en-US" sz="2000" dirty="0" smtClean="0">
                <a:solidFill>
                  <a:schemeClr val="bg1"/>
                </a:solidFill>
              </a:rPr>
              <a:t>Systematic </a:t>
            </a:r>
            <a:r>
              <a:rPr lang="en-US" sz="2000" dirty="0" smtClean="0">
                <a:solidFill>
                  <a:schemeClr val="bg1"/>
                </a:solidFill>
              </a:rPr>
              <a:t>variations</a:t>
            </a:r>
            <a:endParaRPr lang="en-US" sz="2000" dirty="0">
              <a:solidFill>
                <a:schemeClr val="bg1"/>
              </a:solidFill>
            </a:endParaRPr>
          </a:p>
        </p:txBody>
      </p:sp>
      <p:pic>
        <p:nvPicPr>
          <p:cNvPr id="6146" name="Picture 2" descr="E:\Users\Saqib Ilyas\Desktop\workloadr-pre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1170" y="2209800"/>
            <a:ext cx="5914030" cy="3172506"/>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3889314" y="5084482"/>
            <a:ext cx="301686" cy="369332"/>
          </a:xfrm>
          <a:prstGeom prst="rect">
            <a:avLst/>
          </a:prstGeom>
          <a:noFill/>
        </p:spPr>
        <p:txBody>
          <a:bodyPr wrap="none" rtlCol="0">
            <a:spAutoFit/>
          </a:bodyPr>
          <a:lstStyle/>
          <a:p>
            <a:r>
              <a:rPr lang="en-US" dirty="0" smtClean="0"/>
              <a:t>0</a:t>
            </a:r>
            <a:endParaRPr lang="en-US" dirty="0"/>
          </a:p>
        </p:txBody>
      </p:sp>
      <p:sp>
        <p:nvSpPr>
          <p:cNvPr id="21" name="TextBox 20"/>
          <p:cNvSpPr txBox="1"/>
          <p:nvPr/>
        </p:nvSpPr>
        <p:spPr>
          <a:xfrm>
            <a:off x="6629400" y="5108022"/>
            <a:ext cx="301686" cy="369332"/>
          </a:xfrm>
          <a:prstGeom prst="rect">
            <a:avLst/>
          </a:prstGeom>
          <a:noFill/>
        </p:spPr>
        <p:txBody>
          <a:bodyPr wrap="none" rtlCol="0">
            <a:spAutoFit/>
          </a:bodyPr>
          <a:lstStyle/>
          <a:p>
            <a:r>
              <a:rPr lang="en-US" dirty="0" smtClean="0"/>
              <a:t>1</a:t>
            </a:r>
            <a:endParaRPr lang="en-US" dirty="0"/>
          </a:p>
        </p:txBody>
      </p:sp>
      <p:sp>
        <p:nvSpPr>
          <p:cNvPr id="5" name="TextBox 4"/>
          <p:cNvSpPr txBox="1"/>
          <p:nvPr/>
        </p:nvSpPr>
        <p:spPr>
          <a:xfrm>
            <a:off x="3657600" y="2567766"/>
            <a:ext cx="303288" cy="369332"/>
          </a:xfrm>
          <a:prstGeom prst="rect">
            <a:avLst/>
          </a:prstGeom>
          <a:noFill/>
        </p:spPr>
        <p:txBody>
          <a:bodyPr wrap="none" rtlCol="0">
            <a:spAutoFit/>
          </a:bodyPr>
          <a:lstStyle/>
          <a:p>
            <a:r>
              <a:rPr lang="en-US" dirty="0" smtClean="0"/>
              <a:t>P</a:t>
            </a:r>
            <a:endParaRPr lang="en-US" dirty="0"/>
          </a:p>
        </p:txBody>
      </p:sp>
      <p:sp>
        <p:nvSpPr>
          <p:cNvPr id="26" name="TextBox 25"/>
          <p:cNvSpPr txBox="1"/>
          <p:nvPr/>
        </p:nvSpPr>
        <p:spPr>
          <a:xfrm>
            <a:off x="3310748" y="2920404"/>
            <a:ext cx="712054" cy="369332"/>
          </a:xfrm>
          <a:prstGeom prst="rect">
            <a:avLst/>
          </a:prstGeom>
          <a:noFill/>
        </p:spPr>
        <p:txBody>
          <a:bodyPr wrap="none" rtlCol="0">
            <a:spAutoFit/>
          </a:bodyPr>
          <a:lstStyle/>
          <a:p>
            <a:r>
              <a:rPr lang="en-US" dirty="0" smtClean="0"/>
              <a:t>0.85P</a:t>
            </a:r>
            <a:endParaRPr lang="en-US" dirty="0"/>
          </a:p>
        </p:txBody>
      </p:sp>
      <p:cxnSp>
        <p:nvCxnSpPr>
          <p:cNvPr id="7" name="Straight Connector 6"/>
          <p:cNvCxnSpPr/>
          <p:nvPr/>
        </p:nvCxnSpPr>
        <p:spPr>
          <a:xfrm>
            <a:off x="6781799" y="5072397"/>
            <a:ext cx="1" cy="9144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rot="5400000">
            <a:off x="3962716" y="2679706"/>
            <a:ext cx="1" cy="91440"/>
          </a:xfrm>
          <a:prstGeom prst="line">
            <a:avLst/>
          </a:prstGeom>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5491195" y="1510864"/>
            <a:ext cx="3043205" cy="400110"/>
          </a:xfrm>
          <a:prstGeom prst="rect">
            <a:avLst/>
          </a:prstGeom>
          <a:solidFill>
            <a:srgbClr val="002060"/>
          </a:solidFill>
        </p:spPr>
        <p:txBody>
          <a:bodyPr wrap="none" rtlCol="0">
            <a:spAutoFit/>
          </a:bodyPr>
          <a:lstStyle/>
          <a:p>
            <a:r>
              <a:rPr lang="en-US" sz="2000" dirty="0" smtClean="0">
                <a:solidFill>
                  <a:schemeClr val="bg1"/>
                </a:solidFill>
              </a:rPr>
              <a:t>Lack energy proportionality</a:t>
            </a:r>
            <a:endParaRPr lang="en-US" sz="2000" dirty="0">
              <a:solidFill>
                <a:schemeClr val="bg1"/>
              </a:solidFill>
            </a:endParaRPr>
          </a:p>
        </p:txBody>
      </p:sp>
      <p:sp>
        <p:nvSpPr>
          <p:cNvPr id="6" name="TextBox 5"/>
          <p:cNvSpPr txBox="1"/>
          <p:nvPr/>
        </p:nvSpPr>
        <p:spPr>
          <a:xfrm>
            <a:off x="1752600" y="5410200"/>
            <a:ext cx="5690469" cy="369332"/>
          </a:xfrm>
          <a:prstGeom prst="rect">
            <a:avLst/>
          </a:prstGeom>
          <a:solidFill>
            <a:srgbClr val="002060"/>
          </a:solidFill>
        </p:spPr>
        <p:txBody>
          <a:bodyPr wrap="none" rtlCol="0">
            <a:spAutoFit/>
          </a:bodyPr>
          <a:lstStyle/>
          <a:p>
            <a:r>
              <a:rPr lang="en-US" dirty="0" smtClean="0">
                <a:solidFill>
                  <a:schemeClr val="bg1"/>
                </a:solidFill>
              </a:rPr>
              <a:t>Week long workload from 3 popular Facebook applications</a:t>
            </a:r>
            <a:endParaRPr lang="en-US" dirty="0">
              <a:solidFill>
                <a:schemeClr val="bg1"/>
              </a:solidFill>
            </a:endParaRPr>
          </a:p>
        </p:txBody>
      </p:sp>
      <p:sp>
        <p:nvSpPr>
          <p:cNvPr id="8" name="TextBox 7"/>
          <p:cNvSpPr txBox="1"/>
          <p:nvPr/>
        </p:nvSpPr>
        <p:spPr>
          <a:xfrm>
            <a:off x="289368" y="6169631"/>
            <a:ext cx="8153066" cy="584775"/>
          </a:xfrm>
          <a:prstGeom prst="rect">
            <a:avLst/>
          </a:prstGeom>
          <a:noFill/>
        </p:spPr>
        <p:txBody>
          <a:bodyPr wrap="none" rtlCol="0">
            <a:spAutoFit/>
          </a:bodyPr>
          <a:lstStyle/>
          <a:p>
            <a:r>
              <a:rPr lang="en-US" sz="1600" dirty="0" smtClean="0"/>
              <a:t>Barroso </a:t>
            </a:r>
            <a:r>
              <a:rPr lang="en-US" sz="1600" dirty="0"/>
              <a:t>et. al, “The Case for Energy Proportional Computing”, IEEE Computer, 2007</a:t>
            </a:r>
          </a:p>
          <a:p>
            <a:r>
              <a:rPr lang="en-US" sz="1600" dirty="0"/>
              <a:t>Peng et. al, “Traffic-Driven Power Savings in Operational 3G Cellular Networks”, MOBICOM </a:t>
            </a:r>
            <a:r>
              <a:rPr lang="en-US" sz="1600" dirty="0" smtClean="0"/>
              <a:t>2011</a:t>
            </a:r>
            <a:endParaRPr lang="en-US" sz="1600" dirty="0"/>
          </a:p>
        </p:txBody>
      </p:sp>
    </p:spTree>
    <p:extLst>
      <p:ext uri="{BB962C8B-B14F-4D97-AF65-F5344CB8AC3E}">
        <p14:creationId xmlns:p14="http://schemas.microsoft.com/office/powerpoint/2010/main" val="20265628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1" nodeType="clickEffect">
                                  <p:stCondLst>
                                    <p:cond delay="0"/>
                                  </p:stCondLst>
                                  <p:childTnLst>
                                    <p:set>
                                      <p:cBhvr>
                                        <p:cTn id="6" dur="1" fill="hold">
                                          <p:stCondLst>
                                            <p:cond delay="0"/>
                                          </p:stCondLst>
                                        </p:cTn>
                                        <p:tgtEl>
                                          <p:spTgt spid="6"/>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2" nodeType="withEffect">
                                  <p:stCondLst>
                                    <p:cond delay="0"/>
                                  </p:stCondLst>
                                  <p:childTnLst>
                                    <p:set>
                                      <p:cBhvr>
                                        <p:cTn id="10" dur="1" fill="hold">
                                          <p:stCondLst>
                                            <p:cond delay="0"/>
                                          </p:stCondLst>
                                        </p:cTn>
                                        <p:tgtEl>
                                          <p:spTgt spid="5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1" nodeType="clickEffect">
                                  <p:stCondLst>
                                    <p:cond delay="0"/>
                                  </p:stCondLst>
                                  <p:childTnLst>
                                    <p:set>
                                      <p:cBhvr>
                                        <p:cTn id="14" dur="1" fill="hold">
                                          <p:stCondLst>
                                            <p:cond delay="0"/>
                                          </p:stCondLst>
                                        </p:cTn>
                                        <p:tgtEl>
                                          <p:spTgt spid="55"/>
                                        </p:tgtEl>
                                        <p:attrNameLst>
                                          <p:attrName>style.visibility</p:attrName>
                                        </p:attrNameLst>
                                      </p:cBhvr>
                                      <p:to>
                                        <p:strVal val="hidden"/>
                                      </p:to>
                                    </p:set>
                                  </p:childTnLst>
                                </p:cTn>
                              </p:par>
                              <p:par>
                                <p:cTn id="15" presetID="1" presetClass="exit" presetSubtype="0" fill="hold" grpId="1" nodeType="withEffect">
                                  <p:stCondLst>
                                    <p:cond delay="0"/>
                                  </p:stCondLst>
                                  <p:childTnLst>
                                    <p:set>
                                      <p:cBhvr>
                                        <p:cTn id="16" dur="1" fill="hold">
                                          <p:stCondLst>
                                            <p:cond delay="0"/>
                                          </p:stCondLst>
                                        </p:cTn>
                                        <p:tgtEl>
                                          <p:spTgt spid="8"/>
                                        </p:tgtEl>
                                        <p:attrNameLst>
                                          <p:attrName>style.visibility</p:attrName>
                                        </p:attrNameLst>
                                      </p:cBhvr>
                                      <p:to>
                                        <p:strVal val="hidden"/>
                                      </p:to>
                                    </p:set>
                                  </p:childTnLst>
                                </p:cTn>
                              </p:par>
                              <p:par>
                                <p:cTn id="17" presetID="1" presetClass="exit" presetSubtype="0" fill="hold" grpId="1" nodeType="withEffect">
                                  <p:stCondLst>
                                    <p:cond delay="0"/>
                                  </p:stCondLst>
                                  <p:childTnLst>
                                    <p:set>
                                      <p:cBhvr>
                                        <p:cTn id="18" dur="1" fill="hold">
                                          <p:stCondLst>
                                            <p:cond delay="0"/>
                                          </p:stCondLst>
                                        </p:cTn>
                                        <p:tgtEl>
                                          <p:spTgt spid="25"/>
                                        </p:tgtEl>
                                        <p:attrNameLst>
                                          <p:attrName>style.visibility</p:attrName>
                                        </p:attrNameLst>
                                      </p:cBhvr>
                                      <p:to>
                                        <p:strVal val="hidden"/>
                                      </p:to>
                                    </p:set>
                                  </p:childTnLst>
                                </p:cTn>
                              </p:par>
                              <p:par>
                                <p:cTn id="19" presetID="1"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grpId="1" nodeType="clickEffect">
                                  <p:stCondLst>
                                    <p:cond delay="0"/>
                                  </p:stCondLst>
                                  <p:childTnLst>
                                    <p:set>
                                      <p:cBhvr>
                                        <p:cTn id="24" dur="1" fill="hold">
                                          <p:stCondLst>
                                            <p:cond delay="0"/>
                                          </p:stCondLst>
                                        </p:cTn>
                                        <p:tgtEl>
                                          <p:spTgt spid="12"/>
                                        </p:tgtEl>
                                        <p:attrNameLst>
                                          <p:attrName>style.visibility</p:attrName>
                                        </p:attrNameLst>
                                      </p:cBhvr>
                                      <p:to>
                                        <p:strVal val="hidden"/>
                                      </p:to>
                                    </p:set>
                                  </p:childTnLst>
                                </p:cTn>
                              </p:par>
                              <p:par>
                                <p:cTn id="25" presetID="1" presetClass="entr"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nodeType="clickEffect">
                                  <p:stCondLst>
                                    <p:cond delay="0"/>
                                  </p:stCondLst>
                                  <p:childTnLst>
                                    <p:set>
                                      <p:cBhvr>
                                        <p:cTn id="34" dur="1" fill="hold">
                                          <p:stCondLst>
                                            <p:cond delay="0"/>
                                          </p:stCondLst>
                                        </p:cTn>
                                        <p:tgtEl>
                                          <p:spTgt spid="6146"/>
                                        </p:tgtEl>
                                        <p:attrNameLst>
                                          <p:attrName>style.visibility</p:attrName>
                                        </p:attrNameLst>
                                      </p:cBhvr>
                                      <p:to>
                                        <p:strVal val="hidden"/>
                                      </p:to>
                                    </p:set>
                                  </p:childTnLst>
                                </p:cTn>
                              </p:par>
                              <p:par>
                                <p:cTn id="35" presetID="1" presetClass="exit" presetSubtype="0" fill="hold" grpId="1" nodeType="withEffect">
                                  <p:stCondLst>
                                    <p:cond delay="0"/>
                                  </p:stCondLst>
                                  <p:childTnLst>
                                    <p:set>
                                      <p:cBhvr>
                                        <p:cTn id="36" dur="1" fill="hold">
                                          <p:stCondLst>
                                            <p:cond delay="0"/>
                                          </p:stCondLst>
                                        </p:cTn>
                                        <p:tgtEl>
                                          <p:spTgt spid="13"/>
                                        </p:tgtEl>
                                        <p:attrNameLst>
                                          <p:attrName>style.visibility</p:attrName>
                                        </p:attrNameLst>
                                      </p:cBhvr>
                                      <p:to>
                                        <p:strVal val="hidden"/>
                                      </p:to>
                                    </p:set>
                                  </p:childTnLst>
                                </p:cTn>
                              </p:par>
                              <p:par>
                                <p:cTn id="37" presetID="1" presetClass="exit" presetSubtype="0" fill="hold" grpId="1" nodeType="withEffect">
                                  <p:stCondLst>
                                    <p:cond delay="0"/>
                                  </p:stCondLst>
                                  <p:childTnLst>
                                    <p:set>
                                      <p:cBhvr>
                                        <p:cTn id="38" dur="1" fill="hold">
                                          <p:stCondLst>
                                            <p:cond delay="0"/>
                                          </p:stCondLst>
                                        </p:cTn>
                                        <p:tgtEl>
                                          <p:spTgt spid="14"/>
                                        </p:tgtEl>
                                        <p:attrNameLst>
                                          <p:attrName>style.visibility</p:attrName>
                                        </p:attrNameLst>
                                      </p:cBhvr>
                                      <p:to>
                                        <p:strVal val="hidden"/>
                                      </p:to>
                                    </p:set>
                                  </p:childTnLst>
                                </p:cTn>
                              </p:par>
                              <p:par>
                                <p:cTn id="39" presetID="1" presetClass="entr" presetSubtype="0" fill="hold" grpId="0" nodeType="withEffect">
                                  <p:stCondLst>
                                    <p:cond delay="0"/>
                                  </p:stCondLst>
                                  <p:childTnLst>
                                    <p:set>
                                      <p:cBhvr>
                                        <p:cTn id="40" dur="1" fill="hold">
                                          <p:stCondLst>
                                            <p:cond delay="0"/>
                                          </p:stCondLst>
                                        </p:cTn>
                                        <p:tgtEl>
                                          <p:spTgt spid="4"/>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5"/>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7"/>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34"/>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40"/>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35"/>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42"/>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32"/>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3"/>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1"/>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33"/>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5"/>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26"/>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7"/>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24"/>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23"/>
                                        </p:tgtEl>
                                        <p:attrNameLst>
                                          <p:attrName>style.visibility</p:attrName>
                                        </p:attrNameLst>
                                      </p:cBhvr>
                                      <p:to>
                                        <p:strVal val="visible"/>
                                      </p:to>
                                    </p:set>
                                  </p:childTnLst>
                                </p:cTn>
                              </p:par>
                              <p:par>
                                <p:cTn id="73" presetID="9" presetClass="emph" presetSubtype="0" grpId="2" nodeType="withEffect">
                                  <p:stCondLst>
                                    <p:cond delay="0"/>
                                  </p:stCondLst>
                                  <p:childTnLst>
                                    <p:set>
                                      <p:cBhvr rctx="PPT">
                                        <p:cTn id="74" dur="indefinite"/>
                                        <p:tgtEl>
                                          <p:spTgt spid="6"/>
                                        </p:tgtEl>
                                        <p:attrNameLst>
                                          <p:attrName>style.opacity</p:attrName>
                                        </p:attrNameLst>
                                      </p:cBhvr>
                                      <p:to>
                                        <p:strVal val="0.5"/>
                                      </p:to>
                                    </p:set>
                                    <p:animEffect filter="image" prLst="opacity: 0.5">
                                      <p:cBhvr rctx="IE">
                                        <p:cTn id="75" dur="indefinite"/>
                                        <p:tgtEl>
                                          <p:spTgt spid="6"/>
                                        </p:tgtEl>
                                      </p:cBhvr>
                                    </p:animEffect>
                                  </p:childTnLst>
                                </p:cTn>
                              </p:par>
                              <p:par>
                                <p:cTn id="76" presetID="9" presetClass="emph" presetSubtype="0" grpId="2" nodeType="withEffect">
                                  <p:stCondLst>
                                    <p:cond delay="0"/>
                                  </p:stCondLst>
                                  <p:childTnLst>
                                    <p:set>
                                      <p:cBhvr rctx="PPT">
                                        <p:cTn id="77" dur="indefinite"/>
                                        <p:tgtEl>
                                          <p:spTgt spid="8"/>
                                        </p:tgtEl>
                                        <p:attrNameLst>
                                          <p:attrName>style.opacity</p:attrName>
                                        </p:attrNameLst>
                                      </p:cBhvr>
                                      <p:to>
                                        <p:strVal val="0.5"/>
                                      </p:to>
                                    </p:set>
                                    <p:animEffect filter="image" prLst="opacity: 0.5">
                                      <p:cBhvr rctx="IE">
                                        <p:cTn id="78" dur="indefinite"/>
                                        <p:tgtEl>
                                          <p:spTgt spid="8"/>
                                        </p:tgtEl>
                                      </p:cBhvr>
                                    </p:animEffect>
                                  </p:childTnLst>
                                </p:cTn>
                              </p:par>
                              <p:par>
                                <p:cTn id="79" presetID="9" presetClass="emph" presetSubtype="0" grpId="2" nodeType="withEffect">
                                  <p:stCondLst>
                                    <p:cond delay="0"/>
                                  </p:stCondLst>
                                  <p:childTnLst>
                                    <p:set>
                                      <p:cBhvr rctx="PPT">
                                        <p:cTn id="80" dur="indefinite"/>
                                        <p:tgtEl>
                                          <p:spTgt spid="25"/>
                                        </p:tgtEl>
                                        <p:attrNameLst>
                                          <p:attrName>style.opacity</p:attrName>
                                        </p:attrNameLst>
                                      </p:cBhvr>
                                      <p:to>
                                        <p:strVal val="0.5"/>
                                      </p:to>
                                    </p:set>
                                    <p:animEffect filter="image" prLst="opacity: 0.5">
                                      <p:cBhvr rctx="IE">
                                        <p:cTn id="81" dur="indefinite"/>
                                        <p:tgtEl>
                                          <p:spTgt spid="25"/>
                                        </p:tgtEl>
                                      </p:cBhvr>
                                    </p:animEffect>
                                  </p:childTnLst>
                                </p:cTn>
                              </p:par>
                              <p:par>
                                <p:cTn id="82" presetID="9" presetClass="emph" presetSubtype="0" grpId="3" nodeType="withEffect">
                                  <p:stCondLst>
                                    <p:cond delay="0"/>
                                  </p:stCondLst>
                                  <p:childTnLst>
                                    <p:set>
                                      <p:cBhvr rctx="PPT">
                                        <p:cTn id="83" dur="indefinite"/>
                                        <p:tgtEl>
                                          <p:spTgt spid="55"/>
                                        </p:tgtEl>
                                        <p:attrNameLst>
                                          <p:attrName>style.opacity</p:attrName>
                                        </p:attrNameLst>
                                      </p:cBhvr>
                                      <p:to>
                                        <p:strVal val="0.5"/>
                                      </p:to>
                                    </p:set>
                                    <p:animEffect filter="image" prLst="opacity: 0.5">
                                      <p:cBhvr rctx="IE">
                                        <p:cTn id="84" dur="indefinite"/>
                                        <p:tgtEl>
                                          <p:spTgt spid="55"/>
                                        </p:tgtEl>
                                      </p:cBhvr>
                                    </p:animEffect>
                                  </p:childTnLst>
                                </p:cTn>
                              </p:par>
                              <p:par>
                                <p:cTn id="85" presetID="9" presetClass="emph" presetSubtype="0" grpId="2" nodeType="withEffect">
                                  <p:stCondLst>
                                    <p:cond delay="0"/>
                                  </p:stCondLst>
                                  <p:childTnLst>
                                    <p:set>
                                      <p:cBhvr rctx="PPT">
                                        <p:cTn id="86" dur="indefinite"/>
                                        <p:tgtEl>
                                          <p:spTgt spid="12"/>
                                        </p:tgtEl>
                                        <p:attrNameLst>
                                          <p:attrName>style.opacity</p:attrName>
                                        </p:attrNameLst>
                                      </p:cBhvr>
                                      <p:to>
                                        <p:strVal val="0.5"/>
                                      </p:to>
                                    </p:set>
                                    <p:animEffect filter="image" prLst="opacity: 0.5">
                                      <p:cBhvr rctx="IE">
                                        <p:cTn id="87" dur="indefinite"/>
                                        <p:tgtEl>
                                          <p:spTgt spid="12"/>
                                        </p:tgtEl>
                                      </p:cBhvr>
                                    </p:animEffect>
                                  </p:childTnLst>
                                </p:cTn>
                              </p:par>
                              <p:par>
                                <p:cTn id="88" presetID="9" presetClass="emph" presetSubtype="0" grpId="2" nodeType="withEffect">
                                  <p:stCondLst>
                                    <p:cond delay="0"/>
                                  </p:stCondLst>
                                  <p:childTnLst>
                                    <p:set>
                                      <p:cBhvr rctx="PPT">
                                        <p:cTn id="89" dur="indefinite"/>
                                        <p:tgtEl>
                                          <p:spTgt spid="14"/>
                                        </p:tgtEl>
                                        <p:attrNameLst>
                                          <p:attrName>style.opacity</p:attrName>
                                        </p:attrNameLst>
                                      </p:cBhvr>
                                      <p:to>
                                        <p:strVal val="0.5"/>
                                      </p:to>
                                    </p:set>
                                    <p:animEffect filter="image" prLst="opacity: 0.5">
                                      <p:cBhvr rctx="IE">
                                        <p:cTn id="90" dur="indefinite"/>
                                        <p:tgtEl>
                                          <p:spTgt spid="14"/>
                                        </p:tgtEl>
                                      </p:cBhvr>
                                    </p:animEffect>
                                  </p:childTnLst>
                                </p:cTn>
                              </p:par>
                              <p:par>
                                <p:cTn id="91" presetID="9" presetClass="emph" presetSubtype="0" grpId="2" nodeType="withEffect">
                                  <p:stCondLst>
                                    <p:cond delay="0"/>
                                  </p:stCondLst>
                                  <p:childTnLst>
                                    <p:set>
                                      <p:cBhvr rctx="PPT">
                                        <p:cTn id="92" dur="indefinite"/>
                                        <p:tgtEl>
                                          <p:spTgt spid="13"/>
                                        </p:tgtEl>
                                        <p:attrNameLst>
                                          <p:attrName>style.opacity</p:attrName>
                                        </p:attrNameLst>
                                      </p:cBhvr>
                                      <p:to>
                                        <p:strVal val="0.5"/>
                                      </p:to>
                                    </p:set>
                                    <p:animEffect filter="image" prLst="opacity: 0.5">
                                      <p:cBhvr rctx="IE">
                                        <p:cTn id="93" dur="indefinite"/>
                                        <p:tgtEl>
                                          <p:spTgt spid="13"/>
                                        </p:tgtEl>
                                      </p:cBhvr>
                                    </p:animEffect>
                                  </p:childTnLst>
                                </p:cTn>
                              </p:par>
                              <p:par>
                                <p:cTn id="94" presetID="9" presetClass="emph" presetSubtype="0" nodeType="withEffect">
                                  <p:stCondLst>
                                    <p:cond delay="0"/>
                                  </p:stCondLst>
                                  <p:childTnLst>
                                    <p:set>
                                      <p:cBhvr rctx="PPT">
                                        <p:cTn id="95" dur="indefinite"/>
                                        <p:tgtEl>
                                          <p:spTgt spid="6146"/>
                                        </p:tgtEl>
                                        <p:attrNameLst>
                                          <p:attrName>style.opacity</p:attrName>
                                        </p:attrNameLst>
                                      </p:cBhvr>
                                      <p:to>
                                        <p:strVal val="0.5"/>
                                      </p:to>
                                    </p:set>
                                    <p:animEffect filter="image" prLst="opacity: 0.5">
                                      <p:cBhvr rctx="IE">
                                        <p:cTn id="96" dur="indefinite"/>
                                        <p:tgtEl>
                                          <p:spTgt spid="6146"/>
                                        </p:tgtEl>
                                      </p:cBhvr>
                                    </p:animEffect>
                                  </p:childTnLst>
                                </p:cTn>
                              </p:par>
                              <p:par>
                                <p:cTn id="97" presetID="9" presetClass="emph" presetSubtype="0" grpId="1" nodeType="withEffect">
                                  <p:stCondLst>
                                    <p:cond delay="0"/>
                                  </p:stCondLst>
                                  <p:childTnLst>
                                    <p:set>
                                      <p:cBhvr rctx="PPT">
                                        <p:cTn id="98" dur="indefinite"/>
                                        <p:tgtEl>
                                          <p:spTgt spid="4"/>
                                        </p:tgtEl>
                                        <p:attrNameLst>
                                          <p:attrName>style.opacity</p:attrName>
                                        </p:attrNameLst>
                                      </p:cBhvr>
                                      <p:to>
                                        <p:strVal val="0.5"/>
                                      </p:to>
                                    </p:set>
                                    <p:animEffect filter="image" prLst="opacity: 0.5">
                                      <p:cBhvr rctx="IE">
                                        <p:cTn id="99" dur="indefinite"/>
                                        <p:tgtEl>
                                          <p:spTgt spid="4"/>
                                        </p:tgtEl>
                                      </p:cBhvr>
                                    </p:animEffect>
                                  </p:childTnLst>
                                </p:cTn>
                              </p:par>
                              <p:par>
                                <p:cTn id="100" presetID="9" presetClass="emph" presetSubtype="0" grpId="1" nodeType="withEffect">
                                  <p:stCondLst>
                                    <p:cond delay="0"/>
                                  </p:stCondLst>
                                  <p:childTnLst>
                                    <p:set>
                                      <p:cBhvr rctx="PPT">
                                        <p:cTn id="101" dur="indefinite"/>
                                        <p:tgtEl>
                                          <p:spTgt spid="15"/>
                                        </p:tgtEl>
                                        <p:attrNameLst>
                                          <p:attrName>style.opacity</p:attrName>
                                        </p:attrNameLst>
                                      </p:cBhvr>
                                      <p:to>
                                        <p:strVal val="0.5"/>
                                      </p:to>
                                    </p:set>
                                    <p:animEffect filter="image" prLst="opacity: 0.5">
                                      <p:cBhvr rctx="IE">
                                        <p:cTn id="102" dur="indefinite"/>
                                        <p:tgtEl>
                                          <p:spTgt spid="15"/>
                                        </p:tgtEl>
                                      </p:cBhvr>
                                    </p:animEffect>
                                  </p:childTnLst>
                                </p:cTn>
                              </p:par>
                              <p:par>
                                <p:cTn id="103" presetID="9" presetClass="emph" presetSubtype="0" grpId="1" nodeType="withEffect">
                                  <p:stCondLst>
                                    <p:cond delay="0"/>
                                  </p:stCondLst>
                                  <p:childTnLst>
                                    <p:set>
                                      <p:cBhvr rctx="PPT">
                                        <p:cTn id="104" dur="indefinite"/>
                                        <p:tgtEl>
                                          <p:spTgt spid="17"/>
                                        </p:tgtEl>
                                        <p:attrNameLst>
                                          <p:attrName>style.opacity</p:attrName>
                                        </p:attrNameLst>
                                      </p:cBhvr>
                                      <p:to>
                                        <p:strVal val="0.5"/>
                                      </p:to>
                                    </p:set>
                                    <p:animEffect filter="image" prLst="opacity: 0.5">
                                      <p:cBhvr rctx="IE">
                                        <p:cTn id="105" dur="indefinite"/>
                                        <p:tgtEl>
                                          <p:spTgt spid="17"/>
                                        </p:tgtEl>
                                      </p:cBhvr>
                                    </p:animEffect>
                                  </p:childTnLst>
                                </p:cTn>
                              </p:par>
                              <p:par>
                                <p:cTn id="106" presetID="9" presetClass="emph" presetSubtype="0" nodeType="withEffect">
                                  <p:stCondLst>
                                    <p:cond delay="0"/>
                                  </p:stCondLst>
                                  <p:childTnLst>
                                    <p:set>
                                      <p:cBhvr rctx="PPT">
                                        <p:cTn id="107" dur="indefinite"/>
                                        <p:tgtEl>
                                          <p:spTgt spid="34"/>
                                        </p:tgtEl>
                                        <p:attrNameLst>
                                          <p:attrName>style.opacity</p:attrName>
                                        </p:attrNameLst>
                                      </p:cBhvr>
                                      <p:to>
                                        <p:strVal val="0.5"/>
                                      </p:to>
                                    </p:set>
                                    <p:animEffect filter="image" prLst="opacity: 0.5">
                                      <p:cBhvr rctx="IE">
                                        <p:cTn id="108" dur="indefinite"/>
                                        <p:tgtEl>
                                          <p:spTgt spid="34"/>
                                        </p:tgtEl>
                                      </p:cBhvr>
                                    </p:animEffect>
                                  </p:childTnLst>
                                </p:cTn>
                              </p:par>
                              <p:par>
                                <p:cTn id="109" presetID="9" presetClass="emph" presetSubtype="0" grpId="1" nodeType="withEffect">
                                  <p:stCondLst>
                                    <p:cond delay="0"/>
                                  </p:stCondLst>
                                  <p:childTnLst>
                                    <p:set>
                                      <p:cBhvr rctx="PPT">
                                        <p:cTn id="110" dur="indefinite"/>
                                        <p:tgtEl>
                                          <p:spTgt spid="40"/>
                                        </p:tgtEl>
                                        <p:attrNameLst>
                                          <p:attrName>style.opacity</p:attrName>
                                        </p:attrNameLst>
                                      </p:cBhvr>
                                      <p:to>
                                        <p:strVal val="0.5"/>
                                      </p:to>
                                    </p:set>
                                    <p:animEffect filter="image" prLst="opacity: 0.5">
                                      <p:cBhvr rctx="IE">
                                        <p:cTn id="111" dur="indefinite"/>
                                        <p:tgtEl>
                                          <p:spTgt spid="40"/>
                                        </p:tgtEl>
                                      </p:cBhvr>
                                    </p:animEffect>
                                  </p:childTnLst>
                                </p:cTn>
                              </p:par>
                              <p:par>
                                <p:cTn id="112" presetID="9" presetClass="emph" presetSubtype="0" nodeType="withEffect">
                                  <p:stCondLst>
                                    <p:cond delay="0"/>
                                  </p:stCondLst>
                                  <p:childTnLst>
                                    <p:set>
                                      <p:cBhvr rctx="PPT">
                                        <p:cTn id="113" dur="indefinite"/>
                                        <p:tgtEl>
                                          <p:spTgt spid="35"/>
                                        </p:tgtEl>
                                        <p:attrNameLst>
                                          <p:attrName>style.opacity</p:attrName>
                                        </p:attrNameLst>
                                      </p:cBhvr>
                                      <p:to>
                                        <p:strVal val="0.5"/>
                                      </p:to>
                                    </p:set>
                                    <p:animEffect filter="image" prLst="opacity: 0.5">
                                      <p:cBhvr rctx="IE">
                                        <p:cTn id="114" dur="indefinite"/>
                                        <p:tgtEl>
                                          <p:spTgt spid="35"/>
                                        </p:tgtEl>
                                      </p:cBhvr>
                                    </p:animEffect>
                                  </p:childTnLst>
                                </p:cTn>
                              </p:par>
                              <p:par>
                                <p:cTn id="115" presetID="9" presetClass="emph" presetSubtype="0" grpId="1" nodeType="withEffect">
                                  <p:stCondLst>
                                    <p:cond delay="0"/>
                                  </p:stCondLst>
                                  <p:childTnLst>
                                    <p:set>
                                      <p:cBhvr rctx="PPT">
                                        <p:cTn id="116" dur="indefinite"/>
                                        <p:tgtEl>
                                          <p:spTgt spid="42"/>
                                        </p:tgtEl>
                                        <p:attrNameLst>
                                          <p:attrName>style.opacity</p:attrName>
                                        </p:attrNameLst>
                                      </p:cBhvr>
                                      <p:to>
                                        <p:strVal val="0.5"/>
                                      </p:to>
                                    </p:set>
                                    <p:animEffect filter="image" prLst="opacity: 0.5">
                                      <p:cBhvr rctx="IE">
                                        <p:cTn id="117" dur="indefinite"/>
                                        <p:tgtEl>
                                          <p:spTgt spid="42"/>
                                        </p:tgtEl>
                                      </p:cBhvr>
                                    </p:animEffect>
                                  </p:childTnLst>
                                </p:cTn>
                              </p:par>
                              <p:par>
                                <p:cTn id="118" presetID="9" presetClass="emph" presetSubtype="0" nodeType="withEffect">
                                  <p:stCondLst>
                                    <p:cond delay="0"/>
                                  </p:stCondLst>
                                  <p:childTnLst>
                                    <p:set>
                                      <p:cBhvr rctx="PPT">
                                        <p:cTn id="119" dur="indefinite"/>
                                        <p:tgtEl>
                                          <p:spTgt spid="32"/>
                                        </p:tgtEl>
                                        <p:attrNameLst>
                                          <p:attrName>style.opacity</p:attrName>
                                        </p:attrNameLst>
                                      </p:cBhvr>
                                      <p:to>
                                        <p:strVal val="0.5"/>
                                      </p:to>
                                    </p:set>
                                    <p:animEffect filter="image" prLst="opacity: 0.5">
                                      <p:cBhvr rctx="IE">
                                        <p:cTn id="120" dur="indefinite"/>
                                        <p:tgtEl>
                                          <p:spTgt spid="32"/>
                                        </p:tgtEl>
                                      </p:cBhvr>
                                    </p:animEffect>
                                  </p:childTnLst>
                                </p:cTn>
                              </p:par>
                              <p:par>
                                <p:cTn id="121" presetID="9" presetClass="emph" presetSubtype="0" grpId="1" nodeType="withEffect">
                                  <p:stCondLst>
                                    <p:cond delay="0"/>
                                  </p:stCondLst>
                                  <p:childTnLst>
                                    <p:set>
                                      <p:cBhvr rctx="PPT">
                                        <p:cTn id="122" dur="indefinite"/>
                                        <p:tgtEl>
                                          <p:spTgt spid="3"/>
                                        </p:tgtEl>
                                        <p:attrNameLst>
                                          <p:attrName>style.opacity</p:attrName>
                                        </p:attrNameLst>
                                      </p:cBhvr>
                                      <p:to>
                                        <p:strVal val="0.5"/>
                                      </p:to>
                                    </p:set>
                                    <p:animEffect filter="image" prLst="opacity: 0.5">
                                      <p:cBhvr rctx="IE">
                                        <p:cTn id="123" dur="indefinite"/>
                                        <p:tgtEl>
                                          <p:spTgt spid="3"/>
                                        </p:tgtEl>
                                      </p:cBhvr>
                                    </p:animEffect>
                                  </p:childTnLst>
                                </p:cTn>
                              </p:par>
                              <p:par>
                                <p:cTn id="124" presetID="9" presetClass="emph" presetSubtype="0" grpId="1" nodeType="withEffect">
                                  <p:stCondLst>
                                    <p:cond delay="0"/>
                                  </p:stCondLst>
                                  <p:childTnLst>
                                    <p:set>
                                      <p:cBhvr rctx="PPT">
                                        <p:cTn id="125" dur="indefinite"/>
                                        <p:tgtEl>
                                          <p:spTgt spid="21"/>
                                        </p:tgtEl>
                                        <p:attrNameLst>
                                          <p:attrName>style.opacity</p:attrName>
                                        </p:attrNameLst>
                                      </p:cBhvr>
                                      <p:to>
                                        <p:strVal val="0.5"/>
                                      </p:to>
                                    </p:set>
                                    <p:animEffect filter="image" prLst="opacity: 0.5">
                                      <p:cBhvr rctx="IE">
                                        <p:cTn id="126" dur="indefinite"/>
                                        <p:tgtEl>
                                          <p:spTgt spid="21"/>
                                        </p:tgtEl>
                                      </p:cBhvr>
                                    </p:animEffect>
                                  </p:childTnLst>
                                </p:cTn>
                              </p:par>
                              <p:par>
                                <p:cTn id="127" presetID="9" presetClass="emph" presetSubtype="0" nodeType="withEffect">
                                  <p:stCondLst>
                                    <p:cond delay="0"/>
                                  </p:stCondLst>
                                  <p:childTnLst>
                                    <p:set>
                                      <p:cBhvr rctx="PPT">
                                        <p:cTn id="128" dur="indefinite"/>
                                        <p:tgtEl>
                                          <p:spTgt spid="33"/>
                                        </p:tgtEl>
                                        <p:attrNameLst>
                                          <p:attrName>style.opacity</p:attrName>
                                        </p:attrNameLst>
                                      </p:cBhvr>
                                      <p:to>
                                        <p:strVal val="0.5"/>
                                      </p:to>
                                    </p:set>
                                    <p:animEffect filter="image" prLst="opacity: 0.5">
                                      <p:cBhvr rctx="IE">
                                        <p:cTn id="129" dur="indefinite"/>
                                        <p:tgtEl>
                                          <p:spTgt spid="33"/>
                                        </p:tgtEl>
                                      </p:cBhvr>
                                    </p:animEffect>
                                  </p:childTnLst>
                                </p:cTn>
                              </p:par>
                              <p:par>
                                <p:cTn id="130" presetID="9" presetClass="emph" presetSubtype="0" grpId="1" nodeType="withEffect">
                                  <p:stCondLst>
                                    <p:cond delay="0"/>
                                  </p:stCondLst>
                                  <p:childTnLst>
                                    <p:set>
                                      <p:cBhvr rctx="PPT">
                                        <p:cTn id="131" dur="indefinite"/>
                                        <p:tgtEl>
                                          <p:spTgt spid="5"/>
                                        </p:tgtEl>
                                        <p:attrNameLst>
                                          <p:attrName>style.opacity</p:attrName>
                                        </p:attrNameLst>
                                      </p:cBhvr>
                                      <p:to>
                                        <p:strVal val="0.5"/>
                                      </p:to>
                                    </p:set>
                                    <p:animEffect filter="image" prLst="opacity: 0.5">
                                      <p:cBhvr rctx="IE">
                                        <p:cTn id="132" dur="indefinite"/>
                                        <p:tgtEl>
                                          <p:spTgt spid="5"/>
                                        </p:tgtEl>
                                      </p:cBhvr>
                                    </p:animEffect>
                                  </p:childTnLst>
                                </p:cTn>
                              </p:par>
                              <p:par>
                                <p:cTn id="133" presetID="9" presetClass="emph" presetSubtype="0" grpId="1" nodeType="withEffect">
                                  <p:stCondLst>
                                    <p:cond delay="0"/>
                                  </p:stCondLst>
                                  <p:childTnLst>
                                    <p:set>
                                      <p:cBhvr rctx="PPT">
                                        <p:cTn id="134" dur="indefinite"/>
                                        <p:tgtEl>
                                          <p:spTgt spid="26"/>
                                        </p:tgtEl>
                                        <p:attrNameLst>
                                          <p:attrName>style.opacity</p:attrName>
                                        </p:attrNameLst>
                                      </p:cBhvr>
                                      <p:to>
                                        <p:strVal val="0.5"/>
                                      </p:to>
                                    </p:set>
                                    <p:animEffect filter="image" prLst="opacity: 0.5">
                                      <p:cBhvr rctx="IE">
                                        <p:cTn id="135" dur="indefinite"/>
                                        <p:tgtEl>
                                          <p:spTgt spid="26"/>
                                        </p:tgtEl>
                                      </p:cBhvr>
                                    </p:animEffect>
                                  </p:childTnLst>
                                </p:cTn>
                              </p:par>
                              <p:par>
                                <p:cTn id="136" presetID="9" presetClass="emph" presetSubtype="0" nodeType="withEffect">
                                  <p:stCondLst>
                                    <p:cond delay="0"/>
                                  </p:stCondLst>
                                  <p:childTnLst>
                                    <p:set>
                                      <p:cBhvr rctx="PPT">
                                        <p:cTn id="137" dur="indefinite"/>
                                        <p:tgtEl>
                                          <p:spTgt spid="7"/>
                                        </p:tgtEl>
                                        <p:attrNameLst>
                                          <p:attrName>style.opacity</p:attrName>
                                        </p:attrNameLst>
                                      </p:cBhvr>
                                      <p:to>
                                        <p:strVal val="0.5"/>
                                      </p:to>
                                    </p:set>
                                    <p:animEffect filter="image" prLst="opacity: 0.5">
                                      <p:cBhvr rctx="IE">
                                        <p:cTn id="138" dur="indefinite"/>
                                        <p:tgtEl>
                                          <p:spTgt spid="7"/>
                                        </p:tgtEl>
                                      </p:cBhvr>
                                    </p:animEffect>
                                  </p:childTnLst>
                                </p:cTn>
                              </p:par>
                              <p:par>
                                <p:cTn id="139" presetID="9" presetClass="emph" presetSubtype="0" nodeType="withEffect">
                                  <p:stCondLst>
                                    <p:cond delay="0"/>
                                  </p:stCondLst>
                                  <p:childTnLst>
                                    <p:set>
                                      <p:cBhvr rctx="PPT">
                                        <p:cTn id="140" dur="indefinite"/>
                                        <p:tgtEl>
                                          <p:spTgt spid="23"/>
                                        </p:tgtEl>
                                        <p:attrNameLst>
                                          <p:attrName>style.opacity</p:attrName>
                                        </p:attrNameLst>
                                      </p:cBhvr>
                                      <p:to>
                                        <p:strVal val="0.5"/>
                                      </p:to>
                                    </p:set>
                                    <p:animEffect filter="image" prLst="opacity: 0.5">
                                      <p:cBhvr rctx="IE">
                                        <p:cTn id="141" dur="indefinite"/>
                                        <p:tgtEl>
                                          <p:spTgt spid="23"/>
                                        </p:tgtEl>
                                      </p:cBhvr>
                                    </p:animEffect>
                                  </p:childTnLst>
                                </p:cTn>
                              </p:par>
                              <p:par>
                                <p:cTn id="142" presetID="9" presetClass="emph" presetSubtype="0" grpId="0" nodeType="withEffect">
                                  <p:stCondLst>
                                    <p:cond delay="0"/>
                                  </p:stCondLst>
                                  <p:childTnLst>
                                    <p:set>
                                      <p:cBhvr rctx="PPT">
                                        <p:cTn id="143" dur="indefinite"/>
                                        <p:tgtEl>
                                          <p:spTgt spid="2"/>
                                        </p:tgtEl>
                                        <p:attrNameLst>
                                          <p:attrName>style.opacity</p:attrName>
                                        </p:attrNameLst>
                                      </p:cBhvr>
                                      <p:to>
                                        <p:strVal val="0.5"/>
                                      </p:to>
                                    </p:set>
                                    <p:animEffect filter="image" prLst="opacity: 0.5">
                                      <p:cBhvr rctx="IE">
                                        <p:cTn id="144" dur="indefinite"/>
                                        <p:tgtEl>
                                          <p:spTgt spid="2"/>
                                        </p:tgtEl>
                                      </p:cBhvr>
                                    </p:animEffect>
                                  </p:childTnLst>
                                </p:cTn>
                              </p:par>
                              <p:par>
                                <p:cTn id="145" presetID="9" presetClass="emph" presetSubtype="0" grpId="0" nodeType="withEffect">
                                  <p:stCondLst>
                                    <p:cond delay="0"/>
                                  </p:stCondLst>
                                  <p:childTnLst>
                                    <p:set>
                                      <p:cBhvr rctx="PPT">
                                        <p:cTn id="146" dur="indefinite"/>
                                        <p:tgtEl>
                                          <p:spTgt spid="47"/>
                                        </p:tgtEl>
                                        <p:attrNameLst>
                                          <p:attrName>style.opacity</p:attrName>
                                        </p:attrNameLst>
                                      </p:cBhvr>
                                      <p:to>
                                        <p:strVal val="0.5"/>
                                      </p:to>
                                    </p:set>
                                    <p:animEffect filter="image" prLst="opacity: 0.5">
                                      <p:cBhvr rctx="IE">
                                        <p:cTn id="147" dur="indefinite"/>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3" grpId="0" animBg="1"/>
      <p:bldP spid="13" grpId="1" animBg="1"/>
      <p:bldP spid="13" grpId="2" animBg="1"/>
      <p:bldP spid="12" grpId="0" animBg="1"/>
      <p:bldP spid="12" grpId="1" animBg="1"/>
      <p:bldP spid="12" grpId="2" animBg="1"/>
      <p:bldP spid="14" grpId="0" animBg="1"/>
      <p:bldP spid="14" grpId="1" animBg="1"/>
      <p:bldP spid="14" grpId="2" animBg="1"/>
      <p:bldP spid="15" grpId="0" animBg="1"/>
      <p:bldP spid="15" grpId="1" animBg="1"/>
      <p:bldP spid="17" grpId="0"/>
      <p:bldP spid="17" grpId="1"/>
      <p:bldP spid="24" grpId="0" animBg="1"/>
      <p:bldP spid="25" grpId="1"/>
      <p:bldP spid="25" grpId="2"/>
      <p:bldP spid="42" grpId="0"/>
      <p:bldP spid="42" grpId="1"/>
      <p:bldP spid="40" grpId="0" animBg="1"/>
      <p:bldP spid="40" grpId="1" animBg="1"/>
      <p:bldP spid="47" grpId="0"/>
      <p:bldP spid="55" grpId="1" animBg="1"/>
      <p:bldP spid="55" grpId="2" animBg="1"/>
      <p:bldP spid="55" grpId="3" animBg="1"/>
      <p:bldP spid="3" grpId="0"/>
      <p:bldP spid="3" grpId="1"/>
      <p:bldP spid="21" grpId="0"/>
      <p:bldP spid="21" grpId="1"/>
      <p:bldP spid="5" grpId="0"/>
      <p:bldP spid="5" grpId="1"/>
      <p:bldP spid="26" grpId="0"/>
      <p:bldP spid="26" grpId="1"/>
      <p:bldP spid="4" grpId="0" animBg="1"/>
      <p:bldP spid="4" grpId="1" animBg="1"/>
      <p:bldP spid="6" grpId="1" animBg="1"/>
      <p:bldP spid="6" grpId="2" animBg="1"/>
      <p:bldP spid="8" grpId="0"/>
      <p:bldP spid="8" grpId="1"/>
      <p:bldP spid="8" grpId="2"/>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Title 1"/>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t>Resource Pruning</a:t>
            </a:r>
            <a:endParaRPr lang="en-US" dirty="0"/>
          </a:p>
        </p:txBody>
      </p:sp>
      <p:sp>
        <p:nvSpPr>
          <p:cNvPr id="86" name="Oval 85"/>
          <p:cNvSpPr/>
          <p:nvPr/>
        </p:nvSpPr>
        <p:spPr>
          <a:xfrm>
            <a:off x="4656160" y="3505200"/>
            <a:ext cx="685800" cy="685800"/>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TextBox 89"/>
          <p:cNvSpPr txBox="1"/>
          <p:nvPr/>
        </p:nvSpPr>
        <p:spPr>
          <a:xfrm>
            <a:off x="4923130" y="3657600"/>
            <a:ext cx="417102" cy="369332"/>
          </a:xfrm>
          <a:prstGeom prst="rect">
            <a:avLst/>
          </a:prstGeom>
          <a:noFill/>
        </p:spPr>
        <p:txBody>
          <a:bodyPr wrap="none" rtlCol="0">
            <a:spAutoFit/>
          </a:bodyPr>
          <a:lstStyle/>
          <a:p>
            <a:r>
              <a:rPr lang="en-US" dirty="0" smtClean="0"/>
              <a:t>TX</a:t>
            </a:r>
            <a:endParaRPr lang="en-US" dirty="0"/>
          </a:p>
        </p:txBody>
      </p:sp>
      <p:sp>
        <p:nvSpPr>
          <p:cNvPr id="87" name="Oval 86"/>
          <p:cNvSpPr/>
          <p:nvPr/>
        </p:nvSpPr>
        <p:spPr>
          <a:xfrm>
            <a:off x="5638800" y="3505200"/>
            <a:ext cx="685800" cy="685800"/>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TextBox 90"/>
          <p:cNvSpPr txBox="1"/>
          <p:nvPr/>
        </p:nvSpPr>
        <p:spPr>
          <a:xfrm>
            <a:off x="5750177" y="3669268"/>
            <a:ext cx="441146" cy="369332"/>
          </a:xfrm>
          <a:prstGeom prst="rect">
            <a:avLst/>
          </a:prstGeom>
          <a:noFill/>
        </p:spPr>
        <p:txBody>
          <a:bodyPr wrap="none" rtlCol="0">
            <a:spAutoFit/>
          </a:bodyPr>
          <a:lstStyle/>
          <a:p>
            <a:r>
              <a:rPr lang="en-US" dirty="0" smtClean="0"/>
              <a:t>CA</a:t>
            </a:r>
            <a:endParaRPr lang="en-US" dirty="0"/>
          </a:p>
        </p:txBody>
      </p:sp>
      <p:pic>
        <p:nvPicPr>
          <p:cNvPr id="120" name="Picture 8" descr="https://i.ytimg.com/vi/JJ44hEr5DFE/maxresdefault.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86200" y="2667000"/>
            <a:ext cx="4228606" cy="2378591"/>
          </a:xfrm>
          <a:prstGeom prst="rect">
            <a:avLst/>
          </a:prstGeom>
          <a:noFill/>
          <a:extLst>
            <a:ext uri="{909E8E84-426E-40DD-AFC4-6F175D3DCCD1}">
              <a14:hiddenFill xmlns:a14="http://schemas.microsoft.com/office/drawing/2010/main">
                <a:solidFill>
                  <a:srgbClr val="FFFFFF"/>
                </a:solidFill>
              </a14:hiddenFill>
            </a:ext>
          </a:extLst>
        </p:spPr>
      </p:pic>
      <p:sp>
        <p:nvSpPr>
          <p:cNvPr id="94" name="Chord 93"/>
          <p:cNvSpPr/>
          <p:nvPr/>
        </p:nvSpPr>
        <p:spPr>
          <a:xfrm>
            <a:off x="3596185" y="3513615"/>
            <a:ext cx="640080" cy="677385"/>
          </a:xfrm>
          <a:prstGeom prst="chord">
            <a:avLst>
              <a:gd name="adj1" fmla="val 5321798"/>
              <a:gd name="adj2" fmla="val 16200000"/>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Chord 94"/>
          <p:cNvSpPr/>
          <p:nvPr/>
        </p:nvSpPr>
        <p:spPr>
          <a:xfrm>
            <a:off x="4659867" y="3507180"/>
            <a:ext cx="640080" cy="677385"/>
          </a:xfrm>
          <a:prstGeom prst="chord">
            <a:avLst>
              <a:gd name="adj1" fmla="val 5321798"/>
              <a:gd name="adj2" fmla="val 16200000"/>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Oval 84"/>
          <p:cNvSpPr/>
          <p:nvPr/>
        </p:nvSpPr>
        <p:spPr>
          <a:xfrm>
            <a:off x="3581400" y="3517720"/>
            <a:ext cx="685800" cy="6858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TextBox 103"/>
          <p:cNvSpPr txBox="1"/>
          <p:nvPr/>
        </p:nvSpPr>
        <p:spPr>
          <a:xfrm>
            <a:off x="3840410" y="3669268"/>
            <a:ext cx="445956" cy="369332"/>
          </a:xfrm>
          <a:prstGeom prst="rect">
            <a:avLst/>
          </a:prstGeom>
          <a:noFill/>
        </p:spPr>
        <p:txBody>
          <a:bodyPr wrap="none" rtlCol="0">
            <a:spAutoFit/>
          </a:bodyPr>
          <a:lstStyle/>
          <a:p>
            <a:r>
              <a:rPr lang="en-US" dirty="0" smtClean="0"/>
              <a:t>NY</a:t>
            </a:r>
            <a:endParaRPr lang="en-US" dirty="0"/>
          </a:p>
        </p:txBody>
      </p:sp>
      <p:sp>
        <p:nvSpPr>
          <p:cNvPr id="118" name="Rounded Rectangular Callout 117"/>
          <p:cNvSpPr/>
          <p:nvPr/>
        </p:nvSpPr>
        <p:spPr>
          <a:xfrm>
            <a:off x="6705600" y="2066305"/>
            <a:ext cx="1447800" cy="524495"/>
          </a:xfrm>
          <a:prstGeom prst="wedgeRoundRectCallout">
            <a:avLst>
              <a:gd name="adj1" fmla="val -80476"/>
              <a:gd name="adj2" fmla="val 252628"/>
              <a:gd name="adj3" fmla="val 16667"/>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Data Center</a:t>
            </a:r>
            <a:endParaRPr lang="en-US" dirty="0">
              <a:solidFill>
                <a:schemeClr val="bg1"/>
              </a:solidFill>
            </a:endParaRPr>
          </a:p>
        </p:txBody>
      </p:sp>
      <p:sp>
        <p:nvSpPr>
          <p:cNvPr id="128" name="TextBox 127"/>
          <p:cNvSpPr txBox="1"/>
          <p:nvPr/>
        </p:nvSpPr>
        <p:spPr>
          <a:xfrm>
            <a:off x="874206" y="1295400"/>
            <a:ext cx="3476465" cy="461665"/>
          </a:xfrm>
          <a:prstGeom prst="rect">
            <a:avLst/>
          </a:prstGeom>
          <a:noFill/>
        </p:spPr>
        <p:txBody>
          <a:bodyPr wrap="none" rtlCol="0">
            <a:spAutoFit/>
          </a:bodyPr>
          <a:lstStyle/>
          <a:p>
            <a:r>
              <a:rPr lang="en-US" sz="2400" dirty="0" smtClean="0"/>
              <a:t>Deactivate idle equipment</a:t>
            </a:r>
            <a:endParaRPr lang="en-US" sz="2400" dirty="0"/>
          </a:p>
        </p:txBody>
      </p:sp>
      <p:sp>
        <p:nvSpPr>
          <p:cNvPr id="129" name="Rounded Rectangular Callout 128"/>
          <p:cNvSpPr/>
          <p:nvPr/>
        </p:nvSpPr>
        <p:spPr>
          <a:xfrm>
            <a:off x="6191323" y="1991371"/>
            <a:ext cx="2133600" cy="680094"/>
          </a:xfrm>
          <a:prstGeom prst="wedgeRoundRectCallout">
            <a:avLst>
              <a:gd name="adj1" fmla="val -56841"/>
              <a:gd name="adj2" fmla="val 189444"/>
              <a:gd name="adj3" fmla="val 16667"/>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Deactivate some equipment</a:t>
            </a:r>
            <a:endParaRPr lang="en-US" dirty="0"/>
          </a:p>
        </p:txBody>
      </p:sp>
      <p:sp>
        <p:nvSpPr>
          <p:cNvPr id="132" name="Slide Number Placeholder 131"/>
          <p:cNvSpPr>
            <a:spLocks noGrp="1"/>
          </p:cNvSpPr>
          <p:nvPr>
            <p:ph type="sldNum" sz="quarter" idx="12"/>
          </p:nvPr>
        </p:nvSpPr>
        <p:spPr/>
        <p:txBody>
          <a:bodyPr/>
          <a:lstStyle/>
          <a:p>
            <a:fld id="{6E32B92A-CB75-4E54-8293-CBC8A13B5AFB}" type="slidenum">
              <a:rPr lang="en-US" smtClean="0"/>
              <a:t>9</a:t>
            </a:fld>
            <a:endParaRPr lang="en-US"/>
          </a:p>
        </p:txBody>
      </p:sp>
      <p:sp>
        <p:nvSpPr>
          <p:cNvPr id="97" name="Rounded Rectangular Callout 96"/>
          <p:cNvSpPr/>
          <p:nvPr/>
        </p:nvSpPr>
        <p:spPr>
          <a:xfrm>
            <a:off x="2907268" y="2218705"/>
            <a:ext cx="1219200" cy="524495"/>
          </a:xfrm>
          <a:prstGeom prst="wedgeRoundRectCallout">
            <a:avLst>
              <a:gd name="adj1" fmla="val 14432"/>
              <a:gd name="adj2" fmla="val 246644"/>
              <a:gd name="adj3" fmla="val 166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Workload</a:t>
            </a:r>
            <a:endParaRPr lang="en-US" dirty="0">
              <a:solidFill>
                <a:schemeClr val="tx1"/>
              </a:solidFill>
            </a:endParaRPr>
          </a:p>
        </p:txBody>
      </p:sp>
      <p:sp>
        <p:nvSpPr>
          <p:cNvPr id="137" name="TextBox 136"/>
          <p:cNvSpPr txBox="1"/>
          <p:nvPr/>
        </p:nvSpPr>
        <p:spPr>
          <a:xfrm>
            <a:off x="189714" y="1866887"/>
            <a:ext cx="1449371" cy="369332"/>
          </a:xfrm>
          <a:prstGeom prst="rect">
            <a:avLst/>
          </a:prstGeom>
          <a:noFill/>
        </p:spPr>
        <p:txBody>
          <a:bodyPr wrap="none" rtlCol="0">
            <a:spAutoFit/>
          </a:bodyPr>
          <a:lstStyle/>
          <a:p>
            <a:r>
              <a:rPr lang="en-US" dirty="0" smtClean="0">
                <a:solidFill>
                  <a:schemeClr val="accent6">
                    <a:lumMod val="75000"/>
                  </a:schemeClr>
                </a:solidFill>
              </a:rPr>
              <a:t>CA: California</a:t>
            </a:r>
            <a:endParaRPr lang="en-US" dirty="0">
              <a:solidFill>
                <a:schemeClr val="accent6">
                  <a:lumMod val="75000"/>
                </a:schemeClr>
              </a:solidFill>
            </a:endParaRPr>
          </a:p>
        </p:txBody>
      </p:sp>
      <p:sp>
        <p:nvSpPr>
          <p:cNvPr id="138" name="TextBox 137"/>
          <p:cNvSpPr txBox="1"/>
          <p:nvPr/>
        </p:nvSpPr>
        <p:spPr>
          <a:xfrm>
            <a:off x="189714" y="2133600"/>
            <a:ext cx="1426481" cy="646331"/>
          </a:xfrm>
          <a:prstGeom prst="rect">
            <a:avLst/>
          </a:prstGeom>
          <a:noFill/>
        </p:spPr>
        <p:txBody>
          <a:bodyPr wrap="none" rtlCol="0">
            <a:spAutoFit/>
          </a:bodyPr>
          <a:lstStyle/>
          <a:p>
            <a:r>
              <a:rPr lang="en-US" dirty="0" smtClean="0">
                <a:solidFill>
                  <a:schemeClr val="accent6">
                    <a:lumMod val="75000"/>
                  </a:schemeClr>
                </a:solidFill>
              </a:rPr>
              <a:t>NY</a:t>
            </a:r>
            <a:r>
              <a:rPr lang="en-US" dirty="0">
                <a:solidFill>
                  <a:schemeClr val="accent6">
                    <a:lumMod val="75000"/>
                  </a:schemeClr>
                </a:solidFill>
              </a:rPr>
              <a:t>: New York</a:t>
            </a:r>
          </a:p>
          <a:p>
            <a:r>
              <a:rPr lang="en-US" dirty="0">
                <a:solidFill>
                  <a:schemeClr val="accent6">
                    <a:lumMod val="75000"/>
                  </a:schemeClr>
                </a:solidFill>
              </a:rPr>
              <a:t>TX: </a:t>
            </a:r>
            <a:r>
              <a:rPr lang="en-US" dirty="0" smtClean="0">
                <a:solidFill>
                  <a:schemeClr val="accent6">
                    <a:lumMod val="75000"/>
                  </a:schemeClr>
                </a:solidFill>
              </a:rPr>
              <a:t>Texas</a:t>
            </a:r>
            <a:endParaRPr lang="en-US" dirty="0">
              <a:solidFill>
                <a:schemeClr val="accent6">
                  <a:lumMod val="75000"/>
                </a:schemeClr>
              </a:solidFill>
            </a:endParaRPr>
          </a:p>
        </p:txBody>
      </p:sp>
      <p:sp>
        <p:nvSpPr>
          <p:cNvPr id="142" name="TextBox 141"/>
          <p:cNvSpPr txBox="1"/>
          <p:nvPr/>
        </p:nvSpPr>
        <p:spPr>
          <a:xfrm>
            <a:off x="585805" y="6400800"/>
            <a:ext cx="6957995" cy="369332"/>
          </a:xfrm>
          <a:prstGeom prst="rect">
            <a:avLst/>
          </a:prstGeom>
          <a:noFill/>
        </p:spPr>
        <p:txBody>
          <a:bodyPr wrap="none" rtlCol="0">
            <a:spAutoFit/>
          </a:bodyPr>
          <a:lstStyle/>
          <a:p>
            <a:r>
              <a:rPr lang="en-US" dirty="0" smtClean="0"/>
              <a:t>A. Qureshi et. al, “Plugging into energy market diversity”, HOTNETS 2008</a:t>
            </a:r>
            <a:endParaRPr lang="en-US" dirty="0"/>
          </a:p>
        </p:txBody>
      </p:sp>
      <p:pic>
        <p:nvPicPr>
          <p:cNvPr id="5124" name="Picture 4" descr="E:\Users\Saqib Ilyas\Downloads\674487.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78365" y="1866887"/>
            <a:ext cx="4286250" cy="4257675"/>
          </a:xfrm>
          <a:prstGeom prst="rect">
            <a:avLst/>
          </a:prstGeom>
          <a:noFill/>
          <a:extLst>
            <a:ext uri="{909E8E84-426E-40DD-AFC4-6F175D3DCCD1}">
              <a14:hiddenFill xmlns:a14="http://schemas.microsoft.com/office/drawing/2010/main">
                <a:solidFill>
                  <a:srgbClr val="FFFFFF"/>
                </a:solidFill>
              </a14:hiddenFill>
            </a:ext>
          </a:extLst>
        </p:spPr>
      </p:pic>
      <p:sp>
        <p:nvSpPr>
          <p:cNvPr id="103" name="TextBox 102"/>
          <p:cNvSpPr txBox="1"/>
          <p:nvPr/>
        </p:nvSpPr>
        <p:spPr>
          <a:xfrm>
            <a:off x="1003737" y="3505200"/>
            <a:ext cx="7302063" cy="646331"/>
          </a:xfrm>
          <a:prstGeom prst="rect">
            <a:avLst/>
          </a:prstGeom>
          <a:solidFill>
            <a:srgbClr val="002060"/>
          </a:solidFill>
        </p:spPr>
        <p:txBody>
          <a:bodyPr wrap="square" rtlCol="0">
            <a:spAutoFit/>
          </a:bodyPr>
          <a:lstStyle/>
          <a:p>
            <a:r>
              <a:rPr lang="en-US" sz="3600" dirty="0" smtClean="0">
                <a:solidFill>
                  <a:schemeClr val="bg1"/>
                </a:solidFill>
              </a:rPr>
              <a:t>Resource pruning cuts electricity cost</a:t>
            </a:r>
            <a:endParaRPr lang="en-US" sz="3600" dirty="0">
              <a:solidFill>
                <a:schemeClr val="bg1"/>
              </a:solidFill>
            </a:endParaRPr>
          </a:p>
        </p:txBody>
      </p:sp>
    </p:spTree>
    <p:extLst>
      <p:ext uri="{BB962C8B-B14F-4D97-AF65-F5344CB8AC3E}">
        <p14:creationId xmlns:p14="http://schemas.microsoft.com/office/powerpoint/2010/main" val="18349938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1" nodeType="clickEffect">
                                  <p:stCondLst>
                                    <p:cond delay="0"/>
                                  </p:stCondLst>
                                  <p:childTnLst>
                                    <p:set>
                                      <p:cBhvr>
                                        <p:cTn id="6" dur="1" fill="hold">
                                          <p:stCondLst>
                                            <p:cond delay="0"/>
                                          </p:stCondLst>
                                        </p:cTn>
                                        <p:tgtEl>
                                          <p:spTgt spid="128"/>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8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0"/>
                                        </p:tgtEl>
                                        <p:attrNameLst>
                                          <p:attrName>style.visibility</p:attrName>
                                        </p:attrNameLst>
                                      </p:cBhvr>
                                      <p:to>
                                        <p:strVal val="visible"/>
                                      </p:to>
                                    </p:set>
                                  </p:childTnLst>
                                </p:cTn>
                              </p:par>
                              <p:par>
                                <p:cTn id="13" presetID="1" presetClass="entr" presetSubtype="0" fill="hold" grpId="1" nodeType="withEffect">
                                  <p:stCondLst>
                                    <p:cond delay="0"/>
                                  </p:stCondLst>
                                  <p:childTnLst>
                                    <p:set>
                                      <p:cBhvr>
                                        <p:cTn id="14" dur="1" fill="hold">
                                          <p:stCondLst>
                                            <p:cond delay="0"/>
                                          </p:stCondLst>
                                        </p:cTn>
                                        <p:tgtEl>
                                          <p:spTgt spid="1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6" presetClass="emph" presetSubtype="0" fill="hold" nodeType="clickEffect">
                                  <p:stCondLst>
                                    <p:cond delay="0"/>
                                  </p:stCondLst>
                                  <p:childTnLst>
                                    <p:animScale>
                                      <p:cBhvr>
                                        <p:cTn id="18" dur="1000" fill="hold"/>
                                        <p:tgtEl>
                                          <p:spTgt spid="120"/>
                                        </p:tgtEl>
                                      </p:cBhvr>
                                      <p:by x="15000" y="15000"/>
                                    </p:animScale>
                                  </p:childTnLst>
                                </p:cTn>
                              </p:par>
                            </p:childTnLst>
                          </p:cTn>
                        </p:par>
                        <p:par>
                          <p:cTn id="19" fill="hold">
                            <p:stCondLst>
                              <p:cond delay="1000"/>
                            </p:stCondLst>
                            <p:childTnLst>
                              <p:par>
                                <p:cTn id="20" presetID="1" presetClass="entr" presetSubtype="0" fill="hold" grpId="0" nodeType="afterEffect">
                                  <p:stCondLst>
                                    <p:cond delay="0"/>
                                  </p:stCondLst>
                                  <p:childTnLst>
                                    <p:set>
                                      <p:cBhvr>
                                        <p:cTn id="21" dur="1" fill="hold">
                                          <p:stCondLst>
                                            <p:cond delay="0"/>
                                          </p:stCondLst>
                                        </p:cTn>
                                        <p:tgtEl>
                                          <p:spTgt spid="137"/>
                                        </p:tgtEl>
                                        <p:attrNameLst>
                                          <p:attrName>style.visibility</p:attrName>
                                        </p:attrNameLst>
                                      </p:cBhvr>
                                      <p:to>
                                        <p:strVal val="visible"/>
                                      </p:to>
                                    </p:set>
                                  </p:childTnLst>
                                </p:cTn>
                              </p:par>
                            </p:childTnLst>
                          </p:cTn>
                        </p:par>
                        <p:par>
                          <p:cTn id="22" fill="hold">
                            <p:stCondLst>
                              <p:cond delay="1000"/>
                            </p:stCondLst>
                            <p:childTnLst>
                              <p:par>
                                <p:cTn id="23" presetID="1" presetClass="exit" presetSubtype="0" fill="hold" nodeType="afterEffect">
                                  <p:stCondLst>
                                    <p:cond delay="0"/>
                                  </p:stCondLst>
                                  <p:childTnLst>
                                    <p:set>
                                      <p:cBhvr>
                                        <p:cTn id="24" dur="1" fill="hold">
                                          <p:stCondLst>
                                            <p:cond delay="0"/>
                                          </p:stCondLst>
                                        </p:cTn>
                                        <p:tgtEl>
                                          <p:spTgt spid="120"/>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grpId="0" nodeType="clickEffect">
                                  <p:stCondLst>
                                    <p:cond delay="0"/>
                                  </p:stCondLst>
                                  <p:childTnLst>
                                    <p:set>
                                      <p:cBhvr>
                                        <p:cTn id="28" dur="1" fill="hold">
                                          <p:stCondLst>
                                            <p:cond delay="0"/>
                                          </p:stCondLst>
                                        </p:cTn>
                                        <p:tgtEl>
                                          <p:spTgt spid="118"/>
                                        </p:tgtEl>
                                        <p:attrNameLst>
                                          <p:attrName>style.visibility</p:attrName>
                                        </p:attrNameLst>
                                      </p:cBhvr>
                                      <p:to>
                                        <p:strVal val="hidden"/>
                                      </p:to>
                                    </p:set>
                                  </p:childTnLst>
                                </p:cTn>
                              </p:par>
                              <p:par>
                                <p:cTn id="29" presetID="1" presetClass="entr" presetSubtype="0" fill="hold" grpId="0" nodeType="withEffect">
                                  <p:stCondLst>
                                    <p:cond delay="0"/>
                                  </p:stCondLst>
                                  <p:childTnLst>
                                    <p:set>
                                      <p:cBhvr>
                                        <p:cTn id="30" dur="1" fill="hold">
                                          <p:stCondLst>
                                            <p:cond delay="0"/>
                                          </p:stCondLst>
                                        </p:cTn>
                                        <p:tgtEl>
                                          <p:spTgt spid="13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0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9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8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8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1" nodeType="clickEffect">
                                  <p:stCondLst>
                                    <p:cond delay="0"/>
                                  </p:stCondLst>
                                  <p:childTnLst>
                                    <p:set>
                                      <p:cBhvr>
                                        <p:cTn id="42" dur="1" fill="hold">
                                          <p:stCondLst>
                                            <p:cond delay="0"/>
                                          </p:stCondLst>
                                        </p:cTn>
                                        <p:tgtEl>
                                          <p:spTgt spid="97"/>
                                        </p:tgtEl>
                                        <p:attrNameLst>
                                          <p:attrName>style.visibility</p:attrName>
                                        </p:attrNameLst>
                                      </p:cBhvr>
                                      <p:to>
                                        <p:strVal val="visible"/>
                                      </p:to>
                                    </p:set>
                                  </p:childTnLst>
                                </p:cTn>
                              </p:par>
                              <p:par>
                                <p:cTn id="43" presetID="1" presetClass="entr" presetSubtype="0" fill="hold" grpId="1" nodeType="withEffect">
                                  <p:stCondLst>
                                    <p:cond delay="0"/>
                                  </p:stCondLst>
                                  <p:childTnLst>
                                    <p:set>
                                      <p:cBhvr>
                                        <p:cTn id="44" dur="1" fill="hold">
                                          <p:stCondLst>
                                            <p:cond delay="0"/>
                                          </p:stCondLst>
                                        </p:cTn>
                                        <p:tgtEl>
                                          <p:spTgt spid="94"/>
                                        </p:tgtEl>
                                        <p:attrNameLst>
                                          <p:attrName>style.visibility</p:attrName>
                                        </p:attrNameLst>
                                      </p:cBhvr>
                                      <p:to>
                                        <p:strVal val="visible"/>
                                      </p:to>
                                    </p:set>
                                  </p:childTnLst>
                                </p:cTn>
                              </p:par>
                              <p:par>
                                <p:cTn id="45" presetID="1" presetClass="entr" presetSubtype="0" fill="hold" grpId="1" nodeType="withEffect">
                                  <p:stCondLst>
                                    <p:cond delay="0"/>
                                  </p:stCondLst>
                                  <p:childTnLst>
                                    <p:set>
                                      <p:cBhvr>
                                        <p:cTn id="46" dur="1" fill="hold">
                                          <p:stCondLst>
                                            <p:cond delay="0"/>
                                          </p:stCondLst>
                                        </p:cTn>
                                        <p:tgtEl>
                                          <p:spTgt spid="95"/>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xit" presetSubtype="0" fill="hold" grpId="0" nodeType="clickEffect">
                                  <p:stCondLst>
                                    <p:cond delay="0"/>
                                  </p:stCondLst>
                                  <p:childTnLst>
                                    <p:set>
                                      <p:cBhvr>
                                        <p:cTn id="50" dur="1" fill="hold">
                                          <p:stCondLst>
                                            <p:cond delay="0"/>
                                          </p:stCondLst>
                                        </p:cTn>
                                        <p:tgtEl>
                                          <p:spTgt spid="97"/>
                                        </p:tgtEl>
                                        <p:attrNameLst>
                                          <p:attrName>style.visibility</p:attrName>
                                        </p:attrNameLst>
                                      </p:cBhvr>
                                      <p:to>
                                        <p:strVal val="hidden"/>
                                      </p:to>
                                    </p:set>
                                  </p:childTnLst>
                                </p:cTn>
                              </p:par>
                              <p:par>
                                <p:cTn id="51" presetID="1" presetClass="entr" presetSubtype="0" fill="hold" grpId="0" nodeType="withEffect">
                                  <p:stCondLst>
                                    <p:cond delay="0"/>
                                  </p:stCondLst>
                                  <p:childTnLst>
                                    <p:set>
                                      <p:cBhvr>
                                        <p:cTn id="52" dur="1" fill="hold">
                                          <p:stCondLst>
                                            <p:cond delay="0"/>
                                          </p:stCondLst>
                                        </p:cTn>
                                        <p:tgtEl>
                                          <p:spTgt spid="129"/>
                                        </p:tgtEl>
                                        <p:attrNameLst>
                                          <p:attrName>style.visibility</p:attrName>
                                        </p:attrNameLst>
                                      </p:cBhvr>
                                      <p:to>
                                        <p:strVal val="visible"/>
                                      </p:to>
                                    </p:set>
                                  </p:childTnLst>
                                </p:cTn>
                              </p:par>
                              <p:par>
                                <p:cTn id="53" presetID="7" presetClass="emph" presetSubtype="2" fill="hold" nodeType="withEffect">
                                  <p:stCondLst>
                                    <p:cond delay="0"/>
                                  </p:stCondLst>
                                  <p:childTnLst>
                                    <p:animClr clrSpc="rgb" dir="cw">
                                      <p:cBhvr>
                                        <p:cTn id="54" dur="2000" fill="hold"/>
                                        <p:tgtEl>
                                          <p:spTgt spid="87"/>
                                        </p:tgtEl>
                                        <p:attrNameLst>
                                          <p:attrName>stroke.color</p:attrName>
                                        </p:attrNameLst>
                                      </p:cBhvr>
                                      <p:to>
                                        <a:srgbClr val="B2B2B2"/>
                                      </p:to>
                                    </p:animClr>
                                    <p:set>
                                      <p:cBhvr>
                                        <p:cTn id="55" dur="2000" fill="hold"/>
                                        <p:tgtEl>
                                          <p:spTgt spid="87"/>
                                        </p:tgtEl>
                                        <p:attrNameLst>
                                          <p:attrName>stroke.on</p:attrName>
                                        </p:attrNameLst>
                                      </p:cBhvr>
                                      <p:to>
                                        <p:strVal val="true"/>
                                      </p:to>
                                    </p:set>
                                  </p:childTnLst>
                                </p:cTn>
                              </p:par>
                            </p:childTnLst>
                          </p:cTn>
                        </p:par>
                      </p:childTnLst>
                    </p:cTn>
                  </p:par>
                  <p:par>
                    <p:cTn id="56" fill="hold">
                      <p:stCondLst>
                        <p:cond delay="indefinite"/>
                      </p:stCondLst>
                      <p:childTnLst>
                        <p:par>
                          <p:cTn id="57" fill="hold">
                            <p:stCondLst>
                              <p:cond delay="0"/>
                            </p:stCondLst>
                            <p:childTnLst>
                              <p:par>
                                <p:cTn id="58" presetID="1" presetClass="exit" presetSubtype="0" fill="hold" grpId="1" nodeType="clickEffect">
                                  <p:stCondLst>
                                    <p:cond delay="0"/>
                                  </p:stCondLst>
                                  <p:childTnLst>
                                    <p:set>
                                      <p:cBhvr>
                                        <p:cTn id="59" dur="1" fill="hold">
                                          <p:stCondLst>
                                            <p:cond delay="0"/>
                                          </p:stCondLst>
                                        </p:cTn>
                                        <p:tgtEl>
                                          <p:spTgt spid="129"/>
                                        </p:tgtEl>
                                        <p:attrNameLst>
                                          <p:attrName>style.visibility</p:attrName>
                                        </p:attrNameLst>
                                      </p:cBhvr>
                                      <p:to>
                                        <p:strVal val="hidden"/>
                                      </p:to>
                                    </p:set>
                                  </p:childTnLst>
                                </p:cTn>
                              </p:par>
                              <p:par>
                                <p:cTn id="60" presetID="1" presetClass="entr" presetSubtype="0" fill="hold" grpId="0" nodeType="withEffect">
                                  <p:stCondLst>
                                    <p:cond delay="0"/>
                                  </p:stCondLst>
                                  <p:childTnLst>
                                    <p:set>
                                      <p:cBhvr>
                                        <p:cTn id="61" dur="1" fill="hold">
                                          <p:stCondLst>
                                            <p:cond delay="0"/>
                                          </p:stCondLst>
                                        </p:cTn>
                                        <p:tgtEl>
                                          <p:spTgt spid="103"/>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1" presetClass="exit" presetSubtype="0" fill="hold" grpId="1" nodeType="clickEffect">
                                  <p:stCondLst>
                                    <p:cond delay="0"/>
                                  </p:stCondLst>
                                  <p:childTnLst>
                                    <p:set>
                                      <p:cBhvr>
                                        <p:cTn id="65" dur="1" fill="hold">
                                          <p:stCondLst>
                                            <p:cond delay="0"/>
                                          </p:stCondLst>
                                        </p:cTn>
                                        <p:tgtEl>
                                          <p:spTgt spid="103"/>
                                        </p:tgtEl>
                                        <p:attrNameLst>
                                          <p:attrName>style.visibility</p:attrName>
                                        </p:attrNameLst>
                                      </p:cBhvr>
                                      <p:to>
                                        <p:strVal val="hidden"/>
                                      </p:to>
                                    </p:set>
                                  </p:childTnLst>
                                </p:cTn>
                              </p:par>
                              <p:par>
                                <p:cTn id="66" presetID="1" presetClass="entr" presetSubtype="0" fill="hold" nodeType="withEffect">
                                  <p:stCondLst>
                                    <p:cond delay="0"/>
                                  </p:stCondLst>
                                  <p:childTnLst>
                                    <p:set>
                                      <p:cBhvr>
                                        <p:cTn id="67" dur="1" fill="hold">
                                          <p:stCondLst>
                                            <p:cond delay="0"/>
                                          </p:stCondLst>
                                        </p:cTn>
                                        <p:tgtEl>
                                          <p:spTgt spid="5124"/>
                                        </p:tgtEl>
                                        <p:attrNameLst>
                                          <p:attrName>style.visibility</p:attrName>
                                        </p:attrNameLst>
                                      </p:cBhvr>
                                      <p:to>
                                        <p:strVal val="visible"/>
                                      </p:to>
                                    </p:set>
                                  </p:childTnLst>
                                </p:cTn>
                              </p:par>
                              <p:par>
                                <p:cTn id="68" presetID="1" presetClass="exit" presetSubtype="0" fill="hold" grpId="2" nodeType="withEffect">
                                  <p:stCondLst>
                                    <p:cond delay="0"/>
                                  </p:stCondLst>
                                  <p:childTnLst>
                                    <p:set>
                                      <p:cBhvr>
                                        <p:cTn id="69" dur="1" fill="hold">
                                          <p:stCondLst>
                                            <p:cond delay="0"/>
                                          </p:stCondLst>
                                        </p:cTn>
                                        <p:tgtEl>
                                          <p:spTgt spid="138"/>
                                        </p:tgtEl>
                                        <p:attrNameLst>
                                          <p:attrName>style.visibility</p:attrName>
                                        </p:attrNameLst>
                                      </p:cBhvr>
                                      <p:to>
                                        <p:strVal val="hidden"/>
                                      </p:to>
                                    </p:set>
                                  </p:childTnLst>
                                </p:cTn>
                              </p:par>
                              <p:par>
                                <p:cTn id="70" presetID="1" presetClass="exit" presetSubtype="0" fill="hold" grpId="2" nodeType="withEffect">
                                  <p:stCondLst>
                                    <p:cond delay="0"/>
                                  </p:stCondLst>
                                  <p:childTnLst>
                                    <p:set>
                                      <p:cBhvr>
                                        <p:cTn id="71" dur="1" fill="hold">
                                          <p:stCondLst>
                                            <p:cond delay="0"/>
                                          </p:stCondLst>
                                        </p:cTn>
                                        <p:tgtEl>
                                          <p:spTgt spid="137"/>
                                        </p:tgtEl>
                                        <p:attrNameLst>
                                          <p:attrName>style.visibility</p:attrName>
                                        </p:attrNameLst>
                                      </p:cBhvr>
                                      <p:to>
                                        <p:strVal val="hidden"/>
                                      </p:to>
                                    </p:set>
                                  </p:childTnLst>
                                </p:cTn>
                              </p:par>
                              <p:par>
                                <p:cTn id="72" presetID="1" presetClass="exit" presetSubtype="0" fill="hold" grpId="0" nodeType="withEffect">
                                  <p:stCondLst>
                                    <p:cond delay="0"/>
                                  </p:stCondLst>
                                  <p:childTnLst>
                                    <p:set>
                                      <p:cBhvr>
                                        <p:cTn id="73" dur="1" fill="hold">
                                          <p:stCondLst>
                                            <p:cond delay="0"/>
                                          </p:stCondLst>
                                        </p:cTn>
                                        <p:tgtEl>
                                          <p:spTgt spid="84"/>
                                        </p:tgtEl>
                                        <p:attrNameLst>
                                          <p:attrName>style.visibility</p:attrName>
                                        </p:attrNameLst>
                                      </p:cBhvr>
                                      <p:to>
                                        <p:strVal val="hidden"/>
                                      </p:to>
                                    </p:set>
                                  </p:childTnLst>
                                </p:cTn>
                              </p:par>
                              <p:par>
                                <p:cTn id="74" presetID="1" presetClass="entr" presetSubtype="0" fill="hold" grpId="0" nodeType="withEffect">
                                  <p:stCondLst>
                                    <p:cond delay="0"/>
                                  </p:stCondLst>
                                  <p:childTnLst>
                                    <p:set>
                                      <p:cBhvr>
                                        <p:cTn id="75" dur="1" fill="hold">
                                          <p:stCondLst>
                                            <p:cond delay="0"/>
                                          </p:stCondLst>
                                        </p:cTn>
                                        <p:tgtEl>
                                          <p:spTgt spid="142"/>
                                        </p:tgtEl>
                                        <p:attrNameLst>
                                          <p:attrName>style.visibility</p:attrName>
                                        </p:attrNameLst>
                                      </p:cBhvr>
                                      <p:to>
                                        <p:strVal val="visible"/>
                                      </p:to>
                                    </p:set>
                                  </p:childTnLst>
                                </p:cTn>
                              </p:par>
                              <p:par>
                                <p:cTn id="76" presetID="1" presetClass="exit" presetSubtype="0" fill="hold" grpId="1" nodeType="withEffect">
                                  <p:stCondLst>
                                    <p:cond delay="0"/>
                                  </p:stCondLst>
                                  <p:childTnLst>
                                    <p:set>
                                      <p:cBhvr>
                                        <p:cTn id="77" dur="1" fill="hold">
                                          <p:stCondLst>
                                            <p:cond delay="0"/>
                                          </p:stCondLst>
                                        </p:cTn>
                                        <p:tgtEl>
                                          <p:spTgt spid="142"/>
                                        </p:tgtEl>
                                        <p:attrNameLst>
                                          <p:attrName>style.visibility</p:attrName>
                                        </p:attrNameLst>
                                      </p:cBhvr>
                                      <p:to>
                                        <p:strVal val="hidden"/>
                                      </p:to>
                                    </p:set>
                                  </p:childTnLst>
                                </p:cTn>
                              </p:par>
                              <p:par>
                                <p:cTn id="78" presetID="1" presetClass="entr" presetSubtype="0" fill="hold" grpId="1" nodeType="withEffect">
                                  <p:stCondLst>
                                    <p:cond delay="0"/>
                                  </p:stCondLst>
                                  <p:childTnLst>
                                    <p:set>
                                      <p:cBhvr>
                                        <p:cTn id="79" dur="1" fill="hold">
                                          <p:stCondLst>
                                            <p:cond delay="0"/>
                                          </p:stCondLst>
                                        </p:cTn>
                                        <p:tgtEl>
                                          <p:spTgt spid="84"/>
                                        </p:tgtEl>
                                        <p:attrNameLst>
                                          <p:attrName>style.visibility</p:attrName>
                                        </p:attrNameLst>
                                      </p:cBhvr>
                                      <p:to>
                                        <p:strVal val="visible"/>
                                      </p:to>
                                    </p:set>
                                  </p:childTnLst>
                                </p:cTn>
                              </p:par>
                              <p:par>
                                <p:cTn id="80" presetID="1" presetClass="entr" presetSubtype="0" fill="hold" grpId="3" nodeType="withEffect">
                                  <p:stCondLst>
                                    <p:cond delay="0"/>
                                  </p:stCondLst>
                                  <p:childTnLst>
                                    <p:set>
                                      <p:cBhvr>
                                        <p:cTn id="81" dur="1" fill="hold">
                                          <p:stCondLst>
                                            <p:cond delay="0"/>
                                          </p:stCondLst>
                                        </p:cTn>
                                        <p:tgtEl>
                                          <p:spTgt spid="137"/>
                                        </p:tgtEl>
                                        <p:attrNameLst>
                                          <p:attrName>style.visibility</p:attrName>
                                        </p:attrNameLst>
                                      </p:cBhvr>
                                      <p:to>
                                        <p:strVal val="visible"/>
                                      </p:to>
                                    </p:set>
                                  </p:childTnLst>
                                </p:cTn>
                              </p:par>
                              <p:par>
                                <p:cTn id="82" presetID="1" presetClass="entr" presetSubtype="0" fill="hold" grpId="3" nodeType="withEffect">
                                  <p:stCondLst>
                                    <p:cond delay="0"/>
                                  </p:stCondLst>
                                  <p:childTnLst>
                                    <p:set>
                                      <p:cBhvr>
                                        <p:cTn id="83" dur="1" fill="hold">
                                          <p:stCondLst>
                                            <p:cond delay="0"/>
                                          </p:stCondLst>
                                        </p:cTn>
                                        <p:tgtEl>
                                          <p:spTgt spid="1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 grpId="0"/>
      <p:bldP spid="84" grpId="1"/>
      <p:bldP spid="86" grpId="0" animBg="1"/>
      <p:bldP spid="90" grpId="0"/>
      <p:bldP spid="87" grpId="0" animBg="1"/>
      <p:bldP spid="91" grpId="0"/>
      <p:bldP spid="94" grpId="1" animBg="1"/>
      <p:bldP spid="95" grpId="1" animBg="1"/>
      <p:bldP spid="85" grpId="0" animBg="1"/>
      <p:bldP spid="104" grpId="0"/>
      <p:bldP spid="118" grpId="0" animBg="1"/>
      <p:bldP spid="118" grpId="1" animBg="1"/>
      <p:bldP spid="128" grpId="1"/>
      <p:bldP spid="129" grpId="0" animBg="1"/>
      <p:bldP spid="129" grpId="1" animBg="1"/>
      <p:bldP spid="97" grpId="0" animBg="1"/>
      <p:bldP spid="97" grpId="1" animBg="1"/>
      <p:bldP spid="137" grpId="0"/>
      <p:bldP spid="137" grpId="2"/>
      <p:bldP spid="137" grpId="3"/>
      <p:bldP spid="138" grpId="0"/>
      <p:bldP spid="138" grpId="2"/>
      <p:bldP spid="138" grpId="3"/>
      <p:bldP spid="142" grpId="0"/>
      <p:bldP spid="142" grpId="1"/>
      <p:bldP spid="103" grpId="0" animBg="1"/>
      <p:bldP spid="103" grpId="1"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7967</TotalTime>
  <Words>2632</Words>
  <Application>Microsoft Office PowerPoint</Application>
  <PresentationFormat>On-screen Show (4:3)</PresentationFormat>
  <Paragraphs>621</Paragraphs>
  <Slides>54</Slides>
  <Notes>13</Notes>
  <HiddenSlides>0</HiddenSlides>
  <MMClips>0</MMClips>
  <ScaleCrop>false</ScaleCrop>
  <HeadingPairs>
    <vt:vector size="4" baseType="variant">
      <vt:variant>
        <vt:lpstr>Theme</vt:lpstr>
      </vt:variant>
      <vt:variant>
        <vt:i4>1</vt:i4>
      </vt:variant>
      <vt:variant>
        <vt:lpstr>Slide Titles</vt:lpstr>
      </vt:variant>
      <vt:variant>
        <vt:i4>54</vt:i4>
      </vt:variant>
    </vt:vector>
  </HeadingPairs>
  <TitlesOfParts>
    <vt:vector size="55" baseType="lpstr">
      <vt:lpstr>Office Theme</vt:lpstr>
      <vt:lpstr>Cutting Electricity Cost For Service Provider Networks</vt:lpstr>
      <vt:lpstr>Agenda</vt:lpstr>
      <vt:lpstr>Background</vt:lpstr>
      <vt:lpstr>Network Scale</vt:lpstr>
      <vt:lpstr>A Challenge Due To Network Scale</vt:lpstr>
      <vt:lpstr>Motivation</vt:lpstr>
      <vt:lpstr>Agenda</vt:lpstr>
      <vt:lpstr>Opportunity</vt:lpstr>
      <vt:lpstr>PowerPoint Presentation</vt:lpstr>
      <vt:lpstr>Electricity Price Diversity</vt:lpstr>
      <vt:lpstr>Workload Relocation</vt:lpstr>
      <vt:lpstr>Recap</vt:lpstr>
      <vt:lpstr>Transition Costs</vt:lpstr>
      <vt:lpstr>This Thesis</vt:lpstr>
      <vt:lpstr>Contributions</vt:lpstr>
      <vt:lpstr>Agenda</vt:lpstr>
      <vt:lpstr>Case Study – I : Background</vt:lpstr>
      <vt:lpstr>Motivating Example</vt:lpstr>
      <vt:lpstr>Optimization Formulation</vt:lpstr>
      <vt:lpstr>Experimental Setup</vt:lpstr>
      <vt:lpstr>Comparison Benchmarks</vt:lpstr>
      <vt:lpstr>Cost Savings vs Over-provisioning</vt:lpstr>
      <vt:lpstr>Electricity Cost vs Transition Cost</vt:lpstr>
      <vt:lpstr>Granular (De)activation</vt:lpstr>
      <vt:lpstr>Summary – Case Study I</vt:lpstr>
      <vt:lpstr>Agenda</vt:lpstr>
      <vt:lpstr>Case Study II Cellular Networks</vt:lpstr>
      <vt:lpstr>Resource Pruning</vt:lpstr>
      <vt:lpstr>Does Workload Relocation Apply?</vt:lpstr>
      <vt:lpstr>Coverage Diversity</vt:lpstr>
      <vt:lpstr>Optimization Formulation </vt:lpstr>
      <vt:lpstr>Experimental Setup</vt:lpstr>
      <vt:lpstr>BTS Power Consumption Models</vt:lpstr>
      <vt:lpstr>Results: Resource Pruning Only</vt:lpstr>
      <vt:lpstr>Energy Savings (kWh)  RP + WR</vt:lpstr>
      <vt:lpstr>Effect of Granular Deactivation</vt:lpstr>
      <vt:lpstr>Case Study II - Summary</vt:lpstr>
      <vt:lpstr>Drawing Parallels With Case Study I</vt:lpstr>
      <vt:lpstr>Agenda</vt:lpstr>
      <vt:lpstr>Future Work</vt:lpstr>
      <vt:lpstr>Conclusions</vt:lpstr>
      <vt:lpstr>Acknowledgements</vt:lpstr>
      <vt:lpstr>Acknowledgements</vt:lpstr>
      <vt:lpstr>List of Papers</vt:lpstr>
      <vt:lpstr>Questions 1</vt:lpstr>
      <vt:lpstr>Question 2</vt:lpstr>
      <vt:lpstr>Question 3</vt:lpstr>
      <vt:lpstr>Question 4</vt:lpstr>
      <vt:lpstr>DVFS Instead of Deactivation</vt:lpstr>
      <vt:lpstr>Reserve Margin</vt:lpstr>
      <vt:lpstr>Results: Power-Saving + Handoff Absolute Energy Savings (%)</vt:lpstr>
      <vt:lpstr>Effect of Late Deactivation</vt:lpstr>
      <vt:lpstr>A Randomized Algorithm</vt:lpstr>
      <vt:lpstr>Performance of Heuristic Algorithm</vt:lpstr>
    </vt:vector>
  </TitlesOfParts>
  <Company>home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ismail - [2010]</dc:creator>
  <cp:lastModifiedBy>ismail - [2010]</cp:lastModifiedBy>
  <cp:revision>1036</cp:revision>
  <dcterms:created xsi:type="dcterms:W3CDTF">2016-02-06T17:36:06Z</dcterms:created>
  <dcterms:modified xsi:type="dcterms:W3CDTF">2016-02-12T10:04:15Z</dcterms:modified>
</cp:coreProperties>
</file>