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256" r:id="rId3"/>
    <p:sldId id="257" r:id="rId4"/>
    <p:sldId id="258" r:id="rId5"/>
    <p:sldId id="272" r:id="rId6"/>
    <p:sldId id="260" r:id="rId7"/>
    <p:sldId id="261" r:id="rId8"/>
    <p:sldId id="303" r:id="rId9"/>
    <p:sldId id="304" r:id="rId10"/>
    <p:sldId id="305" r:id="rId11"/>
    <p:sldId id="307" r:id="rId12"/>
    <p:sldId id="311" r:id="rId13"/>
    <p:sldId id="306" r:id="rId14"/>
    <p:sldId id="310" r:id="rId15"/>
    <p:sldId id="308" r:id="rId16"/>
    <p:sldId id="312" r:id="rId17"/>
    <p:sldId id="313" r:id="rId18"/>
    <p:sldId id="309" r:id="rId19"/>
    <p:sldId id="265" r:id="rId20"/>
    <p:sldId id="264" r:id="rId21"/>
    <p:sldId id="270" r:id="rId22"/>
    <p:sldId id="263" r:id="rId23"/>
    <p:sldId id="262" r:id="rId24"/>
    <p:sldId id="269" r:id="rId25"/>
    <p:sldId id="268" r:id="rId26"/>
    <p:sldId id="271" r:id="rId27"/>
    <p:sldId id="273" r:id="rId28"/>
    <p:sldId id="275" r:id="rId29"/>
    <p:sldId id="276" r:id="rId30"/>
    <p:sldId id="277" r:id="rId31"/>
    <p:sldId id="280" r:id="rId32"/>
    <p:sldId id="284" r:id="rId33"/>
    <p:sldId id="278" r:id="rId34"/>
    <p:sldId id="285" r:id="rId35"/>
    <p:sldId id="286" r:id="rId36"/>
    <p:sldId id="314" r:id="rId37"/>
    <p:sldId id="315" r:id="rId38"/>
    <p:sldId id="316" r:id="rId39"/>
    <p:sldId id="317" r:id="rId40"/>
    <p:sldId id="318" r:id="rId41"/>
    <p:sldId id="301" r:id="rId42"/>
    <p:sldId id="302" r:id="rId43"/>
    <p:sldId id="292" r:id="rId44"/>
    <p:sldId id="295" r:id="rId45"/>
    <p:sldId id="296" r:id="rId46"/>
    <p:sldId id="298" r:id="rId47"/>
    <p:sldId id="319" r:id="rId48"/>
    <p:sldId id="299" r:id="rId49"/>
    <p:sldId id="300" r:id="rId50"/>
    <p:sldId id="320" r:id="rId51"/>
    <p:sldId id="321" r:id="rId52"/>
    <p:sldId id="297" r:id="rId53"/>
    <p:sldId id="322" r:id="rId54"/>
    <p:sldId id="323" r:id="rId55"/>
    <p:sldId id="324" r:id="rId56"/>
    <p:sldId id="325" r:id="rId57"/>
    <p:sldId id="327" r:id="rId58"/>
    <p:sldId id="3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4" autoAdjust="0"/>
  </p:normalViewPr>
  <p:slideViewPr>
    <p:cSldViewPr>
      <p:cViewPr>
        <p:scale>
          <a:sx n="70" d="100"/>
          <a:sy n="70" d="100"/>
        </p:scale>
        <p:origin x="-828" y="108"/>
      </p:cViewPr>
      <p:guideLst>
        <p:guide orient="horz" pos="2160"/>
        <p:guide pos="2880"/>
      </p:guideLst>
    </p:cSldViewPr>
  </p:slideViewPr>
  <p:notesTextViewPr>
    <p:cViewPr>
      <p:scale>
        <a:sx n="1" d="1"/>
        <a:sy n="1" d="1"/>
      </p:scale>
      <p:origin x="0" y="49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1/29/2016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we use</a:t>
            </a:r>
            <a:r>
              <a:rPr lang="en-US" baseline="0" dirty="0" smtClean="0"/>
              <a:t> many different applications every day to communicate with friends and family, for entertainment and shopping etc. These services are enabled by different </a:t>
            </a:r>
            <a:r>
              <a:rPr lang="en-US" baseline="0" dirty="0" smtClean="0"/>
              <a:t>types of </a:t>
            </a:r>
            <a:r>
              <a:rPr lang="en-US" baseline="0" dirty="0" smtClean="0"/>
              <a:t>networks. </a:t>
            </a:r>
            <a:r>
              <a:rPr lang="en-US" dirty="0" smtClean="0"/>
              <a:t>We’ve got Internet</a:t>
            </a:r>
            <a:r>
              <a:rPr lang="en-US" baseline="0" dirty="0" smtClean="0"/>
              <a:t> Service Providers that provide connectivity to the Internet. </a:t>
            </a:r>
            <a:r>
              <a:rPr lang="en-US" dirty="0" smtClean="0"/>
              <a:t>We’ve got Cellular Network Operators that provide cellular telephony and data services.</a:t>
            </a:r>
            <a:r>
              <a:rPr lang="en-US" baseline="0" dirty="0" smtClean="0"/>
              <a:t> But there are other networks behind the scenes, too. For instance, web applications are hosted in large geo-distributed data centers run by data center operators like Amazon, Microsoft,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endParaRPr lang="en-US" dirty="0" smtClean="0"/>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what a cellular network consists of. Of course, there are</a:t>
            </a:r>
            <a:r>
              <a:rPr lang="en-US" baseline="0" dirty="0" smtClean="0"/>
              <a:t> end user devices called </a:t>
            </a:r>
            <a:r>
              <a:rPr lang="en-US" dirty="0" smtClean="0"/>
              <a:t>mobile stations.</a:t>
            </a:r>
            <a:r>
              <a:rPr lang="en-US" baseline="0" dirty="0" smtClean="0"/>
              <a:t> </a:t>
            </a:r>
            <a:r>
              <a:rPr lang="en-US" dirty="0" smtClean="0"/>
              <a:t>These devices connect</a:t>
            </a:r>
            <a:r>
              <a:rPr lang="en-US" baseline="0" dirty="0" smtClean="0"/>
              <a:t> to the cellular network through cell sites also termed as </a:t>
            </a:r>
            <a:r>
              <a:rPr lang="en-US" baseline="0" dirty="0" err="1" smtClean="0"/>
              <a:t>BTSs.</a:t>
            </a:r>
            <a:r>
              <a:rPr lang="en-US" baseline="0" dirty="0" smtClean="0"/>
              <a:t> A BTSs job is radio signal transmission and reception. Several BTSs in geographic proximity are coordinated and controlled by a BSC. The BSC assigns radio frequencies to the </a:t>
            </a:r>
            <a:r>
              <a:rPr lang="en-US" baseline="0" dirty="0" err="1" smtClean="0"/>
              <a:t>BTSs.</a:t>
            </a:r>
            <a:r>
              <a:rPr lang="en-US" baseline="0" dirty="0" smtClean="0"/>
              <a:t> Several BSCs are interconnected through MSCs, which do call routing. It turns out that most of the power consumption in a cellular network takes place at </a:t>
            </a:r>
            <a:r>
              <a:rPr lang="en-US" baseline="0" dirty="0" err="1" smtClean="0"/>
              <a:t>BTSs.</a:t>
            </a:r>
            <a:r>
              <a:rPr lang="en-US" baseline="0" dirty="0" smtClean="0"/>
              <a:t> So, let’s dig deeper into the </a:t>
            </a:r>
            <a:r>
              <a:rPr lang="en-US" baseline="0" dirty="0" err="1" smtClean="0"/>
              <a:t>BTSs.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1149413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components of a BTS are TRXs,</a:t>
            </a:r>
            <a:r>
              <a:rPr lang="en-US" baseline="0" dirty="0" smtClean="0"/>
              <a:t> PAs and BBUs. The TRXs determine the traffic capacity as well as peak and idle power consumption of the BTS. Let’s look at what the power consumption of a BTS looks like.</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164215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a:t>
            </a:r>
            <a:r>
              <a:rPr lang="en-US" baseline="0" dirty="0" smtClean="0"/>
              <a:t> that BTS power consumption is also an affine function of customer traffic or workload. So, we may model the power consumption of both of these networks as an affine function of “workload”. Can we take this generalization any further?</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3641163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r>
              <a:rPr lang="en-US" baseline="0" dirty="0" smtClean="0"/>
              <a:t> network traffic has diurnal cycles just like data center traffic does. Also, the peak is much higher than the trough. The network must be dimensioned according to the peak traffic.</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15</a:t>
            </a:fld>
            <a:endParaRPr lang="en-US"/>
          </a:p>
        </p:txBody>
      </p:sp>
    </p:spTree>
    <p:extLst>
      <p:ext uri="{BB962C8B-B14F-4D97-AF65-F5344CB8AC3E}">
        <p14:creationId xmlns:p14="http://schemas.microsoft.com/office/powerpoint/2010/main" val="125782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a cell to be composed of three sectors.</a:t>
            </a:r>
            <a:r>
              <a:rPr lang="en-US" baseline="0" dirty="0" smtClean="0"/>
              <a:t> A typical three sector site has six TRXs per sector. Each TRX can support 8 time-multiplexed channels, thus the call capacity of such a site is 136 logical channels, give or take. Some channels are reserved for control purposes, which reduces this capacity, but there are other factors such as half rate codecs that can increase the capacity under certain conditions. However, we’ll keep things simple and not worry about these cases. Based on operator input, we’ll assume that four channels per sector are reserved for control traffic.</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16</a:t>
            </a:fld>
            <a:endParaRPr lang="en-US"/>
          </a:p>
        </p:txBody>
      </p:sp>
    </p:spTree>
    <p:extLst>
      <p:ext uri="{BB962C8B-B14F-4D97-AF65-F5344CB8AC3E}">
        <p14:creationId xmlns:p14="http://schemas.microsoft.com/office/powerpoint/2010/main" val="3518490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see several similarities with the data centers scenario. The network consists of network sites, i.e., </a:t>
            </a:r>
            <a:r>
              <a:rPr lang="en-US" baseline="0" dirty="0" err="1" smtClean="0"/>
              <a:t>BTSs.</a:t>
            </a:r>
            <a:r>
              <a:rPr lang="en-US" baseline="0" dirty="0" smtClean="0"/>
              <a:t> A site consists of resources, i.e., TRXs, which determine the traffic capacity as well as power consumption. The power consumption of the sites is also known to be an affine function of workload as for the data centers. The workload also has diurnal cycles with a peak that is much higher than the trough. The sites are also known to be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17</a:t>
            </a:fld>
            <a:endParaRPr lang="en-US"/>
          </a:p>
        </p:txBody>
      </p:sp>
    </p:spTree>
    <p:extLst>
      <p:ext uri="{BB962C8B-B14F-4D97-AF65-F5344CB8AC3E}">
        <p14:creationId xmlns:p14="http://schemas.microsoft.com/office/powerpoint/2010/main" val="69451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save a lot of energy if we turn everything off, but that’s not a feasible solution because we are compromising completely on workload. Can we lower electricity consumption without compromising on workload?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Hardware virtualization allows us to consolidate hardware. For instance, applications hosted on two separate physical servers may often be run on two virtual machines on the same physical server. This reduces the power consumption significantly. This exploits the fact that applications may be statistical multiplexed. With high likelihood, the combined instantaneous workload for two applications would be much less than the sum of their peak workload. It has been reported that server consolidation may reduce the electricity consumption by as much as 80%.</a:t>
            </a:r>
          </a:p>
          <a:p>
            <a:r>
              <a:rPr lang="en-US" baseline="0" dirty="0" smtClean="0"/>
              <a:t>Researchers in circuits, networks and computer architecture keep innovating to improve the energy efficiency of hardware. </a:t>
            </a:r>
            <a:r>
              <a:rPr lang="en-US" dirty="0" smtClean="0"/>
              <a:t>In</a:t>
            </a:r>
            <a:r>
              <a:rPr lang="en-US" baseline="0" dirty="0" smtClean="0"/>
              <a:t> order to reduce energy consumption, you could replace your existing hardware with equipment that is energy efficient. The drawback in this approach is that it requires capital investment. </a:t>
            </a:r>
          </a:p>
          <a:p>
            <a:r>
              <a:rPr lang="en-US" baseline="0" dirty="0" smtClean="0"/>
              <a:t>There’s another approach, which we call resource pruning. We’ll talk about it in a short while.</a:t>
            </a:r>
          </a:p>
          <a:p>
            <a:r>
              <a:rPr lang="en-US" baseline="0" dirty="0" smtClean="0"/>
              <a:t>So, what about using cheaper electricity to lower electricity cost?</a:t>
            </a:r>
          </a:p>
        </p:txBody>
      </p:sp>
      <p:sp>
        <p:nvSpPr>
          <p:cNvPr id="4" name="Slide Number Placeholder 3"/>
          <p:cNvSpPr>
            <a:spLocks noGrp="1"/>
          </p:cNvSpPr>
          <p:nvPr>
            <p:ph type="sldNum" sz="quarter" idx="10"/>
          </p:nvPr>
        </p:nvSpPr>
        <p:spPr/>
        <p:txBody>
          <a:bodyPr/>
          <a:lstStyle/>
          <a:p>
            <a:fld id="{AC4C8082-06D5-434F-B0D3-36AEC474937D}" type="slidenum">
              <a:rPr lang="en-US" smtClean="0"/>
              <a:t>19</a:t>
            </a:fld>
            <a:endParaRPr lang="en-US"/>
          </a:p>
        </p:txBody>
      </p:sp>
    </p:spTree>
    <p:extLst>
      <p:ext uri="{BB962C8B-B14F-4D97-AF65-F5344CB8AC3E}">
        <p14:creationId xmlns:p14="http://schemas.microsoft.com/office/powerpoint/2010/main" val="2882845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20</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21</a:t>
            </a:fld>
            <a:endParaRPr lang="en-US"/>
          </a:p>
        </p:txBody>
      </p:sp>
    </p:spTree>
    <p:extLst>
      <p:ext uri="{BB962C8B-B14F-4D97-AF65-F5344CB8AC3E}">
        <p14:creationId xmlns:p14="http://schemas.microsoft.com/office/powerpoint/2010/main" val="81522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there are several similarities, and of course some differences between these networks. Let’s focus on geo-diverse data centers and cellular networks. </a:t>
            </a:r>
            <a:r>
              <a:rPr lang="en-US" baseline="0" dirty="0" smtClean="0"/>
              <a:t>The first similarity is that they both have customer workload, e.g., customer calls in cellular networks and web site page visits in case of data center networks. Another similarity is that both of these networks have geographically distributed network sites, such as data centers and base transceiver stations or BTS for short. Then, there is some sort of workload mapping function that directs customer workload to one of the network sites. Each network site consists of a number of network resources such as radio transceivers in case of cellular networks and </a:t>
            </a:r>
            <a:r>
              <a:rPr lang="en-US" baseline="0" smtClean="0"/>
              <a:t>servers, storage etc., </a:t>
            </a:r>
            <a:r>
              <a:rPr lang="en-US" baseline="0" dirty="0" smtClean="0"/>
              <a:t>in case of data centers.</a:t>
            </a:r>
          </a:p>
          <a:p>
            <a:r>
              <a:rPr lang="en-US" baseline="0" dirty="0" smtClean="0"/>
              <a:t>In </a:t>
            </a:r>
            <a:r>
              <a:rPr lang="en-US" baseline="0" dirty="0" smtClean="0"/>
              <a:t>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realistically</a:t>
            </a:r>
            <a:r>
              <a:rPr lang="en-US" baseline="0" dirty="0" smtClean="0"/>
              <a:t> speaking, if the peak workload, and hence the peak power consumption remain fixed, </a:t>
            </a:r>
            <a:r>
              <a:rPr lang="en-US" dirty="0" smtClean="0"/>
              <a:t>we</a:t>
            </a:r>
            <a:r>
              <a:rPr lang="en-US" baseline="0" dirty="0" smtClean="0"/>
              <a:t> want to lower the y-intercept of the power consumption profile so that the network is as close to energy proportional as possible. This will lower the average power consumption of the network. Lowering of power consumption results in lowering of electricity cost.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22</a:t>
            </a:fld>
            <a:endParaRPr lang="en-US"/>
          </a:p>
        </p:txBody>
      </p:sp>
    </p:spTree>
    <p:extLst>
      <p:ext uri="{BB962C8B-B14F-4D97-AF65-F5344CB8AC3E}">
        <p14:creationId xmlns:p14="http://schemas.microsoft.com/office/powerpoint/2010/main" val="4132329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way</a:t>
            </a:r>
            <a:r>
              <a:rPr lang="en-US" baseline="0" dirty="0" smtClean="0"/>
              <a:t> to achieve coarse grained energy proportionality is to turn off excess network equipment when the workload is low. As an analogy, in this picture, when there are two occupants in the room, you’ll need to turn on both lights, but when there is only one occupant, you can make do with just one light to save energy. We call this strategy, RP. By turning off some equipment, we are lowering the no-load power consumption, i.e., the y-intercept of the power consumption profile.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when there is no workload, you can keep all your network resources off, resulting in zero power consumption. As a matter of fact, the power consumption wouldn’t be zero when all resources are off because some equipment (IT or non IT) can’t ever be turned off. Anyway, when you get some workload, you can turn some of your resources on. You’ll have a power consumption profile as shown here and you’ll be operating at a low workload capacity. Later on, as workload rises, you can turn more resources on, resulting in increases workload capacity as well as higher idle and peak power consumption. Because each set of resources lacks energy proportionality, it has a non zero idle power consumption. So, when we turn on additional circuits to handle more workload, the idle power consumption increases. The slope of the line represents the power consumed per unit workload. We assume that all resources are identical and hence the slope of the power consumption profile does not change when more circuits are turned 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Again, as workload increases even further, we can turn on even more resources which results in further increase in workload capacity as well as power consumption.</a:t>
            </a:r>
            <a:endParaRPr lang="en-US" dirty="0" smtClean="0"/>
          </a:p>
          <a:p>
            <a:r>
              <a:rPr lang="en-US" dirty="0" smtClean="0"/>
              <a:t>So</a:t>
            </a:r>
            <a:r>
              <a:rPr lang="en-US" baseline="0" dirty="0" smtClean="0"/>
              <a:t>, that was about reducing electricity consumption. How about saving electricity cost by using cheaper electricity?</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23</a:t>
            </a:fld>
            <a:endParaRPr lang="en-US"/>
          </a:p>
        </p:txBody>
      </p:sp>
    </p:spTree>
    <p:extLst>
      <p:ext uri="{BB962C8B-B14F-4D97-AF65-F5344CB8AC3E}">
        <p14:creationId xmlns:p14="http://schemas.microsoft.com/office/powerpoint/2010/main" val="34618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improved way of cutting electricity cost while using cheaper electricity is to prune the resources that are presently not needed. So, first we assign workload to site number 2 while the other sites are pruned from the network. When site number 1 is needed, it is activated and workload is assigned to it. When site number 3 is also needed, it is activated and assigned workload. </a:t>
            </a:r>
          </a:p>
          <a:p>
            <a:r>
              <a:rPr lang="en-US" baseline="0" dirty="0" smtClean="0"/>
              <a:t>Finer control over network resources may be available. That is, instead of activating or deactivating entire network sites, a subset thereof may be activated or deactivated. For instance, individual racks may be controlled independently, or each TRX may be controlled independently.</a:t>
            </a:r>
          </a:p>
          <a:p>
            <a:r>
              <a:rPr lang="en-US" baseline="0" dirty="0" smtClean="0"/>
              <a:t>But there’s another problem. Electricity prices exhibit geo-temporal diversity. So, the relative merit of electricity prices keeps changing with time. </a:t>
            </a:r>
          </a:p>
          <a:p>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24</a:t>
            </a:fld>
            <a:endParaRPr lang="en-US"/>
          </a:p>
        </p:txBody>
      </p:sp>
    </p:spTree>
    <p:extLst>
      <p:ext uri="{BB962C8B-B14F-4D97-AF65-F5344CB8AC3E}">
        <p14:creationId xmlns:p14="http://schemas.microsoft.com/office/powerpoint/2010/main" val="4245259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p>
          <a:p>
            <a:r>
              <a:rPr lang="en-US" baseline="0" dirty="0" smtClean="0"/>
              <a:t>When going from one state to another in consecutive intervals, workload assigned to one site may need to be shifted over to another to consolidate the workload better to conserve power. We call this workload relocation</a:t>
            </a:r>
          </a:p>
          <a:p>
            <a:r>
              <a:rPr lang="en-US" baseline="0" dirty="0" smtClean="0"/>
              <a:t>Due to workload relocation, there 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25</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26</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relates</a:t>
            </a:r>
            <a:r>
              <a:rPr lang="en-US" baseline="0" dirty="0" smtClean="0"/>
              <a:t> </a:t>
            </a:r>
            <a:r>
              <a:rPr lang="en-US" dirty="0" smtClean="0"/>
              <a:t>to the cost of state in the optimal state trajectory</a:t>
            </a:r>
            <a:r>
              <a:rPr lang="en-US" baseline="0" dirty="0" smtClean="0"/>
              <a:t> formulation. </a:t>
            </a:r>
            <a:r>
              <a:rPr lang="en-US" dirty="0" smtClean="0"/>
              <a:t>Let the power</a:t>
            </a:r>
            <a:r>
              <a:rPr lang="en-US" baseline="0" dirty="0" smtClean="0"/>
              <a:t> consumption of the entire network under peak workload be </a:t>
            </a:r>
            <a:r>
              <a:rPr lang="en-US" baseline="0" dirty="0" err="1" smtClean="0"/>
              <a:t>Pmax</a:t>
            </a:r>
            <a:r>
              <a:rPr lang="en-US" baseline="0" dirty="0" smtClean="0"/>
              <a:t> and that under no load be </a:t>
            </a:r>
            <a:r>
              <a:rPr lang="en-US" baseline="0" dirty="0" err="1" smtClean="0"/>
              <a:t>Pmin</a:t>
            </a:r>
            <a:r>
              <a:rPr lang="en-US" baseline="0" dirty="0" smtClean="0"/>
              <a:t>. Let the workload capacity of network site </a:t>
            </a:r>
            <a:r>
              <a:rPr lang="en-US" baseline="0" dirty="0" err="1" smtClean="0"/>
              <a:t>i</a:t>
            </a:r>
            <a:r>
              <a:rPr lang="en-US" baseline="0" dirty="0" smtClean="0"/>
              <a:t> normalized over the peak expected workload be ci. Since a site’s power consumption increases linearly with workload, each site has a contribution </a:t>
            </a:r>
            <a:r>
              <a:rPr lang="en-US" baseline="0" dirty="0" err="1" smtClean="0"/>
              <a:t>ciPmax</a:t>
            </a:r>
            <a:r>
              <a:rPr lang="en-US" baseline="0" dirty="0" smtClean="0"/>
              <a:t> to the network’s peak power consumption and similarly for the idle power consumption. If a fraction of workload </a:t>
            </a:r>
            <a:r>
              <a:rPr lang="en-US" baseline="0" dirty="0" err="1" smtClean="0"/>
              <a:t>xij</a:t>
            </a:r>
            <a:r>
              <a:rPr lang="en-US" baseline="0" dirty="0" smtClean="0"/>
              <a:t> is assigned to site </a:t>
            </a:r>
            <a:r>
              <a:rPr lang="en-US" baseline="0" dirty="0" err="1" smtClean="0"/>
              <a:t>i</a:t>
            </a:r>
            <a:r>
              <a:rPr lang="en-US" baseline="0" dirty="0" smtClean="0"/>
              <a:t> during interval j, then the site’s power consumption will be given by the above formula, which is the equation of a straight line in the slope intercept form. We don’t need absolute numbers for power consumption, so divide this expression by </a:t>
            </a:r>
            <a:r>
              <a:rPr lang="en-US" baseline="0" dirty="0" err="1" smtClean="0"/>
              <a:t>Pmax</a:t>
            </a:r>
            <a:r>
              <a:rPr lang="en-US" baseline="0" dirty="0" smtClean="0"/>
              <a:t> and substitute </a:t>
            </a:r>
            <a:r>
              <a:rPr lang="en-US" baseline="0" dirty="0" err="1" smtClean="0"/>
              <a:t>Pmin</a:t>
            </a:r>
            <a:r>
              <a:rPr lang="en-US" baseline="0" dirty="0" smtClean="0"/>
              <a:t>/</a:t>
            </a:r>
            <a:r>
              <a:rPr lang="en-US" baseline="0" dirty="0" err="1" smtClean="0"/>
              <a:t>Pmax</a:t>
            </a:r>
            <a:r>
              <a:rPr lang="en-US" baseline="0" dirty="0" smtClean="0"/>
              <a:t> = f gives us the simplified expression here which has two parts. One is the factor that is workload dependent and the other is the idle power consumption.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27</a:t>
            </a:fld>
            <a:endParaRPr lang="en-US"/>
          </a:p>
        </p:txBody>
      </p:sp>
    </p:spTree>
    <p:extLst>
      <p:ext uri="{BB962C8B-B14F-4D97-AF65-F5344CB8AC3E}">
        <p14:creationId xmlns:p14="http://schemas.microsoft.com/office/powerpoint/2010/main" val="193779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 consumption expression just</a:t>
            </a:r>
            <a:r>
              <a:rPr lang="en-US" baseline="0" dirty="0" smtClean="0"/>
              <a:t> derived applies to the network’s power consumption only if the site is active. So, we will multiply the expression with a term that ensures that an inactive site contributes nothing to the overall power consumption and an active site contributes to the overall power consumption according to the number of active sets of resources and the workload assigned to it. Let l be the number of resource sets that can be independently turned on/off at a site. Let </a:t>
            </a:r>
            <a:r>
              <a:rPr lang="en-US" baseline="0" dirty="0" err="1" smtClean="0"/>
              <a:t>pij</a:t>
            </a:r>
            <a:r>
              <a:rPr lang="en-US" baseline="0" dirty="0" smtClean="0"/>
              <a:t> be the number of resource sets that are presently active, then fraction </a:t>
            </a:r>
            <a:r>
              <a:rPr lang="en-US" baseline="0" dirty="0" err="1" smtClean="0"/>
              <a:t>pij</a:t>
            </a:r>
            <a:r>
              <a:rPr lang="en-US" baseline="0" dirty="0" smtClean="0"/>
              <a:t>/l of the maximum idling power for the site is contributed to the overall power consumption. Later on, we will show that the optimization problem will ensure that </a:t>
            </a:r>
            <a:r>
              <a:rPr lang="en-US" baseline="0" dirty="0" err="1" smtClean="0"/>
              <a:t>xij</a:t>
            </a:r>
            <a:r>
              <a:rPr lang="en-US" baseline="0" dirty="0" smtClean="0"/>
              <a:t> is non zero only if a site is on.</a:t>
            </a:r>
          </a:p>
          <a:p>
            <a:r>
              <a:rPr lang="en-US" baseline="0" dirty="0" smtClean="0"/>
              <a:t>So, that covers the state costs. Now, let’s see how we may model the transition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28</a:t>
            </a:fld>
            <a:endParaRPr lang="en-US"/>
          </a:p>
        </p:txBody>
      </p:sp>
    </p:spTree>
    <p:extLst>
      <p:ext uri="{BB962C8B-B14F-4D97-AF65-F5344CB8AC3E}">
        <p14:creationId xmlns:p14="http://schemas.microsoft.com/office/powerpoint/2010/main" val="1806345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costs that are incurred to shift workload between sites would</a:t>
            </a:r>
            <a:r>
              <a:rPr lang="en-US" baseline="0" dirty="0" smtClean="0"/>
              <a:t> be factored into transition costs. Examples include power overheads in turning on/off network resources. The type and magnitude of transition costs depend on the specific network. Therefore, we will talk about these in detail when we describe specific case studies.</a:t>
            </a:r>
          </a:p>
          <a:p>
            <a:r>
              <a:rPr lang="en-US" baseline="0" dirty="0" smtClean="0"/>
              <a:t>Just as we normalized the network’s power consumption when modeling state costs, we will consider a normalized measure of transition costs. What this enables us to do is to see how the electricity cost saving changes when the transition costs vary as a fraction of the state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29</a:t>
            </a:fld>
            <a:endParaRPr lang="en-US"/>
          </a:p>
        </p:txBody>
      </p:sp>
    </p:spTree>
    <p:extLst>
      <p:ext uri="{BB962C8B-B14F-4D97-AF65-F5344CB8AC3E}">
        <p14:creationId xmlns:p14="http://schemas.microsoft.com/office/powerpoint/2010/main" val="314131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look at the situation from the terms that our thesis uses. </a:t>
            </a:r>
            <a:r>
              <a:rPr lang="en-US" baseline="0" dirty="0" smtClean="0"/>
              <a:t>An operator changes workload assignment to data centers by means of a change in DNS entries. Clients are known to violate DNS TTL values, and thus a data center may continue to receive some user traffic during an interval even though its workload was meant to be handled elsewhere. So, some servers might need to be kept online to handle any unexpected workload. The electricity cost incurred by these servers and storage can be considered a transition cost in our optimal state trajectory representation of the problem. Also, the operator may relocate workload by changing routing table entries. Again, this requires some often unpredictable convergence time. The electricity cost incurred while the routing tables converge can also be considered a transition cost.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resource pruning strategies include turning off, hibernating or putting equipment in low-power mode. Some equipment may be turned off whereas others might not. Let’s classify equipment on this basis.</a:t>
            </a:r>
          </a:p>
        </p:txBody>
      </p:sp>
      <p:sp>
        <p:nvSpPr>
          <p:cNvPr id="4" name="Slide Number Placeholder 3"/>
          <p:cNvSpPr>
            <a:spLocks noGrp="1"/>
          </p:cNvSpPr>
          <p:nvPr>
            <p:ph type="sldNum" sz="quarter" idx="10"/>
          </p:nvPr>
        </p:nvSpPr>
        <p:spPr/>
        <p:txBody>
          <a:bodyPr/>
          <a:lstStyle/>
          <a:p>
            <a:fld id="{AC4C8082-06D5-434F-B0D3-36AEC474937D}" type="slidenum">
              <a:rPr lang="en-US" smtClean="0"/>
              <a:t>30</a:t>
            </a:fld>
            <a:endParaRPr lang="en-US"/>
          </a:p>
        </p:txBody>
      </p:sp>
    </p:spTree>
    <p:extLst>
      <p:ext uri="{BB962C8B-B14F-4D97-AF65-F5344CB8AC3E}">
        <p14:creationId xmlns:p14="http://schemas.microsoft.com/office/powerpoint/2010/main" val="3369649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electric load in a data center may not be switched off and is called inelastic. For</a:t>
            </a:r>
            <a:r>
              <a:rPr lang="en-US" baseline="0" dirty="0" smtClean="0"/>
              <a:t> instance, power needs to remain available everywhere so that elastic load may be switched on as needed. If cooling were shut down, it would take on the order of an hour to bring the facility’s ambient temperature back to acceptable levels. So, it is not advisable to shut off cooling. If we turned off the network equipment and brought it back up again, it would take several minutes for the network to converge. Furthermore, the servers that remain online to handle unexpected workload would require the data center network equipment to be up and running. Other servers and associated server may be turned off, hibernated or put to sleep mode to save power. Note that these power saving strategies have diminishing power saving value. On the other hand, the time required to bring the resource back up improves. Thus, the transition cost associated with turn off are highest whereas that for low-power mode is lowest, hibernate being intermediate.</a:t>
            </a:r>
            <a:endParaRPr lang="en-US" dirty="0" smtClean="0"/>
          </a:p>
        </p:txBody>
      </p:sp>
      <p:sp>
        <p:nvSpPr>
          <p:cNvPr id="4" name="Slide Number Placeholder 3"/>
          <p:cNvSpPr>
            <a:spLocks noGrp="1"/>
          </p:cNvSpPr>
          <p:nvPr>
            <p:ph type="sldNum" sz="quarter" idx="10"/>
          </p:nvPr>
        </p:nvSpPr>
        <p:spPr/>
        <p:txBody>
          <a:bodyPr/>
          <a:lstStyle/>
          <a:p>
            <a:fld id="{AC4C8082-06D5-434F-B0D3-36AEC474937D}" type="slidenum">
              <a:rPr lang="en-US" smtClean="0"/>
              <a:t>31</a:t>
            </a:fld>
            <a:endParaRPr lang="en-US"/>
          </a:p>
        </p:txBody>
      </p:sp>
    </p:spTree>
    <p:extLst>
      <p:ext uri="{BB962C8B-B14F-4D97-AF65-F5344CB8AC3E}">
        <p14:creationId xmlns:p14="http://schemas.microsoft.com/office/powerpoint/2010/main" val="357970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a:t>
            </a:r>
            <a:r>
              <a:rPr lang="en-US" baseline="0" dirty="0" smtClean="0"/>
              <a:t> summarize in terms that we use in our thesis, the network sites are data centers. Network resources that may be deactivated to save power are servers and storage. The cost of a state in our state transition problem formulation is the electricity cost of operating the data center. The transition costs are the overheads associated with workload relocation and resource pruning.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32</a:t>
            </a:fld>
            <a:endParaRPr lang="en-US"/>
          </a:p>
        </p:txBody>
      </p:sp>
    </p:spTree>
    <p:extLst>
      <p:ext uri="{BB962C8B-B14F-4D97-AF65-F5344CB8AC3E}">
        <p14:creationId xmlns:p14="http://schemas.microsoft.com/office/powerpoint/2010/main" val="1700926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33</a:t>
            </a:fld>
            <a:endParaRPr lang="en-US"/>
          </a:p>
        </p:txBody>
      </p:sp>
    </p:spTree>
    <p:extLst>
      <p:ext uri="{BB962C8B-B14F-4D97-AF65-F5344CB8AC3E}">
        <p14:creationId xmlns:p14="http://schemas.microsoft.com/office/powerpoint/2010/main" val="3982735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represent</a:t>
            </a:r>
            <a:r>
              <a:rPr lang="en-US" baseline="0" dirty="0" smtClean="0"/>
              <a:t> a deactivated data center using a dark circle and shading to represent the workload mapped to a data center. </a:t>
            </a:r>
            <a:r>
              <a:rPr lang="en-US" dirty="0" smtClean="0"/>
              <a:t>As a baseline,</a:t>
            </a:r>
            <a:r>
              <a:rPr lang="en-US" baseline="0" dirty="0" smtClean="0"/>
              <a:t> we used UNIFORM, which distributes workload equally amongst all data centers and does not deactivate any data centers. STATIC_MIN assumes one large data center at the location which has the least average price over the planning horizon and assigns all workload to it. LI/LO/LD/LS are greedy algorithms that distribute workload amongst the sites based on electricity price, in a “cheapest site first” policy. LI keeps sites with no workload idling. LO deactivates sites that are idle but does not factor the transition cost while calculating the total electricity cost of the solution. LD always deactivates idle sites, whereas LS picks the cheaper of the two choices: whether to deactivate an idle site or keep it idling.</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34</a:t>
            </a:fld>
            <a:endParaRPr lang="en-US"/>
          </a:p>
        </p:txBody>
      </p:sp>
    </p:spTree>
    <p:extLst>
      <p:ext uri="{BB962C8B-B14F-4D97-AF65-F5344CB8AC3E}">
        <p14:creationId xmlns:p14="http://schemas.microsoft.com/office/powerpoint/2010/main" val="1020965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Intuition</a:t>
            </a:r>
            <a:r>
              <a:rPr lang="en-US" baseline="0" dirty="0" smtClean="0"/>
              <a:t> would suggest that as overprovisioning in the geo-distributed data center network increases, the cost savings would increase, because more computing capacity would be available at cheaper locations, resulting in lowered average electricity price.</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35</a:t>
            </a:fld>
            <a:endParaRPr lang="en-US"/>
          </a:p>
        </p:txBody>
      </p:sp>
    </p:spTree>
    <p:extLst>
      <p:ext uri="{BB962C8B-B14F-4D97-AF65-F5344CB8AC3E}">
        <p14:creationId xmlns:p14="http://schemas.microsoft.com/office/powerpoint/2010/main" val="3194825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36</a:t>
            </a:fld>
            <a:endParaRPr lang="en-US"/>
          </a:p>
        </p:txBody>
      </p:sp>
    </p:spTree>
    <p:extLst>
      <p:ext uri="{BB962C8B-B14F-4D97-AF65-F5344CB8AC3E}">
        <p14:creationId xmlns:p14="http://schemas.microsoft.com/office/powerpoint/2010/main" val="2055791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37</a:t>
            </a:fld>
            <a:endParaRPr lang="en-US"/>
          </a:p>
        </p:txBody>
      </p:sp>
    </p:spTree>
    <p:extLst>
      <p:ext uri="{BB962C8B-B14F-4D97-AF65-F5344CB8AC3E}">
        <p14:creationId xmlns:p14="http://schemas.microsoft.com/office/powerpoint/2010/main" val="2049289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38</a:t>
            </a:fld>
            <a:endParaRPr lang="en-US"/>
          </a:p>
        </p:txBody>
      </p:sp>
    </p:spTree>
    <p:extLst>
      <p:ext uri="{BB962C8B-B14F-4D97-AF65-F5344CB8AC3E}">
        <p14:creationId xmlns:p14="http://schemas.microsoft.com/office/powerpoint/2010/main" val="764786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39</a:t>
            </a:fld>
            <a:endParaRPr lang="en-US"/>
          </a:p>
        </p:txBody>
      </p:sp>
    </p:spTree>
    <p:extLst>
      <p:ext uri="{BB962C8B-B14F-4D97-AF65-F5344CB8AC3E}">
        <p14:creationId xmlns:p14="http://schemas.microsoft.com/office/powerpoint/2010/main" val="690691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second case study, we</a:t>
            </a:r>
            <a:r>
              <a:rPr lang="en-US" baseline="0" dirty="0" smtClean="0"/>
              <a:t> consider cellular networks. The network sites in this case are </a:t>
            </a:r>
            <a:r>
              <a:rPr lang="en-US" baseline="0" dirty="0" err="1" smtClean="0"/>
              <a:t>BTSs.</a:t>
            </a:r>
            <a:r>
              <a:rPr lang="en-US" baseline="0" dirty="0" smtClean="0"/>
              <a:t> The network resources are TRXs. Workload relocation is achieved by means of network controlled call handoff. The resource pruning strategy is widely implemented in equipment from multiple vendors, which deactivates TRXs when traffic is low and activates them again when traffic begins to rise. Our conversations with operators reveal that the costs of TRX activation and deactivation is negligible. Thus, it seems that a greedy strategy would work. However, we shall soon see that is not the case.</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41</a:t>
            </a:fld>
            <a:endParaRPr lang="en-US"/>
          </a:p>
        </p:txBody>
      </p:sp>
    </p:spTree>
    <p:extLst>
      <p:ext uri="{BB962C8B-B14F-4D97-AF65-F5344CB8AC3E}">
        <p14:creationId xmlns:p14="http://schemas.microsoft.com/office/powerpoint/2010/main" val="4276824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Marsan et al proposed to shutdown</a:t>
            </a:r>
            <a:r>
              <a:rPr lang="en-US" baseline="0" dirty="0" smtClean="0"/>
              <a:t> some BTSs during low traffic regimes. The problem with this approach is that it risks user churn which is something operators can’t afford in the present day competition. Tipper et al. proposed to shutdown some frequencies, which is part of what we propose, i.e., RP. In addition, we couple WR, i.e., call handoffs.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42</a:t>
            </a:fld>
            <a:endParaRPr lang="en-US"/>
          </a:p>
        </p:txBody>
      </p:sp>
    </p:spTree>
    <p:extLst>
      <p:ext uri="{BB962C8B-B14F-4D97-AF65-F5344CB8AC3E}">
        <p14:creationId xmlns:p14="http://schemas.microsoft.com/office/powerpoint/2010/main" val="1454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Facebook spent $50 Million</a:t>
            </a:r>
            <a:r>
              <a:rPr lang="en-US" baseline="0" dirty="0" smtClean="0"/>
              <a:t> on lease of its data centers’ space in the year 2009. </a:t>
            </a:r>
            <a:r>
              <a:rPr lang="en-US" dirty="0" smtClean="0"/>
              <a:t>Electricity cost is</a:t>
            </a:r>
            <a:r>
              <a:rPr lang="en-US" baseline="0" dirty="0" smtClean="0"/>
              <a:t> also a significant fraction, at about 15%, of data center operations cost. For a typical cellular operator with 7000 cell sites across Pakistan, if we estimate a 1.5 kWh per cell site and a cost of </a:t>
            </a:r>
            <a:r>
              <a:rPr lang="en-US" baseline="0" dirty="0" err="1" smtClean="0"/>
              <a:t>Rs</a:t>
            </a:r>
            <a:r>
              <a:rPr lang="en-US" baseline="0" dirty="0" smtClean="0"/>
              <a:t>. 10/kWh, the annual cost of electricity stands at $9.19 Million. For Telecom Italia, the electricity consumption in 2012 was 1.793 </a:t>
            </a:r>
            <a:r>
              <a:rPr lang="en-US" baseline="0" dirty="0" err="1" smtClean="0"/>
              <a:t>GWh</a:t>
            </a:r>
            <a:r>
              <a:rPr lang="en-US" baseline="0" dirty="0" smtClean="0"/>
              <a:t>, which at 0.04 Euros/kWh comes to an annual electricity cost of about $81 Million. The problem here is that whereas users are charged per usage, the power consumption is pretty inelastic while the workload is quite variable. Let’s see what the components of power consumption are for a couple of networks.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1361040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a:t>
            </a:r>
            <a:r>
              <a:rPr lang="en-US" baseline="0" dirty="0" smtClean="0"/>
              <a:t> scenario with eight callers and three </a:t>
            </a:r>
            <a:r>
              <a:rPr lang="en-US" baseline="0" dirty="0" err="1" smtClean="0"/>
              <a:t>BTSs.</a:t>
            </a:r>
            <a:r>
              <a:rPr lang="en-US" baseline="0" dirty="0" smtClean="0"/>
              <a:t> Suppose for instance, that power saving can be enabled if there are </a:t>
            </a:r>
            <a:r>
              <a:rPr lang="en-US" baseline="0" dirty="0" err="1" smtClean="0"/>
              <a:t>upto</a:t>
            </a:r>
            <a:r>
              <a:rPr lang="en-US" baseline="0" dirty="0" smtClean="0"/>
              <a:t> two calls on a BTS. According to the default situation, only one BTS may be placed in power saving mode. However, if we hand off some of the calls without overwhelming any BTS, we may put two BTSs in power saving mode, resulting in greater energy savings. This motivates that RP in conjunction with WR can achieve greater savings in cellular networks. This optimization is a discrete optimization, which we have shown to be NP-Hard.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43</a:t>
            </a:fld>
            <a:endParaRPr lang="en-US"/>
          </a:p>
        </p:txBody>
      </p:sp>
    </p:spTree>
    <p:extLst>
      <p:ext uri="{BB962C8B-B14F-4D97-AF65-F5344CB8AC3E}">
        <p14:creationId xmlns:p14="http://schemas.microsoft.com/office/powerpoint/2010/main" val="3369149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 we really hand off calls to achieve greater savings? The answer, from datasets collected from live networks, is yes.</a:t>
            </a:r>
            <a:r>
              <a:rPr lang="en-US" baseline="0" dirty="0" smtClean="0"/>
              <a:t> As we can see about 50% callers have 3 or more candidate </a:t>
            </a:r>
            <a:r>
              <a:rPr lang="en-US" baseline="0" dirty="0" err="1" smtClean="0"/>
              <a:t>BTSs.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44</a:t>
            </a:fld>
            <a:endParaRPr lang="en-US"/>
          </a:p>
        </p:txBody>
      </p:sp>
    </p:spTree>
    <p:extLst>
      <p:ext uri="{BB962C8B-B14F-4D97-AF65-F5344CB8AC3E}">
        <p14:creationId xmlns:p14="http://schemas.microsoft.com/office/powerpoint/2010/main" val="369583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case</a:t>
            </a:r>
            <a:r>
              <a:rPr lang="en-US" baseline="0" dirty="0" smtClean="0"/>
              <a:t> study is a network of geo-distributed data centers. </a:t>
            </a:r>
            <a:r>
              <a:rPr lang="en-US" dirty="0" smtClean="0"/>
              <a:t>So, let’s see</a:t>
            </a:r>
            <a:r>
              <a:rPr lang="en-US" baseline="0" dirty="0" smtClean="0"/>
              <a:t> </a:t>
            </a:r>
            <a:r>
              <a:rPr lang="en-US" dirty="0" smtClean="0"/>
              <a:t>what is there inside a data center with regard to power</a:t>
            </a:r>
            <a:r>
              <a:rPr lang="en-US" baseline="0" dirty="0" smtClean="0"/>
              <a:t> consumption. A server, of course, is the basic entity. One server can serve only so much traffic, so we’ll need a number of servers. These are interconnected by means of a switch. Typically there is network attached storage that these servers share. A power chassis distributes power to all of this equipment and all of this is installed in a rack. A data center has many of these racks. The switches shown here, called top of rack (TOR) switches, provide interconnectivity between servers and storage within a rack. Servers and storage in different racks might  need to interconnect, so TOR switches need to be interconnected.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7</a:t>
            </a:fld>
            <a:endParaRPr lang="en-US"/>
          </a:p>
        </p:txBody>
      </p:sp>
    </p:spTree>
    <p:extLst>
      <p:ext uri="{BB962C8B-B14F-4D97-AF65-F5344CB8AC3E}">
        <p14:creationId xmlns:p14="http://schemas.microsoft.com/office/powerpoint/2010/main" val="3001986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hierarchical interconnection is common. TOR switches in a number of racks are interconnected by means of an aggregation switch. Aggregation switches are interconnected by core switches which connect to the Internet through a border router. All of this as well as cooling and power distribution equipment goes inside a single data center. An operator typically has multiple data centers at different sites. </a:t>
            </a:r>
            <a:r>
              <a:rPr lang="en-US" dirty="0" smtClean="0"/>
              <a:t>By using DNS</a:t>
            </a:r>
            <a:r>
              <a:rPr lang="en-US" baseline="0" dirty="0" smtClean="0"/>
              <a:t>, IP routing, application layer load balancing or a combination thereof, a multi-data center operator directs each client request to a specific server in a particular data center.</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8</a:t>
            </a:fld>
            <a:endParaRPr lang="en-US"/>
          </a:p>
        </p:txBody>
      </p:sp>
    </p:spTree>
    <p:extLst>
      <p:ext uri="{BB962C8B-B14F-4D97-AF65-F5344CB8AC3E}">
        <p14:creationId xmlns:p14="http://schemas.microsoft.com/office/powerpoint/2010/main" val="405729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if we put things into perspective in terms of amortized costs, the cooling and power distribution equipment accounts for 25% of the operations cost of a data center. Server and storage amortized costs account for 45%, whereas network equipment, links and transit costs make up another 15%. Last but not the least, electricity costs account for 15% of the operations cost.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9</a:t>
            </a:fld>
            <a:endParaRPr lang="en-US"/>
          </a:p>
        </p:txBody>
      </p:sp>
    </p:spTree>
    <p:extLst>
      <p:ext uri="{BB962C8B-B14F-4D97-AF65-F5344CB8AC3E}">
        <p14:creationId xmlns:p14="http://schemas.microsoft.com/office/powerpoint/2010/main" val="283233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a:t>
            </a:r>
            <a:r>
              <a:rPr lang="en-US" baseline="0" dirty="0" smtClean="0"/>
              <a:t> well known that data center power consumption can be well approximated as an affine function of average CPU utilization. Since average CPU utilization is determined by the workload, we can label the x-axis as workload well.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10</a:t>
            </a:fld>
            <a:endParaRPr lang="en-US"/>
          </a:p>
        </p:txBody>
      </p:sp>
    </p:spTree>
    <p:extLst>
      <p:ext uri="{BB962C8B-B14F-4D97-AF65-F5344CB8AC3E}">
        <p14:creationId xmlns:p14="http://schemas.microsoft.com/office/powerpoint/2010/main" val="63126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observation is that user traffic has</a:t>
            </a:r>
            <a:r>
              <a:rPr lang="en-US" baseline="0" dirty="0" smtClean="0"/>
              <a:t> diurnal cycles. It rises every morning to its peak before falling off to a much lower trough. Now let’s see what the picture looks like for another network: the cellular network</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137217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1/29/2016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1/29/2016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1/29/2016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1/29/2016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1/29/2016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1/29/2016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center power consumption model</a:t>
            </a:r>
            <a:endParaRPr lang="en-US" dirty="0"/>
          </a:p>
        </p:txBody>
      </p:sp>
      <p:cxnSp>
        <p:nvCxnSpPr>
          <p:cNvPr id="4" name="Straight Arrow Connector 3"/>
          <p:cNvCxnSpPr/>
          <p:nvPr/>
        </p:nvCxnSpPr>
        <p:spPr>
          <a:xfrm flipV="1">
            <a:off x="26670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76600" y="4419600"/>
            <a:ext cx="2361609" cy="369332"/>
          </a:xfrm>
          <a:prstGeom prst="rect">
            <a:avLst/>
          </a:prstGeom>
          <a:noFill/>
        </p:spPr>
        <p:txBody>
          <a:bodyPr wrap="none" rtlCol="0">
            <a:spAutoFit/>
          </a:bodyPr>
          <a:lstStyle/>
          <a:p>
            <a:r>
              <a:rPr lang="en-US" dirty="0" smtClean="0"/>
              <a:t>Average CPU utilization</a:t>
            </a:r>
            <a:endParaRPr lang="en-US" dirty="0"/>
          </a:p>
        </p:txBody>
      </p:sp>
      <p:sp>
        <p:nvSpPr>
          <p:cNvPr id="7" name="TextBox 6"/>
          <p:cNvSpPr txBox="1"/>
          <p:nvPr/>
        </p:nvSpPr>
        <p:spPr>
          <a:xfrm rot="16200000">
            <a:off x="1121229" y="2803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12" name="Straight Connector 11"/>
          <p:cNvCxnSpPr/>
          <p:nvPr/>
        </p:nvCxnSpPr>
        <p:spPr>
          <a:xfrm flipV="1">
            <a:off x="2661459" y="1905000"/>
            <a:ext cx="2824941"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82371" y="4724400"/>
            <a:ext cx="1399229" cy="369332"/>
          </a:xfrm>
          <a:prstGeom prst="rect">
            <a:avLst/>
          </a:prstGeom>
          <a:noFill/>
        </p:spPr>
        <p:txBody>
          <a:bodyPr wrap="none" rtlCol="0">
            <a:spAutoFit/>
          </a:bodyPr>
          <a:lstStyle/>
          <a:p>
            <a:r>
              <a:rPr lang="en-US" dirty="0" smtClean="0">
                <a:solidFill>
                  <a:srgbClr val="FF0000"/>
                </a:solidFill>
              </a:rPr>
              <a:t>Or workload</a:t>
            </a:r>
            <a:endParaRPr lang="en-US" dirty="0">
              <a:solidFill>
                <a:srgbClr val="FF0000"/>
              </a:solidFill>
            </a:endParaRPr>
          </a:p>
        </p:txBody>
      </p:sp>
    </p:spTree>
    <p:extLst>
      <p:ext uri="{BB962C8B-B14F-4D97-AF65-F5344CB8AC3E}">
        <p14:creationId xmlns:p14="http://schemas.microsoft.com/office/powerpoint/2010/main" val="2696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workload</a:t>
            </a:r>
            <a:endParaRPr lang="en-US" dirty="0"/>
          </a:p>
        </p:txBody>
      </p:sp>
      <p:sp>
        <p:nvSpPr>
          <p:cNvPr id="3" name="Content Placeholder 2"/>
          <p:cNvSpPr>
            <a:spLocks noGrp="1"/>
          </p:cNvSpPr>
          <p:nvPr>
            <p:ph idx="1"/>
          </p:nvPr>
        </p:nvSpPr>
        <p:spPr/>
        <p:txBody>
          <a:bodyPr/>
          <a:lstStyle/>
          <a:p>
            <a:r>
              <a:rPr lang="en-US" dirty="0" smtClean="0"/>
              <a:t>Diurnal cycles</a:t>
            </a:r>
          </a:p>
          <a:p>
            <a:r>
              <a:rPr lang="en-US" dirty="0" smtClean="0"/>
              <a:t>Peak is quite high compared to trough</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971800"/>
            <a:ext cx="5381625" cy="2883319"/>
          </a:xfrm>
          <a:prstGeom prst="rect">
            <a:avLst/>
          </a:prstGeom>
        </p:spPr>
      </p:pic>
    </p:spTree>
    <p:extLst>
      <p:ext uri="{BB962C8B-B14F-4D97-AF65-F5344CB8AC3E}">
        <p14:creationId xmlns:p14="http://schemas.microsoft.com/office/powerpoint/2010/main" val="280276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Cellular Network – Major Components</a:t>
            </a:r>
            <a:endParaRPr lang="en-US" dirty="0"/>
          </a:p>
        </p:txBody>
      </p:sp>
      <p:pic>
        <p:nvPicPr>
          <p:cNvPr id="205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19050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438400" y="2534970"/>
            <a:ext cx="304800" cy="513030"/>
          </a:xfrm>
          <a:prstGeom prst="rect">
            <a:avLst/>
          </a:prstGeom>
          <a:noFill/>
        </p:spPr>
      </p:pic>
      <p:pic>
        <p:nvPicPr>
          <p:cNvPr id="8"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2514600" y="13716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942030"/>
            <a:ext cx="304800" cy="513030"/>
          </a:xfrm>
          <a:prstGeom prst="rect">
            <a:avLst/>
          </a:prstGeom>
          <a:noFill/>
        </p:spPr>
      </p:pic>
      <p:pic>
        <p:nvPicPr>
          <p:cNvPr id="10"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905000" y="4572000"/>
            <a:ext cx="304800" cy="513030"/>
          </a:xfrm>
          <a:prstGeom prst="rect">
            <a:avLst/>
          </a:prstGeom>
          <a:noFill/>
        </p:spPr>
      </p:pic>
      <p:pic>
        <p:nvPicPr>
          <p:cNvPr id="1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981200" y="3408630"/>
            <a:ext cx="304800" cy="51303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371600" y="2133600"/>
            <a:ext cx="381000" cy="381000"/>
          </a:xfrm>
          <a:prstGeom prst="rect">
            <a:avLst/>
          </a:prstGeom>
          <a:noFill/>
        </p:spPr>
      </p:pic>
      <p:pic>
        <p:nvPicPr>
          <p:cNvPr id="1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553200" y="2992170"/>
            <a:ext cx="304800" cy="513030"/>
          </a:xfrm>
          <a:prstGeom prst="rect">
            <a:avLst/>
          </a:prstGeom>
          <a:noFill/>
        </p:spPr>
      </p:pic>
      <p:sp>
        <p:nvSpPr>
          <p:cNvPr id="14" name="TextBox 13"/>
          <p:cNvSpPr txBox="1"/>
          <p:nvPr/>
        </p:nvSpPr>
        <p:spPr>
          <a:xfrm>
            <a:off x="7162800" y="2971800"/>
            <a:ext cx="1763604" cy="646331"/>
          </a:xfrm>
          <a:prstGeom prst="rect">
            <a:avLst/>
          </a:prstGeom>
          <a:noFill/>
        </p:spPr>
        <p:txBody>
          <a:bodyPr wrap="square" rtlCol="0">
            <a:spAutoFit/>
          </a:bodyPr>
          <a:lstStyle/>
          <a:p>
            <a:pPr algn="ctr"/>
            <a:r>
              <a:rPr lang="en-US" dirty="0" smtClean="0"/>
              <a:t>Base Transceiver Station (BTS)</a:t>
            </a:r>
            <a:endParaRPr lang="en-US" dirty="0"/>
          </a:p>
        </p:txBody>
      </p:sp>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6553200" y="2483556"/>
            <a:ext cx="381000" cy="381000"/>
          </a:xfrm>
          <a:prstGeom prst="rect">
            <a:avLst/>
          </a:prstGeom>
          <a:noFill/>
        </p:spPr>
      </p:pic>
      <p:sp>
        <p:nvSpPr>
          <p:cNvPr id="16" name="TextBox 15"/>
          <p:cNvSpPr txBox="1"/>
          <p:nvPr/>
        </p:nvSpPr>
        <p:spPr>
          <a:xfrm>
            <a:off x="7162800" y="2370625"/>
            <a:ext cx="1763604" cy="646331"/>
          </a:xfrm>
          <a:prstGeom prst="rect">
            <a:avLst/>
          </a:prstGeom>
          <a:noFill/>
        </p:spPr>
        <p:txBody>
          <a:bodyPr wrap="square" rtlCol="0">
            <a:spAutoFit/>
          </a:bodyPr>
          <a:lstStyle/>
          <a:p>
            <a:pPr algn="ctr"/>
            <a:r>
              <a:rPr lang="en-US" dirty="0" smtClean="0"/>
              <a:t>Mobile Station (MS)</a:t>
            </a:r>
            <a:endParaRPr lang="en-US" dirty="0"/>
          </a:p>
        </p:txBody>
      </p:sp>
      <p:sp>
        <p:nvSpPr>
          <p:cNvPr id="17" name="Rounded Rectangle 16"/>
          <p:cNvSpPr/>
          <p:nvPr/>
        </p:nvSpPr>
        <p:spPr>
          <a:xfrm>
            <a:off x="2971800" y="2057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8" name="Rounded Rectangle 17"/>
          <p:cNvSpPr/>
          <p:nvPr/>
        </p:nvSpPr>
        <p:spPr>
          <a:xfrm>
            <a:off x="2590800" y="41910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9" name="Rounded Rectangle 18"/>
          <p:cNvSpPr/>
          <p:nvPr/>
        </p:nvSpPr>
        <p:spPr>
          <a:xfrm>
            <a:off x="6400800" y="3750691"/>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0" name="TextBox 19"/>
          <p:cNvSpPr txBox="1"/>
          <p:nvPr/>
        </p:nvSpPr>
        <p:spPr>
          <a:xfrm>
            <a:off x="7162800" y="3620869"/>
            <a:ext cx="1763604" cy="646331"/>
          </a:xfrm>
          <a:prstGeom prst="rect">
            <a:avLst/>
          </a:prstGeom>
          <a:noFill/>
        </p:spPr>
        <p:txBody>
          <a:bodyPr wrap="square" rtlCol="0">
            <a:spAutoFit/>
          </a:bodyPr>
          <a:lstStyle/>
          <a:p>
            <a:pPr algn="ctr"/>
            <a:r>
              <a:rPr lang="en-US" dirty="0" smtClean="0"/>
              <a:t>Base Station Controller</a:t>
            </a:r>
            <a:endParaRPr lang="en-US" dirty="0"/>
          </a:p>
        </p:txBody>
      </p:sp>
      <p:sp>
        <p:nvSpPr>
          <p:cNvPr id="21" name="TextBox 20"/>
          <p:cNvSpPr txBox="1"/>
          <p:nvPr/>
        </p:nvSpPr>
        <p:spPr>
          <a:xfrm>
            <a:off x="7151796" y="4230469"/>
            <a:ext cx="1839804" cy="646331"/>
          </a:xfrm>
          <a:prstGeom prst="rect">
            <a:avLst/>
          </a:prstGeom>
          <a:noFill/>
        </p:spPr>
        <p:txBody>
          <a:bodyPr wrap="square" rtlCol="0">
            <a:spAutoFit/>
          </a:bodyPr>
          <a:lstStyle/>
          <a:p>
            <a:pPr algn="ctr"/>
            <a:r>
              <a:rPr lang="en-US" dirty="0" smtClean="0"/>
              <a:t>Mobile Switching Center</a:t>
            </a:r>
            <a:endParaRPr lang="en-US" dirty="0"/>
          </a:p>
        </p:txBody>
      </p:sp>
      <p:sp>
        <p:nvSpPr>
          <p:cNvPr id="22" name="Rounded Rectangle 21"/>
          <p:cNvSpPr/>
          <p:nvPr/>
        </p:nvSpPr>
        <p:spPr>
          <a:xfrm>
            <a:off x="4038600" y="30480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sp>
        <p:nvSpPr>
          <p:cNvPr id="23" name="Rounded Rectangle 22"/>
          <p:cNvSpPr/>
          <p:nvPr/>
        </p:nvSpPr>
        <p:spPr>
          <a:xfrm>
            <a:off x="6400800" y="4365978"/>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25" name="Straight Connector 24"/>
          <p:cNvCxnSpPr>
            <a:stCxn id="8" idx="3"/>
            <a:endCxn id="17" idx="0"/>
          </p:cNvCxnSpPr>
          <p:nvPr/>
        </p:nvCxnSpPr>
        <p:spPr>
          <a:xfrm>
            <a:off x="2819400" y="16281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51" idx="3"/>
            <a:endCxn id="17" idx="1"/>
          </p:cNvCxnSpPr>
          <p:nvPr/>
        </p:nvCxnSpPr>
        <p:spPr>
          <a:xfrm>
            <a:off x="2362200" y="21615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a:endCxn id="17" idx="2"/>
          </p:cNvCxnSpPr>
          <p:nvPr/>
        </p:nvCxnSpPr>
        <p:spPr>
          <a:xfrm flipV="1">
            <a:off x="2743200" y="24384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3"/>
            <a:endCxn id="22" idx="0"/>
          </p:cNvCxnSpPr>
          <p:nvPr/>
        </p:nvCxnSpPr>
        <p:spPr>
          <a:xfrm>
            <a:off x="3657600" y="22479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a:endCxn id="18" idx="0"/>
          </p:cNvCxnSpPr>
          <p:nvPr/>
        </p:nvCxnSpPr>
        <p:spPr>
          <a:xfrm>
            <a:off x="2286000" y="36651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8" idx="1"/>
          </p:cNvCxnSpPr>
          <p:nvPr/>
        </p:nvCxnSpPr>
        <p:spPr>
          <a:xfrm>
            <a:off x="1828800" y="41985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18" idx="2"/>
          </p:cNvCxnSpPr>
          <p:nvPr/>
        </p:nvCxnSpPr>
        <p:spPr>
          <a:xfrm flipV="1">
            <a:off x="2209800" y="45720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2" idx="2"/>
          </p:cNvCxnSpPr>
          <p:nvPr/>
        </p:nvCxnSpPr>
        <p:spPr>
          <a:xfrm flipV="1">
            <a:off x="3276600" y="34290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34200" y="1764268"/>
            <a:ext cx="1194173" cy="461665"/>
          </a:xfrm>
          <a:prstGeom prst="rect">
            <a:avLst/>
          </a:prstGeom>
          <a:noFill/>
        </p:spPr>
        <p:txBody>
          <a:bodyPr wrap="none" rtlCol="0">
            <a:spAutoFit/>
          </a:bodyPr>
          <a:lstStyle/>
          <a:p>
            <a:r>
              <a:rPr lang="en-US" sz="2400" dirty="0" smtClean="0"/>
              <a:t>LEGEND</a:t>
            </a:r>
            <a:endParaRPr lang="en-US" sz="2400" dirty="0"/>
          </a:p>
        </p:txBody>
      </p:sp>
      <p:sp>
        <p:nvSpPr>
          <p:cNvPr id="41" name="Rounded Rectangular Callout 40"/>
          <p:cNvSpPr/>
          <p:nvPr/>
        </p:nvSpPr>
        <p:spPr>
          <a:xfrm>
            <a:off x="2362200" y="5486400"/>
            <a:ext cx="5562600" cy="609600"/>
          </a:xfrm>
          <a:prstGeom prst="wedgeRoundRectCallout">
            <a:avLst>
              <a:gd name="adj1" fmla="val -53116"/>
              <a:gd name="adj2" fmla="val -11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 for 60-80% of total network power consumption [M. </a:t>
            </a:r>
            <a:r>
              <a:rPr lang="en-US" dirty="0" err="1" smtClean="0"/>
              <a:t>Marsan</a:t>
            </a:r>
            <a:r>
              <a:rPr lang="en-US" dirty="0" smtClean="0"/>
              <a:t> et, al. ICC 2009]</a:t>
            </a:r>
            <a:endParaRPr lang="en-US" dirty="0"/>
          </a:p>
        </p:txBody>
      </p:sp>
    </p:spTree>
    <p:extLst>
      <p:ext uri="{BB962C8B-B14F-4D97-AF65-F5344CB8AC3E}">
        <p14:creationId xmlns:p14="http://schemas.microsoft.com/office/powerpoint/2010/main" val="9836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P spid="18" grpId="0" animBg="1"/>
      <p:bldP spid="19" grpId="0" animBg="1"/>
      <p:bldP spid="20" grpId="0"/>
      <p:bldP spid="21" grpId="0"/>
      <p:bldP spid="22" grpId="0" animBg="1"/>
      <p:bldP spid="23" grpId="0" animBg="1"/>
      <p:bldP spid="40"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components</a:t>
            </a:r>
            <a:endParaRPr lang="en-US" dirty="0"/>
          </a:p>
        </p:txBody>
      </p:sp>
      <p:sp>
        <p:nvSpPr>
          <p:cNvPr id="3" name="Content Placeholder 2"/>
          <p:cNvSpPr>
            <a:spLocks noGrp="1"/>
          </p:cNvSpPr>
          <p:nvPr>
            <p:ph idx="1"/>
          </p:nvPr>
        </p:nvSpPr>
        <p:spPr/>
        <p:txBody>
          <a:bodyPr/>
          <a:lstStyle/>
          <a:p>
            <a:r>
              <a:rPr lang="en-US" dirty="0" smtClean="0"/>
              <a:t>Key BTS components in terms of power consumption:</a:t>
            </a:r>
          </a:p>
          <a:p>
            <a:pPr lvl="1"/>
            <a:r>
              <a:rPr lang="en-US" dirty="0" smtClean="0"/>
              <a:t>Transceiver </a:t>
            </a:r>
            <a:r>
              <a:rPr lang="en-US" dirty="0"/>
              <a:t>(TRX)</a:t>
            </a:r>
          </a:p>
          <a:p>
            <a:pPr lvl="1"/>
            <a:r>
              <a:rPr lang="en-US" dirty="0"/>
              <a:t>Power amplifier (PA)</a:t>
            </a:r>
          </a:p>
          <a:p>
            <a:pPr lvl="1"/>
            <a:r>
              <a:rPr lang="en-US" dirty="0"/>
              <a:t>Baseband unit (BBU)</a:t>
            </a:r>
          </a:p>
          <a:p>
            <a:endParaRPr lang="en-US" dirty="0"/>
          </a:p>
        </p:txBody>
      </p:sp>
    </p:spTree>
    <p:extLst>
      <p:ext uri="{BB962C8B-B14F-4D97-AF65-F5344CB8AC3E}">
        <p14:creationId xmlns:p14="http://schemas.microsoft.com/office/powerpoint/2010/main" val="2974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a:t>
            </a:r>
            <a:endParaRPr lang="en-US" dirty="0"/>
          </a:p>
        </p:txBody>
      </p:sp>
      <p:cxnSp>
        <p:nvCxnSpPr>
          <p:cNvPr id="4" name="Straight Arrow Connector 3"/>
          <p:cNvCxnSpPr/>
          <p:nvPr/>
        </p:nvCxnSpPr>
        <p:spPr>
          <a:xfrm flipV="1">
            <a:off x="2667000" y="1688068"/>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5836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67654" y="4659868"/>
            <a:ext cx="756746" cy="369332"/>
          </a:xfrm>
          <a:prstGeom prst="rect">
            <a:avLst/>
          </a:prstGeom>
          <a:noFill/>
        </p:spPr>
        <p:txBody>
          <a:bodyPr wrap="none" rtlCol="0">
            <a:spAutoFit/>
          </a:bodyPr>
          <a:lstStyle/>
          <a:p>
            <a:r>
              <a:rPr lang="en-US" dirty="0" smtClean="0"/>
              <a:t>Traffic</a:t>
            </a:r>
            <a:endParaRPr lang="en-US" dirty="0"/>
          </a:p>
        </p:txBody>
      </p:sp>
      <p:sp>
        <p:nvSpPr>
          <p:cNvPr id="7" name="TextBox 6"/>
          <p:cNvSpPr txBox="1"/>
          <p:nvPr/>
        </p:nvSpPr>
        <p:spPr>
          <a:xfrm rot="16200000">
            <a:off x="1121229" y="3043438"/>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8" name="Straight Connector 7"/>
          <p:cNvCxnSpPr/>
          <p:nvPr/>
        </p:nvCxnSpPr>
        <p:spPr>
          <a:xfrm flipV="1">
            <a:off x="2661459" y="2145268"/>
            <a:ext cx="2824941"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8200" y="5486400"/>
            <a:ext cx="7772400" cy="830997"/>
          </a:xfrm>
          <a:prstGeom prst="rect">
            <a:avLst/>
          </a:prstGeom>
          <a:noFill/>
        </p:spPr>
        <p:txBody>
          <a:bodyPr wrap="square" rtlCol="0">
            <a:spAutoFit/>
          </a:bodyPr>
          <a:lstStyle/>
          <a:p>
            <a:pPr algn="ctr"/>
            <a:r>
              <a:rPr lang="en-US" sz="2400" dirty="0" smtClean="0">
                <a:solidFill>
                  <a:schemeClr val="accent2">
                    <a:lumMod val="75000"/>
                  </a:schemeClr>
                </a:solidFill>
              </a:rPr>
              <a:t>For both of these networks, power consumption is an affine function of workload</a:t>
            </a:r>
            <a:endParaRPr lang="en-US" sz="2400" dirty="0">
              <a:solidFill>
                <a:schemeClr val="accent2">
                  <a:lumMod val="75000"/>
                </a:schemeClr>
              </a:solidFill>
            </a:endParaRPr>
          </a:p>
        </p:txBody>
      </p:sp>
    </p:spTree>
    <p:extLst>
      <p:ext uri="{BB962C8B-B14F-4D97-AF65-F5344CB8AC3E}">
        <p14:creationId xmlns:p14="http://schemas.microsoft.com/office/powerpoint/2010/main" val="235617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(Workload)</a:t>
            </a:r>
            <a:endParaRPr lang="en-US" dirty="0"/>
          </a:p>
        </p:txBody>
      </p:sp>
      <p:sp>
        <p:nvSpPr>
          <p:cNvPr id="3" name="Content Placeholder 2"/>
          <p:cNvSpPr>
            <a:spLocks noGrp="1"/>
          </p:cNvSpPr>
          <p:nvPr>
            <p:ph idx="1"/>
          </p:nvPr>
        </p:nvSpPr>
        <p:spPr/>
        <p:txBody>
          <a:bodyPr/>
          <a:lstStyle/>
          <a:p>
            <a:r>
              <a:rPr lang="en-US" dirty="0" smtClean="0"/>
              <a:t>Diurnal cycles</a:t>
            </a:r>
          </a:p>
          <a:p>
            <a:r>
              <a:rPr lang="en-US" dirty="0" smtClean="0"/>
              <a:t>Peak is quite high compared to trough</a:t>
            </a:r>
            <a:endParaRPr lang="en-US" dirty="0"/>
          </a:p>
        </p:txBody>
      </p:sp>
      <p:pic>
        <p:nvPicPr>
          <p:cNvPr id="4" name="Picture 3" descr="traffic.eps"/>
          <p:cNvPicPr>
            <a:picLocks noChangeAspect="1"/>
          </p:cNvPicPr>
          <p:nvPr/>
        </p:nvPicPr>
        <p:blipFill>
          <a:blip r:embed="rId3" cstate="print"/>
          <a:stretch>
            <a:fillRect/>
          </a:stretch>
        </p:blipFill>
        <p:spPr>
          <a:xfrm>
            <a:off x="3429000" y="3505200"/>
            <a:ext cx="5638800" cy="2623178"/>
          </a:xfrm>
          <a:prstGeom prst="rect">
            <a:avLst/>
          </a:prstGeom>
        </p:spPr>
      </p:pic>
    </p:spTree>
    <p:extLst>
      <p:ext uri="{BB962C8B-B14F-4D97-AF65-F5344CB8AC3E}">
        <p14:creationId xmlns:p14="http://schemas.microsoft.com/office/powerpoint/2010/main" val="12620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BTS Configuration</a:t>
            </a:r>
            <a:endParaRPr lang="en-US" dirty="0"/>
          </a:p>
        </p:txBody>
      </p:sp>
      <p:sp>
        <p:nvSpPr>
          <p:cNvPr id="18" name="Oval 17"/>
          <p:cNvSpPr/>
          <p:nvPr/>
        </p:nvSpPr>
        <p:spPr>
          <a:xfrm>
            <a:off x="457200" y="1524000"/>
            <a:ext cx="4572000" cy="45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8" idx="0"/>
          </p:cNvCxnSpPr>
          <p:nvPr/>
        </p:nvCxnSpPr>
        <p:spPr>
          <a:xfrm>
            <a:off x="2743200" y="15240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43200" y="3810000"/>
            <a:ext cx="1905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2000" y="3810000"/>
            <a:ext cx="1981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29000" y="2971800"/>
            <a:ext cx="801823" cy="369332"/>
          </a:xfrm>
          <a:prstGeom prst="rect">
            <a:avLst/>
          </a:prstGeom>
          <a:noFill/>
        </p:spPr>
        <p:txBody>
          <a:bodyPr wrap="none" rtlCol="0">
            <a:spAutoFit/>
          </a:bodyPr>
          <a:lstStyle/>
          <a:p>
            <a:r>
              <a:rPr lang="en-US" dirty="0" smtClean="0"/>
              <a:t>6 TRXs</a:t>
            </a:r>
            <a:endParaRPr lang="en-US" dirty="0"/>
          </a:p>
        </p:txBody>
      </p:sp>
      <p:sp>
        <p:nvSpPr>
          <p:cNvPr id="36" name="TextBox 35"/>
          <p:cNvSpPr txBox="1"/>
          <p:nvPr/>
        </p:nvSpPr>
        <p:spPr>
          <a:xfrm>
            <a:off x="1371600" y="2983468"/>
            <a:ext cx="801823" cy="369332"/>
          </a:xfrm>
          <a:prstGeom prst="rect">
            <a:avLst/>
          </a:prstGeom>
          <a:noFill/>
        </p:spPr>
        <p:txBody>
          <a:bodyPr wrap="none" rtlCol="0">
            <a:spAutoFit/>
          </a:bodyPr>
          <a:lstStyle/>
          <a:p>
            <a:r>
              <a:rPr lang="en-US" dirty="0" smtClean="0"/>
              <a:t>6 TRXs</a:t>
            </a:r>
            <a:endParaRPr lang="en-US" dirty="0"/>
          </a:p>
        </p:txBody>
      </p:sp>
      <p:sp>
        <p:nvSpPr>
          <p:cNvPr id="37" name="TextBox 36"/>
          <p:cNvSpPr txBox="1"/>
          <p:nvPr/>
        </p:nvSpPr>
        <p:spPr>
          <a:xfrm>
            <a:off x="2398577" y="4659868"/>
            <a:ext cx="801823" cy="369332"/>
          </a:xfrm>
          <a:prstGeom prst="rect">
            <a:avLst/>
          </a:prstGeom>
          <a:noFill/>
        </p:spPr>
        <p:txBody>
          <a:bodyPr wrap="none" rtlCol="0">
            <a:spAutoFit/>
          </a:bodyPr>
          <a:lstStyle/>
          <a:p>
            <a:r>
              <a:rPr lang="en-US" dirty="0" smtClean="0"/>
              <a:t>6 TRXs</a:t>
            </a:r>
            <a:endParaRPr lang="en-US" dirty="0"/>
          </a:p>
        </p:txBody>
      </p:sp>
      <p:pic>
        <p:nvPicPr>
          <p:cNvPr id="39" name="Picture 38" descr="traffic.eps"/>
          <p:cNvPicPr>
            <a:picLocks noChangeAspect="1"/>
          </p:cNvPicPr>
          <p:nvPr/>
        </p:nvPicPr>
        <p:blipFill>
          <a:blip r:embed="rId3" cstate="print"/>
          <a:stretch>
            <a:fillRect/>
          </a:stretch>
        </p:blipFill>
        <p:spPr>
          <a:xfrm>
            <a:off x="3429000" y="3505200"/>
            <a:ext cx="5638800" cy="2623178"/>
          </a:xfrm>
          <a:prstGeom prst="rect">
            <a:avLst/>
          </a:prstGeom>
        </p:spPr>
      </p:pic>
      <p:sp>
        <p:nvSpPr>
          <p:cNvPr id="40" name="Content Placeholder 2"/>
          <p:cNvSpPr>
            <a:spLocks noGrp="1"/>
          </p:cNvSpPr>
          <p:nvPr>
            <p:ph idx="1"/>
          </p:nvPr>
        </p:nvSpPr>
        <p:spPr>
          <a:xfrm>
            <a:off x="4343400" y="1371600"/>
            <a:ext cx="4724400" cy="2057399"/>
          </a:xfrm>
        </p:spPr>
        <p:txBody>
          <a:bodyPr>
            <a:normAutofit/>
          </a:bodyPr>
          <a:lstStyle/>
          <a:p>
            <a:pPr>
              <a:spcBef>
                <a:spcPts val="1200"/>
              </a:spcBef>
            </a:pPr>
            <a:r>
              <a:rPr lang="en-US" sz="2000" dirty="0" smtClean="0"/>
              <a:t>Capacity of 8*6*3 concurrent calls</a:t>
            </a:r>
          </a:p>
          <a:p>
            <a:pPr>
              <a:spcBef>
                <a:spcPts val="1200"/>
              </a:spcBef>
            </a:pPr>
            <a:r>
              <a:rPr lang="en-US" sz="2000" dirty="0" smtClean="0"/>
              <a:t>So much capacity isn’t always needed</a:t>
            </a:r>
          </a:p>
        </p:txBody>
      </p:sp>
    </p:spTree>
    <p:extLst>
      <p:ext uri="{BB962C8B-B14F-4D97-AF65-F5344CB8AC3E}">
        <p14:creationId xmlns:p14="http://schemas.microsoft.com/office/powerpoint/2010/main" val="236591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sites: Data centers / BTSs</a:t>
            </a:r>
          </a:p>
          <a:p>
            <a:r>
              <a:rPr lang="en-US" dirty="0" smtClean="0"/>
              <a:t>Sites consist of resources: Servers / TRXs</a:t>
            </a:r>
          </a:p>
          <a:p>
            <a:pPr lvl="1"/>
            <a:r>
              <a:rPr lang="en-US" dirty="0" smtClean="0"/>
              <a:t>Resources determine:</a:t>
            </a:r>
          </a:p>
          <a:p>
            <a:pPr lvl="2"/>
            <a:r>
              <a:rPr lang="en-US" dirty="0" smtClean="0"/>
              <a:t>Workload capacity</a:t>
            </a:r>
          </a:p>
          <a:p>
            <a:pPr lvl="2"/>
            <a:r>
              <a:rPr lang="en-US" dirty="0" smtClean="0"/>
              <a:t>Peak / idle power consumption</a:t>
            </a:r>
          </a:p>
          <a:p>
            <a:r>
              <a:rPr lang="en-US" dirty="0" smtClean="0"/>
              <a:t>Power consumption is an affine function of workload</a:t>
            </a:r>
          </a:p>
          <a:p>
            <a:r>
              <a:rPr lang="en-US" dirty="0" smtClean="0"/>
              <a:t>Workload has diurnal cycles</a:t>
            </a:r>
          </a:p>
          <a:p>
            <a:pPr lvl="1"/>
            <a:r>
              <a:rPr lang="en-US" dirty="0" smtClean="0"/>
              <a:t>Peak much higher than trough</a:t>
            </a:r>
          </a:p>
          <a:p>
            <a:r>
              <a:rPr lang="en-US" dirty="0" smtClean="0"/>
              <a:t>Energy inefficiency</a:t>
            </a:r>
            <a:endParaRPr lang="en-US" dirty="0"/>
          </a:p>
        </p:txBody>
      </p:sp>
    </p:spTree>
    <p:extLst>
      <p:ext uri="{BB962C8B-B14F-4D97-AF65-F5344CB8AC3E}">
        <p14:creationId xmlns:p14="http://schemas.microsoft.com/office/powerpoint/2010/main" val="1284762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usage</a:t>
            </a:r>
            <a:endParaRPr lang="en-US" dirty="0"/>
          </a:p>
        </p:txBody>
      </p:sp>
      <p:sp>
        <p:nvSpPr>
          <p:cNvPr id="3" name="Content Placeholder 2"/>
          <p:cNvSpPr>
            <a:spLocks noGrp="1"/>
          </p:cNvSpPr>
          <p:nvPr>
            <p:ph idx="1"/>
          </p:nvPr>
        </p:nvSpPr>
        <p:spPr/>
        <p:txBody>
          <a:bodyPr/>
          <a:lstStyle/>
          <a:p>
            <a:r>
              <a:rPr lang="en-US" dirty="0"/>
              <a:t>Hardware consolidation</a:t>
            </a:r>
          </a:p>
          <a:p>
            <a:pPr lvl="1"/>
            <a:r>
              <a:rPr lang="en-US" dirty="0"/>
              <a:t>May cut electricity consumption by </a:t>
            </a:r>
            <a:r>
              <a:rPr lang="en-US" dirty="0" err="1"/>
              <a:t>upto</a:t>
            </a:r>
            <a:r>
              <a:rPr lang="en-US" dirty="0"/>
              <a:t> 80% []</a:t>
            </a:r>
          </a:p>
          <a:p>
            <a:r>
              <a:rPr lang="en-US" dirty="0" smtClean="0"/>
              <a:t>Upgrading to energy efficient hardware</a:t>
            </a:r>
          </a:p>
          <a:p>
            <a:r>
              <a:rPr lang="en-US" dirty="0" smtClean="0"/>
              <a:t>Resource pruning</a:t>
            </a:r>
          </a:p>
        </p:txBody>
      </p:sp>
    </p:spTree>
    <p:extLst>
      <p:ext uri="{BB962C8B-B14F-4D97-AF65-F5344CB8AC3E}">
        <p14:creationId xmlns:p14="http://schemas.microsoft.com/office/powerpoint/2010/main" val="351198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1359933" y="38216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5"/>
                                        </p:tgtEl>
                                        <p:attrNameLst>
                                          <p:attrName>fillcolor</p:attrName>
                                        </p:attrNameLst>
                                      </p:cBhvr>
                                      <p:to>
                                        <p:clrVal>
                                          <a:srgbClr val="969696"/>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4"/>
                                        </p:tgtEl>
                                        <p:attrNameLst>
                                          <p:attrName>fillcolor</p:attrName>
                                        </p:attrNameLst>
                                      </p:cBhvr>
                                      <p:to>
                                        <p:clrVal>
                                          <a:srgbClr val="969696"/>
                                        </p:clrVal>
                                      </p:to>
                                    </p:set>
                                    <p:set>
                                      <p:cBhvr>
                                        <p:cTn id="13" dur="indefinite"/>
                                        <p:tgtEl>
                                          <p:spTgt spid="4"/>
                                        </p:tgtEl>
                                        <p:attrNameLst>
                                          <p:attrName>fill.type</p:attrName>
                                        </p:attrNameLst>
                                      </p:cBhvr>
                                      <p:to>
                                        <p:strVal val="solid"/>
                                      </p:to>
                                    </p:set>
                                    <p:set>
                                      <p:cBhvr>
                                        <p:cTn id="14" dur="indefinite"/>
                                        <p:tgtEl>
                                          <p:spTgt spid="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6"/>
                                        </p:tgtEl>
                                        <p:attrNameLst>
                                          <p:attrName>fillcolor</p:attrName>
                                        </p:attrNameLst>
                                      </p:cBhvr>
                                      <p:to>
                                        <p:clrVal>
                                          <a:srgbClr val="969696"/>
                                        </p:clrVal>
                                      </p:to>
                                    </p:set>
                                    <p:set>
                                      <p:cBhvr>
                                        <p:cTn id="19" dur="indefinite"/>
                                        <p:tgtEl>
                                          <p:spTgt spid="6"/>
                                        </p:tgtEl>
                                        <p:attrNameLst>
                                          <p:attrName>fill.type</p:attrName>
                                        </p:attrNameLst>
                                      </p:cBhvr>
                                      <p:to>
                                        <p:strVal val="solid"/>
                                      </p:to>
                                    </p:set>
                                    <p:set>
                                      <p:cBhvr>
                                        <p:cTn id="20" dur="indefinite"/>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t>Workload</a:t>
            </a:r>
            <a:endParaRPr lang="en-US" dirty="0"/>
          </a:p>
        </p:txBody>
      </p:sp>
      <p:sp>
        <p:nvSpPr>
          <p:cNvPr id="10" name="TextBox 9"/>
          <p:cNvSpPr txBox="1"/>
          <p:nvPr/>
        </p:nvSpPr>
        <p:spPr>
          <a:xfrm rot="16200000">
            <a:off x="-1088571" y="2803170"/>
            <a:ext cx="2711127" cy="369332"/>
          </a:xfrm>
          <a:prstGeom prst="rect">
            <a:avLst/>
          </a:prstGeom>
          <a:noFill/>
        </p:spPr>
        <p:txBody>
          <a:bodyPr wrap="none" rtlCol="0">
            <a:spAutoFit/>
          </a:bodyPr>
          <a:lstStyle/>
          <a:p>
            <a:r>
              <a:rPr lang="en-US" dirty="0" smtClean="0"/>
              <a:t>Power consumption (Watt)</a:t>
            </a:r>
            <a:endParaRPr lang="en-US" dirty="0"/>
          </a:p>
        </p:txBody>
      </p:sp>
      <p:cxnSp>
        <p:nvCxnSpPr>
          <p:cNvPr id="12" name="Straight Connector 11"/>
          <p:cNvCxnSpPr/>
          <p:nvPr/>
        </p:nvCxnSpPr>
        <p:spPr>
          <a:xfrm flipV="1">
            <a:off x="457200" y="1905000"/>
            <a:ext cx="28194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chemeClr val="accent5">
                    <a:lumMod val="50000"/>
                  </a:schemeClr>
                </a:solidFill>
              </a:rPr>
              <a:t>Network power consumption is </a:t>
            </a:r>
            <a:r>
              <a:rPr lang="en-US" dirty="0" smtClean="0">
                <a:solidFill>
                  <a:srgbClr val="C00000"/>
                </a:solidFill>
              </a:rPr>
              <a:t>much higher than ideal</a:t>
            </a:r>
            <a:r>
              <a:rPr lang="en-US" dirty="0" smtClean="0">
                <a:solidFill>
                  <a:schemeClr val="accent5">
                    <a:lumMod val="50000"/>
                  </a:schemeClr>
                </a:solidFill>
              </a:rPr>
              <a:t> except when workload peaks</a:t>
            </a:r>
            <a:endParaRPr lang="en-US" dirty="0">
              <a:solidFill>
                <a:schemeClr val="accent5">
                  <a:lumMod val="50000"/>
                </a:scheme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chemeClr val="bg2">
                    <a:lumMod val="25000"/>
                  </a:schemeClr>
                </a:solidFill>
              </a:rPr>
              <a:t>Workload is</a:t>
            </a:r>
            <a:r>
              <a:rPr lang="en-US" dirty="0" smtClean="0">
                <a:solidFill>
                  <a:schemeClr val="accent6">
                    <a:lumMod val="75000"/>
                  </a:schemeClr>
                </a:solidFill>
              </a:rPr>
              <a:t> </a:t>
            </a:r>
            <a:r>
              <a:rPr lang="en-US" dirty="0" smtClean="0">
                <a:solidFill>
                  <a:srgbClr val="00B050"/>
                </a:solidFill>
              </a:rPr>
              <a:t>much lower than peak</a:t>
            </a:r>
            <a:r>
              <a:rPr lang="en-US" dirty="0" smtClean="0">
                <a:solidFill>
                  <a:schemeClr val="accent6">
                    <a:lumMod val="75000"/>
                  </a:schemeClr>
                </a:solidFill>
              </a:rPr>
              <a:t> </a:t>
            </a:r>
            <a:r>
              <a:rPr lang="en-US" dirty="0" smtClean="0">
                <a:solidFill>
                  <a:schemeClr val="bg2">
                    <a:lumMod val="25000"/>
                  </a:schemeClr>
                </a:solidFill>
              </a:rPr>
              <a:t>most of the time</a:t>
            </a:r>
            <a:endParaRPr lang="en-US" dirty="0">
              <a:solidFill>
                <a:schemeClr val="bg2">
                  <a:lumMod val="25000"/>
                </a:scheme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chemeClr val="accent5">
                    <a:lumMod val="50000"/>
                  </a:schemeClr>
                </a:solidFill>
              </a:rPr>
              <a:t>Networks are mostly </a:t>
            </a:r>
            <a:r>
              <a:rPr lang="en-US" dirty="0" smtClean="0">
                <a:solidFill>
                  <a:schemeClr val="accent6">
                    <a:lumMod val="75000"/>
                  </a:schemeClr>
                </a:solidFill>
              </a:rPr>
              <a:t>under-utilized</a:t>
            </a:r>
            <a:r>
              <a:rPr lang="en-US" dirty="0" smtClean="0">
                <a:solidFill>
                  <a:schemeClr val="accent5">
                    <a:lumMod val="50000"/>
                  </a:schemeClr>
                </a:solidFill>
              </a:rPr>
              <a:t> and have a </a:t>
            </a:r>
            <a:r>
              <a:rPr lang="en-US" dirty="0" smtClean="0">
                <a:solidFill>
                  <a:srgbClr val="FF0000"/>
                </a:solidFill>
              </a:rPr>
              <a:t>high energy overhead</a:t>
            </a:r>
            <a:r>
              <a:rPr lang="en-US" dirty="0" smtClean="0">
                <a:solidFill>
                  <a:schemeClr val="accent5">
                    <a:lumMod val="50000"/>
                  </a:schemeClr>
                </a:solidFill>
              </a:rPr>
              <a:t> compared to ideal</a:t>
            </a:r>
            <a:endParaRPr lang="en-US" dirty="0">
              <a:solidFill>
                <a:schemeClr val="accent5">
                  <a:lumMod val="50000"/>
                </a:scheme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cxnSp>
        <p:nvCxnSpPr>
          <p:cNvPr id="7" name="Straight Arrow Connector 6"/>
          <p:cNvCxnSpPr/>
          <p:nvPr/>
        </p:nvCxnSpPr>
        <p:spPr>
          <a:xfrm>
            <a:off x="914400" y="1905000"/>
            <a:ext cx="0" cy="533400"/>
          </a:xfrm>
          <a:prstGeom prst="straightConnector1">
            <a:avLst/>
          </a:prstGeom>
          <a:ln>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914400" y="990600"/>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20" name="Straight Arrow Connector 19"/>
          <p:cNvCxnSpPr/>
          <p:nvPr/>
        </p:nvCxnSpPr>
        <p:spPr>
          <a:xfrm>
            <a:off x="914400" y="2362200"/>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ular Callout 20"/>
          <p:cNvSpPr/>
          <p:nvPr/>
        </p:nvSpPr>
        <p:spPr>
          <a:xfrm>
            <a:off x="1295400" y="2209800"/>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11" grpId="0" animBg="1"/>
      <p:bldP spid="11" grpId="1" animBg="1"/>
      <p:bldP spid="21" grpId="0" animBg="1"/>
      <p:bldP spid="2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292126" y="1371600"/>
            <a:ext cx="6380819" cy="1066800"/>
            <a:chOff x="2292126" y="1371600"/>
            <a:chExt cx="6380819" cy="1066800"/>
          </a:xfrm>
        </p:grpSpPr>
        <p:cxnSp>
          <p:nvCxnSpPr>
            <p:cNvPr id="8" name="Straight Connector 7"/>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Desirable</a:t>
            </a:r>
            <a:endParaRPr lang="en-US" dirty="0"/>
          </a:p>
        </p:txBody>
      </p:sp>
      <p:cxnSp>
        <p:nvCxnSpPr>
          <p:cNvPr id="4" name="Straight Arrow Connector 3"/>
          <p:cNvCxnSpPr/>
          <p:nvPr/>
        </p:nvCxnSpPr>
        <p:spPr>
          <a:xfrm flipV="1">
            <a:off x="26670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0" y="4419600"/>
            <a:ext cx="1093504" cy="369332"/>
          </a:xfrm>
          <a:prstGeom prst="rect">
            <a:avLst/>
          </a:prstGeom>
          <a:noFill/>
        </p:spPr>
        <p:txBody>
          <a:bodyPr wrap="none" rtlCol="0">
            <a:spAutoFit/>
          </a:bodyPr>
          <a:lstStyle/>
          <a:p>
            <a:r>
              <a:rPr lang="en-US" dirty="0" smtClean="0"/>
              <a:t>Workload</a:t>
            </a:r>
            <a:endParaRPr lang="en-US" dirty="0"/>
          </a:p>
        </p:txBody>
      </p:sp>
      <p:sp>
        <p:nvSpPr>
          <p:cNvPr id="7" name="TextBox 6"/>
          <p:cNvSpPr txBox="1"/>
          <p:nvPr/>
        </p:nvSpPr>
        <p:spPr>
          <a:xfrm rot="16200000">
            <a:off x="1121229" y="2803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9" name="Straight Connector 8"/>
          <p:cNvCxnSpPr/>
          <p:nvPr/>
        </p:nvCxnSpPr>
        <p:spPr>
          <a:xfrm flipV="1">
            <a:off x="26670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770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1" name="TextBox 10"/>
          <p:cNvSpPr txBox="1"/>
          <p:nvPr/>
        </p:nvSpPr>
        <p:spPr>
          <a:xfrm>
            <a:off x="39624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spTree>
    <p:extLst>
      <p:ext uri="{BB962C8B-B14F-4D97-AF65-F5344CB8AC3E}">
        <p14:creationId xmlns:p14="http://schemas.microsoft.com/office/powerpoint/2010/main" val="30804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
                                      <p:cBhvr>
                                        <p:cTn id="6"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pruning</a:t>
            </a:r>
            <a:endParaRPr lang="en-US" dirty="0"/>
          </a:p>
        </p:txBody>
      </p:sp>
      <p:sp>
        <p:nvSpPr>
          <p:cNvPr id="3" name="Content Placeholder 2"/>
          <p:cNvSpPr>
            <a:spLocks noGrp="1"/>
          </p:cNvSpPr>
          <p:nvPr>
            <p:ph idx="1"/>
          </p:nvPr>
        </p:nvSpPr>
        <p:spPr/>
        <p:txBody>
          <a:bodyPr/>
          <a:lstStyle/>
          <a:p>
            <a:r>
              <a:rPr lang="en-US" dirty="0" smtClean="0"/>
              <a:t>Turn equipment off when workload is low</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46639"/>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1614055" y="5650468"/>
            <a:ext cx="388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14055" y="2400300"/>
            <a:ext cx="0" cy="3250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14055" y="4838700"/>
            <a:ext cx="1066800" cy="278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614055" y="3771900"/>
            <a:ext cx="2133600" cy="583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614055" y="2705100"/>
            <a:ext cx="3429000" cy="887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3255" y="5829300"/>
            <a:ext cx="1093504" cy="369332"/>
          </a:xfrm>
          <a:prstGeom prst="rect">
            <a:avLst/>
          </a:prstGeom>
          <a:noFill/>
        </p:spPr>
        <p:txBody>
          <a:bodyPr wrap="none" rtlCol="0">
            <a:spAutoFit/>
          </a:bodyPr>
          <a:lstStyle/>
          <a:p>
            <a:r>
              <a:rPr lang="en-US" dirty="0" smtClean="0"/>
              <a:t>Workload</a:t>
            </a:r>
            <a:endParaRPr lang="en-US" dirty="0"/>
          </a:p>
        </p:txBody>
      </p:sp>
      <p:sp>
        <p:nvSpPr>
          <p:cNvPr id="11" name="TextBox 10"/>
          <p:cNvSpPr txBox="1"/>
          <p:nvPr/>
        </p:nvSpPr>
        <p:spPr>
          <a:xfrm rot="16200000">
            <a:off x="234879" y="3928391"/>
            <a:ext cx="2060885" cy="369332"/>
          </a:xfrm>
          <a:prstGeom prst="rect">
            <a:avLst/>
          </a:prstGeom>
          <a:noFill/>
        </p:spPr>
        <p:txBody>
          <a:bodyPr wrap="none" rtlCol="0">
            <a:spAutoFit/>
          </a:bodyPr>
          <a:lstStyle/>
          <a:p>
            <a:r>
              <a:rPr lang="en-US" dirty="0" smtClean="0"/>
              <a:t>Power consumption</a:t>
            </a:r>
            <a:endParaRPr lang="en-US" dirty="0"/>
          </a:p>
        </p:txBody>
      </p:sp>
    </p:spTree>
    <p:extLst>
      <p:ext uri="{BB962C8B-B14F-4D97-AF65-F5344CB8AC3E}">
        <p14:creationId xmlns:p14="http://schemas.microsoft.com/office/powerpoint/2010/main" val="8629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7"/>
                                        </p:tgtEl>
                                        <p:attrNameLst>
                                          <p:attrName>stroke.color</p:attrName>
                                        </p:attrNameLst>
                                      </p:cBhvr>
                                      <p:to>
                                        <a:srgbClr val="B2B2B2"/>
                                      </p:to>
                                    </p:animClr>
                                    <p:set>
                                      <p:cBhvr>
                                        <p:cTn id="11" dur="2000" fill="hold"/>
                                        <p:tgtEl>
                                          <p:spTgt spid="7"/>
                                        </p:tgtEl>
                                        <p:attrNameLst>
                                          <p:attrName>stroke.on</p:attrName>
                                        </p:attrNameLst>
                                      </p:cBhvr>
                                      <p:to>
                                        <p:strVal val="tru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8"/>
                                        </p:tgtEl>
                                        <p:attrNameLst>
                                          <p:attrName>stroke.color</p:attrName>
                                        </p:attrNameLst>
                                      </p:cBhvr>
                                      <p:to>
                                        <a:srgbClr val="B2B2B2"/>
                                      </p:to>
                                    </p:animClr>
                                    <p:set>
                                      <p:cBhvr>
                                        <p:cTn id="18" dur="2000" fill="hold"/>
                                        <p:tgtEl>
                                          <p:spTgt spid="8"/>
                                        </p:tgtEl>
                                        <p:attrNameLst>
                                          <p:attrName>stroke.on</p:attrName>
                                        </p:attrNameLst>
                                      </p:cBhvr>
                                      <p:to>
                                        <p:strVal val="tru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strategy</a:t>
            </a:r>
            <a:endParaRPr lang="en-US" dirty="0"/>
          </a:p>
        </p:txBody>
      </p:sp>
      <p:sp>
        <p:nvSpPr>
          <p:cNvPr id="4" name="Oval 3"/>
          <p:cNvSpPr/>
          <p:nvPr/>
        </p:nvSpPr>
        <p:spPr>
          <a:xfrm>
            <a:off x="1359933" y="38216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7409" y="6477000"/>
            <a:ext cx="622991" cy="369332"/>
          </a:xfrm>
          <a:prstGeom prst="rect">
            <a:avLst/>
          </a:prstGeom>
          <a:noFill/>
        </p:spPr>
        <p:txBody>
          <a:bodyPr wrap="none" rtlCol="0">
            <a:spAutoFit/>
          </a:bodyPr>
          <a:lstStyle/>
          <a:p>
            <a:r>
              <a:rPr lang="en-US" dirty="0" smtClean="0"/>
              <a:t>Sites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Tree>
    <p:extLst>
      <p:ext uri="{BB962C8B-B14F-4D97-AF65-F5344CB8AC3E}">
        <p14:creationId xmlns:p14="http://schemas.microsoft.com/office/powerpoint/2010/main" val="23958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5"/>
                                        </p:tgtEl>
                                        <p:attrNameLst>
                                          <p:attrName>fillcolor</p:attrName>
                                        </p:attrNameLst>
                                      </p:cBhvr>
                                      <p:to>
                                        <p:clrVal>
                                          <a:srgbClr val="969696"/>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4"/>
                                        </p:tgtEl>
                                        <p:attrNameLst>
                                          <p:attrName>stroke.color</p:attrName>
                                        </p:attrNameLst>
                                      </p:cBhvr>
                                      <p:to>
                                        <a:schemeClr val="accent1"/>
                                      </p:to>
                                    </p:animClr>
                                    <p:set>
                                      <p:cBhvr>
                                        <p:cTn id="35" dur="2000" fill="hold"/>
                                        <p:tgtEl>
                                          <p:spTgt spid="4"/>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1" nodeType="clickEffect">
                                  <p:stCondLst>
                                    <p:cond delay="0"/>
                                  </p:stCondLst>
                                  <p:childTnLst>
                                    <p:set>
                                      <p:cBhvr>
                                        <p:cTn id="39" dur="indefinite"/>
                                        <p:tgtEl>
                                          <p:spTgt spid="4"/>
                                        </p:tgtEl>
                                        <p:attrNameLst>
                                          <p:attrName>fillcolor</p:attrName>
                                        </p:attrNameLst>
                                      </p:cBhvr>
                                      <p:to>
                                        <p:clrVal>
                                          <a:srgbClr val="969696"/>
                                        </p:clrVal>
                                      </p:to>
                                    </p:set>
                                    <p:set>
                                      <p:cBhvr>
                                        <p:cTn id="40" dur="indefinite"/>
                                        <p:tgtEl>
                                          <p:spTgt spid="4"/>
                                        </p:tgtEl>
                                        <p:attrNameLst>
                                          <p:attrName>fill.type</p:attrName>
                                        </p:attrNameLst>
                                      </p:cBhvr>
                                      <p:to>
                                        <p:strVal val="solid"/>
                                      </p:to>
                                    </p:set>
                                    <p:set>
                                      <p:cBhvr>
                                        <p:cTn id="41" dur="indefinite"/>
                                        <p:tgtEl>
                                          <p:spTgt spid="4"/>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2" fill="hold" nodeType="clickEffect">
                                  <p:stCondLst>
                                    <p:cond delay="0"/>
                                  </p:stCondLst>
                                  <p:childTnLst>
                                    <p:animClr clrSpc="rgb" dir="cw">
                                      <p:cBhvr>
                                        <p:cTn id="45" dur="2000" fill="hold"/>
                                        <p:tgtEl>
                                          <p:spTgt spid="6"/>
                                        </p:tgtEl>
                                        <p:attrNameLst>
                                          <p:attrName>stroke.color</p:attrName>
                                        </p:attrNameLst>
                                      </p:cBhvr>
                                      <p:to>
                                        <a:schemeClr val="accent1"/>
                                      </p:to>
                                    </p:animClr>
                                    <p:set>
                                      <p:cBhvr>
                                        <p:cTn id="46" dur="2000" fill="hold"/>
                                        <p:tgtEl>
                                          <p:spTgt spid="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6"/>
                                        </p:tgtEl>
                                        <p:attrNameLst>
                                          <p:attrName>fillcolor</p:attrName>
                                        </p:attrNameLst>
                                      </p:cBhvr>
                                      <p:to>
                                        <p:clrVal>
                                          <a:srgbClr val="969696"/>
                                        </p:clrVal>
                                      </p:to>
                                    </p:set>
                                    <p:set>
                                      <p:cBhvr>
                                        <p:cTn id="51" dur="indefinite"/>
                                        <p:tgtEl>
                                          <p:spTgt spid="6"/>
                                        </p:tgtEl>
                                        <p:attrNameLst>
                                          <p:attrName>fill.type</p:attrName>
                                        </p:attrNameLst>
                                      </p:cBhvr>
                                      <p:to>
                                        <p:strVal val="solid"/>
                                      </p:to>
                                    </p:set>
                                    <p:set>
                                      <p:cBhvr>
                                        <p:cTn id="52"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0" grpId="0"/>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Oval 3"/>
          <p:cNvSpPr/>
          <p:nvPr/>
        </p:nvSpPr>
        <p:spPr>
          <a:xfrm>
            <a:off x="1219200" y="38216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733800"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67200"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68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7244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276600"/>
            <a:ext cx="2057400" cy="19050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5814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3622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381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p:cNvCxnSpPr>
          <p:nvPr/>
        </p:nvCxnSpPr>
        <p:spPr>
          <a:xfrm>
            <a:off x="5638800" y="4229100"/>
            <a:ext cx="72234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8"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normAutofit/>
          </a:bodyPr>
          <a:lstStyle/>
          <a:p>
            <a:r>
              <a:rPr lang="en-US" sz="2800" dirty="0" err="1" smtClean="0"/>
              <a:t>P</a:t>
            </a:r>
            <a:r>
              <a:rPr lang="en-US" sz="2800" baseline="-25000" dirty="0" err="1" smtClean="0"/>
              <a:t>max</a:t>
            </a:r>
            <a:r>
              <a:rPr lang="en-US" sz="2800" dirty="0" smtClean="0"/>
              <a:t>(</a:t>
            </a:r>
            <a:r>
              <a:rPr lang="en-US" sz="2800" dirty="0" err="1" smtClean="0"/>
              <a:t>P</a:t>
            </a:r>
            <a:r>
              <a:rPr lang="en-US" sz="2800" baseline="-25000" dirty="0" err="1" smtClean="0"/>
              <a:t>min</a:t>
            </a:r>
            <a:r>
              <a:rPr lang="en-US" sz="2800" dirty="0" smtClean="0"/>
              <a:t>): Network’s max (min) power consumption</a:t>
            </a:r>
          </a:p>
          <a:p>
            <a:r>
              <a:rPr lang="en-US" sz="2800" dirty="0" smtClean="0"/>
              <a:t>c</a:t>
            </a:r>
            <a:r>
              <a:rPr lang="en-US" sz="2800" baseline="-25000" dirty="0" smtClean="0"/>
              <a:t>i</a:t>
            </a:r>
            <a:r>
              <a:rPr lang="en-US" sz="2800" dirty="0" smtClean="0"/>
              <a:t>: Normalized capacity of site </a:t>
            </a:r>
            <a:r>
              <a:rPr lang="en-US" sz="2800" i="1" dirty="0" err="1" smtClean="0"/>
              <a:t>i</a:t>
            </a:r>
            <a:endParaRPr lang="en-US" sz="2800" i="1" dirty="0" smtClean="0"/>
          </a:p>
          <a:p>
            <a:r>
              <a:rPr lang="en-US" sz="2800" dirty="0" err="1" smtClean="0"/>
              <a:t>c</a:t>
            </a:r>
            <a:r>
              <a:rPr lang="en-US" sz="2800" baseline="-25000" dirty="0" err="1" smtClean="0"/>
              <a:t>i</a:t>
            </a:r>
            <a:r>
              <a:rPr lang="en-US" sz="2800" dirty="0" err="1" smtClean="0"/>
              <a:t>P</a:t>
            </a:r>
            <a:r>
              <a:rPr lang="en-US" sz="2800" baseline="-25000" dirty="0" err="1" smtClean="0"/>
              <a:t>max</a:t>
            </a:r>
            <a:r>
              <a:rPr lang="en-US" sz="2800" dirty="0" smtClean="0"/>
              <a:t>(</a:t>
            </a:r>
            <a:r>
              <a:rPr lang="en-US" sz="2800" dirty="0" err="1" smtClean="0"/>
              <a:t>c</a:t>
            </a:r>
            <a:r>
              <a:rPr lang="en-US" sz="2800" baseline="-25000" dirty="0" err="1" smtClean="0"/>
              <a:t>i</a:t>
            </a:r>
            <a:r>
              <a:rPr lang="en-US" sz="2800" dirty="0" err="1" smtClean="0"/>
              <a:t>P</a:t>
            </a:r>
            <a:r>
              <a:rPr lang="en-US" sz="2800" baseline="-25000" dirty="0" err="1" smtClean="0"/>
              <a:t>min</a:t>
            </a:r>
            <a:r>
              <a:rPr lang="en-US" sz="2800" dirty="0" smtClean="0"/>
              <a:t>): Max (min) power consumption for site </a:t>
            </a:r>
            <a:r>
              <a:rPr lang="en-US" sz="2800" i="1" dirty="0" err="1" smtClean="0"/>
              <a:t>i</a:t>
            </a:r>
            <a:endParaRPr lang="en-US" sz="2800" i="1" dirty="0" smtClean="0"/>
          </a:p>
          <a:p>
            <a:r>
              <a:rPr lang="en-US" sz="2800" i="1" dirty="0" err="1" smtClean="0"/>
              <a:t>x</a:t>
            </a:r>
            <a:r>
              <a:rPr lang="en-US" sz="2800" i="1" baseline="-25000" dirty="0" err="1" smtClean="0"/>
              <a:t>i</a:t>
            </a:r>
            <a:r>
              <a:rPr lang="en-US" sz="2800" i="1" baseline="30000" dirty="0" err="1" smtClean="0"/>
              <a:t>j</a:t>
            </a:r>
            <a:r>
              <a:rPr lang="en-US" sz="2800" i="1" dirty="0" smtClean="0"/>
              <a:t>: </a:t>
            </a:r>
            <a:r>
              <a:rPr lang="en-US" sz="2800" dirty="0" smtClean="0"/>
              <a:t>workload assigned to site </a:t>
            </a:r>
            <a:r>
              <a:rPr lang="en-US" sz="2800" i="1" dirty="0" err="1" smtClean="0"/>
              <a:t>i</a:t>
            </a:r>
            <a:r>
              <a:rPr lang="en-US" sz="2800" dirty="0" smtClean="0"/>
              <a:t> during interval </a:t>
            </a:r>
            <a:r>
              <a:rPr lang="en-US" sz="2800" i="1" dirty="0" smtClean="0"/>
              <a:t>j</a:t>
            </a:r>
          </a:p>
          <a:p>
            <a:r>
              <a:rPr lang="en-US" sz="2800" dirty="0" smtClean="0"/>
              <a:t>Power consumption at site </a:t>
            </a:r>
            <a:r>
              <a:rPr lang="en-US" sz="2800" i="1" dirty="0" err="1" smtClean="0"/>
              <a:t>i</a:t>
            </a:r>
            <a:r>
              <a:rPr lang="en-US" sz="2800" dirty="0" smtClean="0"/>
              <a:t> during interval </a:t>
            </a:r>
            <a:r>
              <a:rPr lang="en-US" sz="2800" i="1" dirty="0" smtClean="0"/>
              <a:t>j</a:t>
            </a:r>
            <a:endParaRPr lang="en-US" sz="2800" i="1" dirty="0"/>
          </a:p>
        </p:txBody>
      </p:sp>
      <mc:AlternateContent xmlns:mc="http://schemas.openxmlformats.org/markup-compatibility/2006" xmlns:a14="http://schemas.microsoft.com/office/drawing/2010/main">
        <mc:Choice Requires="a14">
          <p:sp>
            <p:nvSpPr>
              <p:cNvPr id="4" name="TextBox 3"/>
              <p:cNvSpPr txBox="1"/>
              <p:nvPr/>
            </p:nvSpPr>
            <p:spPr>
              <a:xfrm>
                <a:off x="2362200" y="4191000"/>
                <a:ext cx="4038600" cy="741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sSub>
                            <m:sSubPr>
                              <m:ctrlPr>
                                <a:rPr lang="en-US"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𝑃</m:t>
                          </m:r>
                        </m:e>
                        <m:sub>
                          <m:r>
                            <a:rPr lang="en-US" b="0" i="1" smtClean="0">
                              <a:latin typeface="Cambria Math"/>
                            </a:rPr>
                            <m:t>𝑚𝑖𝑛</m:t>
                          </m:r>
                        </m:sub>
                      </m:sSub>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𝑚𝑎𝑥</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𝑚𝑖𝑛</m:t>
                                      </m:r>
                                    </m:sub>
                                  </m:sSub>
                                </m:e>
                              </m:d>
                              <m:r>
                                <a:rPr lang="en-US" b="0" i="1" smtClean="0">
                                  <a:latin typeface="Cambria Math"/>
                                </a:rPr>
                                <m:t>𝑥</m:t>
                              </m:r>
                            </m:e>
                            <m:sub>
                              <m:r>
                                <a:rPr lang="en-US" b="0" i="1" smtClean="0">
                                  <a:latin typeface="Cambria Math"/>
                                </a:rPr>
                                <m:t>𝑖</m:t>
                              </m:r>
                            </m:sub>
                            <m:sup>
                              <m:r>
                                <a:rPr lang="en-US" b="0" i="1" smtClean="0">
                                  <a:latin typeface="Cambria Math"/>
                                </a:rPr>
                                <m:t>𝑗</m:t>
                              </m:r>
                            </m:sup>
                          </m:sSubSup>
                        </m:num>
                        <m:den>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4191000"/>
                <a:ext cx="4038600" cy="741613"/>
              </a:xfrm>
              <a:prstGeom prst="rect">
                <a:avLst/>
              </a:prstGeom>
              <a:blipFill rotWithShape="1">
                <a:blip r:embed="rId3"/>
                <a:stretch>
                  <a:fillRect/>
                </a:stretch>
              </a:blipFill>
            </p:spPr>
            <p:txBody>
              <a:bodyPr/>
              <a:lstStyle/>
              <a:p>
                <a:r>
                  <a:rPr lang="en-US">
                    <a:noFill/>
                  </a:rPr>
                  <a:t> </a:t>
                </a:r>
              </a:p>
            </p:txBody>
          </p:sp>
        </mc:Fallback>
      </mc:AlternateContent>
      <p:sp>
        <p:nvSpPr>
          <p:cNvPr id="5" name="TextBox 4"/>
          <p:cNvSpPr txBox="1"/>
          <p:nvPr/>
        </p:nvSpPr>
        <p:spPr>
          <a:xfrm>
            <a:off x="1305012" y="4974177"/>
            <a:ext cx="6924588" cy="830997"/>
          </a:xfrm>
          <a:prstGeom prst="rect">
            <a:avLst/>
          </a:prstGeom>
          <a:noFill/>
        </p:spPr>
        <p:txBody>
          <a:bodyPr wrap="none" rtlCol="0">
            <a:spAutoFit/>
          </a:bodyPr>
          <a:lstStyle/>
          <a:p>
            <a:r>
              <a:rPr lang="en-US" sz="2400" dirty="0" smtClean="0"/>
              <a:t>Divide by </a:t>
            </a:r>
            <a:r>
              <a:rPr lang="en-US" sz="2400" dirty="0" err="1" smtClean="0"/>
              <a:t>Pmax</a:t>
            </a:r>
            <a:r>
              <a:rPr lang="en-US" sz="2400" dirty="0" smtClean="0"/>
              <a:t> to get normalized power consumption</a:t>
            </a:r>
          </a:p>
          <a:p>
            <a:r>
              <a:rPr lang="en-US" sz="2400" dirty="0" smtClean="0"/>
              <a:t>Substitute f = </a:t>
            </a:r>
            <a:r>
              <a:rPr lang="en-US" sz="2400" dirty="0" err="1" smtClean="0"/>
              <a:t>P</a:t>
            </a:r>
            <a:r>
              <a:rPr lang="en-US" sz="2400" baseline="-25000" dirty="0" err="1" smtClean="0"/>
              <a:t>min</a:t>
            </a:r>
            <a:r>
              <a:rPr lang="en-US" sz="2400" dirty="0" smtClean="0"/>
              <a:t>/</a:t>
            </a:r>
            <a:r>
              <a:rPr lang="en-US" sz="2400" dirty="0" err="1" smtClean="0"/>
              <a:t>P</a:t>
            </a:r>
            <a:r>
              <a:rPr lang="en-US" sz="2400" baseline="-25000" dirty="0" err="1" smtClean="0"/>
              <a:t>max</a:t>
            </a:r>
            <a:endParaRPr lang="en-US" sz="2400" baseline="-25000" dirty="0"/>
          </a:p>
        </p:txBody>
      </p:sp>
      <mc:AlternateContent xmlns:mc="http://schemas.openxmlformats.org/markup-compatibility/2006" xmlns:a14="http://schemas.microsoft.com/office/drawing/2010/main">
        <mc:Choice Requires="a14">
          <p:sp>
            <p:nvSpPr>
              <p:cNvPr id="6" name="TextBox 5"/>
              <p:cNvSpPr txBox="1"/>
              <p:nvPr/>
            </p:nvSpPr>
            <p:spPr>
              <a:xfrm>
                <a:off x="2362200" y="5867400"/>
                <a:ext cx="4038600" cy="4361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62200" y="5867400"/>
                <a:ext cx="4038600" cy="436145"/>
              </a:xfrm>
              <a:prstGeom prst="rect">
                <a:avLst/>
              </a:prstGeom>
              <a:blipFill rotWithShape="1">
                <a:blip r:embed="rId4"/>
                <a:stretch>
                  <a:fillRect b="-7042"/>
                </a:stretch>
              </a:blipFill>
            </p:spPr>
            <p:txBody>
              <a:bodyPr/>
              <a:lstStyle/>
              <a:p>
                <a:r>
                  <a:rPr lang="en-US">
                    <a:noFill/>
                  </a:rPr>
                  <a:t> </a:t>
                </a:r>
              </a:p>
            </p:txBody>
          </p:sp>
        </mc:Fallback>
      </mc:AlternateContent>
      <p:sp>
        <p:nvSpPr>
          <p:cNvPr id="7" name="Rounded Rectangular Callout 6"/>
          <p:cNvSpPr/>
          <p:nvPr/>
        </p:nvSpPr>
        <p:spPr>
          <a:xfrm>
            <a:off x="1524000" y="6373091"/>
            <a:ext cx="1600200" cy="381000"/>
          </a:xfrm>
          <a:prstGeom prst="wedgeRoundRectCallout">
            <a:avLst>
              <a:gd name="adj1" fmla="val 70942"/>
              <a:gd name="adj2" fmla="val -8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8" name="Rounded Rectangular Callout 7"/>
          <p:cNvSpPr/>
          <p:nvPr/>
        </p:nvSpPr>
        <p:spPr>
          <a:xfrm>
            <a:off x="5486400" y="6400800"/>
            <a:ext cx="2971800" cy="381000"/>
          </a:xfrm>
          <a:prstGeom prst="wedgeRoundRectCallout">
            <a:avLst>
              <a:gd name="adj1" fmla="val -60660"/>
              <a:gd name="adj2" fmla="val -107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Tree>
    <p:extLst>
      <p:ext uri="{BB962C8B-B14F-4D97-AF65-F5344CB8AC3E}">
        <p14:creationId xmlns:p14="http://schemas.microsoft.com/office/powerpoint/2010/main" val="23049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lstStyle/>
          <a:p>
            <a:r>
              <a:rPr lang="en-US" dirty="0" smtClean="0"/>
              <a:t>Power incurred only if site is active</a:t>
            </a:r>
          </a:p>
          <a:p>
            <a:r>
              <a:rPr lang="en-US" dirty="0" smtClean="0">
                <a:latin typeface="Brush Script Std" pitchFamily="66" charset="0"/>
              </a:rPr>
              <a:t>l</a:t>
            </a:r>
            <a:r>
              <a:rPr lang="en-US" dirty="0" smtClean="0">
                <a:latin typeface="+mj-lt"/>
              </a:rPr>
              <a:t>:</a:t>
            </a:r>
            <a:r>
              <a:rPr lang="en-US" dirty="0" smtClean="0"/>
              <a:t> sets of resources that can be independently turned on/off</a:t>
            </a:r>
          </a:p>
          <a:p>
            <a:r>
              <a:rPr lang="en-US" dirty="0" err="1" smtClean="0"/>
              <a:t>p</a:t>
            </a:r>
            <a:r>
              <a:rPr lang="en-US" baseline="-25000" dirty="0" err="1" smtClean="0"/>
              <a:t>i</a:t>
            </a:r>
            <a:r>
              <a:rPr lang="en-US" baseline="30000" dirty="0" err="1" smtClean="0"/>
              <a:t>j</a:t>
            </a:r>
            <a:r>
              <a:rPr lang="en-US" baseline="30000" dirty="0" smtClean="0"/>
              <a:t> </a:t>
            </a:r>
            <a:r>
              <a:rPr lang="en-US" dirty="0" smtClean="0"/>
              <a:t>resource sets active at site </a:t>
            </a:r>
            <a:r>
              <a:rPr lang="en-US" i="1" dirty="0" err="1" smtClean="0"/>
              <a:t>i</a:t>
            </a:r>
            <a:r>
              <a:rPr lang="en-US" dirty="0" smtClean="0"/>
              <a:t> during interval </a:t>
            </a:r>
            <a:r>
              <a:rPr lang="en-US" i="1" dirty="0" smtClean="0"/>
              <a:t>j</a:t>
            </a:r>
          </a:p>
          <a:p>
            <a:r>
              <a:rPr lang="en-US" dirty="0" smtClean="0"/>
              <a:t>Computational power depends on workload only</a:t>
            </a:r>
          </a:p>
          <a:p>
            <a:r>
              <a:rPr lang="en-US" dirty="0" smtClean="0"/>
              <a:t>But idling power depends on number of active resource sets (</a:t>
            </a:r>
            <a:r>
              <a:rPr lang="en-US" dirty="0" err="1" smtClean="0"/>
              <a:t>p</a:t>
            </a:r>
            <a:r>
              <a:rPr lang="en-US" baseline="-25000" dirty="0" err="1" smtClean="0"/>
              <a:t>i</a:t>
            </a:r>
            <a:r>
              <a:rPr lang="en-US" baseline="30000" dirty="0" err="1" smtClean="0"/>
              <a:t>j</a:t>
            </a:r>
            <a:r>
              <a:rPr lang="en-US" dirty="0" smtClean="0"/>
              <a: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362200" y="5867400"/>
                <a:ext cx="4038600" cy="7139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𝑝</m:t>
                              </m:r>
                            </m:e>
                            <m:sub>
                              <m:r>
                                <a:rPr lang="en-US" b="0" i="1" smtClean="0">
                                  <a:latin typeface="Cambria Math"/>
                                </a:rPr>
                                <m:t>𝑖</m:t>
                              </m:r>
                            </m:sub>
                            <m:sup>
                              <m:r>
                                <a:rPr lang="en-US" b="0" i="1" smtClean="0">
                                  <a:latin typeface="Cambria Math"/>
                                </a:rPr>
                                <m:t>𝑗</m:t>
                              </m:r>
                            </m:sup>
                          </m:sSubSup>
                        </m:num>
                        <m:den>
                          <m:r>
                            <a:rPr lang="en-US" b="0" i="1" smtClean="0">
                              <a:latin typeface="Cambria Math"/>
                            </a:rPr>
                            <m:t>𝑙</m:t>
                          </m:r>
                        </m:den>
                      </m:f>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5867400"/>
                <a:ext cx="4038600" cy="713978"/>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84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costs</a:t>
            </a:r>
            <a:endParaRPr lang="en-US" dirty="0"/>
          </a:p>
        </p:txBody>
      </p:sp>
      <p:sp>
        <p:nvSpPr>
          <p:cNvPr id="3" name="Content Placeholder 2"/>
          <p:cNvSpPr>
            <a:spLocks noGrp="1"/>
          </p:cNvSpPr>
          <p:nvPr>
            <p:ph idx="1"/>
          </p:nvPr>
        </p:nvSpPr>
        <p:spPr/>
        <p:txBody>
          <a:bodyPr/>
          <a:lstStyle/>
          <a:p>
            <a:r>
              <a:rPr lang="en-US" dirty="0" smtClean="0"/>
              <a:t>Any costs associated with shift in workload assignment to sites</a:t>
            </a:r>
          </a:p>
          <a:p>
            <a:r>
              <a:rPr lang="en-US" dirty="0" smtClean="0"/>
              <a:t>Activation/deactivation overheads</a:t>
            </a:r>
          </a:p>
          <a:p>
            <a:r>
              <a:rPr lang="en-US" dirty="0" smtClean="0"/>
              <a:t>Scenario specific costs</a:t>
            </a:r>
          </a:p>
          <a:p>
            <a:pPr lvl="1"/>
            <a:r>
              <a:rPr lang="en-US" dirty="0" smtClean="0"/>
              <a:t>Will cover later in case studies</a:t>
            </a:r>
          </a:p>
          <a:p>
            <a:r>
              <a:rPr lang="en-US" dirty="0" smtClean="0"/>
              <a:t>A normalized measure is useful instead of actual magnitudes </a:t>
            </a:r>
            <a:endParaRPr lang="en-US" dirty="0"/>
          </a:p>
        </p:txBody>
      </p:sp>
    </p:spTree>
    <p:extLst>
      <p:ext uri="{BB962C8B-B14F-4D97-AF65-F5344CB8AC3E}">
        <p14:creationId xmlns:p14="http://schemas.microsoft.com/office/powerpoint/2010/main" val="64810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3" name="Picture 2" descr="http://www.seoindiahigherup.com/images/i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7" y="137160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698" y="491200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36419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18594" y="4749497"/>
            <a:ext cx="2397712" cy="1879903"/>
            <a:chOff x="0" y="3886200"/>
            <a:chExt cx="2874433" cy="2895600"/>
          </a:xfrm>
        </p:grpSpPr>
        <p:pic>
          <p:nvPicPr>
            <p:cNvPr id="8"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915387" y="4753776"/>
            <a:ext cx="2362200" cy="1951824"/>
            <a:chOff x="5791200" y="3757356"/>
            <a:chExt cx="2840567" cy="2624683"/>
          </a:xfrm>
        </p:grpSpPr>
        <p:pic>
          <p:nvPicPr>
            <p:cNvPr id="13"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19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a:t>
            </a:r>
            <a:br>
              <a:rPr lang="en-US" dirty="0" smtClean="0"/>
            </a:br>
            <a:r>
              <a:rPr lang="en-US" dirty="0" smtClean="0"/>
              <a:t>Data centers: WR and RP</a:t>
            </a:r>
            <a:endParaRPr lang="en-US" dirty="0"/>
          </a:p>
        </p:txBody>
      </p:sp>
      <p:sp>
        <p:nvSpPr>
          <p:cNvPr id="3" name="Content Placeholder 2"/>
          <p:cNvSpPr>
            <a:spLocks noGrp="1"/>
          </p:cNvSpPr>
          <p:nvPr>
            <p:ph idx="1"/>
          </p:nvPr>
        </p:nvSpPr>
        <p:spPr/>
        <p:txBody>
          <a:bodyPr/>
          <a:lstStyle/>
          <a:p>
            <a:r>
              <a:rPr lang="en-US" dirty="0"/>
              <a:t>Workload relocation</a:t>
            </a:r>
          </a:p>
          <a:p>
            <a:pPr lvl="1"/>
            <a:r>
              <a:rPr lang="en-US" dirty="0"/>
              <a:t>Modify DNS load balancing</a:t>
            </a:r>
          </a:p>
          <a:p>
            <a:pPr lvl="1"/>
            <a:r>
              <a:rPr lang="en-US" dirty="0"/>
              <a:t>Change routing table entries</a:t>
            </a:r>
          </a:p>
          <a:p>
            <a:r>
              <a:rPr lang="en-US" dirty="0"/>
              <a:t>Resource pruning</a:t>
            </a:r>
          </a:p>
          <a:p>
            <a:pPr lvl="1"/>
            <a:r>
              <a:rPr lang="en-US" dirty="0"/>
              <a:t>Turn off/Sleep/Hibernate IT equipment</a:t>
            </a:r>
          </a:p>
          <a:p>
            <a:pPr lvl="1"/>
            <a:r>
              <a:rPr lang="en-US" dirty="0"/>
              <a:t>Some equipment takes very long to turn on</a:t>
            </a:r>
          </a:p>
          <a:p>
            <a:pPr lvl="2"/>
            <a:r>
              <a:rPr lang="en-US" dirty="0"/>
              <a:t>Example: </a:t>
            </a:r>
            <a:r>
              <a:rPr lang="en-US" dirty="0" smtClean="0"/>
              <a:t>Network</a:t>
            </a:r>
            <a:endParaRPr lang="en-US" dirty="0"/>
          </a:p>
        </p:txBody>
      </p:sp>
    </p:spTree>
    <p:extLst>
      <p:ext uri="{BB962C8B-B14F-4D97-AF65-F5344CB8AC3E}">
        <p14:creationId xmlns:p14="http://schemas.microsoft.com/office/powerpoint/2010/main" val="330705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vs inelastic load</a:t>
            </a:r>
            <a:endParaRPr lang="en-US" dirty="0"/>
          </a:p>
        </p:txBody>
      </p:sp>
      <p:sp>
        <p:nvSpPr>
          <p:cNvPr id="3" name="Content Placeholder 2"/>
          <p:cNvSpPr>
            <a:spLocks noGrp="1"/>
          </p:cNvSpPr>
          <p:nvPr>
            <p:ph idx="1"/>
          </p:nvPr>
        </p:nvSpPr>
        <p:spPr>
          <a:xfrm>
            <a:off x="457200" y="2103437"/>
            <a:ext cx="3810000" cy="4525963"/>
          </a:xfrm>
        </p:spPr>
        <p:txBody>
          <a:bodyPr/>
          <a:lstStyle/>
          <a:p>
            <a:r>
              <a:rPr lang="en-US" dirty="0" smtClean="0"/>
              <a:t>Servers</a:t>
            </a:r>
          </a:p>
          <a:p>
            <a:r>
              <a:rPr lang="en-US" dirty="0" smtClean="0"/>
              <a:t>Storage</a:t>
            </a:r>
            <a:endParaRPr lang="en-US" dirty="0"/>
          </a:p>
        </p:txBody>
      </p:sp>
      <p:sp>
        <p:nvSpPr>
          <p:cNvPr id="4" name="Content Placeholder 2"/>
          <p:cNvSpPr txBox="1">
            <a:spLocks/>
          </p:cNvSpPr>
          <p:nvPr/>
        </p:nvSpPr>
        <p:spPr>
          <a:xfrm>
            <a:off x="5257800" y="2103437"/>
            <a:ext cx="3810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Power distribution</a:t>
            </a:r>
          </a:p>
          <a:p>
            <a:r>
              <a:rPr lang="en-US" dirty="0" smtClean="0"/>
              <a:t>Cooling</a:t>
            </a:r>
          </a:p>
          <a:p>
            <a:r>
              <a:rPr lang="en-US" dirty="0" smtClean="0"/>
              <a:t>Network</a:t>
            </a:r>
          </a:p>
          <a:p>
            <a:r>
              <a:rPr lang="en-US" dirty="0" smtClean="0"/>
              <a:t>Some servers</a:t>
            </a:r>
            <a:endParaRPr lang="en-US" dirty="0"/>
          </a:p>
        </p:txBody>
      </p:sp>
    </p:spTree>
    <p:extLst>
      <p:ext uri="{BB962C8B-B14F-4D97-AF65-F5344CB8AC3E}">
        <p14:creationId xmlns:p14="http://schemas.microsoft.com/office/powerpoint/2010/main" val="800833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centers from this thesis’ lens</a:t>
            </a:r>
            <a:endParaRPr lang="en-US" dirty="0"/>
          </a:p>
        </p:txBody>
      </p:sp>
      <p:sp>
        <p:nvSpPr>
          <p:cNvPr id="3" name="Content Placeholder 2"/>
          <p:cNvSpPr>
            <a:spLocks noGrp="1"/>
          </p:cNvSpPr>
          <p:nvPr>
            <p:ph idx="1"/>
          </p:nvPr>
        </p:nvSpPr>
        <p:spPr/>
        <p:txBody>
          <a:bodyPr>
            <a:normAutofit/>
          </a:bodyPr>
          <a:lstStyle/>
          <a:p>
            <a:r>
              <a:rPr lang="en-US" dirty="0" smtClean="0"/>
              <a:t>Network sites -&gt; Data centers</a:t>
            </a:r>
          </a:p>
          <a:p>
            <a:r>
              <a:rPr lang="en-US" dirty="0" smtClean="0"/>
              <a:t>Network resources -&gt; IT equipment</a:t>
            </a:r>
          </a:p>
          <a:p>
            <a:r>
              <a:rPr lang="en-US" dirty="0" smtClean="0"/>
              <a:t>State cost -&gt; Electricity cost of operation</a:t>
            </a:r>
          </a:p>
          <a:p>
            <a:r>
              <a:rPr lang="en-US" dirty="0" smtClean="0"/>
              <a:t>Transition cost -&gt; WR + RP</a:t>
            </a:r>
          </a:p>
        </p:txBody>
      </p:sp>
    </p:spTree>
    <p:extLst>
      <p:ext uri="{BB962C8B-B14F-4D97-AF65-F5344CB8AC3E}">
        <p14:creationId xmlns:p14="http://schemas.microsoft.com/office/powerpoint/2010/main" val="508895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33</a:t>
            </a:fld>
            <a:endParaRPr lang="en-US"/>
          </a:p>
        </p:txBody>
      </p:sp>
    </p:spTree>
    <p:extLst>
      <p:ext uri="{BB962C8B-B14F-4D97-AF65-F5344CB8AC3E}">
        <p14:creationId xmlns:p14="http://schemas.microsoft.com/office/powerpoint/2010/main" val="2539433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34</a:t>
            </a:fld>
            <a:endParaRPr lang="en-US"/>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smtClean="0"/>
              <a:t>STATIC_MIN: Least average price</a:t>
            </a:r>
            <a:endParaRPr lang="en-US" dirty="0"/>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smtClean="0"/>
              <a:t>LI: Local Optimal with Idling</a:t>
            </a:r>
            <a:endParaRPr lang="en-US" dirty="0"/>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smtClean="0"/>
              <a:t>LO: LI ignoring transition costs</a:t>
            </a:r>
            <a:endParaRPr lang="en-US" dirty="0"/>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smtClean="0"/>
              <a:t>LD: Local Optimal with Deactivation</a:t>
            </a:r>
            <a:endParaRPr lang="en-US" dirty="0"/>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smtClean="0"/>
              <a:t>LS: Local Optimal with Selection</a:t>
            </a:r>
            <a:endParaRPr lang="en-US" dirty="0"/>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smtClean="0"/>
              <a:t>UNIFORM: Equally distribute workload</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4"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5"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6"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7"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8"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9281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savings vs </a:t>
            </a:r>
            <a:r>
              <a:rPr lang="en-US" dirty="0" smtClean="0"/>
              <a:t>over-provisioning</a:t>
            </a:r>
            <a:endParaRPr lang="en-US" dirty="0"/>
          </a:p>
        </p:txBody>
      </p:sp>
      <p:sp>
        <p:nvSpPr>
          <p:cNvPr id="3" name="Content Placeholder 2"/>
          <p:cNvSpPr>
            <a:spLocks noGrp="1"/>
          </p:cNvSpPr>
          <p:nvPr>
            <p:ph idx="1"/>
          </p:nvPr>
        </p:nvSpPr>
        <p:spPr/>
        <p:txBody>
          <a:bodyPr/>
          <a:lstStyle/>
          <a:p>
            <a:endParaRPr lang="en-US"/>
          </a:p>
        </p:txBody>
      </p:sp>
      <p:pic>
        <p:nvPicPr>
          <p:cNvPr id="3074" name="Picture 2" descr="E:\Users\Saqib Ilyas\Documents\GitHub\elsubmit\s1vseq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658226" cy="517207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477000" y="928468"/>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close to ideal savings</a:t>
            </a:r>
            <a:endParaRPr lang="en-US" dirty="0"/>
          </a:p>
        </p:txBody>
      </p:sp>
      <p:sp>
        <p:nvSpPr>
          <p:cNvPr id="6" name="Rounded Rectangular Callout 5"/>
          <p:cNvSpPr/>
          <p:nvPr/>
        </p:nvSpPr>
        <p:spPr>
          <a:xfrm>
            <a:off x="1828800" y="15240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Falsely predicts high savings</a:t>
            </a:r>
            <a:endParaRPr lang="en-US" dirty="0"/>
          </a:p>
        </p:txBody>
      </p:sp>
      <p:sp>
        <p:nvSpPr>
          <p:cNvPr id="7" name="Rounded Rectangular Callout 6"/>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savings 10.35% lower</a:t>
            </a:r>
            <a:endParaRPr lang="en-US" dirty="0"/>
          </a:p>
        </p:txBody>
      </p:sp>
      <p:sp>
        <p:nvSpPr>
          <p:cNvPr id="8" name="Rounded Rectangular Callout 7"/>
          <p:cNvSpPr/>
          <p:nvPr/>
        </p:nvSpPr>
        <p:spPr>
          <a:xfrm>
            <a:off x="609600" y="32004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over provisioning =&gt; 26% Savings</a:t>
            </a:r>
            <a:endParaRPr lang="en-US" dirty="0"/>
          </a:p>
        </p:txBody>
      </p:sp>
    </p:spTree>
    <p:extLst>
      <p:ext uri="{BB962C8B-B14F-4D97-AF65-F5344CB8AC3E}">
        <p14:creationId xmlns:p14="http://schemas.microsoft.com/office/powerpoint/2010/main" val="122771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cost vs transition cost</a:t>
            </a:r>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07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only (de)activate entire data center</a:t>
            </a:r>
            <a:endParaRPr lang="en-US" dirty="0"/>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(de)activate half a data center</a:t>
            </a:r>
            <a:endParaRPr lang="en-US" dirty="0"/>
          </a:p>
        </p:txBody>
      </p:sp>
      <p:sp>
        <p:nvSpPr>
          <p:cNvPr id="7" name="Rounded Rectangular Callout 6"/>
          <p:cNvSpPr/>
          <p:nvPr/>
        </p:nvSpPr>
        <p:spPr>
          <a:xfrm>
            <a:off x="3733800" y="1219200"/>
            <a:ext cx="2819400" cy="533400"/>
          </a:xfrm>
          <a:prstGeom prst="wedgeRoundRectCallout">
            <a:avLst>
              <a:gd name="adj1" fmla="val -65292"/>
              <a:gd name="adj2" fmla="val 298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savings over full data center (de)activation</a:t>
            </a:r>
            <a:endParaRPr lang="en-US" dirty="0"/>
          </a:p>
        </p:txBody>
      </p:sp>
      <p:sp>
        <p:nvSpPr>
          <p:cNvPr id="8" name="TextBox 7"/>
          <p:cNvSpPr txBox="1"/>
          <p:nvPr/>
        </p:nvSpPr>
        <p:spPr>
          <a:xfrm>
            <a:off x="5416559" y="1905000"/>
            <a:ext cx="3117841" cy="369332"/>
          </a:xfrm>
          <a:prstGeom prst="rect">
            <a:avLst/>
          </a:prstGeom>
          <a:noFill/>
          <a:ln>
            <a:solidFill>
              <a:schemeClr val="accent1"/>
            </a:solidFill>
          </a:ln>
        </p:spPr>
        <p:txBody>
          <a:bodyPr wrap="none" rtlCol="0">
            <a:spAutoFit/>
          </a:bodyPr>
          <a:lstStyle/>
          <a:p>
            <a:r>
              <a:rPr lang="en-US" dirty="0" smtClean="0"/>
              <a:t>Opportunity for greater savings</a:t>
            </a:r>
            <a:endParaRPr lang="en-US" dirty="0"/>
          </a:p>
        </p:txBody>
      </p:sp>
    </p:spTree>
    <p:extLst>
      <p:ext uri="{BB962C8B-B14F-4D97-AF65-F5344CB8AC3E}">
        <p14:creationId xmlns:p14="http://schemas.microsoft.com/office/powerpoint/2010/main" val="35048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sp>
        <p:nvSpPr>
          <p:cNvPr id="3" name="Content Placeholder 2"/>
          <p:cNvSpPr>
            <a:spLocks noGrp="1"/>
          </p:cNvSpPr>
          <p:nvPr>
            <p:ph idx="1"/>
          </p:nvPr>
        </p:nvSpPr>
        <p:spPr/>
        <p:txBody>
          <a:bodyPr/>
          <a:lstStyle/>
          <a:p>
            <a:endParaRPr lang="en-US"/>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35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sp>
        <p:nvSpPr>
          <p:cNvPr id="3" name="Content Placeholder 2"/>
          <p:cNvSpPr>
            <a:spLocks noGrp="1"/>
          </p:cNvSpPr>
          <p:nvPr>
            <p:ph idx="1"/>
          </p:nvPr>
        </p:nvSpPr>
        <p:spPr/>
        <p:txBody>
          <a:bodyPr/>
          <a:lstStyle/>
          <a:p>
            <a:endParaRPr lang="en-US"/>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similarities</a:t>
            </a:r>
            <a:endParaRPr lang="en-US" dirty="0"/>
          </a:p>
        </p:txBody>
      </p:sp>
      <p:grpSp>
        <p:nvGrpSpPr>
          <p:cNvPr id="9" name="Group 8"/>
          <p:cNvGrpSpPr/>
          <p:nvPr/>
        </p:nvGrpSpPr>
        <p:grpSpPr>
          <a:xfrm>
            <a:off x="664192" y="1676400"/>
            <a:ext cx="646331" cy="4038600"/>
            <a:chOff x="664192" y="1676400"/>
            <a:chExt cx="646331" cy="4038600"/>
          </a:xfrm>
        </p:grpSpPr>
        <p:sp>
          <p:nvSpPr>
            <p:cNvPr id="3" name="Oval 2"/>
            <p:cNvSpPr/>
            <p:nvPr/>
          </p:nvSpPr>
          <p:spPr>
            <a:xfrm>
              <a:off x="6858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 y="2743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58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8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85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735526" y="4718059"/>
              <a:ext cx="503664" cy="646331"/>
            </a:xfrm>
            <a:prstGeom prst="rect">
              <a:avLst/>
            </a:prstGeom>
            <a:noFill/>
          </p:spPr>
          <p:txBody>
            <a:bodyPr wrap="none" rtlCol="0">
              <a:spAutoFit/>
            </a:bodyPr>
            <a:lstStyle/>
            <a:p>
              <a:r>
                <a:rPr lang="en-US" sz="3600" dirty="0" smtClean="0"/>
                <a:t>…</a:t>
              </a:r>
              <a:endParaRPr lang="en-US" sz="3600" dirty="0"/>
            </a:p>
          </p:txBody>
        </p:sp>
      </p:grpSp>
      <p:sp>
        <p:nvSpPr>
          <p:cNvPr id="7" name="TextBox 6"/>
          <p:cNvSpPr txBox="1"/>
          <p:nvPr/>
        </p:nvSpPr>
        <p:spPr>
          <a:xfrm>
            <a:off x="152400" y="6019800"/>
            <a:ext cx="1396408" cy="461665"/>
          </a:xfrm>
          <a:prstGeom prst="rect">
            <a:avLst/>
          </a:prstGeom>
          <a:noFill/>
        </p:spPr>
        <p:txBody>
          <a:bodyPr wrap="none" rtlCol="0">
            <a:spAutoFit/>
          </a:bodyPr>
          <a:lstStyle/>
          <a:p>
            <a:r>
              <a:rPr lang="en-US" sz="2400" dirty="0" smtClean="0"/>
              <a:t>Workload</a:t>
            </a:r>
            <a:endParaRPr lang="en-US" sz="2400" dirty="0"/>
          </a:p>
        </p:txBody>
      </p:sp>
      <p:grpSp>
        <p:nvGrpSpPr>
          <p:cNvPr id="10" name="Group 9"/>
          <p:cNvGrpSpPr/>
          <p:nvPr/>
        </p:nvGrpSpPr>
        <p:grpSpPr>
          <a:xfrm>
            <a:off x="2652215" y="1935258"/>
            <a:ext cx="1600200" cy="3551142"/>
            <a:chOff x="2652215" y="1935258"/>
            <a:chExt cx="1600200" cy="3551142"/>
          </a:xfrm>
        </p:grpSpPr>
        <p:sp>
          <p:nvSpPr>
            <p:cNvPr id="8" name="Rounded Rectangle 7"/>
            <p:cNvSpPr/>
            <p:nvPr/>
          </p:nvSpPr>
          <p:spPr>
            <a:xfrm>
              <a:off x="2652215" y="1935258"/>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652215" y="287695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652215" y="381239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652215" y="4762500"/>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362200" y="5874603"/>
            <a:ext cx="2226507" cy="830997"/>
          </a:xfrm>
          <a:prstGeom prst="rect">
            <a:avLst/>
          </a:prstGeom>
          <a:noFill/>
        </p:spPr>
        <p:txBody>
          <a:bodyPr wrap="none" rtlCol="0">
            <a:spAutoFit/>
          </a:bodyPr>
          <a:lstStyle/>
          <a:p>
            <a:pPr algn="ctr"/>
            <a:r>
              <a:rPr lang="en-US" sz="2400" dirty="0" smtClean="0"/>
              <a:t>Geo-distributed </a:t>
            </a:r>
          </a:p>
          <a:p>
            <a:pPr algn="ctr"/>
            <a:r>
              <a:rPr lang="en-US" sz="2400" dirty="0" smtClean="0"/>
              <a:t>network sites</a:t>
            </a:r>
            <a:endParaRPr lang="en-US" sz="2400" dirty="0"/>
          </a:p>
        </p:txBody>
      </p:sp>
      <p:grpSp>
        <p:nvGrpSpPr>
          <p:cNvPr id="1036" name="Group 1035"/>
          <p:cNvGrpSpPr/>
          <p:nvPr/>
        </p:nvGrpSpPr>
        <p:grpSpPr>
          <a:xfrm>
            <a:off x="1066800" y="1866900"/>
            <a:ext cx="1585415" cy="3657600"/>
            <a:chOff x="1066800" y="1866900"/>
            <a:chExt cx="1585415" cy="3657600"/>
          </a:xfrm>
        </p:grpSpPr>
        <p:cxnSp>
          <p:nvCxnSpPr>
            <p:cNvPr id="21" name="Straight Arrow Connector 20"/>
            <p:cNvCxnSpPr>
              <a:stCxn id="3" idx="6"/>
              <a:endCxn id="8" idx="1"/>
            </p:cNvCxnSpPr>
            <p:nvPr/>
          </p:nvCxnSpPr>
          <p:spPr>
            <a:xfrm>
              <a:off x="1066800" y="1866900"/>
              <a:ext cx="1585415" cy="430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a:endCxn id="23" idx="1"/>
            </p:cNvCxnSpPr>
            <p:nvPr/>
          </p:nvCxnSpPr>
          <p:spPr>
            <a:xfrm>
              <a:off x="1066800" y="2400300"/>
              <a:ext cx="1585415" cy="838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1066800" y="2400300"/>
              <a:ext cx="158541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stCxn id="17" idx="6"/>
            </p:cNvCxnSpPr>
            <p:nvPr/>
          </p:nvCxnSpPr>
          <p:spPr>
            <a:xfrm>
              <a:off x="1066800" y="3467100"/>
              <a:ext cx="1585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8" idx="6"/>
              <a:endCxn id="24" idx="1"/>
            </p:cNvCxnSpPr>
            <p:nvPr/>
          </p:nvCxnSpPr>
          <p:spPr>
            <a:xfrm>
              <a:off x="1066800" y="4000500"/>
              <a:ext cx="1585415" cy="173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20" idx="6"/>
              <a:endCxn id="25" idx="1"/>
            </p:cNvCxnSpPr>
            <p:nvPr/>
          </p:nvCxnSpPr>
          <p:spPr>
            <a:xfrm flipV="1">
              <a:off x="1066800" y="5124450"/>
              <a:ext cx="1585415"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a:stCxn id="19" idx="6"/>
            </p:cNvCxnSpPr>
            <p:nvPr/>
          </p:nvCxnSpPr>
          <p:spPr>
            <a:xfrm flipV="1">
              <a:off x="1066800" y="4343400"/>
              <a:ext cx="1585415"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40" name="Group 1039"/>
          <p:cNvGrpSpPr/>
          <p:nvPr/>
        </p:nvGrpSpPr>
        <p:grpSpPr>
          <a:xfrm>
            <a:off x="5334000" y="1935258"/>
            <a:ext cx="2209800" cy="1246294"/>
            <a:chOff x="5334000" y="2457652"/>
            <a:chExt cx="1600200" cy="723900"/>
          </a:xfrm>
        </p:grpSpPr>
        <p:sp>
          <p:nvSpPr>
            <p:cNvPr id="46" name="Rounded Rectangle 45"/>
            <p:cNvSpPr/>
            <p:nvPr/>
          </p:nvSpPr>
          <p:spPr>
            <a:xfrm>
              <a:off x="5334000" y="2457652"/>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p:cNvGrpSpPr/>
            <p:nvPr/>
          </p:nvGrpSpPr>
          <p:grpSpPr>
            <a:xfrm>
              <a:off x="5369256" y="2612408"/>
              <a:ext cx="1524000" cy="435592"/>
              <a:chOff x="5334000" y="3657600"/>
              <a:chExt cx="1524000" cy="435592"/>
            </a:xfrm>
          </p:grpSpPr>
          <p:sp>
            <p:nvSpPr>
              <p:cNvPr id="1037" name="Rounded Rectangle 1036"/>
              <p:cNvSpPr/>
              <p:nvPr/>
            </p:nvSpPr>
            <p:spPr>
              <a:xfrm>
                <a:off x="53340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8674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64008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3340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58674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400800" y="3921742"/>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42" name="Straight Connector 1041"/>
          <p:cNvCxnSpPr/>
          <p:nvPr/>
        </p:nvCxnSpPr>
        <p:spPr>
          <a:xfrm flipV="1">
            <a:off x="4252415" y="2082054"/>
            <a:ext cx="1081585" cy="7949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flipV="1">
            <a:off x="4252415" y="3124200"/>
            <a:ext cx="1130272" cy="3429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Tree>
    <p:extLst>
      <p:ext uri="{BB962C8B-B14F-4D97-AF65-F5344CB8AC3E}">
        <p14:creationId xmlns:p14="http://schemas.microsoft.com/office/powerpoint/2010/main" val="2095931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a:t>
            </a:r>
            <a:endParaRPr lang="en-US" dirty="0"/>
          </a:p>
        </p:txBody>
      </p:sp>
      <p:sp>
        <p:nvSpPr>
          <p:cNvPr id="3" name="Content Placeholder 2"/>
          <p:cNvSpPr>
            <a:spLocks noGrp="1"/>
          </p:cNvSpPr>
          <p:nvPr>
            <p:ph idx="1"/>
          </p:nvPr>
        </p:nvSpPr>
        <p:spPr/>
        <p:txBody>
          <a:bodyPr/>
          <a:lstStyle/>
          <a:p>
            <a:r>
              <a:rPr lang="en-US" dirty="0" smtClean="0"/>
              <a:t>Network site -&gt; BTS</a:t>
            </a:r>
          </a:p>
          <a:p>
            <a:r>
              <a:rPr lang="en-US" dirty="0" smtClean="0"/>
              <a:t>Network resources -&gt; TRXs</a:t>
            </a:r>
          </a:p>
          <a:p>
            <a:r>
              <a:rPr lang="en-US" dirty="0" smtClean="0"/>
              <a:t>Workload relocation -&gt; Call handoff</a:t>
            </a:r>
          </a:p>
          <a:p>
            <a:r>
              <a:rPr lang="en-US" dirty="0" smtClean="0"/>
              <a:t>Resource pruning -&gt; TRX shutdown</a:t>
            </a:r>
          </a:p>
          <a:p>
            <a:r>
              <a:rPr lang="en-US" dirty="0" smtClean="0"/>
              <a:t>Transition costs -&gt; negligible</a:t>
            </a:r>
            <a:endParaRPr lang="en-US" dirty="0"/>
          </a:p>
        </p:txBody>
      </p:sp>
    </p:spTree>
    <p:extLst>
      <p:ext uri="{BB962C8B-B14F-4D97-AF65-F5344CB8AC3E}">
        <p14:creationId xmlns:p14="http://schemas.microsoft.com/office/powerpoint/2010/main" val="962601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a:t>
            </a:r>
            <a:endParaRPr lang="en-US" dirty="0"/>
          </a:p>
        </p:txBody>
      </p:sp>
      <p:sp>
        <p:nvSpPr>
          <p:cNvPr id="3" name="Content Placeholder 2"/>
          <p:cNvSpPr>
            <a:spLocks noGrp="1"/>
          </p:cNvSpPr>
          <p:nvPr>
            <p:ph idx="1"/>
          </p:nvPr>
        </p:nvSpPr>
        <p:spPr/>
        <p:txBody>
          <a:bodyPr/>
          <a:lstStyle/>
          <a:p>
            <a:r>
              <a:rPr lang="en-US" dirty="0" smtClean="0"/>
              <a:t>Shutdown BTSs [</a:t>
            </a:r>
            <a:r>
              <a:rPr lang="en-US" dirty="0" err="1" smtClean="0"/>
              <a:t>Marsan</a:t>
            </a:r>
            <a:r>
              <a:rPr lang="en-US" dirty="0" smtClean="0"/>
              <a:t> et. al., C. Peng et al.]</a:t>
            </a:r>
          </a:p>
          <a:p>
            <a:pPr lvl="1"/>
            <a:r>
              <a:rPr lang="en-US" dirty="0" smtClean="0"/>
              <a:t>Risk of user churn</a:t>
            </a:r>
          </a:p>
          <a:p>
            <a:r>
              <a:rPr lang="en-US" dirty="0" smtClean="0"/>
              <a:t>Shutdown some frequencies [D. Tipper et al.]</a:t>
            </a:r>
          </a:p>
          <a:p>
            <a:pPr lvl="1"/>
            <a:r>
              <a:rPr lang="en-US" dirty="0" smtClean="0"/>
              <a:t>Similar to our approach</a:t>
            </a:r>
            <a:endParaRPr lang="en-US" dirty="0"/>
          </a:p>
        </p:txBody>
      </p:sp>
    </p:spTree>
    <p:extLst>
      <p:ext uri="{BB962C8B-B14F-4D97-AF65-F5344CB8AC3E}">
        <p14:creationId xmlns:p14="http://schemas.microsoft.com/office/powerpoint/2010/main" val="2703949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657600" y="5181600"/>
            <a:ext cx="381000" cy="381000"/>
          </a:xfrm>
          <a:prstGeom prst="rect">
            <a:avLst/>
          </a:prstGeom>
          <a:noFill/>
        </p:spPr>
      </p:pic>
      <p:cxnSp>
        <p:nvCxnSpPr>
          <p:cNvPr id="19" name="Straight Connector 18"/>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6" name="Rounded Rectangular Callout 35"/>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7" name="Rounded Rectangular Callout 36"/>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8" name="Rounded Rectangular Callout 37"/>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40" name="TextBox 3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46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9"/>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3"/>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7" grpId="0" animBg="1"/>
      <p:bldP spid="38" grpId="0" animBg="1"/>
      <p:bldP spid="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Serving BTSs</a:t>
            </a:r>
            <a:endParaRPr lang="en-US" dirty="0"/>
          </a:p>
        </p:txBody>
      </p:sp>
      <p:pic>
        <p:nvPicPr>
          <p:cNvPr id="4" name="Picture 3" descr="coveragecdf.eps"/>
          <p:cNvPicPr>
            <a:picLocks noChangeAspect="1"/>
          </p:cNvPicPr>
          <p:nvPr/>
        </p:nvPicPr>
        <p:blipFill>
          <a:blip r:embed="rId3"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36904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1242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6926096"/>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141115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8517143"/>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666265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998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handoff</a:t>
            </a:r>
            <a:br>
              <a:rPr lang="en-US" dirty="0"/>
            </a:br>
            <a:r>
              <a:rPr lang="en-US" dirty="0"/>
              <a:t>Absolute energy savings </a:t>
            </a:r>
            <a:r>
              <a:rPr lang="en-US" dirty="0" smtClean="0"/>
              <a:t>(kWh)</a:t>
            </a:r>
            <a:endParaRPr lang="en-US" dirty="0"/>
          </a:p>
        </p:txBody>
      </p:sp>
      <p:sp>
        <p:nvSpPr>
          <p:cNvPr id="3" name="Content Placeholder 2"/>
          <p:cNvSpPr>
            <a:spLocks noGrp="1"/>
          </p:cNvSpPr>
          <p:nvPr>
            <p:ph idx="1"/>
          </p:nvPr>
        </p:nvSpPr>
        <p:spPr/>
        <p:txBody>
          <a:bodyPr/>
          <a:lstStyle/>
          <a:p>
            <a:endParaRPr lang="en-US"/>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8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capital cost</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341132"/>
            <a:chOff x="6781800" y="1143000"/>
            <a:chExt cx="2124075" cy="33411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6600" y="4114800"/>
              <a:ext cx="1524000" cy="369332"/>
            </a:xfrm>
            <a:prstGeom prst="rect">
              <a:avLst/>
            </a:prstGeom>
            <a:noFill/>
          </p:spPr>
          <p:txBody>
            <a:bodyPr wrap="square" rtlCol="0">
              <a:spAutoFit/>
            </a:bodyPr>
            <a:lstStyle/>
            <a:p>
              <a:r>
                <a:rPr lang="en-US" dirty="0" smtClean="0"/>
                <a:t>$ 550,000</a:t>
              </a:r>
              <a:endParaRPr lang="en-US" dirty="0"/>
            </a:p>
          </p:txBody>
        </p:sp>
      </p:grpSp>
      <p:grpSp>
        <p:nvGrpSpPr>
          <p:cNvPr id="6" name="Group 5"/>
          <p:cNvGrpSpPr/>
          <p:nvPr/>
        </p:nvGrpSpPr>
        <p:grpSpPr>
          <a:xfrm>
            <a:off x="190211" y="2418698"/>
            <a:ext cx="6169025" cy="3741834"/>
            <a:chOff x="190211" y="2418698"/>
            <a:chExt cx="6169025" cy="3741834"/>
          </a:xfrm>
        </p:grpSpPr>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11" y="2418698"/>
              <a:ext cx="6169025" cy="31636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57400" y="5791200"/>
              <a:ext cx="1524000" cy="369332"/>
            </a:xfrm>
            <a:prstGeom prst="rect">
              <a:avLst/>
            </a:prstGeom>
            <a:noFill/>
          </p:spPr>
          <p:txBody>
            <a:bodyPr wrap="square" rtlCol="0">
              <a:spAutoFit/>
            </a:bodyPr>
            <a:lstStyle/>
            <a:p>
              <a:r>
                <a:rPr lang="en-US" dirty="0" smtClean="0"/>
                <a:t>$ 400 Million</a:t>
              </a:r>
              <a:endParaRPr lang="en-US" dirty="0"/>
            </a:p>
          </p:txBody>
        </p:sp>
      </p:gr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6580752"/>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108709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9661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sp>
        <p:nvSpPr>
          <p:cNvPr id="3" name="Content Placeholder 2"/>
          <p:cNvSpPr>
            <a:spLocks noGrp="1"/>
          </p:cNvSpPr>
          <p:nvPr>
            <p:ph idx="1"/>
          </p:nvPr>
        </p:nvSpPr>
        <p:spPr/>
        <p:txBody>
          <a:bodyPr/>
          <a:lstStyle/>
          <a:p>
            <a:endParaRPr lang="en-US"/>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60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30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2647248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3462457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2183077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8277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operations cost</a:t>
            </a:r>
            <a:endParaRPr lang="en-US" dirty="0"/>
          </a:p>
        </p:txBody>
      </p:sp>
      <p:pic>
        <p:nvPicPr>
          <p:cNvPr id="1026" name="Picture 2" descr="http://img01.ibnlive.in/ibnlive/uploads/472x315/jpg/2015/09/narendra-modi-hugs-mark-zucker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219200"/>
            <a:ext cx="4495800" cy="3000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48200" y="1607403"/>
            <a:ext cx="4175048" cy="830997"/>
          </a:xfrm>
          <a:prstGeom prst="rect">
            <a:avLst/>
          </a:prstGeom>
          <a:noFill/>
        </p:spPr>
        <p:txBody>
          <a:bodyPr wrap="square" rtlCol="0">
            <a:spAutoFit/>
          </a:bodyPr>
          <a:lstStyle/>
          <a:p>
            <a:pPr algn="ctr"/>
            <a:r>
              <a:rPr lang="en-US" sz="2400" dirty="0" smtClean="0"/>
              <a:t>2009 data center space lease: $50 Million</a:t>
            </a:r>
            <a:endParaRPr lang="en-US" sz="2400" dirty="0"/>
          </a:p>
        </p:txBody>
      </p:sp>
      <p:pic>
        <p:nvPicPr>
          <p:cNvPr id="1028" name="Picture 4" descr="http://www.cheaputility.co.uk/wp-content/uploads/2014/11/Save-Money-On-Electric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0"/>
            <a:ext cx="2943225" cy="3429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2100" y="4648200"/>
            <a:ext cx="4195700" cy="461665"/>
          </a:xfrm>
          <a:prstGeom prst="rect">
            <a:avLst/>
          </a:prstGeom>
          <a:noFill/>
        </p:spPr>
        <p:txBody>
          <a:bodyPr wrap="none" rtlCol="0">
            <a:spAutoFit/>
          </a:bodyPr>
          <a:lstStyle/>
          <a:p>
            <a:r>
              <a:rPr lang="en-US" sz="2400" dirty="0" smtClean="0"/>
              <a:t>Data center electricity cost: 15%</a:t>
            </a:r>
            <a:endParaRPr lang="en-US" sz="2400" dirty="0"/>
          </a:p>
        </p:txBody>
      </p:sp>
      <p:sp>
        <p:nvSpPr>
          <p:cNvPr id="10" name="TextBox 9"/>
          <p:cNvSpPr txBox="1"/>
          <p:nvPr/>
        </p:nvSpPr>
        <p:spPr>
          <a:xfrm>
            <a:off x="1062100" y="5265003"/>
            <a:ext cx="4539128" cy="830997"/>
          </a:xfrm>
          <a:prstGeom prst="rect">
            <a:avLst/>
          </a:prstGeom>
          <a:noFill/>
        </p:spPr>
        <p:txBody>
          <a:bodyPr wrap="none" rtlCol="0">
            <a:spAutoFit/>
          </a:bodyPr>
          <a:lstStyle/>
          <a:p>
            <a:r>
              <a:rPr lang="en-US" sz="2400" dirty="0" smtClean="0"/>
              <a:t>Typical Pakistani Cellular operator: </a:t>
            </a:r>
          </a:p>
          <a:p>
            <a:pPr algn="ctr"/>
            <a:r>
              <a:rPr lang="en-US" sz="2400" dirty="0" smtClean="0"/>
              <a:t>$9.19 Million</a:t>
            </a:r>
            <a:endParaRPr lang="en-US" sz="2400" dirty="0"/>
          </a:p>
        </p:txBody>
      </p:sp>
      <p:sp>
        <p:nvSpPr>
          <p:cNvPr id="11" name="TextBox 10"/>
          <p:cNvSpPr txBox="1"/>
          <p:nvPr/>
        </p:nvSpPr>
        <p:spPr>
          <a:xfrm>
            <a:off x="1066800" y="6091535"/>
            <a:ext cx="3456331" cy="461665"/>
          </a:xfrm>
          <a:prstGeom prst="rect">
            <a:avLst/>
          </a:prstGeom>
          <a:noFill/>
        </p:spPr>
        <p:txBody>
          <a:bodyPr wrap="none" rtlCol="0">
            <a:spAutoFit/>
          </a:bodyPr>
          <a:lstStyle/>
          <a:p>
            <a:r>
              <a:rPr lang="en-US" sz="2400" dirty="0" smtClean="0"/>
              <a:t>Telecom Italia: $81 Million</a:t>
            </a:r>
            <a:endParaRPr lang="en-US" sz="2400" dirty="0"/>
          </a:p>
        </p:txBody>
      </p:sp>
    </p:spTree>
    <p:extLst>
      <p:ext uri="{BB962C8B-B14F-4D97-AF65-F5344CB8AC3E}">
        <p14:creationId xmlns:p14="http://schemas.microsoft.com/office/powerpoint/2010/main" val="17771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a:t>
            </a:r>
            <a:endParaRPr lang="en-US" dirty="0"/>
          </a:p>
        </p:txBody>
      </p:sp>
      <p:sp>
        <p:nvSpPr>
          <p:cNvPr id="3" name="Content Placeholder 2"/>
          <p:cNvSpPr>
            <a:spLocks noGrp="1"/>
          </p:cNvSpPr>
          <p:nvPr>
            <p:ph idx="1"/>
          </p:nvPr>
        </p:nvSpPr>
        <p:spPr/>
        <p:txBody>
          <a:bodyPr/>
          <a:lstStyle/>
          <a:p>
            <a:r>
              <a:rPr lang="en-US" dirty="0" smtClean="0"/>
              <a:t>Geo-distributed data centers</a:t>
            </a:r>
            <a:endParaRPr lang="en-US" dirty="0"/>
          </a:p>
        </p:txBody>
      </p:sp>
      <p:pic>
        <p:nvPicPr>
          <p:cNvPr id="1029"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545"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4515"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5"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6624515" y="2971800"/>
            <a:ext cx="1900237" cy="3200400"/>
            <a:chOff x="5991100" y="1676400"/>
            <a:chExt cx="1900237" cy="3200400"/>
          </a:xfrm>
        </p:grpSpPr>
        <p:sp>
          <p:nvSpPr>
            <p:cNvPr id="41" name="Rectangle 40"/>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4504770" y="2971800"/>
            <a:ext cx="1900237" cy="3200400"/>
            <a:chOff x="4504770" y="2971800"/>
            <a:chExt cx="1900237" cy="3200400"/>
          </a:xfrm>
        </p:grpSpPr>
        <p:pic>
          <p:nvPicPr>
            <p:cNvPr id="6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4770"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470"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Group 67"/>
            <p:cNvGrpSpPr/>
            <p:nvPr/>
          </p:nvGrpSpPr>
          <p:grpSpPr>
            <a:xfrm>
              <a:off x="4504770" y="2971800"/>
              <a:ext cx="1900237" cy="3200400"/>
              <a:chOff x="5991100" y="1676400"/>
              <a:chExt cx="1900237" cy="3200400"/>
            </a:xfrm>
          </p:grpSpPr>
          <p:sp>
            <p:nvSpPr>
              <p:cNvPr id="69" name="Rectangle 68"/>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rapezoid 69"/>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1"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1570"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270"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1761570" y="2971800"/>
            <a:ext cx="1900237" cy="3200400"/>
            <a:chOff x="5991100" y="1676400"/>
            <a:chExt cx="1900237" cy="3200400"/>
          </a:xfrm>
        </p:grpSpPr>
        <p:sp>
          <p:nvSpPr>
            <p:cNvPr id="79" name="Rectangle 78"/>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apezoid 79"/>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3733800" y="4419600"/>
            <a:ext cx="716863"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112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16" name="Group 15"/>
          <p:cNvGrpSpPr/>
          <p:nvPr/>
        </p:nvGrpSpPr>
        <p:grpSpPr>
          <a:xfrm>
            <a:off x="457200" y="5075685"/>
            <a:ext cx="457200" cy="1325115"/>
            <a:chOff x="1295400" y="4800600"/>
            <a:chExt cx="685800" cy="1447800"/>
          </a:xfrm>
        </p:grpSpPr>
        <p:sp>
          <p:nvSpPr>
            <p:cNvPr id="15" name="Rectangle 1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990600" y="5075685"/>
            <a:ext cx="457200" cy="1325115"/>
            <a:chOff x="1295400" y="4800600"/>
            <a:chExt cx="685800" cy="1447800"/>
          </a:xfrm>
        </p:grpSpPr>
        <p:sp>
          <p:nvSpPr>
            <p:cNvPr id="21" name="Rectangle 20"/>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940625" y="5061507"/>
            <a:ext cx="457200" cy="1325115"/>
            <a:chOff x="1295400" y="4800600"/>
            <a:chExt cx="685800" cy="1447800"/>
          </a:xfrm>
        </p:grpSpPr>
        <p:sp>
          <p:nvSpPr>
            <p:cNvPr id="27" name="Rectangle 26"/>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447800" y="5464314"/>
            <a:ext cx="538930" cy="707886"/>
          </a:xfrm>
          <a:prstGeom prst="rect">
            <a:avLst/>
          </a:prstGeom>
          <a:noFill/>
        </p:spPr>
        <p:txBody>
          <a:bodyPr wrap="none" rtlCol="0">
            <a:spAutoFit/>
          </a:bodyPr>
          <a:lstStyle/>
          <a:p>
            <a:r>
              <a:rPr lang="en-US" sz="4000" dirty="0" smtClean="0"/>
              <a:t>…</a:t>
            </a:r>
            <a:endParaRPr lang="en-US" sz="4000" dirty="0"/>
          </a:p>
        </p:txBody>
      </p:sp>
      <p:pic>
        <p:nvPicPr>
          <p:cNvPr id="2050"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5" y="4488477"/>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endCxn id="9" idx="0"/>
          </p:cNvCxnSpPr>
          <p:nvPr/>
        </p:nvCxnSpPr>
        <p:spPr>
          <a:xfrm flipH="1">
            <a:off x="685800" y="4800600"/>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2" idx="0"/>
          </p:cNvCxnSpPr>
          <p:nvPr/>
        </p:nvCxnSpPr>
        <p:spPr>
          <a:xfrm flipH="1">
            <a:off x="1219200" y="4815457"/>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8" idx="0"/>
          </p:cNvCxnSpPr>
          <p:nvPr/>
        </p:nvCxnSpPr>
        <p:spPr>
          <a:xfrm>
            <a:off x="1905000" y="4786422"/>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124200" y="5083008"/>
            <a:ext cx="457200" cy="1325115"/>
            <a:chOff x="1295400" y="4800600"/>
            <a:chExt cx="685800" cy="1447800"/>
          </a:xfrm>
        </p:grpSpPr>
        <p:sp>
          <p:nvSpPr>
            <p:cNvPr id="42" name="Rectangle 4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3657600" y="5083008"/>
            <a:ext cx="457200" cy="1325115"/>
            <a:chOff x="1295400" y="4800600"/>
            <a:chExt cx="685800" cy="1447800"/>
          </a:xfrm>
        </p:grpSpPr>
        <p:sp>
          <p:nvSpPr>
            <p:cNvPr id="45" name="Rectangle 4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607625" y="5068830"/>
            <a:ext cx="457200" cy="1325115"/>
            <a:chOff x="1295400" y="4800600"/>
            <a:chExt cx="685800" cy="1447800"/>
          </a:xfrm>
        </p:grpSpPr>
        <p:sp>
          <p:nvSpPr>
            <p:cNvPr id="48" name="Rectangle 47"/>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apezoid 48"/>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4114800" y="5471637"/>
            <a:ext cx="538930" cy="707886"/>
          </a:xfrm>
          <a:prstGeom prst="rect">
            <a:avLst/>
          </a:prstGeom>
          <a:noFill/>
        </p:spPr>
        <p:txBody>
          <a:bodyPr wrap="none" rtlCol="0">
            <a:spAutoFit/>
          </a:bodyPr>
          <a:lstStyle/>
          <a:p>
            <a:r>
              <a:rPr lang="en-US" sz="4000" dirty="0" smtClean="0"/>
              <a:t>…</a:t>
            </a:r>
            <a:endParaRPr lang="en-US" sz="4000" dirty="0"/>
          </a:p>
        </p:txBody>
      </p:sp>
      <p:pic>
        <p:nvPicPr>
          <p:cNvPr id="51"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075" y="4495800"/>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a:endCxn id="43" idx="0"/>
          </p:cNvCxnSpPr>
          <p:nvPr/>
        </p:nvCxnSpPr>
        <p:spPr>
          <a:xfrm flipH="1">
            <a:off x="3352800" y="4807923"/>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6" idx="0"/>
          </p:cNvCxnSpPr>
          <p:nvPr/>
        </p:nvCxnSpPr>
        <p:spPr>
          <a:xfrm flipH="1">
            <a:off x="3886200" y="4822780"/>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9" idx="0"/>
          </p:cNvCxnSpPr>
          <p:nvPr/>
        </p:nvCxnSpPr>
        <p:spPr>
          <a:xfrm>
            <a:off x="4572000" y="4793745"/>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477000" y="5078058"/>
            <a:ext cx="457200" cy="1325115"/>
            <a:chOff x="1295400" y="4800600"/>
            <a:chExt cx="685800" cy="1447800"/>
          </a:xfrm>
        </p:grpSpPr>
        <p:sp>
          <p:nvSpPr>
            <p:cNvPr id="56" name="Rectangle 55"/>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7010400" y="5078058"/>
            <a:ext cx="457200" cy="1325115"/>
            <a:chOff x="1295400" y="4800600"/>
            <a:chExt cx="685800" cy="1447800"/>
          </a:xfrm>
        </p:grpSpPr>
        <p:sp>
          <p:nvSpPr>
            <p:cNvPr id="59" name="Rectangle 58"/>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7960425" y="5063880"/>
            <a:ext cx="457200" cy="1325115"/>
            <a:chOff x="1295400" y="4800600"/>
            <a:chExt cx="685800" cy="1447800"/>
          </a:xfrm>
        </p:grpSpPr>
        <p:sp>
          <p:nvSpPr>
            <p:cNvPr id="62" name="Rectangle 6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apezoid 6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7467600" y="5466687"/>
            <a:ext cx="538930" cy="707886"/>
          </a:xfrm>
          <a:prstGeom prst="rect">
            <a:avLst/>
          </a:prstGeom>
          <a:noFill/>
        </p:spPr>
        <p:txBody>
          <a:bodyPr wrap="none" rtlCol="0">
            <a:spAutoFit/>
          </a:bodyPr>
          <a:lstStyle/>
          <a:p>
            <a:r>
              <a:rPr lang="en-US" sz="4000" dirty="0" smtClean="0"/>
              <a:t>…</a:t>
            </a:r>
            <a:endParaRPr lang="en-US" sz="4000" dirty="0"/>
          </a:p>
        </p:txBody>
      </p:sp>
      <p:pic>
        <p:nvPicPr>
          <p:cNvPr id="65"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5" y="4490850"/>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a:endCxn id="57" idx="0"/>
          </p:cNvCxnSpPr>
          <p:nvPr/>
        </p:nvCxnSpPr>
        <p:spPr>
          <a:xfrm flipH="1">
            <a:off x="6705600" y="4802973"/>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0" idx="0"/>
          </p:cNvCxnSpPr>
          <p:nvPr/>
        </p:nvCxnSpPr>
        <p:spPr>
          <a:xfrm flipH="1">
            <a:off x="7239000" y="4817830"/>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63" idx="0"/>
          </p:cNvCxnSpPr>
          <p:nvPr/>
        </p:nvCxnSpPr>
        <p:spPr>
          <a:xfrm>
            <a:off x="7924800" y="4788795"/>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62600" y="5083314"/>
            <a:ext cx="538930" cy="707886"/>
          </a:xfrm>
          <a:prstGeom prst="rect">
            <a:avLst/>
          </a:prstGeom>
          <a:noFill/>
        </p:spPr>
        <p:txBody>
          <a:bodyPr wrap="none" rtlCol="0">
            <a:spAutoFit/>
          </a:bodyPr>
          <a:lstStyle/>
          <a:p>
            <a:r>
              <a:rPr lang="en-US" sz="4000" dirty="0" smtClean="0"/>
              <a:t>…</a:t>
            </a:r>
            <a:endParaRPr lang="en-US" sz="4000" dirty="0"/>
          </a:p>
        </p:txBody>
      </p:sp>
      <p:sp>
        <p:nvSpPr>
          <p:cNvPr id="2048" name="Rectangle 2047"/>
          <p:cNvSpPr/>
          <p:nvPr/>
        </p:nvSpPr>
        <p:spPr>
          <a:xfrm>
            <a:off x="304800"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31225"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300850"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http://www.edge-core.com/temp/ImagePreview/838/AS4600-54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34" y="2971801"/>
            <a:ext cx="2860766" cy="6858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http://www.edge-core.com/temp/ImagePreview/838/AS4600-54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047" y="2971800"/>
            <a:ext cx="2860766"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2051" name="Straight Connector 2050"/>
          <p:cNvCxnSpPr>
            <a:endCxn id="2050" idx="0"/>
          </p:cNvCxnSpPr>
          <p:nvPr/>
        </p:nvCxnSpPr>
        <p:spPr>
          <a:xfrm flipH="1">
            <a:off x="1443038" y="3467101"/>
            <a:ext cx="543692" cy="102137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54" name="Straight Connector 2053"/>
          <p:cNvCxnSpPr/>
          <p:nvPr/>
        </p:nvCxnSpPr>
        <p:spPr>
          <a:xfrm>
            <a:off x="2169225" y="3467101"/>
            <a:ext cx="1640775" cy="102869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59" name="Straight Connector 2058"/>
          <p:cNvCxnSpPr/>
          <p:nvPr/>
        </p:nvCxnSpPr>
        <p:spPr>
          <a:xfrm>
            <a:off x="6934200" y="3467101"/>
            <a:ext cx="609600" cy="1028699"/>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061" name="Picture 6" descr="http://orm-chimera-prod.s3.amazonaws.com/1234000001633/images/jsec_02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2545" y="304800"/>
            <a:ext cx="2678910" cy="2323583"/>
          </a:xfrm>
          <a:prstGeom prst="rect">
            <a:avLst/>
          </a:prstGeom>
          <a:noFill/>
          <a:extLst>
            <a:ext uri="{909E8E84-426E-40DD-AFC4-6F175D3DCCD1}">
              <a14:hiddenFill xmlns:a14="http://schemas.microsoft.com/office/drawing/2010/main">
                <a:solidFill>
                  <a:srgbClr val="FFFFFF"/>
                </a:solidFill>
              </a14:hiddenFill>
            </a:ext>
          </a:extLst>
        </p:spPr>
      </p:pic>
      <p:cxnSp>
        <p:nvCxnSpPr>
          <p:cNvPr id="2063" name="Straight Connector 2062"/>
          <p:cNvCxnSpPr/>
          <p:nvPr/>
        </p:nvCxnSpPr>
        <p:spPr>
          <a:xfrm flipH="1">
            <a:off x="2286000" y="2362200"/>
            <a:ext cx="1784453" cy="8763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65" name="Straight Connector 2064"/>
          <p:cNvCxnSpPr/>
          <p:nvPr/>
        </p:nvCxnSpPr>
        <p:spPr>
          <a:xfrm>
            <a:off x="5217225" y="2362200"/>
            <a:ext cx="1488375" cy="8763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938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center operations cost breakup</a:t>
            </a:r>
            <a:endParaRPr lang="en-US" dirty="0"/>
          </a:p>
        </p:txBody>
      </p:sp>
      <p:sp>
        <p:nvSpPr>
          <p:cNvPr id="3" name="Content Placeholder 2"/>
          <p:cNvSpPr>
            <a:spLocks noGrp="1"/>
          </p:cNvSpPr>
          <p:nvPr>
            <p:ph idx="1"/>
          </p:nvPr>
        </p:nvSpPr>
        <p:spPr/>
        <p:txBody>
          <a:bodyPr/>
          <a:lstStyle/>
          <a:p>
            <a:r>
              <a:rPr lang="en-US" dirty="0" smtClean="0"/>
              <a:t>Cooling and power distribution -&gt; 25%</a:t>
            </a:r>
          </a:p>
          <a:p>
            <a:r>
              <a:rPr lang="en-US" dirty="0" smtClean="0"/>
              <a:t>Servers and storage -&gt; 45%</a:t>
            </a:r>
          </a:p>
          <a:p>
            <a:r>
              <a:rPr lang="en-US" dirty="0" smtClean="0"/>
              <a:t>Network -&gt; 15%</a:t>
            </a:r>
          </a:p>
          <a:p>
            <a:r>
              <a:rPr lang="en-US" dirty="0"/>
              <a:t>Electricity costs -&gt; 15</a:t>
            </a:r>
            <a:r>
              <a:rPr lang="en-US" dirty="0" smtClean="0"/>
              <a:t>%</a:t>
            </a:r>
            <a:endParaRPr lang="en-US" dirty="0"/>
          </a:p>
        </p:txBody>
      </p:sp>
    </p:spTree>
    <p:extLst>
      <p:ext uri="{BB962C8B-B14F-4D97-AF65-F5344CB8AC3E}">
        <p14:creationId xmlns:p14="http://schemas.microsoft.com/office/powerpoint/2010/main" val="39563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18679</TotalTime>
  <Words>6651</Words>
  <Application>Microsoft Office PowerPoint</Application>
  <PresentationFormat>On-screen Show (4:3)</PresentationFormat>
  <Paragraphs>430</Paragraphs>
  <Slides>57</Slides>
  <Notes>41</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1_Office Theme</vt:lpstr>
      <vt:lpstr>RED-BL</vt:lpstr>
      <vt:lpstr>Overview</vt:lpstr>
      <vt:lpstr>Introduction</vt:lpstr>
      <vt:lpstr>Some similarities</vt:lpstr>
      <vt:lpstr>The capital cost</vt:lpstr>
      <vt:lpstr>The operations cost</vt:lpstr>
      <vt:lpstr>Case study I</vt:lpstr>
      <vt:lpstr>PowerPoint Presentation</vt:lpstr>
      <vt:lpstr>Data center operations cost breakup</vt:lpstr>
      <vt:lpstr>Data center power consumption model</vt:lpstr>
      <vt:lpstr>Data center workload</vt:lpstr>
      <vt:lpstr>Cellular Network – Major Components</vt:lpstr>
      <vt:lpstr>BTS components</vt:lpstr>
      <vt:lpstr>BTS Power consumption model</vt:lpstr>
      <vt:lpstr>Traffic (Workload)</vt:lpstr>
      <vt:lpstr>Typical BTS Configuration</vt:lpstr>
      <vt:lpstr>Commonalities</vt:lpstr>
      <vt:lpstr>Lowering electricity cost</vt:lpstr>
      <vt:lpstr>Lowering electricity usage</vt:lpstr>
      <vt:lpstr>Using cheaper electricity</vt:lpstr>
      <vt:lpstr>Lack of energy proportionality</vt:lpstr>
      <vt:lpstr>Desirable</vt:lpstr>
      <vt:lpstr>Resource pruning</vt:lpstr>
      <vt:lpstr>A better strategy</vt:lpstr>
      <vt:lpstr>Problem formulation</vt:lpstr>
      <vt:lpstr>Constraints</vt:lpstr>
      <vt:lpstr>Mathematical model – State cost</vt:lpstr>
      <vt:lpstr>Mathematical model – State cost</vt:lpstr>
      <vt:lpstr>Transition costs</vt:lpstr>
      <vt:lpstr>Case study I Data centers: WR and RP</vt:lpstr>
      <vt:lpstr>Elastic vs inelastic load</vt:lpstr>
      <vt:lpstr>Data centers from this thesis’ lens</vt:lpstr>
      <vt:lpstr>Experimental Setup</vt:lpstr>
      <vt:lpstr>Algorithms</vt:lpstr>
      <vt:lpstr>Cost savings vs over-provisioning</vt:lpstr>
      <vt:lpstr>Electricity cost vs transition cost</vt:lpstr>
      <vt:lpstr>Granular (de)activation</vt:lpstr>
      <vt:lpstr>DVFS instead of deactivation</vt:lpstr>
      <vt:lpstr>Reserve margin</vt:lpstr>
      <vt:lpstr>Summary – Case Study I</vt:lpstr>
      <vt:lpstr>Case Study II</vt:lpstr>
      <vt:lpstr>Prior work</vt:lpstr>
      <vt:lpstr>Motivating Example</vt:lpstr>
      <vt:lpstr>Alternate Serving BTSs</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Questions and answers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267</cp:revision>
  <dcterms:created xsi:type="dcterms:W3CDTF">2015-09-30T14:57:21Z</dcterms:created>
  <dcterms:modified xsi:type="dcterms:W3CDTF">2016-01-30T05:36:38Z</dcterms:modified>
</cp:coreProperties>
</file>