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4"/>
  </p:notesMasterIdLst>
  <p:sldIdLst>
    <p:sldId id="256" r:id="rId3"/>
    <p:sldId id="257" r:id="rId4"/>
    <p:sldId id="258" r:id="rId5"/>
    <p:sldId id="260" r:id="rId6"/>
    <p:sldId id="306" r:id="rId7"/>
    <p:sldId id="272" r:id="rId8"/>
    <p:sldId id="331" r:id="rId9"/>
    <p:sldId id="309" r:id="rId10"/>
    <p:sldId id="334" r:id="rId11"/>
    <p:sldId id="265" r:id="rId12"/>
    <p:sldId id="270" r:id="rId13"/>
    <p:sldId id="263" r:id="rId14"/>
    <p:sldId id="271" r:id="rId15"/>
    <p:sldId id="273" r:id="rId16"/>
    <p:sldId id="335" r:id="rId17"/>
    <p:sldId id="332" r:id="rId18"/>
    <p:sldId id="285" r:id="rId19"/>
    <p:sldId id="286" r:id="rId20"/>
    <p:sldId id="330" r:id="rId21"/>
    <p:sldId id="315" r:id="rId22"/>
    <p:sldId id="316" r:id="rId23"/>
    <p:sldId id="317" r:id="rId24"/>
    <p:sldId id="318" r:id="rId25"/>
    <p:sldId id="301" r:id="rId26"/>
    <p:sldId id="292" r:id="rId27"/>
    <p:sldId id="295" r:id="rId28"/>
    <p:sldId id="296" r:id="rId29"/>
    <p:sldId id="298" r:id="rId30"/>
    <p:sldId id="319" r:id="rId31"/>
    <p:sldId id="299" r:id="rId32"/>
    <p:sldId id="300" r:id="rId33"/>
    <p:sldId id="320" r:id="rId34"/>
    <p:sldId id="321" r:id="rId35"/>
    <p:sldId id="297" r:id="rId36"/>
    <p:sldId id="322" r:id="rId37"/>
    <p:sldId id="323" r:id="rId38"/>
    <p:sldId id="324" r:id="rId39"/>
    <p:sldId id="325" r:id="rId40"/>
    <p:sldId id="327" r:id="rId41"/>
    <p:sldId id="328" r:id="rId42"/>
    <p:sldId id="333"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434" autoAdjust="0"/>
  </p:normalViewPr>
  <p:slideViewPr>
    <p:cSldViewPr>
      <p:cViewPr>
        <p:scale>
          <a:sx n="70" d="100"/>
          <a:sy n="70" d="100"/>
        </p:scale>
        <p:origin x="-137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8139D8-14C9-44CC-9DDC-56A9AFE6F641}" type="datetimeFigureOut">
              <a:rPr lang="en-US" smtClean="0"/>
              <a:t>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4C8082-06D5-434F-B0D3-36AEC474937D}" type="slidenum">
              <a:rPr lang="en-US" smtClean="0"/>
              <a:t>‹#›</a:t>
            </a:fld>
            <a:endParaRPr lang="en-US"/>
          </a:p>
        </p:txBody>
      </p:sp>
    </p:spTree>
    <p:extLst>
      <p:ext uri="{BB962C8B-B14F-4D97-AF65-F5344CB8AC3E}">
        <p14:creationId xmlns:p14="http://schemas.microsoft.com/office/powerpoint/2010/main" val="2919385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Today, we use</a:t>
            </a:r>
            <a:r>
              <a:rPr lang="en-US" baseline="0" dirty="0" smtClean="0"/>
              <a:t> many different applications every day to communicate with friends and family, for entertainment and shopping etc. These services are enabled by different types of networks. </a:t>
            </a:r>
            <a:r>
              <a:rPr lang="en-US" dirty="0" smtClean="0"/>
              <a:t>We’ve got Internet</a:t>
            </a:r>
            <a:r>
              <a:rPr lang="en-US" baseline="0" dirty="0" smtClean="0"/>
              <a:t> Service Providers that provide connectivity to the Internet. </a:t>
            </a:r>
            <a:r>
              <a:rPr lang="en-US" dirty="0" smtClean="0"/>
              <a:t>We’ve got Cellular Network Operators that provide cellular telephony and data services.</a:t>
            </a:r>
            <a:r>
              <a:rPr lang="en-US" baseline="0" dirty="0" smtClean="0"/>
              <a:t> But there are other networks behind the scenes, too. For instance, web applications are hosted in large geo-distributed data centers run by data center operators like Amazon, Microsoft, Google and Facebook. Then, there are companies that replicate content across the globe with the objective of reducing client latency, such as Akamai, </a:t>
            </a:r>
            <a:r>
              <a:rPr lang="en-US" baseline="0" dirty="0" err="1" smtClean="0"/>
              <a:t>Edgecast</a:t>
            </a:r>
            <a:r>
              <a:rPr lang="en-US" baseline="0" dirty="0" smtClean="0"/>
              <a:t> and </a:t>
            </a:r>
            <a:r>
              <a:rPr lang="en-US" baseline="0" dirty="0" err="1" smtClean="0"/>
              <a:t>Internap</a:t>
            </a:r>
            <a:r>
              <a:rPr lang="en-US" baseline="0" dirty="0" smtClean="0"/>
              <a:t>. The bottom line is that different types of networks enable services that are critical to our personal and professional lives. One commonality amongst all these networks is that they are really expensive to deploy and maintain. In this thesis, we focus on cellular networks and geo-diverse data center networks.</a:t>
            </a:r>
          </a:p>
        </p:txBody>
      </p:sp>
      <p:sp>
        <p:nvSpPr>
          <p:cNvPr id="4" name="Slide Number Placeholder 3"/>
          <p:cNvSpPr>
            <a:spLocks noGrp="1"/>
          </p:cNvSpPr>
          <p:nvPr>
            <p:ph type="sldNum" sz="quarter" idx="10"/>
          </p:nvPr>
        </p:nvSpPr>
        <p:spPr/>
        <p:txBody>
          <a:bodyPr/>
          <a:lstStyle/>
          <a:p>
            <a:fld id="{AC4C8082-06D5-434F-B0D3-36AEC474937D}" type="slidenum">
              <a:rPr lang="en-US" smtClean="0"/>
              <a:t>3</a:t>
            </a:fld>
            <a:endParaRPr lang="en-US"/>
          </a:p>
        </p:txBody>
      </p:sp>
    </p:spTree>
    <p:extLst>
      <p:ext uri="{BB962C8B-B14F-4D97-AF65-F5344CB8AC3E}">
        <p14:creationId xmlns:p14="http://schemas.microsoft.com/office/powerpoint/2010/main" val="222899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we’ll need to bring a time axis into play here. Electricity prices change only at discrete intervals, so we can consider the time axis to be slotted into time intervals. The sites are all placed horizontally in the same order for each time interval in the above figure. Now, we need to assign workload to each network site. This assignment can be done in a number of ways for each interval and due to geo diversity in electricity price, each assignment for a given interval can have a different electricity cost associated with it. In other words, we need to pick a state for all the network sites during each interval, where each state has a certain cost associated with it. </a:t>
            </a:r>
          </a:p>
          <a:p>
            <a:r>
              <a:rPr lang="en-US" baseline="0" dirty="0" smtClean="0"/>
              <a:t>When going from one state to another in consecutive intervals, workload assigned to one site may need to be shifted over to another to consolidate the workload better to conserve power. We call this workload relocation</a:t>
            </a:r>
          </a:p>
          <a:p>
            <a:r>
              <a:rPr lang="en-US" baseline="0" dirty="0" smtClean="0"/>
              <a:t>Due to workload relocation, there may also be some cost of transition between adjacent states. The optimal electricity cost, over the given time horizon, would correspond to finding the set of states for each interval such that the sum of state and transition costs is minimum. </a:t>
            </a:r>
          </a:p>
          <a:p>
            <a:r>
              <a:rPr lang="en-US" baseline="0" dirty="0" smtClean="0"/>
              <a:t>This sort of optimization could be applied to any network as long as: the electricity cost for a network site during an interval is a convex function of the workload assigned to it and network sites or resources within them can be turned on/off during low workload.</a:t>
            </a:r>
          </a:p>
          <a:p>
            <a:r>
              <a:rPr lang="en-US" baseline="0" dirty="0" smtClean="0"/>
              <a:t>Mathematically, it can be given as this optimization objective function. What constraints would this optimization be subject to?</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13</a:t>
            </a:fld>
            <a:endParaRPr lang="en-US"/>
          </a:p>
        </p:txBody>
      </p:sp>
    </p:spTree>
    <p:extLst>
      <p:ext uri="{BB962C8B-B14F-4D97-AF65-F5344CB8AC3E}">
        <p14:creationId xmlns:p14="http://schemas.microsoft.com/office/powerpoint/2010/main" val="3201696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first</a:t>
            </a:r>
            <a:r>
              <a:rPr lang="en-US" baseline="0" dirty="0" smtClean="0"/>
              <a:t> off, there’s the capacity constraint. That is, each network site has a workload handling capacity, which must be respected. Then, we must also ensure that all workload that is offered to the network is assigned to one network site or another. A particular network may have other constraints specific to it. For instance, in case of cellular networks, a call may not be assigned to a far off cell site.</a:t>
            </a:r>
          </a:p>
          <a:p>
            <a:r>
              <a:rPr lang="en-US" baseline="0" dirty="0" smtClean="0"/>
              <a:t>Now that we know the problem qualitatively, let’s see how we can mathematically model it.</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14</a:t>
            </a:fld>
            <a:endParaRPr lang="en-US"/>
          </a:p>
        </p:txBody>
      </p:sp>
    </p:spTree>
    <p:extLst>
      <p:ext uri="{BB962C8B-B14F-4D97-AF65-F5344CB8AC3E}">
        <p14:creationId xmlns:p14="http://schemas.microsoft.com/office/powerpoint/2010/main" val="2775766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evaluate RED-BL for geo-divers</a:t>
            </a:r>
            <a:r>
              <a:rPr lang="en-US" baseline="0" dirty="0" smtClean="0"/>
              <a:t>e data centers, we performed a simulation study which had the following setup. We used workload from three popular Facebook applications and normalized the cumulative workload. We verified that the characteristics of the cumulative workload resemble that of the workload for thousands of servers in a Google data center. We collected day-ahead electricity prices for 33 locations across the USA and simulated a weeklong deployment plan for the data centers situated at these locations. We compared RED-BL against a number of algorithms.</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17</a:t>
            </a:fld>
            <a:endParaRPr lang="en-US"/>
          </a:p>
        </p:txBody>
      </p:sp>
    </p:spTree>
    <p:extLst>
      <p:ext uri="{BB962C8B-B14F-4D97-AF65-F5344CB8AC3E}">
        <p14:creationId xmlns:p14="http://schemas.microsoft.com/office/powerpoint/2010/main" val="3982735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represent</a:t>
            </a:r>
            <a:r>
              <a:rPr lang="en-US" baseline="0" dirty="0" smtClean="0"/>
              <a:t> a deactivated data center using a dark circle and shading to represent the workload mapped to a data center. </a:t>
            </a:r>
            <a:r>
              <a:rPr lang="en-US" dirty="0" smtClean="0"/>
              <a:t>As a baseline,</a:t>
            </a:r>
            <a:r>
              <a:rPr lang="en-US" baseline="0" dirty="0" smtClean="0"/>
              <a:t> we used UNIFORM, which distributes workload equally amongst all data centers and does not deactivate any data centers. STATIC_MIN assumes one large data center at the location which has the least average price over the planning horizon and assigns all workload to it. LI/LO/LD/LS are greedy algorithms that distribute workload amongst the sites based on electricity price, in a “cheapest site first” policy. LI keeps sites with no workload idling. LO deactivates sites that are idle but does not factor the transition cost while calculating the total electricity cost of the solution. LD always deactivates idle sites, whereas LS picks the cheaper of the two choices: whether to deactivate an idle site or keep it idling.</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18</a:t>
            </a:fld>
            <a:endParaRPr lang="en-US"/>
          </a:p>
        </p:txBody>
      </p:sp>
    </p:spTree>
    <p:extLst>
      <p:ext uri="{BB962C8B-B14F-4D97-AF65-F5344CB8AC3E}">
        <p14:creationId xmlns:p14="http://schemas.microsoft.com/office/powerpoint/2010/main" val="1020965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the magnitude of transition overheads compared to the cost of handling workload increases, we see that the percentage savings in electricity cost decrease for all algorithms. RED-BL achieves close to the ideal lower bound electricity cost savings, whereas the best variants of the greedy algorithm scale worse than RED-BL.</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20</a:t>
            </a:fld>
            <a:endParaRPr lang="en-US"/>
          </a:p>
        </p:txBody>
      </p:sp>
    </p:spTree>
    <p:extLst>
      <p:ext uri="{BB962C8B-B14F-4D97-AF65-F5344CB8AC3E}">
        <p14:creationId xmlns:p14="http://schemas.microsoft.com/office/powerpoint/2010/main" val="2055791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see</a:t>
            </a:r>
            <a:r>
              <a:rPr lang="en-US" baseline="0" dirty="0" smtClean="0"/>
              <a:t> how RED-BL energy savings would improve if we allowed independent (de)activation of fixed size fractions of a data center. </a:t>
            </a:r>
            <a:r>
              <a:rPr lang="en-US" dirty="0" smtClean="0"/>
              <a:t>The extreme right </a:t>
            </a:r>
            <a:r>
              <a:rPr lang="en-US" dirty="0" err="1" smtClean="0"/>
              <a:t>handside</a:t>
            </a:r>
            <a:r>
              <a:rPr lang="en-US" dirty="0" smtClean="0"/>
              <a:t> of this graph represents the case where you can only (de)activate</a:t>
            </a:r>
            <a:r>
              <a:rPr lang="en-US" baseline="0" dirty="0" smtClean="0"/>
              <a:t> an entire data center at a time. This is 0% better than the standard “all or nothing” RED-BL, because it is the same thing. If we were able to (de)activate half a data center at a time, we could do about 2.5% better than standard RED-BL. If we were able to independently (de)activate 10% of a data center at a time, we could do 5% better than standard RED-BL. So, there is opportunity for greater savings with granular (de)activation and it has a linear trend.</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21</a:t>
            </a:fld>
            <a:endParaRPr lang="en-US"/>
          </a:p>
        </p:txBody>
      </p:sp>
    </p:spTree>
    <p:extLst>
      <p:ext uri="{BB962C8B-B14F-4D97-AF65-F5344CB8AC3E}">
        <p14:creationId xmlns:p14="http://schemas.microsoft.com/office/powerpoint/2010/main" val="2049289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instead of s</a:t>
            </a:r>
            <a:r>
              <a:rPr lang="en-US" dirty="0" smtClean="0"/>
              <a:t>hutting down an</a:t>
            </a:r>
            <a:r>
              <a:rPr lang="en-US" baseline="0" dirty="0" smtClean="0"/>
              <a:t> entire data center, we switch the servers into lower-power mode using DVFS techniques, the power savings might reduce, but the scheme would be more agile to workload variations. Here, we see that the power consumption drops linear as the power consumption is lowered with DVFS. If the server power consumption drops to 10% of the peak, the data center power consumption would be reduced by about 70%. Another data point is that if we put all “idle” servers at 50% power consumption, we achieve about 20% power reduction.</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22</a:t>
            </a:fld>
            <a:endParaRPr lang="en-US"/>
          </a:p>
        </p:txBody>
      </p:sp>
    </p:spTree>
    <p:extLst>
      <p:ext uri="{BB962C8B-B14F-4D97-AF65-F5344CB8AC3E}">
        <p14:creationId xmlns:p14="http://schemas.microsoft.com/office/powerpoint/2010/main" val="764786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be prepared for some stray workload at data centers which we planned to deactivate, we’ll keep some servers on as reserve. As we increase the amount of serving capacity in reserve mode, the difference in power consumption will increase compared to the scenario where we did not keep any reserve capacity.</a:t>
            </a:r>
          </a:p>
          <a:p>
            <a:r>
              <a:rPr lang="en-US" baseline="0" dirty="0" smtClean="0"/>
              <a:t>Exactly how much “stray” traffic we receive can’t be predicted. In this chart, the lower line shows the situation where we don’t receive any stray traffic at all. The power consumption in that case is purely due to servers idling. The upper line represents the situation where we need all the reserve capacity for handling stray traffic. The actual situation may be somewhere </a:t>
            </a:r>
            <a:r>
              <a:rPr lang="en-US" baseline="0" smtClean="0"/>
              <a:t>in between.</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23</a:t>
            </a:fld>
            <a:endParaRPr lang="en-US"/>
          </a:p>
        </p:txBody>
      </p:sp>
    </p:spTree>
    <p:extLst>
      <p:ext uri="{BB962C8B-B14F-4D97-AF65-F5344CB8AC3E}">
        <p14:creationId xmlns:p14="http://schemas.microsoft.com/office/powerpoint/2010/main" val="690691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Marsan et al proposed to shutdown</a:t>
            </a:r>
            <a:r>
              <a:rPr lang="en-US" baseline="0" dirty="0" smtClean="0"/>
              <a:t> some BTSs during low traffic regimes. The problem with this approach is that it risks user churn which is something operators can’t afford in the present day competition. Tipper et al. proposed to shutdown some frequencies, which is part of what we propose, i.e., RP. In addition, we couple WR, i.e., call handoffs. </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25</a:t>
            </a:fld>
            <a:endParaRPr lang="en-US"/>
          </a:p>
        </p:txBody>
      </p:sp>
    </p:spTree>
    <p:extLst>
      <p:ext uri="{BB962C8B-B14F-4D97-AF65-F5344CB8AC3E}">
        <p14:creationId xmlns:p14="http://schemas.microsoft.com/office/powerpoint/2010/main" val="14549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this</a:t>
            </a:r>
            <a:r>
              <a:rPr lang="en-US" baseline="0" dirty="0" smtClean="0"/>
              <a:t> scenario with eight callers and three </a:t>
            </a:r>
            <a:r>
              <a:rPr lang="en-US" baseline="0" dirty="0" err="1" smtClean="0"/>
              <a:t>BTSs.</a:t>
            </a:r>
            <a:r>
              <a:rPr lang="en-US" baseline="0" dirty="0" smtClean="0"/>
              <a:t> Suppose for instance, that power saving can be enabled if there are </a:t>
            </a:r>
            <a:r>
              <a:rPr lang="en-US" baseline="0" dirty="0" err="1" smtClean="0"/>
              <a:t>upto</a:t>
            </a:r>
            <a:r>
              <a:rPr lang="en-US" baseline="0" dirty="0" smtClean="0"/>
              <a:t> two calls on a BTS. According to the default situation, only one BTS may be placed in power saving mode. However, if we hand off some of the calls without overwhelming any BTS, we may put two BTSs in power saving mode, resulting in greater energy savings. This motivates that RP in conjunction with WR can achieve greater savings in cellular networks. This optimization is a discrete optimization, which we have shown to be NP-Hard.</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26</a:t>
            </a:fld>
            <a:endParaRPr lang="en-US"/>
          </a:p>
        </p:txBody>
      </p:sp>
    </p:spTree>
    <p:extLst>
      <p:ext uri="{BB962C8B-B14F-4D97-AF65-F5344CB8AC3E}">
        <p14:creationId xmlns:p14="http://schemas.microsoft.com/office/powerpoint/2010/main" val="3369149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Especially when it comes to services</a:t>
            </a:r>
            <a:r>
              <a:rPr lang="en-US" baseline="0" dirty="0" smtClean="0"/>
              <a:t> on the </a:t>
            </a:r>
            <a:r>
              <a:rPr lang="en-US" dirty="0" smtClean="0"/>
              <a:t>Internet, we are used to a plethora of free services</a:t>
            </a:r>
            <a:r>
              <a:rPr lang="en-US" baseline="0" dirty="0" smtClean="0"/>
              <a:t> like web based email and online social networking, but deploying and running the networks that enable these services costs a significant amount of money. According to a study conducted in 2010, a typical cell site can cost as much as $ 550,000. In 2013, Google announced building a data center in Iowa at a cost of $400 Million. But that’s just the capital cost of establishing the network infrastructure. The recurring operations cost is significant, too. </a:t>
            </a:r>
          </a:p>
          <a:p>
            <a:r>
              <a:rPr lang="en-US" baseline="0" dirty="0" smtClean="0"/>
              <a:t>Facebook spent about $50 Million dollar in space leases whereas </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4</a:t>
            </a:fld>
            <a:endParaRPr lang="en-US"/>
          </a:p>
        </p:txBody>
      </p:sp>
    </p:spTree>
    <p:extLst>
      <p:ext uri="{BB962C8B-B14F-4D97-AF65-F5344CB8AC3E}">
        <p14:creationId xmlns:p14="http://schemas.microsoft.com/office/powerpoint/2010/main" val="1371436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can we really hand off calls to achieve greater savings? The answer, from datasets collected from live networks, is yes.</a:t>
            </a:r>
            <a:r>
              <a:rPr lang="en-US" baseline="0" dirty="0" smtClean="0"/>
              <a:t> As we can see about 50% callers have 3 or more candidate </a:t>
            </a:r>
            <a:r>
              <a:rPr lang="en-US" baseline="0" dirty="0" err="1" smtClean="0"/>
              <a:t>BTSs.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27</a:t>
            </a:fld>
            <a:endParaRPr lang="en-US"/>
          </a:p>
        </p:txBody>
      </p:sp>
    </p:spTree>
    <p:extLst>
      <p:ext uri="{BB962C8B-B14F-4D97-AF65-F5344CB8AC3E}">
        <p14:creationId xmlns:p14="http://schemas.microsoft.com/office/powerpoint/2010/main" val="3695837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what a cellular network consists of. Of course, there are</a:t>
            </a:r>
            <a:r>
              <a:rPr lang="en-US" baseline="0" dirty="0" smtClean="0"/>
              <a:t> end user devices called </a:t>
            </a:r>
            <a:r>
              <a:rPr lang="en-US" dirty="0" smtClean="0"/>
              <a:t>mobile stations.</a:t>
            </a:r>
            <a:r>
              <a:rPr lang="en-US" baseline="0" dirty="0" smtClean="0"/>
              <a:t> </a:t>
            </a:r>
            <a:r>
              <a:rPr lang="en-US" dirty="0" smtClean="0"/>
              <a:t>These devices connect</a:t>
            </a:r>
            <a:r>
              <a:rPr lang="en-US" baseline="0" dirty="0" smtClean="0"/>
              <a:t> to the cellular network through cell sites also termed as </a:t>
            </a:r>
            <a:r>
              <a:rPr lang="en-US" baseline="0" dirty="0" err="1" smtClean="0"/>
              <a:t>BTSs.</a:t>
            </a:r>
            <a:r>
              <a:rPr lang="en-US" baseline="0" dirty="0" smtClean="0"/>
              <a:t> A BTSs job is radio signal transmission and reception. Several BTSs in geographic proximity are coordinated and controlled by a BSC. The BSC assigns radio frequencies to the </a:t>
            </a:r>
            <a:r>
              <a:rPr lang="en-US" baseline="0" dirty="0" err="1" smtClean="0"/>
              <a:t>BTSs.</a:t>
            </a:r>
            <a:r>
              <a:rPr lang="en-US" baseline="0" dirty="0" smtClean="0"/>
              <a:t> Several BSCs are interconnected through MSCs, which do call routing. It turns out that most of the power consumption in a cellular network takes place at </a:t>
            </a:r>
            <a:r>
              <a:rPr lang="en-US" baseline="0" dirty="0" err="1" smtClean="0"/>
              <a:t>BTSs.</a:t>
            </a:r>
            <a:r>
              <a:rPr lang="en-US" baseline="0" dirty="0" smtClean="0"/>
              <a:t> So, let’s dig deeper into the </a:t>
            </a:r>
            <a:r>
              <a:rPr lang="en-US" baseline="0" dirty="0" err="1" smtClean="0"/>
              <a:t>BTSs.</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5</a:t>
            </a:fld>
            <a:endParaRPr lang="en-US"/>
          </a:p>
        </p:txBody>
      </p:sp>
    </p:spTree>
    <p:extLst>
      <p:ext uri="{BB962C8B-B14F-4D97-AF65-F5344CB8AC3E}">
        <p14:creationId xmlns:p14="http://schemas.microsoft.com/office/powerpoint/2010/main" val="1149413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look</a:t>
            </a:r>
            <a:r>
              <a:rPr lang="en-US" baseline="0" dirty="0" smtClean="0"/>
              <a:t> carefully at routine network operation, there are several similarities, and of course some differences between these networks. Let’s focus on geo-diverse data centers and cellular networks. The first similarity is that they both have customer workload, e.g., customer calls in cellular networks and web site page visits in case of data center networks. Another similarity is that both of these networks have geographically distributed network sites, such as data centers and base transceiver stations or BTS for short. Then, there is some sort of workload mapping function that directs customer workload to one of the network sites. Each network site consists of a number of network resources such as radio transceivers in case of cellular networks and servers, storage etc., in case of data centers. Yet another similarity is that as you increase the number of deployed resources, the workload handling capacity increases as does the power consumption.</a:t>
            </a:r>
          </a:p>
          <a:p>
            <a:r>
              <a:rPr lang="en-US" baseline="0" dirty="0" smtClean="0"/>
              <a:t>In cellular networks, user traffic needs to be handled. Data centers also handle user traffic. Abstractly, we can refer to these as workload. Similarly, the workload handling logic is hosted in cell sites, whereas in the other scenario, user workload is handled in data centers. A “larger” network site can handle more traffic. A larger site, at the same time, would be more expensive and might consume more electrical power, too. So, if you want to serve more users, you would need to appropriately equip the network sites. The workload handling capacity of a cell site is determined by the number of TRXs installed at it. Similarly, the workload handling capacity of a data center is determined by the number of servers installed in it. We can generically refer to these elements of workload handling as “network resources”.</a:t>
            </a:r>
          </a:p>
          <a:p>
            <a:r>
              <a:rPr lang="en-US" baseline="0" dirty="0" smtClean="0"/>
              <a:t>Naturally, these sites costs money, so let’s get a feel for the kind of numbers we’re looking at.</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6</a:t>
            </a:fld>
            <a:endParaRPr lang="en-US"/>
          </a:p>
        </p:txBody>
      </p:sp>
    </p:spTree>
    <p:extLst>
      <p:ext uri="{BB962C8B-B14F-4D97-AF65-F5344CB8AC3E}">
        <p14:creationId xmlns:p14="http://schemas.microsoft.com/office/powerpoint/2010/main" val="3283156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turns out that networks</a:t>
            </a:r>
            <a:r>
              <a:rPr lang="en-US" baseline="0" dirty="0" smtClean="0"/>
              <a:t> such as cellular networks and geo-diverse data centers lack energy proportionality. </a:t>
            </a:r>
            <a:r>
              <a:rPr lang="en-US" dirty="0" smtClean="0"/>
              <a:t>As shown in this figure, the network power consumption is nearly independent</a:t>
            </a:r>
            <a:r>
              <a:rPr lang="en-US" baseline="0" dirty="0" smtClean="0"/>
              <a:t> of workload. Ideally, the network should consume zero power when there is zero workload. However, real life is far from ideal. So, as we assign workload to use cheaper electricity, we are playing with the limited swing available in the real network’s profile. We are reducing power consumed purely due to workload at sites with more expensive energy. We are not reducing the idle power consumption, which is quite significant. </a:t>
            </a:r>
          </a:p>
          <a:p>
            <a:r>
              <a:rPr lang="en-US" baseline="0" dirty="0" smtClean="0"/>
              <a:t>Notice that if the network operated at a workload nearly equal to peak capacity, it doesn’t matter whether power consumption is “practical” or “ideal”. However, workload is quite variable and peaks for a short duration only, before falling to a much lower trough. To meet the “rush hour” demand, the network must be provisioned according to peak workload, but its capacity is under-utilized most of the time. Thus, the network power consumption is much higher than ideal. Ideally, the network should be completely energy proportional, i.e., instantaneous power consumption should follow the same pattern as the customer workload, but the swing in power consumption is quite limited. Due to the significant overhead in power consumption, we say that today’s networks are energy inefficient.</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815223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see several similarities with the data centers scenario. The network consists of network sites, i.e., </a:t>
            </a:r>
            <a:r>
              <a:rPr lang="en-US" baseline="0" dirty="0" err="1" smtClean="0"/>
              <a:t>BTSs.</a:t>
            </a:r>
            <a:r>
              <a:rPr lang="en-US" baseline="0" dirty="0" smtClean="0"/>
              <a:t> A site consists of resources, i.e., TRXs, which determine the traffic capacity as well as power consumption. The power consumption of the sites is also known to be an affine function of workload as for the data centers. The workload also has diurnal cycles with a peak that is much higher than the trough. The sites are also known to be energy inefficient.</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8</a:t>
            </a:fld>
            <a:endParaRPr lang="en-US"/>
          </a:p>
        </p:txBody>
      </p:sp>
    </p:spTree>
    <p:extLst>
      <p:ext uri="{BB962C8B-B14F-4D97-AF65-F5344CB8AC3E}">
        <p14:creationId xmlns:p14="http://schemas.microsoft.com/office/powerpoint/2010/main" val="694512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t>
            </a:r>
            <a:r>
              <a:rPr lang="en-US" baseline="0" dirty="0" smtClean="0"/>
              <a:t>lectricity cost is the product of unit price of electricity and the amount of electrical energy consumed. The latter is an accumulation or integration of the power consumption. So, we could reduce electricity consumption by using cheaper electricity or by reducing the amount of electricity consumed. Let’s see how we may do each of these one by one.</a:t>
            </a:r>
            <a:endParaRPr lang="en-US" dirty="0"/>
          </a:p>
        </p:txBody>
      </p:sp>
      <p:sp>
        <p:nvSpPr>
          <p:cNvPr id="4" name="Slide Number Placeholder 3"/>
          <p:cNvSpPr>
            <a:spLocks noGrp="1"/>
          </p:cNvSpPr>
          <p:nvPr>
            <p:ph type="sldNum" sz="quarter" idx="10"/>
          </p:nvPr>
        </p:nvSpPr>
        <p:spPr/>
        <p:txBody>
          <a:bodyPr/>
          <a:lstStyle/>
          <a:p>
            <a:fld id="{82CAE6CF-FF3C-439A-8006-2FF0802758FF}" type="slidenum">
              <a:rPr lang="en-US" smtClean="0">
                <a:solidFill>
                  <a:prstClr val="black"/>
                </a:solidFill>
              </a:rPr>
              <a:pPr/>
              <a:t>10</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that the network operator has three network sites. These sites could be data</a:t>
            </a:r>
            <a:r>
              <a:rPr lang="en-US" baseline="0" dirty="0" smtClean="0"/>
              <a:t> centers or they could be cell towers or some other type of site depending on the type of network you consider. These sites are geographically distributed as they generally are. Let’s use circles spread horizontally to represent the sites. Electricity price exhibits geo-diversity, so let’s use the y-axis to indicate the electricity price. Now, the way to save electricity cost by using cheaper electricity is as follows. Network workload is known to have diurnal cycles with peak that has a short duration and much lower trough. So, when you have low workload, you wouldn’t need all of the sites. So, you assign workload preferably to the site with the cheapest electricity. If that site reaches capacity and you still have some more workload, you’ll assign it to the site with the next cheapest electricity. And so on and so forth. Since workload only peaks for a short duration, chances are you will be using relatively cheaper electricity for a significant fraction of time.</a:t>
            </a:r>
          </a:p>
          <a:p>
            <a:r>
              <a:rPr lang="en-US" baseline="0" dirty="0" smtClean="0"/>
              <a:t>But the problem with this approach is that networks lack energy proportionality which diminishes the benefits of smartly distributing workload to save electricity cost. What does that mean?</a:t>
            </a:r>
          </a:p>
        </p:txBody>
      </p:sp>
      <p:sp>
        <p:nvSpPr>
          <p:cNvPr id="4" name="Slide Number Placeholder 3"/>
          <p:cNvSpPr>
            <a:spLocks noGrp="1"/>
          </p:cNvSpPr>
          <p:nvPr>
            <p:ph type="sldNum" sz="quarter" idx="10"/>
          </p:nvPr>
        </p:nvSpPr>
        <p:spPr/>
        <p:txBody>
          <a:bodyPr/>
          <a:lstStyle/>
          <a:p>
            <a:fld id="{AC4C8082-06D5-434F-B0D3-36AEC474937D}" type="slidenum">
              <a:rPr lang="en-US" smtClean="0"/>
              <a:t>11</a:t>
            </a:fld>
            <a:endParaRPr lang="en-US"/>
          </a:p>
        </p:txBody>
      </p:sp>
    </p:spTree>
    <p:extLst>
      <p:ext uri="{BB962C8B-B14F-4D97-AF65-F5344CB8AC3E}">
        <p14:creationId xmlns:p14="http://schemas.microsoft.com/office/powerpoint/2010/main" val="2897126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turns out that networks</a:t>
            </a:r>
            <a:r>
              <a:rPr lang="en-US" baseline="0" dirty="0" smtClean="0"/>
              <a:t> such as cellular networks and geo-diverse data centers lack energy proportionality. </a:t>
            </a:r>
            <a:r>
              <a:rPr lang="en-US" dirty="0" smtClean="0"/>
              <a:t>As shown in this figure, the network power consumption is nearly independent</a:t>
            </a:r>
            <a:r>
              <a:rPr lang="en-US" baseline="0" dirty="0" smtClean="0"/>
              <a:t> of workload. Ideally, the network should consume zero power when there is zero workload. However, real life is far from ideal. So, as we assign workload to use cheaper electricity, we are playing with the limited swing available in the real network’s profile. We are reducing power consumed purely due to workload at sites with more expensive energy. We are not reducing the idle power consumption, which is quite significant. </a:t>
            </a:r>
          </a:p>
          <a:p>
            <a:r>
              <a:rPr lang="en-US" baseline="0" dirty="0" smtClean="0"/>
              <a:t>Notice that if the network operated at a workload nearly equal to peak capacity, it doesn’t matter whether power consumption is “practical” or “ideal”. However, workload is quite variable and peaks for a short duration only, before falling to a much lower trough. To meet the “rush hour” demand, the network must be provisioned according to peak workload, but its capacity is under-utilized most of the time. Thus, the network power consumption is much higher than ideal. Ideally, the network should be completely energy proportional, i.e., instantaneous power consumption should follow the same pattern as the customer workload, but the swing in power consumption is quite limited. Due to the significant overhead in power consumption, we say that today’s networks are energy inefficient.</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12</a:t>
            </a:fld>
            <a:endParaRPr lang="en-US"/>
          </a:p>
        </p:txBody>
      </p:sp>
    </p:spTree>
    <p:extLst>
      <p:ext uri="{BB962C8B-B14F-4D97-AF65-F5344CB8AC3E}">
        <p14:creationId xmlns:p14="http://schemas.microsoft.com/office/powerpoint/2010/main" val="815223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9C6BD3-A386-45A9-B437-ACD036466786}"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2727363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9C6BD3-A386-45A9-B437-ACD036466786}"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1599094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9C6BD3-A386-45A9-B437-ACD036466786}"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3165503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F376E5-1790-4A71-B7FC-E24E130CB00F}" type="datetime1">
              <a:rPr lang="en-US" smtClean="0">
                <a:solidFill>
                  <a:prstClr val="black">
                    <a:tint val="75000"/>
                  </a:prstClr>
                </a:solidFill>
              </a:rPr>
              <a:pPr/>
              <a:t>2/9/2016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4564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199A84-D172-441E-88EB-9EE5CDB56E37}" type="datetime1">
              <a:rPr lang="en-US" smtClean="0">
                <a:solidFill>
                  <a:prstClr val="black">
                    <a:tint val="75000"/>
                  </a:prstClr>
                </a:solidFill>
              </a:rPr>
              <a:pPr/>
              <a:t>2/9/2016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2538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DB575F-C6E8-4086-9ED9-152595CFBD5C}" type="datetime1">
              <a:rPr lang="en-US" smtClean="0">
                <a:solidFill>
                  <a:prstClr val="black">
                    <a:tint val="75000"/>
                  </a:prstClr>
                </a:solidFill>
              </a:rPr>
              <a:pPr/>
              <a:t>2/9/2016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0718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5D6CD9-7BC1-4841-92A1-873470C6A0E3}" type="datetime1">
              <a:rPr lang="en-US" smtClean="0">
                <a:solidFill>
                  <a:prstClr val="black">
                    <a:tint val="75000"/>
                  </a:prstClr>
                </a:solidFill>
              </a:rPr>
              <a:pPr/>
              <a:t>2/9/2016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6550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121266-5DDD-4D18-8BCB-FF4E98A8763C}" type="datetime1">
              <a:rPr lang="en-US" smtClean="0">
                <a:solidFill>
                  <a:prstClr val="black">
                    <a:tint val="75000"/>
                  </a:prstClr>
                </a:solidFill>
              </a:rPr>
              <a:pPr/>
              <a:t>2/9/2016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1315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7AD4E4-543F-4CE3-A7B6-188A1AA1EA06}" type="datetime1">
              <a:rPr lang="en-US" smtClean="0">
                <a:solidFill>
                  <a:prstClr val="black">
                    <a:tint val="75000"/>
                  </a:prstClr>
                </a:solidFill>
              </a:rPr>
              <a:pPr/>
              <a:t>2/9/2016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7691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04C734-8567-4C59-AB9F-2ED93C9B96B6}" type="datetime1">
              <a:rPr lang="en-US" smtClean="0">
                <a:solidFill>
                  <a:prstClr val="black">
                    <a:tint val="75000"/>
                  </a:prstClr>
                </a:solidFill>
              </a:rPr>
              <a:pPr/>
              <a:t>2/9/2016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85318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83D891-00FA-41F0-9569-B967A24F9464}" type="datetime1">
              <a:rPr lang="en-US" smtClean="0">
                <a:solidFill>
                  <a:prstClr val="black">
                    <a:tint val="75000"/>
                  </a:prstClr>
                </a:solidFill>
              </a:rPr>
              <a:pPr/>
              <a:t>2/9/2016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3200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9C6BD3-A386-45A9-B437-ACD036466786}"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20433051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CC64E5-5D7C-4551-AFB5-3C4A766AF1F0}" type="datetime1">
              <a:rPr lang="en-US" smtClean="0">
                <a:solidFill>
                  <a:prstClr val="black">
                    <a:tint val="75000"/>
                  </a:prstClr>
                </a:solidFill>
              </a:rPr>
              <a:pPr/>
              <a:t>2/9/2016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988713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DC440E-4A01-46FB-8E1F-9103C64EB153}" type="datetime1">
              <a:rPr lang="en-US" smtClean="0">
                <a:solidFill>
                  <a:prstClr val="black">
                    <a:tint val="75000"/>
                  </a:prstClr>
                </a:solidFill>
              </a:rPr>
              <a:pPr/>
              <a:t>2/9/2016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25276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15333-447A-4C71-8911-B7E0C526C156}" type="datetime1">
              <a:rPr lang="en-US" smtClean="0">
                <a:solidFill>
                  <a:prstClr val="black">
                    <a:tint val="75000"/>
                  </a:prstClr>
                </a:solidFill>
              </a:rPr>
              <a:pPr/>
              <a:t>2/9/2016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1016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9C6BD3-A386-45A9-B437-ACD036466786}"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2736052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9C6BD3-A386-45A9-B437-ACD036466786}" type="datetimeFigureOut">
              <a:rPr lang="en-US" smtClean="0"/>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2459159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9C6BD3-A386-45A9-B437-ACD036466786}" type="datetimeFigureOut">
              <a:rPr lang="en-US" smtClean="0"/>
              <a:t>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159261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9C6BD3-A386-45A9-B437-ACD036466786}" type="datetimeFigureOut">
              <a:rPr lang="en-US" smtClean="0"/>
              <a:t>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3378950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9C6BD3-A386-45A9-B437-ACD036466786}" type="datetimeFigureOut">
              <a:rPr lang="en-US" smtClean="0"/>
              <a:t>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4186518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9C6BD3-A386-45A9-B437-ACD036466786}" type="datetimeFigureOut">
              <a:rPr lang="en-US" smtClean="0"/>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3950593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9C6BD3-A386-45A9-B437-ACD036466786}" type="datetimeFigureOut">
              <a:rPr lang="en-US" smtClean="0"/>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2676570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C6BD3-A386-45A9-B437-ACD036466786}" type="datetimeFigureOut">
              <a:rPr lang="en-US" smtClean="0"/>
              <a:t>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EF8F21-1524-44D3-BBBB-D39B3FED929C}" type="slidenum">
              <a:rPr lang="en-US" smtClean="0"/>
              <a:t>‹#›</a:t>
            </a:fld>
            <a:endParaRPr lang="en-US"/>
          </a:p>
        </p:txBody>
      </p:sp>
    </p:spTree>
    <p:extLst>
      <p:ext uri="{BB962C8B-B14F-4D97-AF65-F5344CB8AC3E}">
        <p14:creationId xmlns:p14="http://schemas.microsoft.com/office/powerpoint/2010/main" val="4225337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24AA0-0CD9-42FB-8057-A6C8B8CB5FC7}" type="datetime1">
              <a:rPr lang="en-US" smtClean="0">
                <a:solidFill>
                  <a:prstClr val="black">
                    <a:tint val="75000"/>
                  </a:prstClr>
                </a:solidFill>
              </a:rPr>
              <a:pPr/>
              <a:t>2/9/2016</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7721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gif"/><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wmf"/><Relationship Id="rId7"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RED-BL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33472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Lowering Electricity Cost</a:t>
            </a:r>
            <a:endParaRPr lang="en-US" dirty="0"/>
          </a:p>
        </p:txBody>
      </p:sp>
      <p:sp>
        <p:nvSpPr>
          <p:cNvPr id="3" name="Content Placeholder 2"/>
          <p:cNvSpPr>
            <a:spLocks noGrp="1"/>
          </p:cNvSpPr>
          <p:nvPr>
            <p:ph idx="1"/>
          </p:nvPr>
        </p:nvSpPr>
        <p:spPr/>
        <p:txBody>
          <a:bodyPr/>
          <a:lstStyle/>
          <a:p>
            <a:r>
              <a:rPr lang="en-US" dirty="0" smtClean="0">
                <a:solidFill>
                  <a:schemeClr val="accent2">
                    <a:lumMod val="75000"/>
                  </a:schemeClr>
                </a:solidFill>
              </a:rPr>
              <a:t>Reduce bill</a:t>
            </a:r>
            <a:r>
              <a:rPr lang="en-US" dirty="0" smtClean="0"/>
              <a:t> by using </a:t>
            </a:r>
          </a:p>
          <a:p>
            <a:pPr lvl="1"/>
            <a:r>
              <a:rPr lang="en-US" dirty="0" smtClean="0"/>
              <a:t>Less electricity</a:t>
            </a:r>
          </a:p>
          <a:p>
            <a:pPr lvl="1"/>
            <a:r>
              <a:rPr lang="en-US" dirty="0" smtClean="0"/>
              <a:t>Cheaper electricity</a:t>
            </a:r>
            <a:endParaRPr lang="en-US" dirty="0"/>
          </a:p>
        </p:txBody>
      </p:sp>
      <p:cxnSp>
        <p:nvCxnSpPr>
          <p:cNvPr id="16" name="Straight Arrow Connector 15"/>
          <p:cNvCxnSpPr/>
          <p:nvPr/>
        </p:nvCxnSpPr>
        <p:spPr>
          <a:xfrm flipV="1">
            <a:off x="3352800" y="2133600"/>
            <a:ext cx="1447800" cy="3048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nvGraphicFramePr>
        <p:xfrm>
          <a:off x="4724400" y="1752600"/>
          <a:ext cx="4089400" cy="1737360"/>
        </p:xfrm>
        <a:graphic>
          <a:graphicData uri="http://schemas.openxmlformats.org/drawingml/2006/table">
            <a:tbl>
              <a:tblPr firstRow="1" bandRow="1">
                <a:tableStyleId>{2D5ABB26-0587-4C30-8999-92F81FD0307C}</a:tableStyleId>
              </a:tblPr>
              <a:tblGrid>
                <a:gridCol w="2133600"/>
                <a:gridCol w="1955800"/>
              </a:tblGrid>
              <a:tr h="370840">
                <a:tc>
                  <a:txBody>
                    <a:bodyPr/>
                    <a:lstStyle/>
                    <a:p>
                      <a:r>
                        <a:rPr lang="en-US" sz="2400" dirty="0" smtClean="0">
                          <a:solidFill>
                            <a:schemeClr val="tx2">
                              <a:lumMod val="60000"/>
                              <a:lumOff val="40000"/>
                            </a:schemeClr>
                          </a:solidFill>
                        </a:rPr>
                        <a:t>Energy Consumed (e)</a:t>
                      </a:r>
                      <a:endParaRPr lang="en-US" sz="24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2">
                              <a:lumMod val="60000"/>
                              <a:lumOff val="40000"/>
                            </a:schemeClr>
                          </a:solidFill>
                        </a:rPr>
                        <a:t>285</a:t>
                      </a:r>
                      <a:r>
                        <a:rPr lang="en-US" sz="2400" baseline="0" dirty="0" smtClean="0">
                          <a:solidFill>
                            <a:schemeClr val="tx2">
                              <a:lumMod val="60000"/>
                              <a:lumOff val="40000"/>
                            </a:schemeClr>
                          </a:solidFill>
                        </a:rPr>
                        <a:t> Million kWh</a:t>
                      </a:r>
                      <a:endParaRPr lang="en-US" sz="2400" dirty="0" smtClean="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2">
                              <a:lumMod val="60000"/>
                              <a:lumOff val="40000"/>
                            </a:schemeClr>
                          </a:solidFill>
                        </a:rPr>
                        <a:t>Unit Price (p)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400" dirty="0" smtClean="0">
                          <a:solidFill>
                            <a:schemeClr val="tx2">
                              <a:lumMod val="60000"/>
                              <a:lumOff val="40000"/>
                            </a:schemeClr>
                          </a:solidFill>
                        </a:rPr>
                        <a:t>$0.7</a:t>
                      </a:r>
                      <a:endParaRPr lang="en-US" sz="24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rPr>
                        <a:t>Total Bill</a:t>
                      </a:r>
                      <a:r>
                        <a:rPr lang="en-US" sz="2400" baseline="0" dirty="0" smtClean="0">
                          <a:solidFill>
                            <a:schemeClr val="bg1"/>
                          </a:solidFill>
                        </a:rPr>
                        <a:t> = e x p</a:t>
                      </a:r>
                      <a:endParaRPr lang="en-US" sz="2400"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rPr>
                        <a:t>$200 Million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bl>
          </a:graphicData>
        </a:graphic>
      </p:graphicFrame>
      <p:cxnSp>
        <p:nvCxnSpPr>
          <p:cNvPr id="19" name="Straight Arrow Connector 18"/>
          <p:cNvCxnSpPr/>
          <p:nvPr/>
        </p:nvCxnSpPr>
        <p:spPr>
          <a:xfrm flipV="1">
            <a:off x="3962400" y="2895600"/>
            <a:ext cx="762000" cy="1524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7" name="Content Placeholder 2"/>
          <p:cNvSpPr txBox="1">
            <a:spLocks/>
          </p:cNvSpPr>
          <p:nvPr/>
        </p:nvSpPr>
        <p:spPr>
          <a:xfrm>
            <a:off x="2209800" y="3868275"/>
            <a:ext cx="6781800" cy="16303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Hardware consolidation</a:t>
            </a:r>
          </a:p>
          <a:p>
            <a:pPr lvl="1"/>
            <a:r>
              <a:rPr lang="en-US" dirty="0" smtClean="0"/>
              <a:t>May cut electricity consumption by </a:t>
            </a:r>
            <a:r>
              <a:rPr lang="en-US" dirty="0" err="1" smtClean="0"/>
              <a:t>upto</a:t>
            </a:r>
            <a:r>
              <a:rPr lang="en-US" dirty="0" smtClean="0"/>
              <a:t> 80% []</a:t>
            </a:r>
          </a:p>
          <a:p>
            <a:r>
              <a:rPr lang="en-US" dirty="0" smtClean="0"/>
              <a:t>Upgrading to energy efficient hardware</a:t>
            </a:r>
          </a:p>
          <a:p>
            <a:r>
              <a:rPr lang="en-US" dirty="0" smtClean="0"/>
              <a:t>Resource pruning</a:t>
            </a:r>
          </a:p>
        </p:txBody>
      </p:sp>
    </p:spTree>
    <p:extLst>
      <p:ext uri="{BB962C8B-B14F-4D97-AF65-F5344CB8AC3E}">
        <p14:creationId xmlns:p14="http://schemas.microsoft.com/office/powerpoint/2010/main" val="51123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7"/>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Cheaper Electricity</a:t>
            </a:r>
            <a:endParaRPr lang="en-US" dirty="0"/>
          </a:p>
        </p:txBody>
      </p:sp>
      <p:sp>
        <p:nvSpPr>
          <p:cNvPr id="4" name="Oval 3"/>
          <p:cNvSpPr/>
          <p:nvPr/>
        </p:nvSpPr>
        <p:spPr>
          <a:xfrm>
            <a:off x="1359933" y="3821668"/>
            <a:ext cx="685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502933" y="4355068"/>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417333" y="3478768"/>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902733" y="5955268"/>
            <a:ext cx="487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017533" y="6031468"/>
            <a:ext cx="622991" cy="369332"/>
          </a:xfrm>
          <a:prstGeom prst="rect">
            <a:avLst/>
          </a:prstGeom>
          <a:noFill/>
        </p:spPr>
        <p:txBody>
          <a:bodyPr wrap="none" rtlCol="0">
            <a:spAutoFit/>
          </a:bodyPr>
          <a:lstStyle/>
          <a:p>
            <a:r>
              <a:rPr lang="en-US" dirty="0" smtClean="0"/>
              <a:t>Sites</a:t>
            </a:r>
            <a:endParaRPr lang="en-US" dirty="0"/>
          </a:p>
        </p:txBody>
      </p:sp>
      <p:sp>
        <p:nvSpPr>
          <p:cNvPr id="10" name="TextBox 9"/>
          <p:cNvSpPr txBox="1"/>
          <p:nvPr/>
        </p:nvSpPr>
        <p:spPr>
          <a:xfrm>
            <a:off x="1512333" y="6107668"/>
            <a:ext cx="301686" cy="369332"/>
          </a:xfrm>
          <a:prstGeom prst="rect">
            <a:avLst/>
          </a:prstGeom>
          <a:noFill/>
        </p:spPr>
        <p:txBody>
          <a:bodyPr wrap="none" rtlCol="0">
            <a:spAutoFit/>
          </a:bodyPr>
          <a:lstStyle/>
          <a:p>
            <a:r>
              <a:rPr lang="en-US" dirty="0" smtClean="0"/>
              <a:t>1</a:t>
            </a:r>
            <a:endParaRPr lang="en-US" dirty="0"/>
          </a:p>
        </p:txBody>
      </p:sp>
      <p:sp>
        <p:nvSpPr>
          <p:cNvPr id="11" name="TextBox 10"/>
          <p:cNvSpPr txBox="1"/>
          <p:nvPr/>
        </p:nvSpPr>
        <p:spPr>
          <a:xfrm>
            <a:off x="2734647" y="6107668"/>
            <a:ext cx="301686" cy="369332"/>
          </a:xfrm>
          <a:prstGeom prst="rect">
            <a:avLst/>
          </a:prstGeom>
          <a:noFill/>
        </p:spPr>
        <p:txBody>
          <a:bodyPr wrap="none" rtlCol="0">
            <a:spAutoFit/>
          </a:bodyPr>
          <a:lstStyle/>
          <a:p>
            <a:r>
              <a:rPr lang="en-US" dirty="0" smtClean="0"/>
              <a:t>2</a:t>
            </a:r>
            <a:endParaRPr lang="en-US" dirty="0"/>
          </a:p>
        </p:txBody>
      </p:sp>
      <p:sp>
        <p:nvSpPr>
          <p:cNvPr id="12" name="TextBox 11"/>
          <p:cNvSpPr txBox="1"/>
          <p:nvPr/>
        </p:nvSpPr>
        <p:spPr>
          <a:xfrm>
            <a:off x="3725247" y="6107668"/>
            <a:ext cx="301686" cy="369332"/>
          </a:xfrm>
          <a:prstGeom prst="rect">
            <a:avLst/>
          </a:prstGeom>
          <a:noFill/>
        </p:spPr>
        <p:txBody>
          <a:bodyPr wrap="none" rtlCol="0">
            <a:spAutoFit/>
          </a:bodyPr>
          <a:lstStyle/>
          <a:p>
            <a:r>
              <a:rPr lang="en-US" dirty="0" smtClean="0"/>
              <a:t>3</a:t>
            </a:r>
            <a:endParaRPr lang="en-US" dirty="0"/>
          </a:p>
        </p:txBody>
      </p:sp>
      <p:cxnSp>
        <p:nvCxnSpPr>
          <p:cNvPr id="14" name="Straight Arrow Connector 13"/>
          <p:cNvCxnSpPr/>
          <p:nvPr/>
        </p:nvCxnSpPr>
        <p:spPr>
          <a:xfrm flipV="1">
            <a:off x="902733" y="2602468"/>
            <a:ext cx="0" cy="3352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16200000">
            <a:off x="-247216" y="4119519"/>
            <a:ext cx="1625766" cy="369332"/>
          </a:xfrm>
          <a:prstGeom prst="rect">
            <a:avLst/>
          </a:prstGeom>
          <a:noFill/>
        </p:spPr>
        <p:txBody>
          <a:bodyPr wrap="none" rtlCol="0">
            <a:spAutoFit/>
          </a:bodyPr>
          <a:lstStyle/>
          <a:p>
            <a:r>
              <a:rPr lang="en-US" dirty="0" smtClean="0"/>
              <a:t>Electricity price</a:t>
            </a:r>
            <a:endParaRPr lang="en-US"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3800" y="1143000"/>
            <a:ext cx="5381625" cy="2883319"/>
          </a:xfrm>
          <a:prstGeom prst="rect">
            <a:avLst/>
          </a:prstGeom>
        </p:spPr>
      </p:pic>
      <p:sp>
        <p:nvSpPr>
          <p:cNvPr id="3" name="Chord 2"/>
          <p:cNvSpPr/>
          <p:nvPr/>
        </p:nvSpPr>
        <p:spPr>
          <a:xfrm>
            <a:off x="1374718" y="3830082"/>
            <a:ext cx="640080" cy="677385"/>
          </a:xfrm>
          <a:prstGeom prst="chord">
            <a:avLst>
              <a:gd name="adj1" fmla="val 5321798"/>
              <a:gd name="adj2" fmla="val 162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hord 17"/>
          <p:cNvSpPr/>
          <p:nvPr/>
        </p:nvSpPr>
        <p:spPr>
          <a:xfrm>
            <a:off x="2506640" y="4357048"/>
            <a:ext cx="640080" cy="677385"/>
          </a:xfrm>
          <a:prstGeom prst="chord">
            <a:avLst>
              <a:gd name="adj1" fmla="val 5321798"/>
              <a:gd name="adj2" fmla="val 162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ular Callout 6"/>
          <p:cNvSpPr/>
          <p:nvPr/>
        </p:nvSpPr>
        <p:spPr>
          <a:xfrm>
            <a:off x="1173346" y="2819400"/>
            <a:ext cx="2243987" cy="527259"/>
          </a:xfrm>
          <a:prstGeom prst="wedgeRoundRectCallout">
            <a:avLst>
              <a:gd name="adj1" fmla="val 19916"/>
              <a:gd name="adj2" fmla="val 2359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Workload relocation</a:t>
            </a:r>
            <a:endParaRPr lang="en-US" dirty="0"/>
          </a:p>
        </p:txBody>
      </p:sp>
    </p:spTree>
    <p:extLst>
      <p:ext uri="{BB962C8B-B14F-4D97-AF65-F5344CB8AC3E}">
        <p14:creationId xmlns:p14="http://schemas.microsoft.com/office/powerpoint/2010/main" val="344610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mph" presetSubtype="1" nodeType="withEffect">
                                  <p:stCondLst>
                                    <p:cond delay="0"/>
                                  </p:stCondLst>
                                  <p:childTnLst>
                                    <p:set>
                                      <p:cBhvr>
                                        <p:cTn id="8" dur="indefinite"/>
                                        <p:tgtEl>
                                          <p:spTgt spid="5"/>
                                        </p:tgtEl>
                                        <p:attrNameLst>
                                          <p:attrName>fillcolor</p:attrName>
                                        </p:attrNameLst>
                                      </p:cBhvr>
                                      <p:to>
                                        <p:clrVal>
                                          <a:schemeClr val="accent1"/>
                                        </p:clrVal>
                                      </p:to>
                                    </p:set>
                                    <p:set>
                                      <p:cBhvr>
                                        <p:cTn id="9" dur="indefinite"/>
                                        <p:tgtEl>
                                          <p:spTgt spid="5"/>
                                        </p:tgtEl>
                                        <p:attrNameLst>
                                          <p:attrName>fill.type</p:attrName>
                                        </p:attrNameLst>
                                      </p:cBhvr>
                                      <p:to>
                                        <p:strVal val="solid"/>
                                      </p:to>
                                    </p:set>
                                    <p:set>
                                      <p:cBhvr>
                                        <p:cTn id="10" dur="indefinite"/>
                                        <p:tgtEl>
                                          <p:spTgt spid="5"/>
                                        </p:tgtEl>
                                        <p:attrNameLst>
                                          <p:attrName>fill.on</p:attrName>
                                        </p:attrNameLst>
                                      </p:cBhvr>
                                      <p:to>
                                        <p:strVal val="true"/>
                                      </p:to>
                                    </p:set>
                                  </p:childTnLst>
                                </p:cTn>
                              </p:par>
                              <p:par>
                                <p:cTn id="11" presetID="1" presetClass="exit"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2000" fill="hold"/>
                                        <p:tgtEl>
                                          <p:spTgt spid="4"/>
                                        </p:tgtEl>
                                        <p:attrNameLst>
                                          <p:attrName>fillcolor</p:attrName>
                                        </p:attrNameLst>
                                      </p:cBhvr>
                                      <p:to>
                                        <a:schemeClr val="accent1"/>
                                      </p:to>
                                    </p:animClr>
                                    <p:set>
                                      <p:cBhvr>
                                        <p:cTn id="27" dur="2000" fill="hold"/>
                                        <p:tgtEl>
                                          <p:spTgt spid="4"/>
                                        </p:tgtEl>
                                        <p:attrNameLst>
                                          <p:attrName>fill.type</p:attrName>
                                        </p:attrNameLst>
                                      </p:cBhvr>
                                      <p:to>
                                        <p:strVal val="solid"/>
                                      </p:to>
                                    </p:set>
                                    <p:set>
                                      <p:cBhvr>
                                        <p:cTn id="28" dur="2000" fill="hold"/>
                                        <p:tgtEl>
                                          <p:spTgt spid="4"/>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2000" fill="hold"/>
                                        <p:tgtEl>
                                          <p:spTgt spid="6"/>
                                        </p:tgtEl>
                                        <p:attrNameLst>
                                          <p:attrName>fillcolor</p:attrName>
                                        </p:attrNameLst>
                                      </p:cBhvr>
                                      <p:to>
                                        <a:schemeClr val="accent1"/>
                                      </p:to>
                                    </p:animClr>
                                    <p:set>
                                      <p:cBhvr>
                                        <p:cTn id="33" dur="2000" fill="hold"/>
                                        <p:tgtEl>
                                          <p:spTgt spid="6"/>
                                        </p:tgtEl>
                                        <p:attrNameLst>
                                          <p:attrName>fill.type</p:attrName>
                                        </p:attrNameLst>
                                      </p:cBhvr>
                                      <p:to>
                                        <p:strVal val="solid"/>
                                      </p:to>
                                    </p:set>
                                    <p:set>
                                      <p:cBhvr>
                                        <p:cTn id="34" dur="2000" fill="hold"/>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8" grpId="0" animBg="1"/>
      <p:bldP spid="7" grpId="0" animBg="1"/>
      <p:bldP spid="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Better Strategy</a:t>
            </a:r>
            <a:endParaRPr lang="en-US" dirty="0"/>
          </a:p>
        </p:txBody>
      </p:sp>
      <p:cxnSp>
        <p:nvCxnSpPr>
          <p:cNvPr id="25" name="Straight Arrow Connector 24"/>
          <p:cNvCxnSpPr/>
          <p:nvPr/>
        </p:nvCxnSpPr>
        <p:spPr>
          <a:xfrm flipV="1">
            <a:off x="350449" y="1066800"/>
            <a:ext cx="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50449" y="3962400"/>
            <a:ext cx="3429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493449" y="4038600"/>
            <a:ext cx="1093504" cy="369332"/>
          </a:xfrm>
          <a:prstGeom prst="rect">
            <a:avLst/>
          </a:prstGeom>
          <a:noFill/>
        </p:spPr>
        <p:txBody>
          <a:bodyPr wrap="none" rtlCol="0">
            <a:spAutoFit/>
          </a:bodyPr>
          <a:lstStyle/>
          <a:p>
            <a:r>
              <a:rPr lang="en-US" dirty="0" smtClean="0"/>
              <a:t>Workload</a:t>
            </a:r>
            <a:endParaRPr lang="en-US" dirty="0"/>
          </a:p>
        </p:txBody>
      </p:sp>
      <p:cxnSp>
        <p:nvCxnSpPr>
          <p:cNvPr id="28" name="Straight Connector 27"/>
          <p:cNvCxnSpPr/>
          <p:nvPr/>
        </p:nvCxnSpPr>
        <p:spPr>
          <a:xfrm flipV="1">
            <a:off x="350449" y="1524000"/>
            <a:ext cx="2819400" cy="243840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060479" y="1307068"/>
            <a:ext cx="1499770" cy="369332"/>
          </a:xfrm>
          <a:prstGeom prst="rect">
            <a:avLst/>
          </a:prstGeom>
          <a:noFill/>
        </p:spPr>
        <p:txBody>
          <a:bodyPr wrap="none" rtlCol="0">
            <a:spAutoFit/>
          </a:bodyPr>
          <a:lstStyle/>
          <a:p>
            <a:r>
              <a:rPr lang="en-US" dirty="0" smtClean="0">
                <a:solidFill>
                  <a:srgbClr val="FF0000"/>
                </a:solidFill>
              </a:rPr>
              <a:t>Real Network</a:t>
            </a:r>
            <a:endParaRPr lang="en-US" dirty="0">
              <a:solidFill>
                <a:srgbClr val="FF0000"/>
              </a:solidFill>
            </a:endParaRPr>
          </a:p>
        </p:txBody>
      </p:sp>
      <p:sp>
        <p:nvSpPr>
          <p:cNvPr id="30" name="TextBox 29"/>
          <p:cNvSpPr txBox="1"/>
          <p:nvPr/>
        </p:nvSpPr>
        <p:spPr>
          <a:xfrm>
            <a:off x="1645849" y="2743200"/>
            <a:ext cx="1505412" cy="369332"/>
          </a:xfrm>
          <a:prstGeom prst="rect">
            <a:avLst/>
          </a:prstGeom>
          <a:noFill/>
        </p:spPr>
        <p:txBody>
          <a:bodyPr wrap="none" rtlCol="0">
            <a:spAutoFit/>
          </a:bodyPr>
          <a:lstStyle/>
          <a:p>
            <a:r>
              <a:rPr lang="en-US" dirty="0" smtClean="0">
                <a:solidFill>
                  <a:srgbClr val="00B050"/>
                </a:solidFill>
              </a:rPr>
              <a:t>Ideal Network</a:t>
            </a:r>
            <a:endParaRPr lang="en-US" dirty="0">
              <a:solidFill>
                <a:srgbClr val="00B050"/>
              </a:solidFill>
            </a:endParaRPr>
          </a:p>
        </p:txBody>
      </p:sp>
      <p:cxnSp>
        <p:nvCxnSpPr>
          <p:cNvPr id="31" name="Straight Arrow Connector 30"/>
          <p:cNvCxnSpPr/>
          <p:nvPr/>
        </p:nvCxnSpPr>
        <p:spPr>
          <a:xfrm>
            <a:off x="807649" y="1524000"/>
            <a:ext cx="0" cy="533400"/>
          </a:xfrm>
          <a:prstGeom prst="straightConnector1">
            <a:avLst/>
          </a:prstGeom>
          <a:ln>
            <a:solidFill>
              <a:schemeClr val="accent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 name="Rounded Rectangular Callout 31"/>
          <p:cNvSpPr/>
          <p:nvPr/>
        </p:nvSpPr>
        <p:spPr>
          <a:xfrm>
            <a:off x="807649" y="609600"/>
            <a:ext cx="2590800" cy="685800"/>
          </a:xfrm>
          <a:prstGeom prst="wedgeRoundRectCallout">
            <a:avLst>
              <a:gd name="adj1" fmla="val -47164"/>
              <a:gd name="adj2" fmla="val 857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Our playground when using cheaper electricity</a:t>
            </a:r>
            <a:endParaRPr lang="en-US" dirty="0"/>
          </a:p>
        </p:txBody>
      </p:sp>
      <p:cxnSp>
        <p:nvCxnSpPr>
          <p:cNvPr id="33" name="Straight Arrow Connector 32"/>
          <p:cNvCxnSpPr/>
          <p:nvPr/>
        </p:nvCxnSpPr>
        <p:spPr>
          <a:xfrm>
            <a:off x="807649" y="1981200"/>
            <a:ext cx="0" cy="2001185"/>
          </a:xfrm>
          <a:prstGeom prst="straightConnector1">
            <a:avLst/>
          </a:prstGeom>
          <a:ln>
            <a:solidFill>
              <a:srgbClr val="008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4" name="Rounded Rectangular Callout 33"/>
          <p:cNvSpPr/>
          <p:nvPr/>
        </p:nvSpPr>
        <p:spPr>
          <a:xfrm>
            <a:off x="1188649" y="1828800"/>
            <a:ext cx="2438400" cy="685800"/>
          </a:xfrm>
          <a:prstGeom prst="wedgeRoundRectCallout">
            <a:avLst>
              <a:gd name="adj1" fmla="val -62290"/>
              <a:gd name="adj2" fmla="val 1069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Couldn’t do anything about this</a:t>
            </a:r>
            <a:endParaRPr lang="en-US" dirty="0"/>
          </a:p>
        </p:txBody>
      </p:sp>
      <p:grpSp>
        <p:nvGrpSpPr>
          <p:cNvPr id="35" name="Group 34"/>
          <p:cNvGrpSpPr/>
          <p:nvPr/>
        </p:nvGrpSpPr>
        <p:grpSpPr>
          <a:xfrm>
            <a:off x="-30551" y="1004248"/>
            <a:ext cx="6380819" cy="1066800"/>
            <a:chOff x="2292126" y="1371600"/>
            <a:chExt cx="6380819" cy="1066800"/>
          </a:xfrm>
        </p:grpSpPr>
        <p:cxnSp>
          <p:nvCxnSpPr>
            <p:cNvPr id="36" name="Straight Connector 35"/>
            <p:cNvCxnSpPr/>
            <p:nvPr/>
          </p:nvCxnSpPr>
          <p:spPr>
            <a:xfrm flipV="1">
              <a:off x="2292126" y="1905000"/>
              <a:ext cx="3194274" cy="533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5478671" y="1371600"/>
              <a:ext cx="3194274" cy="533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rot="16200000">
            <a:off x="-1195322" y="2422170"/>
            <a:ext cx="2711127" cy="369332"/>
          </a:xfrm>
          <a:prstGeom prst="rect">
            <a:avLst/>
          </a:prstGeom>
          <a:solidFill>
            <a:schemeClr val="bg1"/>
          </a:solidFill>
        </p:spPr>
        <p:txBody>
          <a:bodyPr wrap="none" rtlCol="0">
            <a:spAutoFit/>
          </a:bodyPr>
          <a:lstStyle/>
          <a:p>
            <a:r>
              <a:rPr lang="en-US" dirty="0" smtClean="0"/>
              <a:t>Power consumption (Watt)</a:t>
            </a:r>
            <a:endParaRPr lang="en-US" dirty="0"/>
          </a:p>
        </p:txBody>
      </p:sp>
      <p:sp>
        <p:nvSpPr>
          <p:cNvPr id="39" name="Oval 38"/>
          <p:cNvSpPr/>
          <p:nvPr/>
        </p:nvSpPr>
        <p:spPr>
          <a:xfrm>
            <a:off x="5711297" y="1828800"/>
            <a:ext cx="685800" cy="685800"/>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854297" y="2362200"/>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768697" y="1485900"/>
            <a:ext cx="685800" cy="685800"/>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a:off x="5254097" y="3962400"/>
            <a:ext cx="374546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928773" y="4484132"/>
            <a:ext cx="622991" cy="369332"/>
          </a:xfrm>
          <a:prstGeom prst="rect">
            <a:avLst/>
          </a:prstGeom>
          <a:noFill/>
        </p:spPr>
        <p:txBody>
          <a:bodyPr wrap="none" rtlCol="0">
            <a:spAutoFit/>
          </a:bodyPr>
          <a:lstStyle/>
          <a:p>
            <a:r>
              <a:rPr lang="en-US" dirty="0" smtClean="0"/>
              <a:t>Sites</a:t>
            </a:r>
            <a:endParaRPr lang="en-US" dirty="0"/>
          </a:p>
        </p:txBody>
      </p:sp>
      <p:sp>
        <p:nvSpPr>
          <p:cNvPr id="44" name="TextBox 43"/>
          <p:cNvSpPr txBox="1"/>
          <p:nvPr/>
        </p:nvSpPr>
        <p:spPr>
          <a:xfrm>
            <a:off x="5863697" y="4114800"/>
            <a:ext cx="301686" cy="369332"/>
          </a:xfrm>
          <a:prstGeom prst="rect">
            <a:avLst/>
          </a:prstGeom>
          <a:noFill/>
        </p:spPr>
        <p:txBody>
          <a:bodyPr wrap="none" rtlCol="0">
            <a:spAutoFit/>
          </a:bodyPr>
          <a:lstStyle/>
          <a:p>
            <a:r>
              <a:rPr lang="en-US" dirty="0" smtClean="0"/>
              <a:t>1</a:t>
            </a:r>
            <a:endParaRPr lang="en-US" dirty="0"/>
          </a:p>
        </p:txBody>
      </p:sp>
      <p:sp>
        <p:nvSpPr>
          <p:cNvPr id="45" name="TextBox 44"/>
          <p:cNvSpPr txBox="1"/>
          <p:nvPr/>
        </p:nvSpPr>
        <p:spPr>
          <a:xfrm>
            <a:off x="7086011" y="4114800"/>
            <a:ext cx="301686" cy="369332"/>
          </a:xfrm>
          <a:prstGeom prst="rect">
            <a:avLst/>
          </a:prstGeom>
          <a:noFill/>
        </p:spPr>
        <p:txBody>
          <a:bodyPr wrap="none" rtlCol="0">
            <a:spAutoFit/>
          </a:bodyPr>
          <a:lstStyle/>
          <a:p>
            <a:r>
              <a:rPr lang="en-US" dirty="0" smtClean="0"/>
              <a:t>2</a:t>
            </a:r>
            <a:endParaRPr lang="en-US" dirty="0"/>
          </a:p>
        </p:txBody>
      </p:sp>
      <p:sp>
        <p:nvSpPr>
          <p:cNvPr id="46" name="TextBox 45"/>
          <p:cNvSpPr txBox="1"/>
          <p:nvPr/>
        </p:nvSpPr>
        <p:spPr>
          <a:xfrm>
            <a:off x="8076611" y="4114800"/>
            <a:ext cx="301686" cy="369332"/>
          </a:xfrm>
          <a:prstGeom prst="rect">
            <a:avLst/>
          </a:prstGeom>
          <a:noFill/>
        </p:spPr>
        <p:txBody>
          <a:bodyPr wrap="none" rtlCol="0">
            <a:spAutoFit/>
          </a:bodyPr>
          <a:lstStyle/>
          <a:p>
            <a:r>
              <a:rPr lang="en-US" dirty="0" smtClean="0"/>
              <a:t>3</a:t>
            </a:r>
            <a:endParaRPr lang="en-US" dirty="0"/>
          </a:p>
        </p:txBody>
      </p:sp>
      <p:cxnSp>
        <p:nvCxnSpPr>
          <p:cNvPr id="47" name="Straight Arrow Connector 46"/>
          <p:cNvCxnSpPr/>
          <p:nvPr/>
        </p:nvCxnSpPr>
        <p:spPr>
          <a:xfrm flipV="1">
            <a:off x="5254097" y="1270948"/>
            <a:ext cx="0" cy="26914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rot="16200000">
            <a:off x="4104148" y="2126651"/>
            <a:ext cx="1625766" cy="369332"/>
          </a:xfrm>
          <a:prstGeom prst="rect">
            <a:avLst/>
          </a:prstGeom>
          <a:noFill/>
        </p:spPr>
        <p:txBody>
          <a:bodyPr wrap="none" rtlCol="0">
            <a:spAutoFit/>
          </a:bodyPr>
          <a:lstStyle/>
          <a:p>
            <a:r>
              <a:rPr lang="en-US" dirty="0" smtClean="0"/>
              <a:t>Electricity price</a:t>
            </a:r>
            <a:endParaRPr lang="en-US" dirty="0"/>
          </a:p>
        </p:txBody>
      </p:sp>
      <p:sp>
        <p:nvSpPr>
          <p:cNvPr id="49" name="Content Placeholder 2"/>
          <p:cNvSpPr>
            <a:spLocks noGrp="1"/>
          </p:cNvSpPr>
          <p:nvPr>
            <p:ph idx="1"/>
          </p:nvPr>
        </p:nvSpPr>
        <p:spPr>
          <a:xfrm>
            <a:off x="3813703" y="5049672"/>
            <a:ext cx="3120497" cy="1828800"/>
          </a:xfrm>
        </p:spPr>
        <p:txBody>
          <a:bodyPr/>
          <a:lstStyle/>
          <a:p>
            <a:r>
              <a:rPr lang="en-US" sz="2400" dirty="0" smtClean="0"/>
              <a:t>Servers</a:t>
            </a:r>
          </a:p>
          <a:p>
            <a:r>
              <a:rPr lang="en-US" sz="2400" dirty="0" smtClean="0"/>
              <a:t>Storage</a:t>
            </a:r>
            <a:endParaRPr lang="en-US" sz="2400" dirty="0"/>
          </a:p>
        </p:txBody>
      </p:sp>
      <p:sp>
        <p:nvSpPr>
          <p:cNvPr id="50" name="Content Placeholder 2"/>
          <p:cNvSpPr txBox="1">
            <a:spLocks/>
          </p:cNvSpPr>
          <p:nvPr/>
        </p:nvSpPr>
        <p:spPr>
          <a:xfrm>
            <a:off x="0" y="5029200"/>
            <a:ext cx="3120497" cy="1828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smtClean="0"/>
              <a:t>Power distribution</a:t>
            </a:r>
          </a:p>
          <a:p>
            <a:r>
              <a:rPr lang="en-US" sz="2400" dirty="0" smtClean="0"/>
              <a:t>Cooling</a:t>
            </a:r>
          </a:p>
          <a:p>
            <a:r>
              <a:rPr lang="en-US" sz="2400" dirty="0" smtClean="0"/>
              <a:t>Network</a:t>
            </a:r>
          </a:p>
          <a:p>
            <a:r>
              <a:rPr lang="en-US" sz="2400" dirty="0" smtClean="0"/>
              <a:t>Some servers</a:t>
            </a:r>
            <a:endParaRPr lang="en-US" sz="2400" dirty="0"/>
          </a:p>
        </p:txBody>
      </p:sp>
      <p:sp>
        <p:nvSpPr>
          <p:cNvPr id="4" name="TextBox 3"/>
          <p:cNvSpPr txBox="1"/>
          <p:nvPr/>
        </p:nvSpPr>
        <p:spPr>
          <a:xfrm>
            <a:off x="685800" y="4643735"/>
            <a:ext cx="1825884" cy="461665"/>
          </a:xfrm>
          <a:prstGeom prst="rect">
            <a:avLst/>
          </a:prstGeom>
          <a:noFill/>
        </p:spPr>
        <p:txBody>
          <a:bodyPr wrap="none" rtlCol="0">
            <a:spAutoFit/>
          </a:bodyPr>
          <a:lstStyle/>
          <a:p>
            <a:r>
              <a:rPr lang="en-US" sz="2400" u="sng" dirty="0" smtClean="0">
                <a:solidFill>
                  <a:srgbClr val="FF0000"/>
                </a:solidFill>
              </a:rPr>
              <a:t>Inelastic load</a:t>
            </a:r>
            <a:endParaRPr lang="en-US" sz="2400" u="sng" dirty="0">
              <a:solidFill>
                <a:srgbClr val="FF0000"/>
              </a:solidFill>
            </a:endParaRPr>
          </a:p>
        </p:txBody>
      </p:sp>
      <p:sp>
        <p:nvSpPr>
          <p:cNvPr id="51" name="TextBox 50"/>
          <p:cNvSpPr txBox="1"/>
          <p:nvPr/>
        </p:nvSpPr>
        <p:spPr>
          <a:xfrm>
            <a:off x="3906271" y="4648200"/>
            <a:ext cx="1583832" cy="461665"/>
          </a:xfrm>
          <a:prstGeom prst="rect">
            <a:avLst/>
          </a:prstGeom>
          <a:noFill/>
        </p:spPr>
        <p:txBody>
          <a:bodyPr wrap="none" rtlCol="0">
            <a:spAutoFit/>
          </a:bodyPr>
          <a:lstStyle/>
          <a:p>
            <a:r>
              <a:rPr lang="en-US" sz="2400" u="sng" dirty="0" smtClean="0">
                <a:solidFill>
                  <a:srgbClr val="008000"/>
                </a:solidFill>
              </a:rPr>
              <a:t>Elastic load</a:t>
            </a:r>
            <a:endParaRPr lang="en-US" sz="2400" u="sng" dirty="0">
              <a:solidFill>
                <a:srgbClr val="008000"/>
              </a:solidFill>
            </a:endParaRPr>
          </a:p>
        </p:txBody>
      </p:sp>
      <p:sp>
        <p:nvSpPr>
          <p:cNvPr id="5" name="Rectangle 4"/>
          <p:cNvSpPr/>
          <p:nvPr/>
        </p:nvSpPr>
        <p:spPr>
          <a:xfrm>
            <a:off x="0" y="4668798"/>
            <a:ext cx="2895600" cy="21892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200400" y="4661848"/>
            <a:ext cx="2895600" cy="21892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913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1"/>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32"/>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4"/>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3"/>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40"/>
                                        </p:tgtEl>
                                        <p:attrNameLst>
                                          <p:attrName>fillcolor</p:attrName>
                                        </p:attrNameLst>
                                      </p:cBhvr>
                                      <p:to>
                                        <p:clrVal>
                                          <a:srgbClr val="969696"/>
                                        </p:clrVal>
                                      </p:to>
                                    </p:set>
                                    <p:set>
                                      <p:cBhvr>
                                        <p:cTn id="49" dur="indefinite"/>
                                        <p:tgtEl>
                                          <p:spTgt spid="40"/>
                                        </p:tgtEl>
                                        <p:attrNameLst>
                                          <p:attrName>fill.type</p:attrName>
                                        </p:attrNameLst>
                                      </p:cBhvr>
                                      <p:to>
                                        <p:strVal val="solid"/>
                                      </p:to>
                                    </p:set>
                                    <p:set>
                                      <p:cBhvr>
                                        <p:cTn id="50" dur="indefinite"/>
                                        <p:tgtEl>
                                          <p:spTgt spid="40"/>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7" presetClass="emph" presetSubtype="2" fill="hold" nodeType="clickEffect">
                                  <p:stCondLst>
                                    <p:cond delay="0"/>
                                  </p:stCondLst>
                                  <p:childTnLst>
                                    <p:animClr clrSpc="rgb" dir="cw">
                                      <p:cBhvr>
                                        <p:cTn id="54" dur="2000" fill="hold"/>
                                        <p:tgtEl>
                                          <p:spTgt spid="39"/>
                                        </p:tgtEl>
                                        <p:attrNameLst>
                                          <p:attrName>stroke.color</p:attrName>
                                        </p:attrNameLst>
                                      </p:cBhvr>
                                      <p:to>
                                        <a:srgbClr val="FC2610"/>
                                      </p:to>
                                    </p:animClr>
                                    <p:set>
                                      <p:cBhvr>
                                        <p:cTn id="55" dur="2000" fill="hold"/>
                                        <p:tgtEl>
                                          <p:spTgt spid="39"/>
                                        </p:tgtEl>
                                        <p:attrNameLst>
                                          <p:attrName>stroke.on</p:attrName>
                                        </p:attrNameLst>
                                      </p:cBhvr>
                                      <p:to>
                                        <p:strVal val="true"/>
                                      </p:to>
                                    </p:set>
                                  </p:childTnLst>
                                </p:cTn>
                              </p:par>
                            </p:childTnLst>
                          </p:cTn>
                        </p:par>
                      </p:childTnLst>
                    </p:cTn>
                  </p:par>
                  <p:par>
                    <p:cTn id="56" fill="hold">
                      <p:stCondLst>
                        <p:cond delay="indefinite"/>
                      </p:stCondLst>
                      <p:childTnLst>
                        <p:par>
                          <p:cTn id="57" fill="hold">
                            <p:stCondLst>
                              <p:cond delay="0"/>
                            </p:stCondLst>
                            <p:childTnLst>
                              <p:par>
                                <p:cTn id="58" presetID="1" presetClass="emph" presetSubtype="1" nodeType="clickEffect">
                                  <p:stCondLst>
                                    <p:cond delay="0"/>
                                  </p:stCondLst>
                                  <p:childTnLst>
                                    <p:set>
                                      <p:cBhvr>
                                        <p:cTn id="59" dur="indefinite"/>
                                        <p:tgtEl>
                                          <p:spTgt spid="39"/>
                                        </p:tgtEl>
                                        <p:attrNameLst>
                                          <p:attrName>fillcolor</p:attrName>
                                        </p:attrNameLst>
                                      </p:cBhvr>
                                      <p:to>
                                        <p:clrVal>
                                          <a:srgbClr val="969696"/>
                                        </p:clrVal>
                                      </p:to>
                                    </p:set>
                                    <p:set>
                                      <p:cBhvr>
                                        <p:cTn id="60" dur="indefinite"/>
                                        <p:tgtEl>
                                          <p:spTgt spid="39"/>
                                        </p:tgtEl>
                                        <p:attrNameLst>
                                          <p:attrName>fill.type</p:attrName>
                                        </p:attrNameLst>
                                      </p:cBhvr>
                                      <p:to>
                                        <p:strVal val="solid"/>
                                      </p:to>
                                    </p:set>
                                    <p:set>
                                      <p:cBhvr>
                                        <p:cTn id="61" dur="indefinite"/>
                                        <p:tgtEl>
                                          <p:spTgt spid="39"/>
                                        </p:tgtEl>
                                        <p:attrNameLst>
                                          <p:attrName>fill.on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7" presetClass="emph" presetSubtype="2" fill="hold" nodeType="clickEffect">
                                  <p:stCondLst>
                                    <p:cond delay="0"/>
                                  </p:stCondLst>
                                  <p:childTnLst>
                                    <p:animClr clrSpc="rgb" dir="cw">
                                      <p:cBhvr>
                                        <p:cTn id="65" dur="2000" fill="hold"/>
                                        <p:tgtEl>
                                          <p:spTgt spid="41"/>
                                        </p:tgtEl>
                                        <p:attrNameLst>
                                          <p:attrName>stroke.color</p:attrName>
                                        </p:attrNameLst>
                                      </p:cBhvr>
                                      <p:to>
                                        <a:srgbClr val="FC2610"/>
                                      </p:to>
                                    </p:animClr>
                                    <p:set>
                                      <p:cBhvr>
                                        <p:cTn id="66" dur="2000" fill="hold"/>
                                        <p:tgtEl>
                                          <p:spTgt spid="41"/>
                                        </p:tgtEl>
                                        <p:attrNameLst>
                                          <p:attrName>stroke.on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1" nodeType="clickEffect">
                                  <p:stCondLst>
                                    <p:cond delay="0"/>
                                  </p:stCondLst>
                                  <p:childTnLst>
                                    <p:set>
                                      <p:cBhvr>
                                        <p:cTn id="70" dur="indefinite"/>
                                        <p:tgtEl>
                                          <p:spTgt spid="41"/>
                                        </p:tgtEl>
                                        <p:attrNameLst>
                                          <p:attrName>fillcolor</p:attrName>
                                        </p:attrNameLst>
                                      </p:cBhvr>
                                      <p:to>
                                        <p:clrVal>
                                          <a:srgbClr val="969696"/>
                                        </p:clrVal>
                                      </p:to>
                                    </p:set>
                                    <p:set>
                                      <p:cBhvr>
                                        <p:cTn id="71" dur="indefinite"/>
                                        <p:tgtEl>
                                          <p:spTgt spid="41"/>
                                        </p:tgtEl>
                                        <p:attrNameLst>
                                          <p:attrName>fill.type</p:attrName>
                                        </p:attrNameLst>
                                      </p:cBhvr>
                                      <p:to>
                                        <p:strVal val="solid"/>
                                      </p:to>
                                    </p:set>
                                    <p:set>
                                      <p:cBhvr>
                                        <p:cTn id="72" dur="indefinite"/>
                                        <p:tgtEl>
                                          <p:spTgt spid="41"/>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9">
                                            <p:txEl>
                                              <p:pRg st="0" end="0"/>
                                            </p:txEl>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9">
                                            <p:txEl>
                                              <p:pRg st="1" end="1"/>
                                            </p:txEl>
                                          </p:spTgt>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4" grpId="0" animBg="1"/>
      <p:bldP spid="34" grpId="1" animBg="1"/>
      <p:bldP spid="39" grpId="0" animBg="1"/>
      <p:bldP spid="40" grpId="0" animBg="1"/>
      <p:bldP spid="41" grpId="0" animBg="1"/>
      <p:bldP spid="43" grpId="0"/>
      <p:bldP spid="44" grpId="0"/>
      <p:bldP spid="45" grpId="0"/>
      <p:bldP spid="46" grpId="0"/>
      <p:bldP spid="48" grpId="0"/>
      <p:bldP spid="49" grpId="0" uiExpand="1" build="p"/>
      <p:bldP spid="50" grpId="0"/>
      <p:bldP spid="4" grpId="0"/>
      <p:bldP spid="51" grpId="0"/>
      <p:bldP spid="5" grpId="0" animBg="1"/>
      <p:bldP spid="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Formulation</a:t>
            </a:r>
            <a:endParaRPr lang="en-US" dirty="0"/>
          </a:p>
        </p:txBody>
      </p:sp>
      <p:sp>
        <p:nvSpPr>
          <p:cNvPr id="4" name="Oval 3"/>
          <p:cNvSpPr/>
          <p:nvPr/>
        </p:nvSpPr>
        <p:spPr>
          <a:xfrm>
            <a:off x="1246496" y="3821668"/>
            <a:ext cx="685800" cy="685800"/>
          </a:xfrm>
          <a:prstGeom prst="ellipse">
            <a:avLst/>
          </a:prstGeom>
          <a:pattFill prst="ltVert">
            <a:fgClr>
              <a:schemeClr val="accent1"/>
            </a:fgClr>
            <a:bgClr>
              <a:schemeClr val="bg1"/>
            </a:bgClr>
          </a:patt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779896" y="4355068"/>
            <a:ext cx="685800" cy="685800"/>
          </a:xfrm>
          <a:prstGeom prst="ellipse">
            <a:avLst/>
          </a:prstGeom>
          <a:pattFill prst="wdDnDiag">
            <a:fgClr>
              <a:schemeClr val="accent1"/>
            </a:fgClr>
            <a:bgClr>
              <a:schemeClr val="bg1"/>
            </a:bgClr>
          </a:patt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389496" y="3478768"/>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902733" y="5955268"/>
            <a:ext cx="770786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185555" y="6488668"/>
            <a:ext cx="1501245" cy="369332"/>
          </a:xfrm>
          <a:prstGeom prst="rect">
            <a:avLst/>
          </a:prstGeom>
          <a:noFill/>
        </p:spPr>
        <p:txBody>
          <a:bodyPr wrap="none" rtlCol="0">
            <a:spAutoFit/>
          </a:bodyPr>
          <a:lstStyle/>
          <a:p>
            <a:r>
              <a:rPr lang="en-US" dirty="0" smtClean="0"/>
              <a:t>Time intervals</a:t>
            </a:r>
            <a:endParaRPr lang="en-US" dirty="0"/>
          </a:p>
        </p:txBody>
      </p:sp>
      <p:sp>
        <p:nvSpPr>
          <p:cNvPr id="9" name="TextBox 8"/>
          <p:cNvSpPr txBox="1"/>
          <p:nvPr/>
        </p:nvSpPr>
        <p:spPr>
          <a:xfrm>
            <a:off x="1512333" y="6107668"/>
            <a:ext cx="301686" cy="369332"/>
          </a:xfrm>
          <a:prstGeom prst="rect">
            <a:avLst/>
          </a:prstGeom>
          <a:noFill/>
        </p:spPr>
        <p:txBody>
          <a:bodyPr wrap="none" rtlCol="0">
            <a:spAutoFit/>
          </a:bodyPr>
          <a:lstStyle/>
          <a:p>
            <a:r>
              <a:rPr lang="en-US" dirty="0" smtClean="0"/>
              <a:t>1</a:t>
            </a:r>
            <a:endParaRPr lang="en-US" dirty="0"/>
          </a:p>
        </p:txBody>
      </p:sp>
      <p:sp>
        <p:nvSpPr>
          <p:cNvPr id="10" name="TextBox 9"/>
          <p:cNvSpPr txBox="1"/>
          <p:nvPr/>
        </p:nvSpPr>
        <p:spPr>
          <a:xfrm>
            <a:off x="4651314" y="6107668"/>
            <a:ext cx="301686" cy="369332"/>
          </a:xfrm>
          <a:prstGeom prst="rect">
            <a:avLst/>
          </a:prstGeom>
          <a:noFill/>
        </p:spPr>
        <p:txBody>
          <a:bodyPr wrap="none" rtlCol="0">
            <a:spAutoFit/>
          </a:bodyPr>
          <a:lstStyle/>
          <a:p>
            <a:r>
              <a:rPr lang="en-US" dirty="0" smtClean="0"/>
              <a:t>2</a:t>
            </a:r>
            <a:endParaRPr lang="en-US" dirty="0"/>
          </a:p>
        </p:txBody>
      </p:sp>
      <p:sp>
        <p:nvSpPr>
          <p:cNvPr id="11" name="TextBox 10"/>
          <p:cNvSpPr txBox="1"/>
          <p:nvPr/>
        </p:nvSpPr>
        <p:spPr>
          <a:xfrm>
            <a:off x="7239000" y="6107668"/>
            <a:ext cx="301686" cy="369332"/>
          </a:xfrm>
          <a:prstGeom prst="rect">
            <a:avLst/>
          </a:prstGeom>
          <a:noFill/>
        </p:spPr>
        <p:txBody>
          <a:bodyPr wrap="none" rtlCol="0">
            <a:spAutoFit/>
          </a:bodyPr>
          <a:lstStyle/>
          <a:p>
            <a:r>
              <a:rPr lang="en-US" dirty="0" smtClean="0"/>
              <a:t>3</a:t>
            </a:r>
            <a:endParaRPr lang="en-US" dirty="0"/>
          </a:p>
        </p:txBody>
      </p:sp>
      <p:cxnSp>
        <p:nvCxnSpPr>
          <p:cNvPr id="12" name="Straight Arrow Connector 11"/>
          <p:cNvCxnSpPr/>
          <p:nvPr/>
        </p:nvCxnSpPr>
        <p:spPr>
          <a:xfrm flipV="1">
            <a:off x="902733" y="2602468"/>
            <a:ext cx="0" cy="3352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247216" y="4119519"/>
            <a:ext cx="1625766" cy="369332"/>
          </a:xfrm>
          <a:prstGeom prst="rect">
            <a:avLst/>
          </a:prstGeom>
          <a:noFill/>
        </p:spPr>
        <p:txBody>
          <a:bodyPr wrap="none" rtlCol="0">
            <a:spAutoFit/>
          </a:bodyPr>
          <a:lstStyle/>
          <a:p>
            <a:r>
              <a:rPr lang="en-US" dirty="0" smtClean="0"/>
              <a:t>Electricity price</a:t>
            </a:r>
            <a:endParaRPr lang="en-US" dirty="0"/>
          </a:p>
        </p:txBody>
      </p:sp>
      <p:sp>
        <p:nvSpPr>
          <p:cNvPr id="15" name="Oval 14"/>
          <p:cNvSpPr/>
          <p:nvPr/>
        </p:nvSpPr>
        <p:spPr>
          <a:xfrm>
            <a:off x="3886200" y="4495800"/>
            <a:ext cx="685800" cy="685800"/>
          </a:xfrm>
          <a:prstGeom prst="ellipse">
            <a:avLst/>
          </a:prstGeom>
          <a:pattFill prst="ltVert">
            <a:fgClr>
              <a:schemeClr val="accent1"/>
            </a:fgClr>
            <a:bgClr>
              <a:schemeClr val="bg1"/>
            </a:bgClr>
          </a:patt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419600" y="3276600"/>
            <a:ext cx="685800" cy="685800"/>
          </a:xfrm>
          <a:prstGeom prst="ellipse">
            <a:avLst/>
          </a:prstGeom>
          <a:pattFill prst="wdDnDiag">
            <a:fgClr>
              <a:schemeClr val="accent1"/>
            </a:fgClr>
            <a:bgClr>
              <a:schemeClr val="bg1"/>
            </a:bgClr>
          </a:patt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029200" y="4267200"/>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450277" y="3886200"/>
            <a:ext cx="685800" cy="685800"/>
          </a:xfrm>
          <a:prstGeom prst="ellipse">
            <a:avLst/>
          </a:prstGeom>
          <a:pattFill prst="ltVert">
            <a:fgClr>
              <a:schemeClr val="accent1"/>
            </a:fgClr>
            <a:bgClr>
              <a:schemeClr val="bg1"/>
            </a:bgClr>
          </a:patt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983677" y="3276600"/>
            <a:ext cx="685800" cy="685800"/>
          </a:xfrm>
          <a:prstGeom prst="ellipse">
            <a:avLst/>
          </a:prstGeom>
          <a:pattFill prst="wdDnDiag">
            <a:fgClr>
              <a:schemeClr val="accent1"/>
            </a:fgClr>
            <a:bgClr>
              <a:schemeClr val="bg1"/>
            </a:bgClr>
          </a:patt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593277" y="4495800"/>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1143000" y="3124200"/>
            <a:ext cx="2057400" cy="2209800"/>
          </a:xfrm>
          <a:prstGeom prst="round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3758824" y="3124200"/>
            <a:ext cx="2057400" cy="2209800"/>
          </a:xfrm>
          <a:prstGeom prst="round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6361143" y="3124200"/>
            <a:ext cx="2057400" cy="2209800"/>
          </a:xfrm>
          <a:prstGeom prst="round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21" idx="3"/>
            <a:endCxn id="22" idx="1"/>
          </p:cNvCxnSpPr>
          <p:nvPr/>
        </p:nvCxnSpPr>
        <p:spPr>
          <a:xfrm>
            <a:off x="3200400" y="4229100"/>
            <a:ext cx="55842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2" idx="3"/>
            <a:endCxn id="23" idx="1"/>
          </p:cNvCxnSpPr>
          <p:nvPr/>
        </p:nvCxnSpPr>
        <p:spPr>
          <a:xfrm>
            <a:off x="5816224" y="4229100"/>
            <a:ext cx="54491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2209800" y="1600200"/>
                <a:ext cx="4354777" cy="8798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𝑚𝑖𝑛𝑖𝑚𝑖𝑧𝑒</m:t>
                      </m:r>
                      <m:r>
                        <a:rPr lang="en-US" b="0" i="1" smtClean="0">
                          <a:latin typeface="Cambria Math"/>
                        </a:rPr>
                        <m:t> </m:t>
                      </m:r>
                      <m:nary>
                        <m:naryPr>
                          <m:chr m:val="∑"/>
                          <m:ctrlPr>
                            <a:rPr lang="en-US" b="0" i="1" smtClean="0">
                              <a:latin typeface="Cambria Math"/>
                            </a:rPr>
                          </m:ctrlPr>
                        </m:naryPr>
                        <m:sub>
                          <m:r>
                            <m:rPr>
                              <m:brk m:alnAt="23"/>
                            </m:rPr>
                            <a:rPr lang="en-US" b="0" i="1" smtClean="0">
                              <a:latin typeface="Cambria Math"/>
                            </a:rPr>
                            <m:t>𝑗</m:t>
                          </m:r>
                          <m:r>
                            <a:rPr lang="en-US" b="0" i="1" smtClean="0">
                              <a:latin typeface="Cambria Math"/>
                            </a:rPr>
                            <m:t>=1</m:t>
                          </m:r>
                        </m:sub>
                        <m:sup>
                          <m:r>
                            <a:rPr lang="en-US" b="0" i="1" smtClean="0">
                              <a:latin typeface="Cambria Math"/>
                            </a:rPr>
                            <m:t>𝑛</m:t>
                          </m:r>
                        </m:sup>
                        <m:e>
                          <m:d>
                            <m:dPr>
                              <m:begChr m:val="{"/>
                              <m:endChr m:val="}"/>
                              <m:ctrlPr>
                                <a:rPr lang="en-US" b="0" i="1" smtClean="0">
                                  <a:latin typeface="Cambria Math"/>
                                </a:rPr>
                              </m:ctrlPr>
                            </m:dPr>
                            <m:e>
                              <m:r>
                                <a:rPr lang="en-US" b="0" i="1" smtClean="0">
                                  <a:latin typeface="Cambria Math"/>
                                </a:rPr>
                                <m:t>𝐶</m:t>
                              </m:r>
                              <m:d>
                                <m:dPr>
                                  <m:ctrlPr>
                                    <a:rPr lang="en-US" b="0" i="1" smtClean="0">
                                      <a:latin typeface="Cambria Math"/>
                                    </a:rPr>
                                  </m:ctrlPr>
                                </m:dPr>
                                <m:e>
                                  <m:sSup>
                                    <m:sSupPr>
                                      <m:ctrlPr>
                                        <a:rPr lang="en-US" b="0" i="1" smtClean="0">
                                          <a:latin typeface="Cambria Math"/>
                                        </a:rPr>
                                      </m:ctrlPr>
                                    </m:sSupPr>
                                    <m:e>
                                      <m:r>
                                        <a:rPr lang="en-US" b="0" i="1" smtClean="0">
                                          <a:latin typeface="Cambria Math"/>
                                        </a:rPr>
                                        <m:t>𝑆</m:t>
                                      </m:r>
                                    </m:e>
                                    <m:sup>
                                      <m:r>
                                        <a:rPr lang="en-US" b="0" i="1" smtClean="0">
                                          <a:latin typeface="Cambria Math"/>
                                        </a:rPr>
                                        <m:t>𝑗</m:t>
                                      </m:r>
                                    </m:sup>
                                  </m:sSup>
                                </m:e>
                              </m:d>
                              <m:r>
                                <a:rPr lang="en-US" b="0" i="1" smtClean="0">
                                  <a:latin typeface="Cambria Math"/>
                                </a:rPr>
                                <m:t>+</m:t>
                              </m:r>
                              <m:r>
                                <a:rPr lang="en-US" b="0" i="1" smtClean="0">
                                  <a:latin typeface="Cambria Math"/>
                                </a:rPr>
                                <m:t>𝑇</m:t>
                              </m:r>
                              <m:d>
                                <m:dPr>
                                  <m:ctrlPr>
                                    <a:rPr lang="en-US" b="0" i="1" smtClean="0">
                                      <a:latin typeface="Cambria Math"/>
                                    </a:rPr>
                                  </m:ctrlPr>
                                </m:dPr>
                                <m:e>
                                  <m:sSup>
                                    <m:sSupPr>
                                      <m:ctrlPr>
                                        <a:rPr lang="en-US" b="0" i="1" smtClean="0">
                                          <a:latin typeface="Cambria Math"/>
                                        </a:rPr>
                                      </m:ctrlPr>
                                    </m:sSupPr>
                                    <m:e>
                                      <m:r>
                                        <a:rPr lang="en-US" b="0" i="1" smtClean="0">
                                          <a:latin typeface="Cambria Math"/>
                                        </a:rPr>
                                        <m:t>𝑆</m:t>
                                      </m:r>
                                    </m:e>
                                    <m:sup>
                                      <m:r>
                                        <a:rPr lang="en-US" b="0" i="1" smtClean="0">
                                          <a:latin typeface="Cambria Math"/>
                                        </a:rPr>
                                        <m:t>𝑗</m:t>
                                      </m:r>
                                      <m:r>
                                        <a:rPr lang="en-US" b="0" i="1" smtClean="0">
                                          <a:latin typeface="Cambria Math"/>
                                        </a:rPr>
                                        <m:t>−1</m:t>
                                      </m:r>
                                    </m:sup>
                                  </m:sSup>
                                  <m:r>
                                    <a:rPr lang="en-US" b="0" i="1" smtClean="0">
                                      <a:latin typeface="Cambria Math"/>
                                    </a:rPr>
                                    <m:t>,</m:t>
                                  </m:r>
                                  <m:sSup>
                                    <m:sSupPr>
                                      <m:ctrlPr>
                                        <a:rPr lang="en-US" b="0" i="1" smtClean="0">
                                          <a:latin typeface="Cambria Math"/>
                                        </a:rPr>
                                      </m:ctrlPr>
                                    </m:sSupPr>
                                    <m:e>
                                      <m:r>
                                        <a:rPr lang="en-US" b="0" i="1" smtClean="0">
                                          <a:latin typeface="Cambria Math"/>
                                        </a:rPr>
                                        <m:t>𝑆</m:t>
                                      </m:r>
                                    </m:e>
                                    <m:sup>
                                      <m:r>
                                        <a:rPr lang="en-US" b="0" i="1" smtClean="0">
                                          <a:latin typeface="Cambria Math"/>
                                        </a:rPr>
                                        <m:t>𝑗</m:t>
                                      </m:r>
                                    </m:sup>
                                  </m:sSup>
                                </m:e>
                              </m:d>
                            </m:e>
                          </m:d>
                        </m:e>
                      </m:nary>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2209800" y="1600200"/>
                <a:ext cx="4354777" cy="879856"/>
              </a:xfrm>
              <a:prstGeom prst="rect">
                <a:avLst/>
              </a:prstGeom>
              <a:blipFill rotWithShape="1">
                <a:blip r:embed="rId3"/>
                <a:stretch>
                  <a:fillRect/>
                </a:stretch>
              </a:blipFill>
            </p:spPr>
            <p:txBody>
              <a:bodyPr/>
              <a:lstStyle/>
              <a:p>
                <a:r>
                  <a:rPr lang="en-US">
                    <a:noFill/>
                  </a:rPr>
                  <a:t> </a:t>
                </a:r>
              </a:p>
            </p:txBody>
          </p:sp>
        </mc:Fallback>
      </mc:AlternateContent>
      <p:sp>
        <p:nvSpPr>
          <p:cNvPr id="3" name="TextBox 2"/>
          <p:cNvSpPr txBox="1"/>
          <p:nvPr/>
        </p:nvSpPr>
        <p:spPr>
          <a:xfrm>
            <a:off x="1524000" y="2514600"/>
            <a:ext cx="6075959" cy="461665"/>
          </a:xfrm>
          <a:prstGeom prst="rect">
            <a:avLst/>
          </a:prstGeom>
          <a:noFill/>
        </p:spPr>
        <p:txBody>
          <a:bodyPr wrap="none" rtlCol="0">
            <a:spAutoFit/>
          </a:bodyPr>
          <a:lstStyle/>
          <a:p>
            <a:r>
              <a:rPr lang="en-US" sz="2400" dirty="0" smtClean="0"/>
              <a:t>Joint workload relocation and resource pruning</a:t>
            </a:r>
            <a:endParaRPr lang="en-US" sz="2400" dirty="0"/>
          </a:p>
        </p:txBody>
      </p:sp>
    </p:spTree>
    <p:extLst>
      <p:ext uri="{BB962C8B-B14F-4D97-AF65-F5344CB8AC3E}">
        <p14:creationId xmlns:p14="http://schemas.microsoft.com/office/powerpoint/2010/main" val="297274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5" grpId="0" animBg="1"/>
      <p:bldP spid="16" grpId="0" animBg="1"/>
      <p:bldP spid="17" grpId="0" animBg="1"/>
      <p:bldP spid="18" grpId="0" animBg="1"/>
      <p:bldP spid="19" grpId="0" animBg="1"/>
      <p:bldP spid="20" grpId="0" animBg="1"/>
      <p:bldP spid="21" grpId="0" animBg="1"/>
      <p:bldP spid="22" grpId="0" animBg="1"/>
      <p:bldP spid="23" grpId="0" animBg="1"/>
      <p:bldP spid="28"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pic>
        <p:nvPicPr>
          <p:cNvPr id="3074" name="Picture 2" descr="https://mcdunn85.files.wordpress.com/2014/01/overflo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218" y="1219200"/>
            <a:ext cx="27432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4416136"/>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descr="http://www.srr.com/assets/Chart%201_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1371600"/>
            <a:ext cx="2867025" cy="1752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8600" y="3429000"/>
            <a:ext cx="4904356" cy="461665"/>
          </a:xfrm>
          <a:prstGeom prst="rect">
            <a:avLst/>
          </a:prstGeom>
          <a:noFill/>
        </p:spPr>
        <p:txBody>
          <a:bodyPr wrap="none" rtlCol="0">
            <a:spAutoFit/>
          </a:bodyPr>
          <a:lstStyle/>
          <a:p>
            <a:r>
              <a:rPr lang="en-US" sz="2400" dirty="0" smtClean="0"/>
              <a:t>Honor workload capacity of resources</a:t>
            </a:r>
            <a:endParaRPr lang="en-US" sz="2400" dirty="0"/>
          </a:p>
        </p:txBody>
      </p:sp>
      <p:sp>
        <p:nvSpPr>
          <p:cNvPr id="5" name="TextBox 4"/>
          <p:cNvSpPr txBox="1"/>
          <p:nvPr/>
        </p:nvSpPr>
        <p:spPr>
          <a:xfrm>
            <a:off x="2819400" y="6324600"/>
            <a:ext cx="3908506" cy="461665"/>
          </a:xfrm>
          <a:prstGeom prst="rect">
            <a:avLst/>
          </a:prstGeom>
          <a:noFill/>
        </p:spPr>
        <p:txBody>
          <a:bodyPr wrap="none" rtlCol="0">
            <a:spAutoFit/>
          </a:bodyPr>
          <a:lstStyle/>
          <a:p>
            <a:r>
              <a:rPr lang="en-US" sz="2400" dirty="0" smtClean="0"/>
              <a:t>All workload must be handled</a:t>
            </a:r>
            <a:endParaRPr lang="en-US" sz="2400" dirty="0"/>
          </a:p>
        </p:txBody>
      </p:sp>
      <p:sp>
        <p:nvSpPr>
          <p:cNvPr id="6" name="TextBox 5"/>
          <p:cNvSpPr txBox="1"/>
          <p:nvPr/>
        </p:nvSpPr>
        <p:spPr>
          <a:xfrm>
            <a:off x="6019800" y="2971800"/>
            <a:ext cx="2599045" cy="461665"/>
          </a:xfrm>
          <a:prstGeom prst="rect">
            <a:avLst/>
          </a:prstGeom>
          <a:noFill/>
        </p:spPr>
        <p:txBody>
          <a:bodyPr wrap="none" rtlCol="0">
            <a:spAutoFit/>
          </a:bodyPr>
          <a:lstStyle/>
          <a:p>
            <a:r>
              <a:rPr lang="en-US" sz="2400" dirty="0" smtClean="0"/>
              <a:t>To each cell its own</a:t>
            </a:r>
            <a:endParaRPr lang="en-US" sz="2400" dirty="0"/>
          </a:p>
        </p:txBody>
      </p:sp>
    </p:spTree>
    <p:extLst>
      <p:ext uri="{BB962C8B-B14F-4D97-AF65-F5344CB8AC3E}">
        <p14:creationId xmlns:p14="http://schemas.microsoft.com/office/powerpoint/2010/main" val="107960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Model – State Cost</a:t>
            </a:r>
            <a:endParaRPr lang="en-US" dirty="0"/>
          </a:p>
        </p:txBody>
      </p:sp>
      <p:sp>
        <p:nvSpPr>
          <p:cNvPr id="3" name="Content Placeholder 2"/>
          <p:cNvSpPr>
            <a:spLocks noGrp="1"/>
          </p:cNvSpPr>
          <p:nvPr>
            <p:ph idx="1"/>
          </p:nvPr>
        </p:nvSpPr>
        <p:spPr/>
        <p:txBody>
          <a:bodyPr/>
          <a:lstStyle/>
          <a:p>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2209800" y="2326711"/>
                <a:ext cx="4747146" cy="11022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a:rPr>
                          </m:ctrlPr>
                        </m:sSubPr>
                        <m:e>
                          <m:sSub>
                            <m:sSubPr>
                              <m:ctrlPr>
                                <a:rPr lang="en-US" sz="2800" i="1" smtClean="0">
                                  <a:latin typeface="Cambria Math"/>
                                </a:rPr>
                              </m:ctrlPr>
                            </m:sSubPr>
                            <m:e>
                              <m:r>
                                <a:rPr lang="en-US" sz="2800" b="0" i="1" smtClean="0">
                                  <a:latin typeface="Cambria Math"/>
                                </a:rPr>
                                <m:t>𝑐</m:t>
                              </m:r>
                            </m:e>
                            <m:sub>
                              <m:r>
                                <a:rPr lang="en-US" sz="2800" b="0" i="1" smtClean="0">
                                  <a:latin typeface="Cambria Math"/>
                                </a:rPr>
                                <m:t>𝑖</m:t>
                              </m:r>
                            </m:sub>
                          </m:sSub>
                          <m:r>
                            <a:rPr lang="en-US" sz="2800" b="0" i="1" smtClean="0">
                              <a:latin typeface="Cambria Math"/>
                            </a:rPr>
                            <m:t>𝑃</m:t>
                          </m:r>
                        </m:e>
                        <m:sub>
                          <m:r>
                            <a:rPr lang="en-US" sz="2800" b="0" i="1" smtClean="0">
                              <a:latin typeface="Cambria Math"/>
                            </a:rPr>
                            <m:t>𝑚𝑖𝑛</m:t>
                          </m:r>
                        </m:sub>
                      </m:sSub>
                      <m:r>
                        <a:rPr lang="en-US" sz="2800" b="0" i="1" smtClean="0">
                          <a:latin typeface="Cambria Math"/>
                        </a:rPr>
                        <m:t>+</m:t>
                      </m:r>
                      <m:f>
                        <m:fPr>
                          <m:ctrlPr>
                            <a:rPr lang="en-US" sz="2800" b="0" i="1" smtClean="0">
                              <a:latin typeface="Cambria Math"/>
                            </a:rPr>
                          </m:ctrlPr>
                        </m:fPr>
                        <m:num>
                          <m:sSubSup>
                            <m:sSubSupPr>
                              <m:ctrlPr>
                                <a:rPr lang="en-US" sz="2800" b="0" i="1" smtClean="0">
                                  <a:latin typeface="Cambria Math"/>
                                </a:rPr>
                              </m:ctrlPr>
                            </m:sSubSupPr>
                            <m:e>
                              <m:d>
                                <m:dPr>
                                  <m:ctrlPr>
                                    <a:rPr lang="en-US" sz="2800" i="1">
                                      <a:latin typeface="Cambria Math"/>
                                    </a:rPr>
                                  </m:ctrlPr>
                                </m:dPr>
                                <m:e>
                                  <m:sSub>
                                    <m:sSubPr>
                                      <m:ctrlPr>
                                        <a:rPr lang="en-US" sz="2800" i="1">
                                          <a:latin typeface="Cambria Math"/>
                                        </a:rPr>
                                      </m:ctrlPr>
                                    </m:sSubPr>
                                    <m:e>
                                      <m:r>
                                        <a:rPr lang="en-US" sz="2800" i="1">
                                          <a:latin typeface="Cambria Math"/>
                                        </a:rPr>
                                        <m:t>𝑐</m:t>
                                      </m:r>
                                    </m:e>
                                    <m:sub>
                                      <m:r>
                                        <a:rPr lang="en-US" sz="2800" i="1">
                                          <a:latin typeface="Cambria Math"/>
                                        </a:rPr>
                                        <m:t>𝑖</m:t>
                                      </m:r>
                                    </m:sub>
                                  </m:sSub>
                                  <m:sSub>
                                    <m:sSubPr>
                                      <m:ctrlPr>
                                        <a:rPr lang="en-US" sz="2800" i="1">
                                          <a:latin typeface="Cambria Math"/>
                                        </a:rPr>
                                      </m:ctrlPr>
                                    </m:sSubPr>
                                    <m:e>
                                      <m:r>
                                        <a:rPr lang="en-US" sz="2800" i="1">
                                          <a:latin typeface="Cambria Math"/>
                                        </a:rPr>
                                        <m:t>𝑃</m:t>
                                      </m:r>
                                    </m:e>
                                    <m:sub>
                                      <m:r>
                                        <a:rPr lang="en-US" sz="2800" i="1">
                                          <a:latin typeface="Cambria Math"/>
                                        </a:rPr>
                                        <m:t>𝑚𝑎𝑥</m:t>
                                      </m:r>
                                    </m:sub>
                                  </m:sSub>
                                  <m:r>
                                    <a:rPr lang="en-US" sz="2800" i="1">
                                      <a:latin typeface="Cambria Math"/>
                                    </a:rPr>
                                    <m:t>−</m:t>
                                  </m:r>
                                  <m:sSub>
                                    <m:sSubPr>
                                      <m:ctrlPr>
                                        <a:rPr lang="en-US" sz="2800" i="1">
                                          <a:latin typeface="Cambria Math"/>
                                        </a:rPr>
                                      </m:ctrlPr>
                                    </m:sSubPr>
                                    <m:e>
                                      <m:r>
                                        <a:rPr lang="en-US" sz="2800" i="1">
                                          <a:latin typeface="Cambria Math"/>
                                        </a:rPr>
                                        <m:t>𝑐</m:t>
                                      </m:r>
                                    </m:e>
                                    <m:sub>
                                      <m:r>
                                        <a:rPr lang="en-US" sz="2800" i="1">
                                          <a:latin typeface="Cambria Math"/>
                                        </a:rPr>
                                        <m:t>𝑖</m:t>
                                      </m:r>
                                    </m:sub>
                                  </m:sSub>
                                  <m:sSub>
                                    <m:sSubPr>
                                      <m:ctrlPr>
                                        <a:rPr lang="en-US" sz="2800" i="1">
                                          <a:latin typeface="Cambria Math"/>
                                        </a:rPr>
                                      </m:ctrlPr>
                                    </m:sSubPr>
                                    <m:e>
                                      <m:r>
                                        <a:rPr lang="en-US" sz="2800" i="1">
                                          <a:latin typeface="Cambria Math"/>
                                        </a:rPr>
                                        <m:t>𝑃</m:t>
                                      </m:r>
                                    </m:e>
                                    <m:sub>
                                      <m:r>
                                        <a:rPr lang="en-US" sz="2800" i="1">
                                          <a:latin typeface="Cambria Math"/>
                                        </a:rPr>
                                        <m:t>𝑚𝑖𝑛</m:t>
                                      </m:r>
                                    </m:sub>
                                  </m:sSub>
                                </m:e>
                              </m:d>
                              <m:r>
                                <a:rPr lang="en-US" sz="2800" b="0" i="1" smtClean="0">
                                  <a:latin typeface="Cambria Math"/>
                                </a:rPr>
                                <m:t>𝑥</m:t>
                              </m:r>
                            </m:e>
                            <m:sub>
                              <m:r>
                                <a:rPr lang="en-US" sz="2800" b="0" i="1" smtClean="0">
                                  <a:latin typeface="Cambria Math"/>
                                </a:rPr>
                                <m:t>𝑖</m:t>
                              </m:r>
                            </m:sub>
                            <m:sup>
                              <m:r>
                                <a:rPr lang="en-US" sz="2800" b="0" i="1" smtClean="0">
                                  <a:latin typeface="Cambria Math"/>
                                </a:rPr>
                                <m:t>𝑗</m:t>
                              </m:r>
                            </m:sup>
                          </m:sSubSup>
                        </m:num>
                        <m:den>
                          <m:sSub>
                            <m:sSubPr>
                              <m:ctrlPr>
                                <a:rPr lang="en-US" sz="2800" b="0" i="1" smtClean="0">
                                  <a:latin typeface="Cambria Math"/>
                                </a:rPr>
                              </m:ctrlPr>
                            </m:sSubPr>
                            <m:e>
                              <m:r>
                                <a:rPr lang="en-US" sz="2800" b="0" i="1" smtClean="0">
                                  <a:latin typeface="Cambria Math"/>
                                </a:rPr>
                                <m:t>𝑐</m:t>
                              </m:r>
                            </m:e>
                            <m:sub>
                              <m:r>
                                <a:rPr lang="en-US" sz="2800" b="0" i="1" smtClean="0">
                                  <a:latin typeface="Cambria Math"/>
                                </a:rPr>
                                <m:t>𝑖</m:t>
                              </m:r>
                            </m:sub>
                          </m:sSub>
                        </m:den>
                      </m:f>
                    </m:oMath>
                  </m:oMathPara>
                </a14:m>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2209800" y="2326711"/>
                <a:ext cx="4747146" cy="1102289"/>
              </a:xfrm>
              <a:prstGeom prst="rect">
                <a:avLst/>
              </a:prstGeom>
              <a:blipFill rotWithShape="1">
                <a:blip r:embed="rId2"/>
                <a:stretch>
                  <a:fillRect/>
                </a:stretch>
              </a:blipFill>
            </p:spPr>
            <p:txBody>
              <a:bodyPr/>
              <a:lstStyle/>
              <a:p>
                <a:r>
                  <a:rPr lang="en-US">
                    <a:noFill/>
                  </a:rPr>
                  <a:t> </a:t>
                </a:r>
              </a:p>
            </p:txBody>
          </p:sp>
        </mc:Fallback>
      </mc:AlternateContent>
      <p:sp>
        <p:nvSpPr>
          <p:cNvPr id="5" name="Rounded Rectangular Callout 4"/>
          <p:cNvSpPr/>
          <p:nvPr/>
        </p:nvSpPr>
        <p:spPr>
          <a:xfrm>
            <a:off x="1066800" y="1371600"/>
            <a:ext cx="2286000" cy="609600"/>
          </a:xfrm>
          <a:prstGeom prst="wedgeRoundRectCallout">
            <a:avLst>
              <a:gd name="adj1" fmla="val 29913"/>
              <a:gd name="adj2" fmla="val 1968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Network’s idle power consumption</a:t>
            </a:r>
            <a:endParaRPr lang="en-US" dirty="0"/>
          </a:p>
        </p:txBody>
      </p:sp>
      <p:sp>
        <p:nvSpPr>
          <p:cNvPr id="6" name="Rounded Rectangular Callout 5"/>
          <p:cNvSpPr/>
          <p:nvPr/>
        </p:nvSpPr>
        <p:spPr>
          <a:xfrm>
            <a:off x="228600" y="2057400"/>
            <a:ext cx="1981200" cy="609600"/>
          </a:xfrm>
          <a:prstGeom prst="wedgeRoundRectCallout">
            <a:avLst>
              <a:gd name="adj1" fmla="val 56320"/>
              <a:gd name="adj2" fmla="val 983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Site i’s workload capacity</a:t>
            </a:r>
            <a:endParaRPr lang="en-US" dirty="0"/>
          </a:p>
        </p:txBody>
      </p:sp>
      <p:sp>
        <p:nvSpPr>
          <p:cNvPr id="7" name="Right Brace 6"/>
          <p:cNvSpPr/>
          <p:nvPr/>
        </p:nvSpPr>
        <p:spPr>
          <a:xfrm rot="5400000">
            <a:off x="2743200" y="2756848"/>
            <a:ext cx="228600" cy="990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ounded Rectangular Callout 7"/>
          <p:cNvSpPr/>
          <p:nvPr/>
        </p:nvSpPr>
        <p:spPr>
          <a:xfrm>
            <a:off x="1219200" y="4114800"/>
            <a:ext cx="2133600" cy="609600"/>
          </a:xfrm>
          <a:prstGeom prst="wedgeRoundRectCallout">
            <a:avLst>
              <a:gd name="adj1" fmla="val 27141"/>
              <a:gd name="adj2" fmla="val -1591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Site i’s idle power consumption</a:t>
            </a:r>
            <a:endParaRPr lang="en-US" dirty="0"/>
          </a:p>
        </p:txBody>
      </p:sp>
      <p:sp>
        <p:nvSpPr>
          <p:cNvPr id="9" name="Right Brace 8"/>
          <p:cNvSpPr/>
          <p:nvPr/>
        </p:nvSpPr>
        <p:spPr>
          <a:xfrm rot="16200000">
            <a:off x="4267200" y="1905000"/>
            <a:ext cx="228600" cy="990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ounded Rectangular Callout 9"/>
          <p:cNvSpPr/>
          <p:nvPr/>
        </p:nvSpPr>
        <p:spPr>
          <a:xfrm>
            <a:off x="4381500" y="1470547"/>
            <a:ext cx="2133600" cy="609600"/>
          </a:xfrm>
          <a:prstGeom prst="wedgeRoundRectCallout">
            <a:avLst>
              <a:gd name="adj1" fmla="val -47059"/>
              <a:gd name="adj2" fmla="val 759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Site i’s peak power consumption</a:t>
            </a:r>
            <a:endParaRPr lang="en-US" dirty="0"/>
          </a:p>
        </p:txBody>
      </p:sp>
      <p:sp>
        <p:nvSpPr>
          <p:cNvPr id="11" name="Right Brace 10"/>
          <p:cNvSpPr/>
          <p:nvPr/>
        </p:nvSpPr>
        <p:spPr>
          <a:xfrm rot="5400000">
            <a:off x="4953000" y="2071048"/>
            <a:ext cx="228600" cy="266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ounded Rectangular Callout 11"/>
          <p:cNvSpPr/>
          <p:nvPr/>
        </p:nvSpPr>
        <p:spPr>
          <a:xfrm>
            <a:off x="5791200" y="4114800"/>
            <a:ext cx="2286000" cy="609600"/>
          </a:xfrm>
          <a:prstGeom prst="wedgeRoundRectCallout">
            <a:avLst>
              <a:gd name="adj1" fmla="val -78743"/>
              <a:gd name="adj2" fmla="val -1389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Slope of power consumption profile</a:t>
            </a:r>
            <a:endParaRPr lang="en-US" dirty="0"/>
          </a:p>
        </p:txBody>
      </p:sp>
      <p:sp>
        <p:nvSpPr>
          <p:cNvPr id="13" name="Rounded Rectangular Callout 12"/>
          <p:cNvSpPr/>
          <p:nvPr/>
        </p:nvSpPr>
        <p:spPr>
          <a:xfrm>
            <a:off x="228600" y="3657600"/>
            <a:ext cx="1600200" cy="457200"/>
          </a:xfrm>
          <a:prstGeom prst="wedgeRoundRectCallout">
            <a:avLst>
              <a:gd name="adj1" fmla="val 110510"/>
              <a:gd name="adj2" fmla="val -1016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Idling power</a:t>
            </a:r>
            <a:endParaRPr lang="en-US" dirty="0"/>
          </a:p>
        </p:txBody>
      </p:sp>
      <p:sp>
        <p:nvSpPr>
          <p:cNvPr id="14" name="Right Brace 13"/>
          <p:cNvSpPr/>
          <p:nvPr/>
        </p:nvSpPr>
        <p:spPr>
          <a:xfrm rot="5400000">
            <a:off x="5181600" y="1828800"/>
            <a:ext cx="228600" cy="3124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ounded Rectangular Callout 14"/>
          <p:cNvSpPr/>
          <p:nvPr/>
        </p:nvSpPr>
        <p:spPr>
          <a:xfrm>
            <a:off x="6515100" y="3657600"/>
            <a:ext cx="2476500" cy="609600"/>
          </a:xfrm>
          <a:prstGeom prst="wedgeRoundRectCallout">
            <a:avLst>
              <a:gd name="adj1" fmla="val -97435"/>
              <a:gd name="adj2" fmla="val -718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Workload dependent power</a:t>
            </a:r>
            <a:endParaRPr lang="en-US" dirty="0"/>
          </a:p>
        </p:txBody>
      </p:sp>
      <p:sp>
        <p:nvSpPr>
          <p:cNvPr id="16" name="TextBox 15"/>
          <p:cNvSpPr txBox="1"/>
          <p:nvPr/>
        </p:nvSpPr>
        <p:spPr>
          <a:xfrm>
            <a:off x="1371600" y="3581400"/>
            <a:ext cx="6841938" cy="523220"/>
          </a:xfrm>
          <a:prstGeom prst="rect">
            <a:avLst/>
          </a:prstGeom>
          <a:noFill/>
        </p:spPr>
        <p:txBody>
          <a:bodyPr wrap="none" rtlCol="0">
            <a:spAutoFit/>
          </a:bodyPr>
          <a:lstStyle/>
          <a:p>
            <a:r>
              <a:rPr lang="en-US" sz="2800" dirty="0" smtClean="0"/>
              <a:t>Normalize over </a:t>
            </a:r>
            <a:r>
              <a:rPr lang="en-US" sz="2800" dirty="0" err="1" smtClean="0"/>
              <a:t>P</a:t>
            </a:r>
            <a:r>
              <a:rPr lang="en-US" sz="2800" baseline="-25000" dirty="0" err="1" smtClean="0"/>
              <a:t>max</a:t>
            </a:r>
            <a:r>
              <a:rPr lang="en-US" sz="2800" dirty="0" smtClean="0"/>
              <a:t> and replace f = </a:t>
            </a:r>
            <a:r>
              <a:rPr lang="en-US" sz="2800" dirty="0" err="1" smtClean="0"/>
              <a:t>P</a:t>
            </a:r>
            <a:r>
              <a:rPr lang="en-US" sz="2800" baseline="-25000" dirty="0" err="1" smtClean="0"/>
              <a:t>min</a:t>
            </a:r>
            <a:r>
              <a:rPr lang="en-US" sz="2800" dirty="0" smtClean="0"/>
              <a:t> / </a:t>
            </a:r>
            <a:r>
              <a:rPr lang="en-US" sz="2800" dirty="0" err="1" smtClean="0"/>
              <a:t>P</a:t>
            </a:r>
            <a:r>
              <a:rPr lang="en-US" sz="2800" baseline="-25000" dirty="0" err="1" smtClean="0"/>
              <a:t>max</a:t>
            </a:r>
            <a:endParaRPr lang="en-US" sz="2800" baseline="-25000" dirty="0"/>
          </a:p>
        </p:txBody>
      </p:sp>
      <mc:AlternateContent xmlns:mc="http://schemas.openxmlformats.org/markup-compatibility/2006" xmlns:a14="http://schemas.microsoft.com/office/drawing/2010/main">
        <mc:Choice Requires="a14">
          <p:sp>
            <p:nvSpPr>
              <p:cNvPr id="17" name="TextBox 16"/>
              <p:cNvSpPr txBox="1"/>
              <p:nvPr/>
            </p:nvSpPr>
            <p:spPr>
              <a:xfrm>
                <a:off x="2362200" y="4191000"/>
                <a:ext cx="4038600" cy="7030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a:rPr>
                        <m:t>𝑓</m:t>
                      </m:r>
                      <m:sSub>
                        <m:sSubPr>
                          <m:ctrlPr>
                            <a:rPr lang="en-US" sz="3200" b="0" i="1" smtClean="0">
                              <a:latin typeface="Cambria Math"/>
                            </a:rPr>
                          </m:ctrlPr>
                        </m:sSubPr>
                        <m:e>
                          <m:r>
                            <a:rPr lang="en-US" sz="3200" b="0" i="1" smtClean="0">
                              <a:latin typeface="Cambria Math"/>
                            </a:rPr>
                            <m:t>𝑐</m:t>
                          </m:r>
                        </m:e>
                        <m:sub>
                          <m:r>
                            <a:rPr lang="en-US" sz="3200" b="0" i="1" smtClean="0">
                              <a:latin typeface="Cambria Math"/>
                            </a:rPr>
                            <m:t>𝑖</m:t>
                          </m:r>
                        </m:sub>
                      </m:sSub>
                      <m:r>
                        <a:rPr lang="en-US" sz="3200" b="0" i="1" smtClean="0">
                          <a:latin typeface="Cambria Math"/>
                        </a:rPr>
                        <m:t>+</m:t>
                      </m:r>
                      <m:d>
                        <m:dPr>
                          <m:ctrlPr>
                            <a:rPr lang="en-US" sz="3200" i="1">
                              <a:latin typeface="Cambria Math"/>
                            </a:rPr>
                          </m:ctrlPr>
                        </m:dPr>
                        <m:e>
                          <m:r>
                            <a:rPr lang="en-US" sz="3200" i="1">
                              <a:latin typeface="Cambria Math"/>
                            </a:rPr>
                            <m:t>1−</m:t>
                          </m:r>
                          <m:r>
                            <a:rPr lang="en-US" sz="3200" i="1">
                              <a:latin typeface="Cambria Math"/>
                            </a:rPr>
                            <m:t>𝑓</m:t>
                          </m:r>
                        </m:e>
                      </m:d>
                      <m:sSubSup>
                        <m:sSubSupPr>
                          <m:ctrlPr>
                            <a:rPr lang="en-US" sz="3200" i="1" smtClean="0">
                              <a:latin typeface="Cambria Math"/>
                            </a:rPr>
                          </m:ctrlPr>
                        </m:sSubSupPr>
                        <m:e>
                          <m:r>
                            <a:rPr lang="en-US" sz="3200" b="0" i="1" smtClean="0">
                              <a:latin typeface="Cambria Math"/>
                            </a:rPr>
                            <m:t>𝑥</m:t>
                          </m:r>
                        </m:e>
                        <m:sub>
                          <m:r>
                            <a:rPr lang="en-US" sz="3200" b="0" i="1" smtClean="0">
                              <a:latin typeface="Cambria Math"/>
                            </a:rPr>
                            <m:t>𝑖</m:t>
                          </m:r>
                        </m:sub>
                        <m:sup>
                          <m:r>
                            <a:rPr lang="en-US" sz="3200" b="0" i="1" smtClean="0">
                              <a:latin typeface="Cambria Math"/>
                            </a:rPr>
                            <m:t>𝑗</m:t>
                          </m:r>
                        </m:sup>
                      </m:sSubSup>
                    </m:oMath>
                  </m:oMathPara>
                </a14:m>
                <a:endParaRPr lang="en-US" sz="3200" dirty="0"/>
              </a:p>
            </p:txBody>
          </p:sp>
        </mc:Choice>
        <mc:Fallback xmlns="">
          <p:sp>
            <p:nvSpPr>
              <p:cNvPr id="17" name="TextBox 16"/>
              <p:cNvSpPr txBox="1">
                <a:spLocks noRot="1" noChangeAspect="1" noMove="1" noResize="1" noEditPoints="1" noAdjustHandles="1" noChangeArrowheads="1" noChangeShapeType="1" noTextEdit="1"/>
              </p:cNvSpPr>
              <p:nvPr/>
            </p:nvSpPr>
            <p:spPr>
              <a:xfrm>
                <a:off x="2362200" y="4191000"/>
                <a:ext cx="4038600" cy="703013"/>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362200" y="5382022"/>
                <a:ext cx="4038600" cy="10295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𝑓</m:t>
                      </m:r>
                      <m:sSub>
                        <m:sSubPr>
                          <m:ctrlPr>
                            <a:rPr lang="en-US" sz="2800" b="0" i="1" smtClean="0">
                              <a:latin typeface="Cambria Math"/>
                            </a:rPr>
                          </m:ctrlPr>
                        </m:sSubPr>
                        <m:e>
                          <m:r>
                            <a:rPr lang="en-US" sz="2800" b="0" i="1" smtClean="0">
                              <a:latin typeface="Cambria Math"/>
                            </a:rPr>
                            <m:t>𝑐</m:t>
                          </m:r>
                        </m:e>
                        <m:sub>
                          <m:r>
                            <a:rPr lang="en-US" sz="2800" b="0" i="1" smtClean="0">
                              <a:latin typeface="Cambria Math"/>
                            </a:rPr>
                            <m:t>𝑖</m:t>
                          </m:r>
                        </m:sub>
                      </m:sSub>
                      <m:f>
                        <m:fPr>
                          <m:ctrlPr>
                            <a:rPr lang="en-US" sz="2800" b="0" i="1" smtClean="0">
                              <a:latin typeface="Cambria Math"/>
                            </a:rPr>
                          </m:ctrlPr>
                        </m:fPr>
                        <m:num>
                          <m:sSubSup>
                            <m:sSubSupPr>
                              <m:ctrlPr>
                                <a:rPr lang="en-US" sz="2800" b="0" i="1" smtClean="0">
                                  <a:latin typeface="Cambria Math"/>
                                </a:rPr>
                              </m:ctrlPr>
                            </m:sSubSupPr>
                            <m:e>
                              <m:r>
                                <a:rPr lang="en-US" sz="2800" b="0" i="1" smtClean="0">
                                  <a:latin typeface="Cambria Math"/>
                                </a:rPr>
                                <m:t>𝑝</m:t>
                              </m:r>
                            </m:e>
                            <m:sub>
                              <m:r>
                                <a:rPr lang="en-US" sz="2800" b="0" i="1" smtClean="0">
                                  <a:latin typeface="Cambria Math"/>
                                </a:rPr>
                                <m:t>𝑖</m:t>
                              </m:r>
                            </m:sub>
                            <m:sup>
                              <m:r>
                                <a:rPr lang="en-US" sz="2800" b="0" i="1" smtClean="0">
                                  <a:latin typeface="Cambria Math"/>
                                </a:rPr>
                                <m:t>𝑗</m:t>
                              </m:r>
                            </m:sup>
                          </m:sSubSup>
                        </m:num>
                        <m:den>
                          <m:r>
                            <a:rPr lang="en-US" sz="2800" b="0" i="1" smtClean="0">
                              <a:latin typeface="Cambria Math"/>
                            </a:rPr>
                            <m:t>𝑙</m:t>
                          </m:r>
                        </m:den>
                      </m:f>
                      <m:r>
                        <a:rPr lang="en-US" sz="2800" b="0" i="1" smtClean="0">
                          <a:latin typeface="Cambria Math"/>
                        </a:rPr>
                        <m:t>+</m:t>
                      </m:r>
                      <m:d>
                        <m:dPr>
                          <m:ctrlPr>
                            <a:rPr lang="en-US" sz="2800" i="1">
                              <a:latin typeface="Cambria Math"/>
                            </a:rPr>
                          </m:ctrlPr>
                        </m:dPr>
                        <m:e>
                          <m:r>
                            <a:rPr lang="en-US" sz="2800" i="1">
                              <a:latin typeface="Cambria Math"/>
                            </a:rPr>
                            <m:t>1−</m:t>
                          </m:r>
                          <m:r>
                            <a:rPr lang="en-US" sz="2800" i="1">
                              <a:latin typeface="Cambria Math"/>
                            </a:rPr>
                            <m:t>𝑓</m:t>
                          </m:r>
                        </m:e>
                      </m:d>
                      <m:sSubSup>
                        <m:sSubSupPr>
                          <m:ctrlPr>
                            <a:rPr lang="en-US" sz="2800" i="1" smtClean="0">
                              <a:latin typeface="Cambria Math"/>
                            </a:rPr>
                          </m:ctrlPr>
                        </m:sSubSupPr>
                        <m:e>
                          <m:r>
                            <a:rPr lang="en-US" sz="2800" b="0" i="1" smtClean="0">
                              <a:latin typeface="Cambria Math"/>
                            </a:rPr>
                            <m:t>𝑥</m:t>
                          </m:r>
                        </m:e>
                        <m:sub>
                          <m:r>
                            <a:rPr lang="en-US" sz="2800" b="0" i="1" smtClean="0">
                              <a:latin typeface="Cambria Math"/>
                            </a:rPr>
                            <m:t>𝑖</m:t>
                          </m:r>
                        </m:sub>
                        <m:sup>
                          <m:r>
                            <a:rPr lang="en-US" sz="2800" b="0" i="1" smtClean="0">
                              <a:latin typeface="Cambria Math"/>
                            </a:rPr>
                            <m:t>𝑗</m:t>
                          </m:r>
                        </m:sup>
                      </m:sSubSup>
                    </m:oMath>
                  </m:oMathPara>
                </a14:m>
                <a:endParaRPr lang="en-US" sz="2800" dirty="0"/>
              </a:p>
            </p:txBody>
          </p:sp>
        </mc:Choice>
        <mc:Fallback xmlns="">
          <p:sp>
            <p:nvSpPr>
              <p:cNvPr id="18" name="TextBox 17"/>
              <p:cNvSpPr txBox="1">
                <a:spLocks noRot="1" noChangeAspect="1" noMove="1" noResize="1" noEditPoints="1" noAdjustHandles="1" noChangeArrowheads="1" noChangeShapeType="1" noTextEdit="1"/>
              </p:cNvSpPr>
              <p:nvPr/>
            </p:nvSpPr>
            <p:spPr>
              <a:xfrm>
                <a:off x="2362200" y="5382022"/>
                <a:ext cx="4038600" cy="1029513"/>
              </a:xfrm>
              <a:prstGeom prst="rect">
                <a:avLst/>
              </a:prstGeom>
              <a:blipFill rotWithShape="1">
                <a:blip r:embed="rId4"/>
                <a:stretch>
                  <a:fillRect/>
                </a:stretch>
              </a:blipFill>
            </p:spPr>
            <p:txBody>
              <a:bodyPr/>
              <a:lstStyle/>
              <a:p>
                <a:r>
                  <a:rPr lang="en-US">
                    <a:noFill/>
                  </a:rPr>
                  <a:t> </a:t>
                </a:r>
              </a:p>
            </p:txBody>
          </p:sp>
        </mc:Fallback>
      </mc:AlternateContent>
      <p:sp>
        <p:nvSpPr>
          <p:cNvPr id="19" name="Rounded Rectangular Callout 18"/>
          <p:cNvSpPr/>
          <p:nvPr/>
        </p:nvSpPr>
        <p:spPr>
          <a:xfrm>
            <a:off x="202442" y="4924822"/>
            <a:ext cx="2921758" cy="561578"/>
          </a:xfrm>
          <a:prstGeom prst="wedgeRoundRectCallout">
            <a:avLst>
              <a:gd name="adj1" fmla="val 53563"/>
              <a:gd name="adj2" fmla="val -827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Incurred if some resources on site </a:t>
            </a:r>
            <a:r>
              <a:rPr lang="en-US" dirty="0" err="1" smtClean="0"/>
              <a:t>i</a:t>
            </a:r>
            <a:r>
              <a:rPr lang="en-US" dirty="0" smtClean="0"/>
              <a:t> are active</a:t>
            </a:r>
            <a:endParaRPr lang="en-US" dirty="0"/>
          </a:p>
        </p:txBody>
      </p:sp>
      <p:sp>
        <p:nvSpPr>
          <p:cNvPr id="20" name="Rounded Rectangular Callout 19"/>
          <p:cNvSpPr/>
          <p:nvPr/>
        </p:nvSpPr>
        <p:spPr>
          <a:xfrm>
            <a:off x="4304731" y="4905641"/>
            <a:ext cx="3238500" cy="488009"/>
          </a:xfrm>
          <a:prstGeom prst="wedgeRoundRectCallout">
            <a:avLst>
              <a:gd name="adj1" fmla="val -62553"/>
              <a:gd name="adj2" fmla="val 1156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Number of active resource sets</a:t>
            </a:r>
            <a:endParaRPr lang="en-US" dirty="0"/>
          </a:p>
        </p:txBody>
      </p:sp>
      <p:sp>
        <p:nvSpPr>
          <p:cNvPr id="21" name="Rounded Rectangular Callout 20"/>
          <p:cNvSpPr/>
          <p:nvPr/>
        </p:nvSpPr>
        <p:spPr>
          <a:xfrm>
            <a:off x="4533616" y="6248401"/>
            <a:ext cx="3238500" cy="582904"/>
          </a:xfrm>
          <a:prstGeom prst="wedgeRoundRectCallout">
            <a:avLst>
              <a:gd name="adj1" fmla="val -73088"/>
              <a:gd name="adj2" fmla="val -520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Number of independent resource sets</a:t>
            </a:r>
            <a:endParaRPr lang="en-US" dirty="0"/>
          </a:p>
        </p:txBody>
      </p:sp>
    </p:spTree>
    <p:extLst>
      <p:ext uri="{BB962C8B-B14F-4D97-AF65-F5344CB8AC3E}">
        <p14:creationId xmlns:p14="http://schemas.microsoft.com/office/powerpoint/2010/main" val="324577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xit" presetSubtype="0" fill="hold" grpId="2"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0"/>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2"/>
                                        </p:tgtEl>
                                        <p:attrNameLst>
                                          <p:attrName>style.visibility</p:attrName>
                                        </p:attrNameLst>
                                      </p:cBhvr>
                                      <p:to>
                                        <p:strVal val="hidden"/>
                                      </p:to>
                                    </p:set>
                                  </p:childTnLst>
                                </p:cTn>
                              </p:par>
                              <p:par>
                                <p:cTn id="47" presetID="1" presetClass="entr" presetSubtype="0" fill="hold" grpId="1"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4"/>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5"/>
                                        </p:tgtEl>
                                        <p:attrNameLst>
                                          <p:attrName>style.visibility</p:attrName>
                                        </p:attrNameLst>
                                      </p:cBhvr>
                                      <p:to>
                                        <p:strVal val="hidden"/>
                                      </p:to>
                                    </p:set>
                                  </p:childTnLst>
                                </p:cTn>
                              </p:par>
                              <p:par>
                                <p:cTn id="63" presetID="1" presetClass="exit" presetSubtype="0" fill="hold" grpId="3" nodeType="withEffect">
                                  <p:stCondLst>
                                    <p:cond delay="0"/>
                                  </p:stCondLst>
                                  <p:childTnLst>
                                    <p:set>
                                      <p:cBhvr>
                                        <p:cTn id="64" dur="1" fill="hold">
                                          <p:stCondLst>
                                            <p:cond delay="0"/>
                                          </p:stCondLst>
                                        </p:cTn>
                                        <p:tgtEl>
                                          <p:spTgt spid="7"/>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3"/>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1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19"/>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7" grpId="2" animBg="1"/>
      <p:bldP spid="7" grpId="3"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p:bldP spid="17" grpId="0"/>
      <p:bldP spid="18" grpId="0"/>
      <p:bldP spid="19" grpId="0" animBg="1"/>
      <p:bldP spid="19" grpId="1" animBg="1"/>
      <p:bldP spid="20"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Case </a:t>
            </a:r>
            <a:r>
              <a:rPr lang="en-US" dirty="0"/>
              <a:t>S</a:t>
            </a:r>
            <a:r>
              <a:rPr lang="en-US" dirty="0" smtClean="0"/>
              <a:t>tudies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81817396"/>
              </p:ext>
            </p:extLst>
          </p:nvPr>
        </p:nvGraphicFramePr>
        <p:xfrm>
          <a:off x="381000" y="1397000"/>
          <a:ext cx="8534400" cy="3424162"/>
        </p:xfrm>
        <a:graphic>
          <a:graphicData uri="http://schemas.openxmlformats.org/drawingml/2006/table">
            <a:tbl>
              <a:tblPr firstRow="1" bandRow="1">
                <a:tableStyleId>{5940675A-B579-460E-94D1-54222C63F5DA}</a:tableStyleId>
              </a:tblPr>
              <a:tblGrid>
                <a:gridCol w="2895600"/>
                <a:gridCol w="2794000"/>
                <a:gridCol w="2844800"/>
              </a:tblGrid>
              <a:tr h="706362">
                <a:tc>
                  <a:txBody>
                    <a:bodyPr/>
                    <a:lstStyle/>
                    <a:p>
                      <a:pPr algn="ctr"/>
                      <a:r>
                        <a:rPr lang="en-US" sz="2400" b="1" dirty="0" smtClean="0"/>
                        <a:t>Parameter</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Cellular network</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Data centers</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63638">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43076">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904724">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706362">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extBox 2"/>
          <p:cNvSpPr txBox="1"/>
          <p:nvPr/>
        </p:nvSpPr>
        <p:spPr>
          <a:xfrm>
            <a:off x="391232" y="2158663"/>
            <a:ext cx="2420599" cy="461665"/>
          </a:xfrm>
          <a:prstGeom prst="rect">
            <a:avLst/>
          </a:prstGeom>
          <a:noFill/>
        </p:spPr>
        <p:txBody>
          <a:bodyPr wrap="none" rtlCol="0">
            <a:spAutoFit/>
          </a:bodyPr>
          <a:lstStyle/>
          <a:p>
            <a:r>
              <a:rPr lang="en-US" sz="2400" dirty="0">
                <a:solidFill>
                  <a:srgbClr val="FF0000"/>
                </a:solidFill>
              </a:rPr>
              <a:t>Network </a:t>
            </a:r>
            <a:r>
              <a:rPr lang="en-US" sz="2400" dirty="0" smtClean="0">
                <a:solidFill>
                  <a:srgbClr val="FF0000"/>
                </a:solidFill>
              </a:rPr>
              <a:t>resource</a:t>
            </a:r>
            <a:endParaRPr lang="en-US" sz="2400" dirty="0">
              <a:solidFill>
                <a:srgbClr val="FF0000"/>
              </a:solidFill>
            </a:endParaRPr>
          </a:p>
        </p:txBody>
      </p:sp>
      <p:sp>
        <p:nvSpPr>
          <p:cNvPr id="7" name="TextBox 6"/>
          <p:cNvSpPr txBox="1"/>
          <p:nvPr/>
        </p:nvSpPr>
        <p:spPr>
          <a:xfrm>
            <a:off x="398056" y="2701204"/>
            <a:ext cx="2723823" cy="461665"/>
          </a:xfrm>
          <a:prstGeom prst="rect">
            <a:avLst/>
          </a:prstGeom>
          <a:noFill/>
        </p:spPr>
        <p:txBody>
          <a:bodyPr wrap="none" rtlCol="0">
            <a:spAutoFit/>
          </a:bodyPr>
          <a:lstStyle/>
          <a:p>
            <a:r>
              <a:rPr lang="en-US" sz="2400" dirty="0">
                <a:solidFill>
                  <a:srgbClr val="FF0000"/>
                </a:solidFill>
              </a:rPr>
              <a:t>Workload relocation</a:t>
            </a:r>
          </a:p>
        </p:txBody>
      </p:sp>
      <p:sp>
        <p:nvSpPr>
          <p:cNvPr id="8" name="TextBox 7"/>
          <p:cNvSpPr txBox="1"/>
          <p:nvPr/>
        </p:nvSpPr>
        <p:spPr>
          <a:xfrm>
            <a:off x="391232" y="3312467"/>
            <a:ext cx="2369303" cy="461665"/>
          </a:xfrm>
          <a:prstGeom prst="rect">
            <a:avLst/>
          </a:prstGeom>
          <a:noFill/>
        </p:spPr>
        <p:txBody>
          <a:bodyPr wrap="none" rtlCol="0">
            <a:spAutoFit/>
          </a:bodyPr>
          <a:lstStyle/>
          <a:p>
            <a:r>
              <a:rPr lang="en-US" sz="2400" dirty="0">
                <a:solidFill>
                  <a:srgbClr val="FF0000"/>
                </a:solidFill>
              </a:rPr>
              <a:t>Resource pruning</a:t>
            </a:r>
          </a:p>
        </p:txBody>
      </p:sp>
      <p:sp>
        <p:nvSpPr>
          <p:cNvPr id="9" name="TextBox 8"/>
          <p:cNvSpPr txBox="1"/>
          <p:nvPr/>
        </p:nvSpPr>
        <p:spPr>
          <a:xfrm>
            <a:off x="377584" y="4267200"/>
            <a:ext cx="2112117" cy="461665"/>
          </a:xfrm>
          <a:prstGeom prst="rect">
            <a:avLst/>
          </a:prstGeom>
          <a:noFill/>
        </p:spPr>
        <p:txBody>
          <a:bodyPr wrap="none" rtlCol="0">
            <a:spAutoFit/>
          </a:bodyPr>
          <a:lstStyle/>
          <a:p>
            <a:r>
              <a:rPr lang="en-US" sz="2400" dirty="0">
                <a:solidFill>
                  <a:srgbClr val="FF0000"/>
                </a:solidFill>
              </a:rPr>
              <a:t>Transition </a:t>
            </a:r>
            <a:r>
              <a:rPr lang="en-US" sz="2400" dirty="0" smtClean="0">
                <a:solidFill>
                  <a:srgbClr val="FF0000"/>
                </a:solidFill>
              </a:rPr>
              <a:t>costs</a:t>
            </a:r>
            <a:endParaRPr lang="en-US" sz="2400" dirty="0">
              <a:solidFill>
                <a:srgbClr val="FF0000"/>
              </a:solidFill>
            </a:endParaRPr>
          </a:p>
        </p:txBody>
      </p:sp>
      <p:sp>
        <p:nvSpPr>
          <p:cNvPr id="10" name="TextBox 9"/>
          <p:cNvSpPr txBox="1"/>
          <p:nvPr/>
        </p:nvSpPr>
        <p:spPr>
          <a:xfrm>
            <a:off x="3276600" y="2158663"/>
            <a:ext cx="662361" cy="461665"/>
          </a:xfrm>
          <a:prstGeom prst="rect">
            <a:avLst/>
          </a:prstGeom>
          <a:noFill/>
        </p:spPr>
        <p:txBody>
          <a:bodyPr wrap="none" rtlCol="0">
            <a:spAutoFit/>
          </a:bodyPr>
          <a:lstStyle/>
          <a:p>
            <a:r>
              <a:rPr lang="en-US" sz="2400" dirty="0" smtClean="0"/>
              <a:t>TRX</a:t>
            </a:r>
            <a:endParaRPr lang="en-US" sz="2400" dirty="0"/>
          </a:p>
        </p:txBody>
      </p:sp>
      <p:sp>
        <p:nvSpPr>
          <p:cNvPr id="11" name="TextBox 10"/>
          <p:cNvSpPr txBox="1"/>
          <p:nvPr/>
        </p:nvSpPr>
        <p:spPr>
          <a:xfrm>
            <a:off x="3276600" y="2701204"/>
            <a:ext cx="1755802" cy="461665"/>
          </a:xfrm>
          <a:prstGeom prst="rect">
            <a:avLst/>
          </a:prstGeom>
          <a:noFill/>
        </p:spPr>
        <p:txBody>
          <a:bodyPr wrap="none" rtlCol="0">
            <a:spAutoFit/>
          </a:bodyPr>
          <a:lstStyle/>
          <a:p>
            <a:r>
              <a:rPr lang="en-US" sz="2400" dirty="0"/>
              <a:t>Call hand </a:t>
            </a:r>
            <a:r>
              <a:rPr lang="en-US" sz="2400" dirty="0" smtClean="0"/>
              <a:t>off</a:t>
            </a:r>
            <a:endParaRPr lang="en-US" sz="2400" dirty="0"/>
          </a:p>
        </p:txBody>
      </p:sp>
      <p:sp>
        <p:nvSpPr>
          <p:cNvPr id="12" name="TextBox 11"/>
          <p:cNvSpPr txBox="1"/>
          <p:nvPr/>
        </p:nvSpPr>
        <p:spPr>
          <a:xfrm>
            <a:off x="3276600" y="4267199"/>
            <a:ext cx="1423788" cy="461665"/>
          </a:xfrm>
          <a:prstGeom prst="rect">
            <a:avLst/>
          </a:prstGeom>
          <a:noFill/>
        </p:spPr>
        <p:txBody>
          <a:bodyPr wrap="none" rtlCol="0">
            <a:spAutoFit/>
          </a:bodyPr>
          <a:lstStyle/>
          <a:p>
            <a:r>
              <a:rPr lang="en-US" sz="2400" dirty="0" smtClean="0"/>
              <a:t>Negligible</a:t>
            </a:r>
            <a:endParaRPr lang="en-US" sz="2400" dirty="0"/>
          </a:p>
        </p:txBody>
      </p:sp>
      <p:sp>
        <p:nvSpPr>
          <p:cNvPr id="13" name="TextBox 12"/>
          <p:cNvSpPr txBox="1"/>
          <p:nvPr/>
        </p:nvSpPr>
        <p:spPr>
          <a:xfrm>
            <a:off x="6070135" y="2131367"/>
            <a:ext cx="1102610" cy="461665"/>
          </a:xfrm>
          <a:prstGeom prst="rect">
            <a:avLst/>
          </a:prstGeom>
          <a:noFill/>
        </p:spPr>
        <p:txBody>
          <a:bodyPr wrap="none" rtlCol="0">
            <a:spAutoFit/>
          </a:bodyPr>
          <a:lstStyle/>
          <a:p>
            <a:r>
              <a:rPr lang="en-US" sz="2400" dirty="0" smtClean="0"/>
              <a:t>Servers</a:t>
            </a:r>
            <a:endParaRPr lang="en-US" sz="2400" dirty="0"/>
          </a:p>
        </p:txBody>
      </p:sp>
      <p:sp>
        <p:nvSpPr>
          <p:cNvPr id="14" name="TextBox 13"/>
          <p:cNvSpPr txBox="1"/>
          <p:nvPr/>
        </p:nvSpPr>
        <p:spPr>
          <a:xfrm>
            <a:off x="6070135" y="2701204"/>
            <a:ext cx="1953035" cy="461665"/>
          </a:xfrm>
          <a:prstGeom prst="rect">
            <a:avLst/>
          </a:prstGeom>
          <a:noFill/>
        </p:spPr>
        <p:txBody>
          <a:bodyPr wrap="none" rtlCol="0">
            <a:spAutoFit/>
          </a:bodyPr>
          <a:lstStyle/>
          <a:p>
            <a:r>
              <a:rPr lang="en-US" sz="2400" dirty="0"/>
              <a:t>Client </a:t>
            </a:r>
            <a:r>
              <a:rPr lang="en-US" sz="2400" dirty="0" smtClean="0"/>
              <a:t>redirect</a:t>
            </a:r>
            <a:endParaRPr lang="en-US" sz="2400" dirty="0"/>
          </a:p>
        </p:txBody>
      </p:sp>
      <p:sp>
        <p:nvSpPr>
          <p:cNvPr id="15" name="TextBox 14"/>
          <p:cNvSpPr txBox="1"/>
          <p:nvPr/>
        </p:nvSpPr>
        <p:spPr>
          <a:xfrm>
            <a:off x="6072979" y="3223147"/>
            <a:ext cx="2766221" cy="830997"/>
          </a:xfrm>
          <a:prstGeom prst="rect">
            <a:avLst/>
          </a:prstGeom>
          <a:noFill/>
        </p:spPr>
        <p:txBody>
          <a:bodyPr wrap="square" rtlCol="0">
            <a:spAutoFit/>
          </a:bodyPr>
          <a:lstStyle/>
          <a:p>
            <a:r>
              <a:rPr lang="en-US" sz="2400" dirty="0"/>
              <a:t>Server shutdown / idle / </a:t>
            </a:r>
            <a:r>
              <a:rPr lang="en-US" sz="2400" dirty="0" smtClean="0"/>
              <a:t>hibernate</a:t>
            </a:r>
            <a:endParaRPr lang="en-US" sz="2400" dirty="0"/>
          </a:p>
        </p:txBody>
      </p:sp>
      <p:sp>
        <p:nvSpPr>
          <p:cNvPr id="16" name="TextBox 15"/>
          <p:cNvSpPr txBox="1"/>
          <p:nvPr/>
        </p:nvSpPr>
        <p:spPr>
          <a:xfrm>
            <a:off x="6070135" y="4062478"/>
            <a:ext cx="2388065" cy="830997"/>
          </a:xfrm>
          <a:prstGeom prst="rect">
            <a:avLst/>
          </a:prstGeom>
          <a:noFill/>
        </p:spPr>
        <p:txBody>
          <a:bodyPr wrap="square" rtlCol="0">
            <a:spAutoFit/>
          </a:bodyPr>
          <a:lstStyle/>
          <a:p>
            <a:r>
              <a:rPr lang="en-US" sz="2400" dirty="0"/>
              <a:t>(De)activation </a:t>
            </a:r>
            <a:r>
              <a:rPr lang="en-US" sz="2400" dirty="0" smtClean="0"/>
              <a:t>overheads</a:t>
            </a:r>
            <a:endParaRPr lang="en-US" sz="2400" dirty="0"/>
          </a:p>
        </p:txBody>
      </p:sp>
      <p:sp>
        <p:nvSpPr>
          <p:cNvPr id="17" name="TextBox 16"/>
          <p:cNvSpPr txBox="1"/>
          <p:nvPr/>
        </p:nvSpPr>
        <p:spPr>
          <a:xfrm>
            <a:off x="3290425" y="3407812"/>
            <a:ext cx="2363276" cy="461665"/>
          </a:xfrm>
          <a:prstGeom prst="rect">
            <a:avLst/>
          </a:prstGeom>
          <a:noFill/>
        </p:spPr>
        <p:txBody>
          <a:bodyPr wrap="none" rtlCol="0">
            <a:spAutoFit/>
          </a:bodyPr>
          <a:lstStyle/>
          <a:p>
            <a:r>
              <a:rPr lang="en-US" sz="2400" dirty="0"/>
              <a:t>BTS Power </a:t>
            </a:r>
            <a:r>
              <a:rPr lang="en-US" sz="2400" dirty="0" smtClean="0"/>
              <a:t>Saving</a:t>
            </a:r>
            <a:endParaRPr lang="en-US" sz="2400" dirty="0"/>
          </a:p>
        </p:txBody>
      </p:sp>
      <p:sp>
        <p:nvSpPr>
          <p:cNvPr id="6" name="Rounded Rectangular Callout 5"/>
          <p:cNvSpPr/>
          <p:nvPr/>
        </p:nvSpPr>
        <p:spPr>
          <a:xfrm>
            <a:off x="3276600" y="3124200"/>
            <a:ext cx="2514600" cy="838200"/>
          </a:xfrm>
          <a:prstGeom prst="wedgeRoundRectCallout">
            <a:avLst>
              <a:gd name="adj1" fmla="val 66866"/>
              <a:gd name="adj2" fmla="val 885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Redirection latency and scenario specific costs</a:t>
            </a:r>
            <a:endParaRPr lang="en-US" dirty="0"/>
          </a:p>
        </p:txBody>
      </p:sp>
      <p:sp>
        <p:nvSpPr>
          <p:cNvPr id="5" name="Rounded Rectangular Callout 4"/>
          <p:cNvSpPr/>
          <p:nvPr/>
        </p:nvSpPr>
        <p:spPr>
          <a:xfrm>
            <a:off x="3962400" y="1600200"/>
            <a:ext cx="2590800" cy="762000"/>
          </a:xfrm>
          <a:prstGeom prst="wedgeRoundRectCallout">
            <a:avLst>
              <a:gd name="adj1" fmla="val 53969"/>
              <a:gd name="adj2" fmla="val 1001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Modify DNS / routing / App layer </a:t>
            </a:r>
            <a:r>
              <a:rPr lang="en-US" dirty="0" err="1" smtClean="0"/>
              <a:t>redicect</a:t>
            </a:r>
            <a:endParaRPr lang="en-US" dirty="0"/>
          </a:p>
        </p:txBody>
      </p:sp>
    </p:spTree>
    <p:extLst>
      <p:ext uri="{BB962C8B-B14F-4D97-AF65-F5344CB8AC3E}">
        <p14:creationId xmlns:p14="http://schemas.microsoft.com/office/powerpoint/2010/main" val="31238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0" grpId="0"/>
      <p:bldP spid="11" grpId="0"/>
      <p:bldP spid="12" grpId="0"/>
      <p:bldP spid="13" grpId="0"/>
      <p:bldP spid="14" grpId="0"/>
      <p:bldP spid="15" grpId="0"/>
      <p:bldP spid="16" grpId="0"/>
      <p:bldP spid="17" grpId="0"/>
      <p:bldP spid="6" grpId="0" animBg="1"/>
      <p:bldP spid="5" grpId="0" animBg="1"/>
      <p:bldP spid="5"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p:txBody>
          <a:bodyPr/>
          <a:lstStyle/>
          <a:p>
            <a:r>
              <a:rPr lang="en-US" dirty="0" smtClean="0">
                <a:solidFill>
                  <a:schemeClr val="accent5">
                    <a:lumMod val="75000"/>
                  </a:schemeClr>
                </a:solidFill>
              </a:rPr>
              <a:t>Workload</a:t>
            </a:r>
            <a:r>
              <a:rPr lang="en-US" dirty="0" smtClean="0"/>
              <a:t> from 3 popular </a:t>
            </a:r>
            <a:r>
              <a:rPr lang="en-US" dirty="0" err="1" smtClean="0">
                <a:solidFill>
                  <a:schemeClr val="accent2"/>
                </a:solidFill>
              </a:rPr>
              <a:t>Facebook</a:t>
            </a:r>
            <a:r>
              <a:rPr lang="en-US" dirty="0" smtClean="0"/>
              <a:t> apps</a:t>
            </a:r>
          </a:p>
          <a:p>
            <a:r>
              <a:rPr lang="en-US" dirty="0" smtClean="0">
                <a:solidFill>
                  <a:schemeClr val="accent5">
                    <a:lumMod val="75000"/>
                  </a:schemeClr>
                </a:solidFill>
              </a:rPr>
              <a:t>Electricity prices</a:t>
            </a:r>
            <a:r>
              <a:rPr lang="en-US" dirty="0" smtClean="0"/>
              <a:t> from 33 </a:t>
            </a:r>
            <a:r>
              <a:rPr lang="en-US" dirty="0" smtClean="0">
                <a:solidFill>
                  <a:schemeClr val="accent3">
                    <a:lumMod val="50000"/>
                  </a:schemeClr>
                </a:solidFill>
              </a:rPr>
              <a:t>US locations</a:t>
            </a:r>
          </a:p>
          <a:p>
            <a:r>
              <a:rPr lang="en-US" dirty="0" smtClean="0"/>
              <a:t>Simulated a week-long </a:t>
            </a:r>
            <a:r>
              <a:rPr lang="en-US" dirty="0" smtClean="0">
                <a:solidFill>
                  <a:schemeClr val="accent5">
                    <a:lumMod val="75000"/>
                  </a:schemeClr>
                </a:solidFill>
              </a:rPr>
              <a:t>deployment plan</a:t>
            </a:r>
          </a:p>
          <a:p>
            <a:r>
              <a:rPr lang="en-US" dirty="0" smtClean="0"/>
              <a:t>Compared </a:t>
            </a:r>
            <a:r>
              <a:rPr lang="en-US" dirty="0" smtClean="0">
                <a:solidFill>
                  <a:srgbClr val="005400"/>
                </a:solidFill>
              </a:rPr>
              <a:t>RED-BL</a:t>
            </a:r>
            <a:r>
              <a:rPr lang="en-US" dirty="0" smtClean="0"/>
              <a:t> against various algorithms</a:t>
            </a:r>
            <a:endParaRPr lang="en-US" dirty="0"/>
          </a:p>
        </p:txBody>
      </p:sp>
      <p:sp>
        <p:nvSpPr>
          <p:cNvPr id="4" name="Slide Number Placeholder 3"/>
          <p:cNvSpPr>
            <a:spLocks noGrp="1"/>
          </p:cNvSpPr>
          <p:nvPr>
            <p:ph type="sldNum" sz="quarter" idx="12"/>
          </p:nvPr>
        </p:nvSpPr>
        <p:spPr/>
        <p:txBody>
          <a:bodyPr/>
          <a:lstStyle/>
          <a:p>
            <a:fld id="{414A3998-D133-4464-815E-125881AD5CDB}" type="slidenum">
              <a:rPr lang="en-US" smtClean="0"/>
              <a:pPr/>
              <a:t>17</a:t>
            </a:fld>
            <a:endParaRPr lang="en-US"/>
          </a:p>
        </p:txBody>
      </p:sp>
    </p:spTree>
    <p:extLst>
      <p:ext uri="{BB962C8B-B14F-4D97-AF65-F5344CB8AC3E}">
        <p14:creationId xmlns:p14="http://schemas.microsoft.com/office/powerpoint/2010/main" val="2539433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4" name="Slide Number Placeholder 3"/>
          <p:cNvSpPr>
            <a:spLocks noGrp="1"/>
          </p:cNvSpPr>
          <p:nvPr>
            <p:ph type="sldNum" sz="quarter" idx="12"/>
          </p:nvPr>
        </p:nvSpPr>
        <p:spPr/>
        <p:txBody>
          <a:bodyPr/>
          <a:lstStyle/>
          <a:p>
            <a:fld id="{414A3998-D133-4464-815E-125881AD5CDB}" type="slidenum">
              <a:rPr lang="en-US" smtClean="0"/>
              <a:pPr/>
              <a:t>18</a:t>
            </a:fld>
            <a:endParaRPr lang="en-US"/>
          </a:p>
        </p:txBody>
      </p:sp>
      <p:sp>
        <p:nvSpPr>
          <p:cNvPr id="8" name="TextBox 7"/>
          <p:cNvSpPr txBox="1"/>
          <p:nvPr/>
        </p:nvSpPr>
        <p:spPr>
          <a:xfrm>
            <a:off x="-14430" y="2315563"/>
            <a:ext cx="3220690" cy="369332"/>
          </a:xfrm>
          <a:prstGeom prst="rect">
            <a:avLst/>
          </a:prstGeom>
          <a:noFill/>
        </p:spPr>
        <p:txBody>
          <a:bodyPr wrap="none" rtlCol="0">
            <a:spAutoFit/>
          </a:bodyPr>
          <a:lstStyle/>
          <a:p>
            <a:r>
              <a:rPr lang="en-US" dirty="0" smtClean="0"/>
              <a:t>STATIC_MIN: Least average price</a:t>
            </a:r>
            <a:endParaRPr lang="en-US" dirty="0"/>
          </a:p>
        </p:txBody>
      </p:sp>
      <p:sp>
        <p:nvSpPr>
          <p:cNvPr id="10" name="TextBox 9"/>
          <p:cNvSpPr txBox="1"/>
          <p:nvPr/>
        </p:nvSpPr>
        <p:spPr>
          <a:xfrm>
            <a:off x="-14430" y="3165500"/>
            <a:ext cx="2776979" cy="369332"/>
          </a:xfrm>
          <a:prstGeom prst="rect">
            <a:avLst/>
          </a:prstGeom>
          <a:noFill/>
        </p:spPr>
        <p:txBody>
          <a:bodyPr wrap="none" rtlCol="0">
            <a:spAutoFit/>
          </a:bodyPr>
          <a:lstStyle/>
          <a:p>
            <a:r>
              <a:rPr lang="en-US" dirty="0" smtClean="0"/>
              <a:t>LI: Local Optimal with Idling</a:t>
            </a:r>
            <a:endParaRPr lang="en-US" dirty="0"/>
          </a:p>
        </p:txBody>
      </p:sp>
      <p:sp>
        <p:nvSpPr>
          <p:cNvPr id="12" name="TextBox 11"/>
          <p:cNvSpPr txBox="1"/>
          <p:nvPr/>
        </p:nvSpPr>
        <p:spPr>
          <a:xfrm>
            <a:off x="-14430" y="4009654"/>
            <a:ext cx="3001271" cy="369332"/>
          </a:xfrm>
          <a:prstGeom prst="rect">
            <a:avLst/>
          </a:prstGeom>
          <a:noFill/>
        </p:spPr>
        <p:txBody>
          <a:bodyPr wrap="none" rtlCol="0">
            <a:spAutoFit/>
          </a:bodyPr>
          <a:lstStyle/>
          <a:p>
            <a:r>
              <a:rPr lang="en-US" dirty="0" smtClean="0"/>
              <a:t>LO: LI ignoring transition costs</a:t>
            </a:r>
            <a:endParaRPr lang="en-US" dirty="0"/>
          </a:p>
        </p:txBody>
      </p:sp>
      <p:sp>
        <p:nvSpPr>
          <p:cNvPr id="14" name="TextBox 13"/>
          <p:cNvSpPr txBox="1"/>
          <p:nvPr/>
        </p:nvSpPr>
        <p:spPr>
          <a:xfrm>
            <a:off x="-14430" y="4860313"/>
            <a:ext cx="3494418" cy="369332"/>
          </a:xfrm>
          <a:prstGeom prst="rect">
            <a:avLst/>
          </a:prstGeom>
          <a:noFill/>
        </p:spPr>
        <p:txBody>
          <a:bodyPr wrap="none" rtlCol="0">
            <a:spAutoFit/>
          </a:bodyPr>
          <a:lstStyle/>
          <a:p>
            <a:r>
              <a:rPr lang="en-US" dirty="0" smtClean="0"/>
              <a:t>LD: Local Optimal with Deactivation</a:t>
            </a:r>
            <a:endParaRPr lang="en-US" dirty="0"/>
          </a:p>
        </p:txBody>
      </p:sp>
      <p:sp>
        <p:nvSpPr>
          <p:cNvPr id="16" name="TextBox 15"/>
          <p:cNvSpPr txBox="1"/>
          <p:nvPr/>
        </p:nvSpPr>
        <p:spPr>
          <a:xfrm>
            <a:off x="-14430" y="5712178"/>
            <a:ext cx="3169714" cy="369332"/>
          </a:xfrm>
          <a:prstGeom prst="rect">
            <a:avLst/>
          </a:prstGeom>
          <a:noFill/>
        </p:spPr>
        <p:txBody>
          <a:bodyPr wrap="none" rtlCol="0">
            <a:spAutoFit/>
          </a:bodyPr>
          <a:lstStyle/>
          <a:p>
            <a:r>
              <a:rPr lang="en-US" dirty="0" smtClean="0"/>
              <a:t>LS: Local Optimal with Selection</a:t>
            </a:r>
            <a:endParaRPr lang="en-US" dirty="0"/>
          </a:p>
        </p:txBody>
      </p:sp>
      <p:sp>
        <p:nvSpPr>
          <p:cNvPr id="20" name="TextBox 19"/>
          <p:cNvSpPr txBox="1"/>
          <p:nvPr/>
        </p:nvSpPr>
        <p:spPr>
          <a:xfrm>
            <a:off x="-14430" y="1452927"/>
            <a:ext cx="3793218" cy="369332"/>
          </a:xfrm>
          <a:prstGeom prst="rect">
            <a:avLst/>
          </a:prstGeom>
          <a:noFill/>
        </p:spPr>
        <p:txBody>
          <a:bodyPr wrap="none" rtlCol="0">
            <a:spAutoFit/>
          </a:bodyPr>
          <a:lstStyle/>
          <a:p>
            <a:r>
              <a:rPr lang="en-US" dirty="0" smtClean="0"/>
              <a:t>UNIFORM: Equally distribute workload</a:t>
            </a:r>
            <a:endParaRPr lang="en-US" dirty="0"/>
          </a:p>
        </p:txBody>
      </p:sp>
      <p:pic>
        <p:nvPicPr>
          <p:cNvPr id="46084" name="Picture 4"/>
          <p:cNvPicPr>
            <a:picLocks noChangeAspect="1" noChangeArrowheads="1"/>
          </p:cNvPicPr>
          <p:nvPr/>
        </p:nvPicPr>
        <p:blipFill>
          <a:blip r:embed="rId3" cstate="print"/>
          <a:srcRect/>
          <a:stretch>
            <a:fillRect/>
          </a:stretch>
        </p:blipFill>
        <p:spPr bwMode="auto">
          <a:xfrm>
            <a:off x="3889374" y="1255887"/>
            <a:ext cx="5029200" cy="763413"/>
          </a:xfrm>
          <a:prstGeom prst="rect">
            <a:avLst/>
          </a:prstGeom>
          <a:noFill/>
          <a:ln w="9525">
            <a:noFill/>
            <a:miter lim="800000"/>
            <a:headEnd/>
            <a:tailEnd/>
          </a:ln>
          <a:effectLst/>
        </p:spPr>
      </p:pic>
      <p:pic>
        <p:nvPicPr>
          <p:cNvPr id="46085" name="Picture 5"/>
          <p:cNvPicPr>
            <a:picLocks noChangeAspect="1" noChangeArrowheads="1"/>
          </p:cNvPicPr>
          <p:nvPr/>
        </p:nvPicPr>
        <p:blipFill>
          <a:blip r:embed="rId4" cstate="print"/>
          <a:srcRect/>
          <a:stretch>
            <a:fillRect/>
          </a:stretch>
        </p:blipFill>
        <p:spPr bwMode="auto">
          <a:xfrm>
            <a:off x="3863974" y="2966532"/>
            <a:ext cx="5054600" cy="767268"/>
          </a:xfrm>
          <a:prstGeom prst="rect">
            <a:avLst/>
          </a:prstGeom>
          <a:noFill/>
          <a:ln w="9525">
            <a:noFill/>
            <a:miter lim="800000"/>
            <a:headEnd/>
            <a:tailEnd/>
          </a:ln>
          <a:effectLst/>
        </p:spPr>
      </p:pic>
      <p:pic>
        <p:nvPicPr>
          <p:cNvPr id="46086" name="Picture 6"/>
          <p:cNvPicPr>
            <a:picLocks noChangeAspect="1" noChangeArrowheads="1"/>
          </p:cNvPicPr>
          <p:nvPr/>
        </p:nvPicPr>
        <p:blipFill>
          <a:blip r:embed="rId5" cstate="print"/>
          <a:srcRect/>
          <a:stretch>
            <a:fillRect/>
          </a:stretch>
        </p:blipFill>
        <p:spPr bwMode="auto">
          <a:xfrm>
            <a:off x="3860799" y="3810000"/>
            <a:ext cx="5057775" cy="768641"/>
          </a:xfrm>
          <a:prstGeom prst="rect">
            <a:avLst/>
          </a:prstGeom>
          <a:noFill/>
          <a:ln w="9525">
            <a:noFill/>
            <a:miter lim="800000"/>
            <a:headEnd/>
            <a:tailEnd/>
          </a:ln>
          <a:effectLst/>
        </p:spPr>
      </p:pic>
      <p:pic>
        <p:nvPicPr>
          <p:cNvPr id="46087" name="Picture 7"/>
          <p:cNvPicPr>
            <a:picLocks noChangeAspect="1" noChangeArrowheads="1"/>
          </p:cNvPicPr>
          <p:nvPr/>
        </p:nvPicPr>
        <p:blipFill>
          <a:blip r:embed="rId6" cstate="print"/>
          <a:srcRect/>
          <a:stretch>
            <a:fillRect/>
          </a:stretch>
        </p:blipFill>
        <p:spPr bwMode="auto">
          <a:xfrm>
            <a:off x="3863974" y="4660900"/>
            <a:ext cx="5054600" cy="768158"/>
          </a:xfrm>
          <a:prstGeom prst="rect">
            <a:avLst/>
          </a:prstGeom>
          <a:noFill/>
          <a:ln w="9525">
            <a:noFill/>
            <a:miter lim="800000"/>
            <a:headEnd/>
            <a:tailEnd/>
          </a:ln>
          <a:effectLst/>
        </p:spPr>
      </p:pic>
      <p:pic>
        <p:nvPicPr>
          <p:cNvPr id="46088" name="Picture 8"/>
          <p:cNvPicPr>
            <a:picLocks noChangeAspect="1" noChangeArrowheads="1"/>
          </p:cNvPicPr>
          <p:nvPr/>
        </p:nvPicPr>
        <p:blipFill>
          <a:blip r:embed="rId7" cstate="print"/>
          <a:srcRect/>
          <a:stretch>
            <a:fillRect/>
          </a:stretch>
        </p:blipFill>
        <p:spPr bwMode="auto">
          <a:xfrm>
            <a:off x="3851274" y="5511800"/>
            <a:ext cx="5067300" cy="770089"/>
          </a:xfrm>
          <a:prstGeom prst="rect">
            <a:avLst/>
          </a:prstGeom>
          <a:noFill/>
          <a:ln w="9525">
            <a:noFill/>
            <a:miter lim="800000"/>
            <a:headEnd/>
            <a:tailEnd/>
          </a:ln>
          <a:effectLst/>
        </p:spPr>
      </p:pic>
      <p:pic>
        <p:nvPicPr>
          <p:cNvPr id="83974" name="Picture 6"/>
          <p:cNvPicPr>
            <a:picLocks noChangeAspect="1" noChangeArrowheads="1"/>
          </p:cNvPicPr>
          <p:nvPr/>
        </p:nvPicPr>
        <p:blipFill>
          <a:blip r:embed="rId8" cstate="print"/>
          <a:srcRect/>
          <a:stretch>
            <a:fillRect/>
          </a:stretch>
        </p:blipFill>
        <p:spPr bwMode="auto">
          <a:xfrm>
            <a:off x="3868614" y="2106854"/>
            <a:ext cx="5046785" cy="788746"/>
          </a:xfrm>
          <a:prstGeom prst="rect">
            <a:avLst/>
          </a:prstGeom>
          <a:noFill/>
          <a:ln w="9525">
            <a:noFill/>
            <a:miter lim="800000"/>
            <a:headEnd/>
            <a:tailEnd/>
          </a:ln>
          <a:effectLst/>
        </p:spPr>
      </p:pic>
    </p:spTree>
    <p:extLst>
      <p:ext uri="{BB962C8B-B14F-4D97-AF65-F5344CB8AC3E}">
        <p14:creationId xmlns:p14="http://schemas.microsoft.com/office/powerpoint/2010/main" val="92812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08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08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08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a:t>
            </a:r>
            <a:r>
              <a:rPr lang="en-US" dirty="0" smtClean="0"/>
              <a:t>Savings </a:t>
            </a:r>
            <a:r>
              <a:rPr lang="en-US" dirty="0"/>
              <a:t>vs </a:t>
            </a:r>
            <a:r>
              <a:rPr lang="en-US" dirty="0" smtClean="0"/>
              <a:t>Over-provisioning</a:t>
            </a:r>
            <a:endParaRPr lang="en-US" dirty="0"/>
          </a:p>
        </p:txBody>
      </p:sp>
      <p:pic>
        <p:nvPicPr>
          <p:cNvPr id="2051" name="Picture 3" descr="E:\Users\Saqib Ilyas\Desktop\s1vseqr.ep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552692"/>
            <a:ext cx="8846078" cy="5305308"/>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ular Callout 6"/>
          <p:cNvSpPr/>
          <p:nvPr/>
        </p:nvSpPr>
        <p:spPr>
          <a:xfrm>
            <a:off x="6477000" y="1143000"/>
            <a:ext cx="1905000" cy="609600"/>
          </a:xfrm>
          <a:prstGeom prst="wedgeRoundRectCallout">
            <a:avLst>
              <a:gd name="adj1" fmla="val 13643"/>
              <a:gd name="adj2" fmla="val 1310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RED-BL close to ideal savings</a:t>
            </a:r>
            <a:endParaRPr lang="en-US" dirty="0"/>
          </a:p>
        </p:txBody>
      </p:sp>
      <p:sp>
        <p:nvSpPr>
          <p:cNvPr id="8" name="Rounded Rectangular Callout 7"/>
          <p:cNvSpPr/>
          <p:nvPr/>
        </p:nvSpPr>
        <p:spPr>
          <a:xfrm>
            <a:off x="1828800" y="1752600"/>
            <a:ext cx="1905000" cy="609600"/>
          </a:xfrm>
          <a:prstGeom prst="wedgeRoundRectCallout">
            <a:avLst>
              <a:gd name="adj1" fmla="val 114890"/>
              <a:gd name="adj2" fmla="val 1145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Falsely predicts high savings</a:t>
            </a:r>
            <a:endParaRPr lang="en-US" dirty="0"/>
          </a:p>
        </p:txBody>
      </p:sp>
      <p:sp>
        <p:nvSpPr>
          <p:cNvPr id="9" name="Rounded Rectangular Callout 8"/>
          <p:cNvSpPr/>
          <p:nvPr/>
        </p:nvSpPr>
        <p:spPr>
          <a:xfrm>
            <a:off x="4038600" y="1600200"/>
            <a:ext cx="1905000" cy="609600"/>
          </a:xfrm>
          <a:prstGeom prst="wedgeRoundRectCallout">
            <a:avLst>
              <a:gd name="adj1" fmla="val 53653"/>
              <a:gd name="adj2" fmla="val 1103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Actual savings 10.35% lower</a:t>
            </a:r>
            <a:endParaRPr lang="en-US" dirty="0"/>
          </a:p>
        </p:txBody>
      </p:sp>
      <p:sp>
        <p:nvSpPr>
          <p:cNvPr id="10" name="Rounded Rectangular Callout 9"/>
          <p:cNvSpPr/>
          <p:nvPr/>
        </p:nvSpPr>
        <p:spPr>
          <a:xfrm>
            <a:off x="762000" y="3429000"/>
            <a:ext cx="2362200" cy="685800"/>
          </a:xfrm>
          <a:prstGeom prst="wedgeRoundRectCallout">
            <a:avLst>
              <a:gd name="adj1" fmla="val -4771"/>
              <a:gd name="adj2" fmla="val 834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50% over provisioning =&gt; 26% Savings</a:t>
            </a:r>
            <a:endParaRPr lang="en-US" dirty="0"/>
          </a:p>
        </p:txBody>
      </p:sp>
    </p:spTree>
    <p:extLst>
      <p:ext uri="{BB962C8B-B14F-4D97-AF65-F5344CB8AC3E}">
        <p14:creationId xmlns:p14="http://schemas.microsoft.com/office/powerpoint/2010/main" val="293807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Background and motivation</a:t>
            </a:r>
          </a:p>
          <a:p>
            <a:r>
              <a:rPr lang="en-US" dirty="0" smtClean="0"/>
              <a:t>Problem statement and formulation</a:t>
            </a:r>
          </a:p>
          <a:p>
            <a:r>
              <a:rPr lang="en-US" dirty="0" smtClean="0"/>
              <a:t>Case studies</a:t>
            </a:r>
          </a:p>
          <a:p>
            <a:r>
              <a:rPr lang="en-US" dirty="0" smtClean="0"/>
              <a:t>Conclusion </a:t>
            </a:r>
            <a:endParaRPr lang="en-US" dirty="0"/>
          </a:p>
        </p:txBody>
      </p:sp>
    </p:spTree>
    <p:extLst>
      <p:ext uri="{BB962C8B-B14F-4D97-AF65-F5344CB8AC3E}">
        <p14:creationId xmlns:p14="http://schemas.microsoft.com/office/powerpoint/2010/main" val="3695135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Electricity </a:t>
            </a:r>
            <a:r>
              <a:rPr lang="en-US" dirty="0" smtClean="0"/>
              <a:t>Cost </a:t>
            </a:r>
            <a:r>
              <a:rPr lang="en-US" dirty="0"/>
              <a:t>vs </a:t>
            </a:r>
            <a:r>
              <a:rPr lang="en-US" dirty="0" smtClean="0"/>
              <a:t>Transition </a:t>
            </a:r>
            <a:r>
              <a:rPr lang="en-US" dirty="0"/>
              <a:t>C</a:t>
            </a:r>
            <a:r>
              <a:rPr lang="en-US" dirty="0" smtClean="0"/>
              <a:t>ost</a:t>
            </a:r>
            <a:endParaRPr lang="en-US" dirty="0"/>
          </a:p>
        </p:txBody>
      </p:sp>
      <p:sp>
        <p:nvSpPr>
          <p:cNvPr id="3" name="Content Placeholder 2"/>
          <p:cNvSpPr>
            <a:spLocks noGrp="1"/>
          </p:cNvSpPr>
          <p:nvPr>
            <p:ph idx="1"/>
          </p:nvPr>
        </p:nvSpPr>
        <p:spPr/>
        <p:txBody>
          <a:bodyPr/>
          <a:lstStyle/>
          <a:p>
            <a:endParaRPr lang="en-US"/>
          </a:p>
        </p:txBody>
      </p:sp>
      <p:pic>
        <p:nvPicPr>
          <p:cNvPr id="4098" name="Picture 2" descr="E:\Users\Saqib Ilyas\Documents\GitHub\elsubmit\s3r.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4" y="1524000"/>
            <a:ext cx="8829676" cy="521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3079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Granular (De)activation</a:t>
            </a:r>
            <a:endParaRPr lang="en-US" dirty="0"/>
          </a:p>
        </p:txBody>
      </p:sp>
      <p:sp>
        <p:nvSpPr>
          <p:cNvPr id="3" name="Content Placeholder 2"/>
          <p:cNvSpPr>
            <a:spLocks noGrp="1"/>
          </p:cNvSpPr>
          <p:nvPr>
            <p:ph idx="1"/>
          </p:nvPr>
        </p:nvSpPr>
        <p:spPr/>
        <p:txBody>
          <a:bodyPr/>
          <a:lstStyle/>
          <a:p>
            <a:endParaRPr lang="en-US"/>
          </a:p>
        </p:txBody>
      </p:sp>
      <p:pic>
        <p:nvPicPr>
          <p:cNvPr id="5122" name="Picture 2" descr="E:\Users\Saqib Ilyas\Documents\GitHub\elsubmit\s6.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90600"/>
            <a:ext cx="7924801" cy="577215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ular Callout 4"/>
          <p:cNvSpPr/>
          <p:nvPr/>
        </p:nvSpPr>
        <p:spPr>
          <a:xfrm>
            <a:off x="6696439" y="3645932"/>
            <a:ext cx="2286000" cy="685800"/>
          </a:xfrm>
          <a:prstGeom prst="wedgeRoundRectCallout">
            <a:avLst>
              <a:gd name="adj1" fmla="val 34221"/>
              <a:gd name="adj2" fmla="val 3265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Can only (de)activate entire data center</a:t>
            </a:r>
            <a:endParaRPr lang="en-US" dirty="0"/>
          </a:p>
        </p:txBody>
      </p:sp>
      <p:sp>
        <p:nvSpPr>
          <p:cNvPr id="6" name="Rounded Rectangular Callout 5"/>
          <p:cNvSpPr/>
          <p:nvPr/>
        </p:nvSpPr>
        <p:spPr>
          <a:xfrm>
            <a:off x="3276600" y="4495800"/>
            <a:ext cx="2286000" cy="685800"/>
          </a:xfrm>
          <a:prstGeom prst="wedgeRoundRectCallout">
            <a:avLst>
              <a:gd name="adj1" fmla="val 12620"/>
              <a:gd name="adj2" fmla="val -915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Can (de)activate half a data center</a:t>
            </a:r>
            <a:endParaRPr lang="en-US" dirty="0"/>
          </a:p>
        </p:txBody>
      </p:sp>
      <p:sp>
        <p:nvSpPr>
          <p:cNvPr id="7" name="Rounded Rectangular Callout 6"/>
          <p:cNvSpPr/>
          <p:nvPr/>
        </p:nvSpPr>
        <p:spPr>
          <a:xfrm>
            <a:off x="3733800" y="1219200"/>
            <a:ext cx="2819400" cy="533400"/>
          </a:xfrm>
          <a:prstGeom prst="wedgeRoundRectCallout">
            <a:avLst>
              <a:gd name="adj1" fmla="val -65292"/>
              <a:gd name="adj2" fmla="val 2986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Cost savings over full data center (de)activation</a:t>
            </a:r>
            <a:endParaRPr lang="en-US" dirty="0"/>
          </a:p>
        </p:txBody>
      </p:sp>
      <p:sp>
        <p:nvSpPr>
          <p:cNvPr id="8" name="TextBox 7"/>
          <p:cNvSpPr txBox="1"/>
          <p:nvPr/>
        </p:nvSpPr>
        <p:spPr>
          <a:xfrm>
            <a:off x="5416559" y="1905000"/>
            <a:ext cx="3117841" cy="369332"/>
          </a:xfrm>
          <a:prstGeom prst="rect">
            <a:avLst/>
          </a:prstGeom>
          <a:noFill/>
          <a:ln>
            <a:solidFill>
              <a:schemeClr val="accent1"/>
            </a:solidFill>
          </a:ln>
        </p:spPr>
        <p:txBody>
          <a:bodyPr wrap="none" rtlCol="0">
            <a:spAutoFit/>
          </a:bodyPr>
          <a:lstStyle/>
          <a:p>
            <a:r>
              <a:rPr lang="en-US" dirty="0" smtClean="0"/>
              <a:t>Opportunity for greater savings</a:t>
            </a:r>
            <a:endParaRPr lang="en-US" dirty="0"/>
          </a:p>
        </p:txBody>
      </p:sp>
    </p:spTree>
    <p:extLst>
      <p:ext uri="{BB962C8B-B14F-4D97-AF65-F5344CB8AC3E}">
        <p14:creationId xmlns:p14="http://schemas.microsoft.com/office/powerpoint/2010/main" val="350486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7" grpId="1"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DVFS Instead of Deactivation</a:t>
            </a:r>
            <a:endParaRPr lang="en-US" dirty="0"/>
          </a:p>
        </p:txBody>
      </p:sp>
      <p:pic>
        <p:nvPicPr>
          <p:cNvPr id="6146" name="Picture 2" descr="E:\Users\Saqib Ilyas\Documents\GitHub\elsubmit\dvfs.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8601075" cy="488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5352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Reserve Margin</a:t>
            </a:r>
            <a:endParaRPr lang="en-US" dirty="0"/>
          </a:p>
        </p:txBody>
      </p:sp>
      <p:pic>
        <p:nvPicPr>
          <p:cNvPr id="7171" name="Picture 3" descr="E:\Users\Saqib Ilyas\Documents\GitHub\elsubmit\margin.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1400175"/>
            <a:ext cx="864870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75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Case Study I</a:t>
            </a:r>
            <a:endParaRPr lang="en-US" dirty="0"/>
          </a:p>
        </p:txBody>
      </p:sp>
      <p:sp>
        <p:nvSpPr>
          <p:cNvPr id="3" name="Content Placeholder 2"/>
          <p:cNvSpPr>
            <a:spLocks noGrp="1"/>
          </p:cNvSpPr>
          <p:nvPr>
            <p:ph idx="1"/>
          </p:nvPr>
        </p:nvSpPr>
        <p:spPr/>
        <p:txBody>
          <a:bodyPr/>
          <a:lstStyle/>
          <a:p>
            <a:r>
              <a:rPr lang="en-US" dirty="0" smtClean="0"/>
              <a:t>Significant cost savings are possible using RED-BL</a:t>
            </a:r>
          </a:p>
          <a:p>
            <a:r>
              <a:rPr lang="en-US" dirty="0" smtClean="0"/>
              <a:t>Finer granularity of resource (de)activation increases savings</a:t>
            </a:r>
          </a:p>
          <a:p>
            <a:r>
              <a:rPr lang="en-US" dirty="0" smtClean="0"/>
              <a:t>Low-power mode instead of shutdown also helps considerably</a:t>
            </a:r>
          </a:p>
          <a:p>
            <a:r>
              <a:rPr lang="en-US" dirty="0" smtClean="0"/>
              <a:t>Cost savings decrease sharply with reserve margin</a:t>
            </a:r>
          </a:p>
          <a:p>
            <a:endParaRPr lang="en-US" dirty="0"/>
          </a:p>
        </p:txBody>
      </p:sp>
    </p:spTree>
    <p:extLst>
      <p:ext uri="{BB962C8B-B14F-4D97-AF65-F5344CB8AC3E}">
        <p14:creationId xmlns:p14="http://schemas.microsoft.com/office/powerpoint/2010/main" val="20959315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II - Prior work</a:t>
            </a:r>
            <a:endParaRPr lang="en-US" dirty="0"/>
          </a:p>
        </p:txBody>
      </p:sp>
      <p:sp>
        <p:nvSpPr>
          <p:cNvPr id="3" name="Content Placeholder 2"/>
          <p:cNvSpPr>
            <a:spLocks noGrp="1"/>
          </p:cNvSpPr>
          <p:nvPr>
            <p:ph idx="1"/>
          </p:nvPr>
        </p:nvSpPr>
        <p:spPr/>
        <p:txBody>
          <a:bodyPr/>
          <a:lstStyle/>
          <a:p>
            <a:r>
              <a:rPr lang="en-US" dirty="0" smtClean="0"/>
              <a:t>Shutdown BTSs [</a:t>
            </a:r>
            <a:r>
              <a:rPr lang="en-US" dirty="0" err="1" smtClean="0"/>
              <a:t>Marsan</a:t>
            </a:r>
            <a:r>
              <a:rPr lang="en-US" dirty="0" smtClean="0"/>
              <a:t> et. al., C. Peng et al.]</a:t>
            </a:r>
          </a:p>
          <a:p>
            <a:pPr lvl="1"/>
            <a:r>
              <a:rPr lang="en-US" dirty="0" smtClean="0"/>
              <a:t>Risk of user churn</a:t>
            </a:r>
          </a:p>
          <a:p>
            <a:r>
              <a:rPr lang="en-US" dirty="0" smtClean="0"/>
              <a:t>Shutdown some frequencies [D. Tipper et al.]</a:t>
            </a:r>
          </a:p>
          <a:p>
            <a:pPr lvl="1"/>
            <a:r>
              <a:rPr lang="en-US" dirty="0" smtClean="0"/>
              <a:t>Similar to our approach</a:t>
            </a:r>
            <a:endParaRPr lang="en-US" dirty="0"/>
          </a:p>
        </p:txBody>
      </p:sp>
    </p:spTree>
    <p:extLst>
      <p:ext uri="{BB962C8B-B14F-4D97-AF65-F5344CB8AC3E}">
        <p14:creationId xmlns:p14="http://schemas.microsoft.com/office/powerpoint/2010/main" val="2703949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Workload Relocation Help?</a:t>
            </a:r>
            <a:endParaRPr lang="en-US" dirty="0"/>
          </a:p>
        </p:txBody>
      </p:sp>
      <p:pic>
        <p:nvPicPr>
          <p:cNvPr id="4"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2057400" y="2971800"/>
            <a:ext cx="304800" cy="513030"/>
          </a:xfrm>
          <a:prstGeom prst="rect">
            <a:avLst/>
          </a:prstGeom>
          <a:noFill/>
        </p:spPr>
      </p:pic>
      <p:pic>
        <p:nvPicPr>
          <p:cNvPr id="5"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2971800" y="4572000"/>
            <a:ext cx="304800" cy="513030"/>
          </a:xfrm>
          <a:prstGeom prst="rect">
            <a:avLst/>
          </a:prstGeom>
          <a:noFill/>
        </p:spPr>
      </p:pic>
      <p:pic>
        <p:nvPicPr>
          <p:cNvPr id="6" name="Picture 3" descr="C:\Users\SAQIB\AppData\Local\Microsoft\Windows\Temporary Internet Files\Content.IE5\6OXKIC0L\MC900349993[1].wmf"/>
          <p:cNvPicPr>
            <a:picLocks noGrp="1" noChangeAspect="1" noChangeArrowheads="1"/>
          </p:cNvPicPr>
          <p:nvPr>
            <p:ph idx="1"/>
          </p:nvPr>
        </p:nvPicPr>
        <p:blipFill>
          <a:blip r:embed="rId3" cstate="print"/>
          <a:srcRect/>
          <a:stretch>
            <a:fillRect/>
          </a:stretch>
        </p:blipFill>
        <p:spPr bwMode="auto">
          <a:xfrm>
            <a:off x="3886200" y="2895600"/>
            <a:ext cx="304800" cy="513030"/>
          </a:xfrm>
          <a:prstGeom prst="rect">
            <a:avLst/>
          </a:prstGeom>
          <a:noFill/>
        </p:spPr>
      </p:pic>
      <p:pic>
        <p:nvPicPr>
          <p:cNvPr id="7"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1219200" y="3048000"/>
            <a:ext cx="381000" cy="381000"/>
          </a:xfrm>
          <a:prstGeom prst="rect">
            <a:avLst/>
          </a:prstGeom>
          <a:noFill/>
        </p:spPr>
      </p:pic>
      <p:sp>
        <p:nvSpPr>
          <p:cNvPr id="8" name="Oval 7"/>
          <p:cNvSpPr/>
          <p:nvPr/>
        </p:nvSpPr>
        <p:spPr>
          <a:xfrm>
            <a:off x="990600" y="1981200"/>
            <a:ext cx="2438400" cy="2438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19400" y="1981200"/>
            <a:ext cx="24384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81200" y="3581400"/>
            <a:ext cx="2438400" cy="2438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2403675" y="3851475"/>
            <a:ext cx="381000" cy="381000"/>
          </a:xfrm>
          <a:prstGeom prst="rect">
            <a:avLst/>
          </a:prstGeom>
          <a:noFill/>
        </p:spPr>
      </p:pic>
      <p:pic>
        <p:nvPicPr>
          <p:cNvPr id="12"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2133600" y="2362200"/>
            <a:ext cx="381000" cy="381000"/>
          </a:xfrm>
          <a:prstGeom prst="rect">
            <a:avLst/>
          </a:prstGeom>
          <a:noFill/>
        </p:spPr>
      </p:pic>
      <p:pic>
        <p:nvPicPr>
          <p:cNvPr id="13"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3962400" y="2209800"/>
            <a:ext cx="381000" cy="381000"/>
          </a:xfrm>
          <a:prstGeom prst="rect">
            <a:avLst/>
          </a:prstGeom>
          <a:noFill/>
        </p:spPr>
      </p:pic>
      <p:pic>
        <p:nvPicPr>
          <p:cNvPr id="14"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3375950" y="3775275"/>
            <a:ext cx="381000" cy="381000"/>
          </a:xfrm>
          <a:prstGeom prst="rect">
            <a:avLst/>
          </a:prstGeom>
          <a:noFill/>
        </p:spPr>
      </p:pic>
      <p:pic>
        <p:nvPicPr>
          <p:cNvPr id="15"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4495800" y="3352800"/>
            <a:ext cx="381000" cy="381000"/>
          </a:xfrm>
          <a:prstGeom prst="rect">
            <a:avLst/>
          </a:prstGeom>
          <a:noFill/>
        </p:spPr>
      </p:pic>
      <p:pic>
        <p:nvPicPr>
          <p:cNvPr id="16"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2286000" y="4876800"/>
            <a:ext cx="381000" cy="381000"/>
          </a:xfrm>
          <a:prstGeom prst="rect">
            <a:avLst/>
          </a:prstGeom>
          <a:noFill/>
        </p:spPr>
      </p:pic>
      <p:pic>
        <p:nvPicPr>
          <p:cNvPr id="17"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3657600" y="5181600"/>
            <a:ext cx="381000" cy="381000"/>
          </a:xfrm>
          <a:prstGeom prst="rect">
            <a:avLst/>
          </a:prstGeom>
          <a:noFill/>
        </p:spPr>
      </p:pic>
      <p:cxnSp>
        <p:nvCxnSpPr>
          <p:cNvPr id="19" name="Straight Connector 18"/>
          <p:cNvCxnSpPr>
            <a:stCxn id="7" idx="1"/>
            <a:endCxn id="4" idx="1"/>
          </p:cNvCxnSpPr>
          <p:nvPr/>
        </p:nvCxnSpPr>
        <p:spPr>
          <a:xfrm flipV="1">
            <a:off x="1600200" y="3228315"/>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2286000" y="2590800"/>
            <a:ext cx="76200" cy="3149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0"/>
          </p:cNvCxnSpPr>
          <p:nvPr/>
        </p:nvCxnSpPr>
        <p:spPr>
          <a:xfrm flipH="1" flipV="1">
            <a:off x="2209800" y="3380716"/>
            <a:ext cx="384375" cy="47075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38600" y="2438400"/>
            <a:ext cx="152400" cy="4572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5" idx="0"/>
          </p:cNvCxnSpPr>
          <p:nvPr/>
        </p:nvCxnSpPr>
        <p:spPr>
          <a:xfrm>
            <a:off x="4114800" y="3134386"/>
            <a:ext cx="571500" cy="2184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642650" y="33113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2590800" y="4953000"/>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17" idx="0"/>
          </p:cNvCxnSpPr>
          <p:nvPr/>
        </p:nvCxnSpPr>
        <p:spPr>
          <a:xfrm>
            <a:off x="3200400" y="4810786"/>
            <a:ext cx="647700" cy="3708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219200" y="6324600"/>
            <a:ext cx="6803337" cy="369332"/>
          </a:xfrm>
          <a:prstGeom prst="rect">
            <a:avLst/>
          </a:prstGeom>
          <a:noFill/>
        </p:spPr>
        <p:txBody>
          <a:bodyPr wrap="none" rtlCol="0">
            <a:spAutoFit/>
          </a:bodyPr>
          <a:lstStyle/>
          <a:p>
            <a:r>
              <a:rPr lang="en-US" dirty="0" smtClean="0"/>
              <a:t>Assume that power saving is enabled if </a:t>
            </a:r>
            <a:r>
              <a:rPr lang="en-US" dirty="0" err="1" smtClean="0"/>
              <a:t>upto</a:t>
            </a:r>
            <a:r>
              <a:rPr lang="en-US" dirty="0" smtClean="0"/>
              <a:t> two calls are being served</a:t>
            </a:r>
            <a:endParaRPr lang="en-US" dirty="0"/>
          </a:p>
        </p:txBody>
      </p:sp>
      <p:sp>
        <p:nvSpPr>
          <p:cNvPr id="36" name="Rounded Rectangular Callout 35"/>
          <p:cNvSpPr/>
          <p:nvPr/>
        </p:nvSpPr>
        <p:spPr>
          <a:xfrm>
            <a:off x="304800" y="4114800"/>
            <a:ext cx="1524000" cy="457200"/>
          </a:xfrm>
          <a:prstGeom prst="wedgeRoundRectCallout">
            <a:avLst>
              <a:gd name="adj1" fmla="val 126509"/>
              <a:gd name="adj2" fmla="val 928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37" name="Rounded Rectangular Callout 36"/>
          <p:cNvSpPr/>
          <p:nvPr/>
        </p:nvSpPr>
        <p:spPr>
          <a:xfrm>
            <a:off x="457200" y="1295400"/>
            <a:ext cx="1524000" cy="457200"/>
          </a:xfrm>
          <a:prstGeom prst="wedgeRoundRectCallout">
            <a:avLst>
              <a:gd name="adj1" fmla="val 59674"/>
              <a:gd name="adj2" fmla="val 3156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38" name="Rounded Rectangular Callout 37"/>
          <p:cNvSpPr/>
          <p:nvPr/>
        </p:nvSpPr>
        <p:spPr>
          <a:xfrm>
            <a:off x="4648200" y="1295400"/>
            <a:ext cx="1524000" cy="457200"/>
          </a:xfrm>
          <a:prstGeom prst="wedgeRoundRectCallout">
            <a:avLst>
              <a:gd name="adj1" fmla="val -79314"/>
              <a:gd name="adj2" fmla="val 2928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40" name="TextBox 39"/>
          <p:cNvSpPr txBox="1"/>
          <p:nvPr/>
        </p:nvSpPr>
        <p:spPr>
          <a:xfrm>
            <a:off x="1057687" y="6019800"/>
            <a:ext cx="7324313" cy="461665"/>
          </a:xfrm>
          <a:prstGeom prst="rect">
            <a:avLst/>
          </a:prstGeom>
          <a:noFill/>
        </p:spPr>
        <p:txBody>
          <a:bodyPr wrap="none" rtlCol="0">
            <a:spAutoFit/>
          </a:bodyPr>
          <a:lstStyle/>
          <a:p>
            <a:r>
              <a:rPr lang="en-US" sz="2400" dirty="0" smtClean="0"/>
              <a:t>Handing off some calls may enable greater power savings</a:t>
            </a:r>
            <a:endParaRPr lang="en-US" sz="2400" dirty="0"/>
          </a:p>
        </p:txBody>
      </p:sp>
    </p:spTree>
    <p:extLst>
      <p:ext uri="{BB962C8B-B14F-4D97-AF65-F5344CB8AC3E}">
        <p14:creationId xmlns:p14="http://schemas.microsoft.com/office/powerpoint/2010/main" val="46624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6"/>
                                        </p:tgtEl>
                                        <p:attrNameLst>
                                          <p:attrName>style.visibility</p:attrName>
                                        </p:attrNameLst>
                                      </p:cBhvr>
                                      <p:to>
                                        <p:strVal val="hidden"/>
                                      </p:to>
                                    </p:set>
                                  </p:childTnLst>
                                </p:cTn>
                              </p:par>
                              <p:par>
                                <p:cTn id="33" presetID="0" presetClass="path" presetSubtype="0" accel="50000" decel="50000" fill="hold" nodeType="withEffect">
                                  <p:stCondLst>
                                    <p:cond delay="0"/>
                                  </p:stCondLst>
                                  <p:childTnLst>
                                    <p:animMotion origin="layout" path="M 4.72222E-6 -2.65495E-6 L -0.0533 0.10292 " pathEditMode="relative" rAng="0" ptsTypes="AA">
                                      <p:cBhvr>
                                        <p:cTn id="34" dur="2000" fill="hold"/>
                                        <p:tgtEl>
                                          <p:spTgt spid="29"/>
                                        </p:tgtEl>
                                        <p:attrNameLst>
                                          <p:attrName>ppt_x</p:attrName>
                                          <p:attrName>ppt_y</p:attrName>
                                        </p:attrNameLst>
                                      </p:cBhvr>
                                      <p:rCtr x="-2700" y="5100"/>
                                    </p:animMotion>
                                  </p:childTnLst>
                                </p:cTn>
                              </p:par>
                              <p:par>
                                <p:cTn id="35" presetID="0" presetClass="path" presetSubtype="0" accel="50000" decel="50000" fill="hold" nodeType="withEffect">
                                  <p:stCondLst>
                                    <p:cond delay="0"/>
                                  </p:stCondLst>
                                  <p:childTnLst>
                                    <p:animMotion origin="layout" path="M -3.61111E-6 2.98797E-6 L 0.04566 0.09482 " pathEditMode="relative" rAng="0" ptsTypes="AA">
                                      <p:cBhvr>
                                        <p:cTn id="36" dur="2000" fill="hold"/>
                                        <p:tgtEl>
                                          <p:spTgt spid="23"/>
                                        </p:tgtEl>
                                        <p:attrNameLst>
                                          <p:attrName>ppt_x</p:attrName>
                                          <p:attrName>ppt_y</p:attrName>
                                        </p:attrNameLst>
                                      </p:cBhvr>
                                      <p:rCtr x="2300" y="4700"/>
                                    </p:animMotion>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34"/>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P spid="36" grpId="0" animBg="1"/>
      <p:bldP spid="36" grpId="1" animBg="1"/>
      <p:bldP spid="37" grpId="0" animBg="1"/>
      <p:bldP spid="38" grpId="0" animBg="1"/>
      <p:bldP spid="4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Serving BTSs</a:t>
            </a:r>
            <a:endParaRPr lang="en-US" dirty="0"/>
          </a:p>
        </p:txBody>
      </p:sp>
      <p:pic>
        <p:nvPicPr>
          <p:cNvPr id="4" name="Picture 3" descr="coveragecdf.eps"/>
          <p:cNvPicPr>
            <a:picLocks noChangeAspect="1"/>
          </p:cNvPicPr>
          <p:nvPr/>
        </p:nvPicPr>
        <p:blipFill>
          <a:blip r:embed="rId3" cstate="print"/>
          <a:stretch>
            <a:fillRect/>
          </a:stretch>
        </p:blipFill>
        <p:spPr>
          <a:xfrm>
            <a:off x="928687" y="1143000"/>
            <a:ext cx="7148513" cy="5099800"/>
          </a:xfrm>
          <a:prstGeom prst="rect">
            <a:avLst/>
          </a:prstGeom>
        </p:spPr>
      </p:pic>
    </p:spTree>
    <p:extLst>
      <p:ext uri="{BB962C8B-B14F-4D97-AF65-F5344CB8AC3E}">
        <p14:creationId xmlns:p14="http://schemas.microsoft.com/office/powerpoint/2010/main" val="15369040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p:txBody>
          <a:bodyPr/>
          <a:lstStyle/>
          <a:p>
            <a:r>
              <a:rPr lang="en-US" dirty="0" smtClean="0"/>
              <a:t>Call volume traces for 2 days at 26 urban BTSs</a:t>
            </a:r>
          </a:p>
          <a:p>
            <a:r>
              <a:rPr lang="en-US" dirty="0" smtClean="0"/>
              <a:t>Trace driven simulation:</a:t>
            </a:r>
          </a:p>
          <a:p>
            <a:pPr lvl="1"/>
            <a:r>
              <a:rPr lang="en-US" dirty="0" smtClean="0"/>
              <a:t>Periodically obtain optimal call placement</a:t>
            </a:r>
          </a:p>
          <a:p>
            <a:pPr lvl="1"/>
            <a:r>
              <a:rPr lang="en-US" dirty="0" smtClean="0"/>
              <a:t>Place BTSs with low-traffic in power-saving mode</a:t>
            </a:r>
            <a:endParaRPr lang="en-US" dirty="0"/>
          </a:p>
        </p:txBody>
      </p:sp>
    </p:spTree>
    <p:extLst>
      <p:ext uri="{BB962C8B-B14F-4D97-AF65-F5344CB8AC3E}">
        <p14:creationId xmlns:p14="http://schemas.microsoft.com/office/powerpoint/2010/main" val="112426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BTS Power Consumption Models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66926096"/>
              </p:ext>
            </p:extLst>
          </p:nvPr>
        </p:nvGraphicFramePr>
        <p:xfrm>
          <a:off x="1524000" y="1397000"/>
          <a:ext cx="6096000" cy="26619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rowSpan="2">
                  <a:txBody>
                    <a:bodyPr/>
                    <a:lstStyle/>
                    <a:p>
                      <a:pPr algn="ctr"/>
                      <a:r>
                        <a:rPr lang="en-US" dirty="0" smtClean="0"/>
                        <a:t>Parameter</a:t>
                      </a:r>
                      <a:endParaRPr lang="en-US" dirty="0"/>
                    </a:p>
                  </a:txBody>
                  <a:tcPr/>
                </a:tc>
                <a:tc gridSpan="3">
                  <a:txBody>
                    <a:bodyPr/>
                    <a:lstStyle/>
                    <a:p>
                      <a:pPr algn="ctr"/>
                      <a:r>
                        <a:rPr lang="en-US" dirty="0" smtClean="0"/>
                        <a:t>Value</a:t>
                      </a:r>
                      <a:endParaRPr lang="en-US" dirty="0"/>
                    </a:p>
                  </a:txBody>
                  <a:tcPr/>
                </a:tc>
                <a:tc hMerge="1">
                  <a:txBody>
                    <a:bodyPr/>
                    <a:lstStyle/>
                    <a:p>
                      <a:endParaRPr lang="en-US" dirty="0"/>
                    </a:p>
                  </a:txBody>
                  <a:tcPr/>
                </a:tc>
                <a:tc hMerge="1">
                  <a:txBody>
                    <a:bodyPr/>
                    <a:lstStyle/>
                    <a:p>
                      <a:endParaRPr lang="en-US" dirty="0"/>
                    </a:p>
                  </a:txBody>
                  <a:tcPr/>
                </a:tc>
              </a:tr>
              <a:tr h="370840">
                <a:tc vMerge="1">
                  <a:txBody>
                    <a:bodyPr/>
                    <a:lstStyle/>
                    <a:p>
                      <a:pPr algn="ctr"/>
                      <a:endParaRPr lang="en-US" dirty="0"/>
                    </a:p>
                  </a:txBody>
                  <a:tcPr/>
                </a:tc>
                <a:tc>
                  <a:txBody>
                    <a:bodyPr/>
                    <a:lstStyle/>
                    <a:p>
                      <a:pPr algn="ctr"/>
                      <a:r>
                        <a:rPr lang="en-US" dirty="0" smtClean="0"/>
                        <a:t>Model 1</a:t>
                      </a:r>
                      <a:endParaRPr lang="en-US" dirty="0"/>
                    </a:p>
                  </a:txBody>
                  <a:tcPr/>
                </a:tc>
                <a:tc>
                  <a:txBody>
                    <a:bodyPr/>
                    <a:lstStyle/>
                    <a:p>
                      <a:pPr algn="ctr"/>
                      <a:r>
                        <a:rPr lang="en-US" dirty="0" smtClean="0"/>
                        <a:t>Model</a:t>
                      </a:r>
                      <a:r>
                        <a:rPr lang="en-US" baseline="0" dirty="0" smtClean="0"/>
                        <a:t> 2</a:t>
                      </a:r>
                      <a:endParaRPr lang="en-US" dirty="0"/>
                    </a:p>
                  </a:txBody>
                  <a:tcPr/>
                </a:tc>
                <a:tc>
                  <a:txBody>
                    <a:bodyPr/>
                    <a:lstStyle/>
                    <a:p>
                      <a:pPr algn="ctr"/>
                      <a:r>
                        <a:rPr lang="en-US" dirty="0" smtClean="0"/>
                        <a:t>Model 3</a:t>
                      </a:r>
                      <a:endParaRPr lang="en-US" dirty="0"/>
                    </a:p>
                  </a:txBody>
                  <a:tcPr/>
                </a:tc>
              </a:tr>
              <a:tr h="370840">
                <a:tc>
                  <a:txBody>
                    <a:bodyPr/>
                    <a:lstStyle/>
                    <a:p>
                      <a:pPr algn="ctr"/>
                      <a:r>
                        <a:rPr lang="en-US" dirty="0" smtClean="0"/>
                        <a:t>Idle Power (W)</a:t>
                      </a:r>
                      <a:endParaRPr lang="en-US" dirty="0"/>
                    </a:p>
                  </a:txBody>
                  <a:tcPr/>
                </a:tc>
                <a:tc>
                  <a:txBody>
                    <a:bodyPr/>
                    <a:lstStyle/>
                    <a:p>
                      <a:pPr algn="ctr"/>
                      <a:r>
                        <a:rPr lang="en-US" dirty="0" smtClean="0"/>
                        <a:t>1425</a:t>
                      </a:r>
                      <a:endParaRPr lang="en-US" dirty="0"/>
                    </a:p>
                  </a:txBody>
                  <a:tcPr/>
                </a:tc>
                <a:tc>
                  <a:txBody>
                    <a:bodyPr/>
                    <a:lstStyle/>
                    <a:p>
                      <a:pPr algn="ctr"/>
                      <a:r>
                        <a:rPr lang="en-US" dirty="0" smtClean="0"/>
                        <a:t>2401.8</a:t>
                      </a:r>
                      <a:endParaRPr lang="en-US" dirty="0"/>
                    </a:p>
                  </a:txBody>
                  <a:tcPr/>
                </a:tc>
                <a:tc>
                  <a:txBody>
                    <a:bodyPr/>
                    <a:lstStyle/>
                    <a:p>
                      <a:pPr algn="ctr"/>
                      <a:r>
                        <a:rPr lang="en-US" dirty="0" smtClean="0"/>
                        <a:t>2341.5 </a:t>
                      </a:r>
                      <a:endParaRPr lang="en-US" dirty="0"/>
                    </a:p>
                  </a:txBody>
                  <a:tcPr/>
                </a:tc>
              </a:tr>
              <a:tr h="370840">
                <a:tc>
                  <a:txBody>
                    <a:bodyPr/>
                    <a:lstStyle/>
                    <a:p>
                      <a:pPr algn="ctr"/>
                      <a:r>
                        <a:rPr lang="en-US" dirty="0" smtClean="0"/>
                        <a:t>Peak</a:t>
                      </a:r>
                      <a:r>
                        <a:rPr lang="en-US" baseline="0" dirty="0" smtClean="0"/>
                        <a:t> Power (W)</a:t>
                      </a:r>
                      <a:endParaRPr lang="en-US" dirty="0"/>
                    </a:p>
                  </a:txBody>
                  <a:tcPr/>
                </a:tc>
                <a:tc>
                  <a:txBody>
                    <a:bodyPr/>
                    <a:lstStyle/>
                    <a:p>
                      <a:pPr algn="ctr"/>
                      <a:r>
                        <a:rPr lang="en-US" dirty="0" smtClean="0"/>
                        <a:t>1500</a:t>
                      </a:r>
                      <a:endParaRPr lang="en-US" dirty="0"/>
                    </a:p>
                  </a:txBody>
                  <a:tcPr/>
                </a:tc>
                <a:tc>
                  <a:txBody>
                    <a:bodyPr/>
                    <a:lstStyle/>
                    <a:p>
                      <a:pPr algn="ctr"/>
                      <a:r>
                        <a:rPr lang="en-US" dirty="0" smtClean="0"/>
                        <a:t>3887.5</a:t>
                      </a:r>
                      <a:endParaRPr lang="en-US" dirty="0"/>
                    </a:p>
                  </a:txBody>
                  <a:tcPr/>
                </a:tc>
                <a:tc>
                  <a:txBody>
                    <a:bodyPr/>
                    <a:lstStyle/>
                    <a:p>
                      <a:pPr algn="ctr"/>
                      <a:r>
                        <a:rPr lang="en-US" dirty="0" smtClean="0"/>
                        <a:t>2973.9</a:t>
                      </a:r>
                      <a:endParaRPr lang="en-US" dirty="0"/>
                    </a:p>
                  </a:txBody>
                  <a:tcPr/>
                </a:tc>
              </a:tr>
              <a:tr h="370840">
                <a:tc>
                  <a:txBody>
                    <a:bodyPr/>
                    <a:lstStyle/>
                    <a:p>
                      <a:pPr algn="ctr"/>
                      <a:r>
                        <a:rPr lang="en-US" dirty="0" smtClean="0"/>
                        <a:t>Power Saving per TRX (W)</a:t>
                      </a:r>
                      <a:endParaRPr lang="en-US" dirty="0"/>
                    </a:p>
                  </a:txBody>
                  <a:tcPr/>
                </a:tc>
                <a:tc>
                  <a:txBody>
                    <a:bodyPr/>
                    <a:lstStyle/>
                    <a:p>
                      <a:pPr algn="ctr"/>
                      <a:r>
                        <a:rPr lang="en-US" dirty="0" smtClean="0"/>
                        <a:t>20</a:t>
                      </a:r>
                      <a:endParaRPr lang="en-US" dirty="0"/>
                    </a:p>
                  </a:txBody>
                  <a:tcPr/>
                </a:tc>
                <a:tc>
                  <a:txBody>
                    <a:bodyPr/>
                    <a:lstStyle/>
                    <a:p>
                      <a:pPr algn="ctr"/>
                      <a:r>
                        <a:rPr lang="en-US" dirty="0" smtClean="0"/>
                        <a:t>50</a:t>
                      </a:r>
                      <a:endParaRPr lang="en-US" dirty="0"/>
                    </a:p>
                  </a:txBody>
                  <a:tcPr/>
                </a:tc>
                <a:tc>
                  <a:txBody>
                    <a:bodyPr/>
                    <a:lstStyle/>
                    <a:p>
                      <a:pPr algn="ctr"/>
                      <a:r>
                        <a:rPr lang="en-US" dirty="0" smtClean="0"/>
                        <a:t>100</a:t>
                      </a:r>
                      <a:endParaRPr lang="en-US" dirty="0"/>
                    </a:p>
                  </a:txBody>
                  <a:tcPr/>
                </a:tc>
              </a:tr>
            </a:tbl>
          </a:graphicData>
        </a:graphic>
      </p:graphicFrame>
    </p:spTree>
    <p:extLst>
      <p:ext uri="{BB962C8B-B14F-4D97-AF65-F5344CB8AC3E}">
        <p14:creationId xmlns:p14="http://schemas.microsoft.com/office/powerpoint/2010/main" val="1411152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pic>
        <p:nvPicPr>
          <p:cNvPr id="3" name="Picture 2" descr="http://www.seoindiahigherup.com/images/im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517" y="1371600"/>
            <a:ext cx="33337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zulfi.info/sites/default/files/field/image/Pakistan-Mobile-Companies-network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0698" y="4912000"/>
            <a:ext cx="3647111" cy="1641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blog.starz.pk/wp-content/uploads/2009/06/internet-provider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2364190"/>
            <a:ext cx="2514600" cy="20955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118594" y="4749497"/>
            <a:ext cx="2397712" cy="1879903"/>
            <a:chOff x="0" y="3886200"/>
            <a:chExt cx="2874433" cy="2895600"/>
          </a:xfrm>
        </p:grpSpPr>
        <p:pic>
          <p:nvPicPr>
            <p:cNvPr id="8" name="Picture 10" descr="http://www.psdgraphics.com/wp-content/uploads/2009/04/7-google-logo-style.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3613" y="4572000"/>
              <a:ext cx="2607205" cy="19542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media.corporate-ir.net/media_files/IROL/97/97664/images/amazon_logo_RGB.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1198" y="3886200"/>
              <a:ext cx="2359602" cy="86455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ddf912383141a8d7bbe4-e053e711fc85de3290f121ef0f0e3a1f.r87.cf1.rackcdn.com/microsoft-azur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4430216"/>
              <a:ext cx="2874433" cy="8275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https://lh3.googleusercontent.com/ZZPdzvlpK9r_Df9C3M7j1rNRi7hhHRvPhlklJ3lfi5jk86Jd1s0Y5wcQ1QgbVaAP5Q=w30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5800" y="5849649"/>
              <a:ext cx="932151" cy="9321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2915387" y="4753776"/>
            <a:ext cx="2362200" cy="1951824"/>
            <a:chOff x="5791200" y="3757356"/>
            <a:chExt cx="2840567" cy="2624683"/>
          </a:xfrm>
        </p:grpSpPr>
        <p:pic>
          <p:nvPicPr>
            <p:cNvPr id="13" name="Picture 14" descr="http://st1.bgr.in/wp-content/uploads/2014/09/akamai-logo.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791200" y="3757356"/>
              <a:ext cx="2840567" cy="13457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6" descr="http://st.cdnplanet.com/static/uploads/logo/edgecast-logo-w240-h80_1.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0" y="4953000"/>
              <a:ext cx="2286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t.cdnplanet.com/static/uploads/logo/internap-logo-w240-h80_1.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7400" y="5620039"/>
              <a:ext cx="2286000" cy="762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5196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Power-Saving Feature Only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08517143"/>
              </p:ext>
            </p:extLst>
          </p:nvPr>
        </p:nvGraphicFramePr>
        <p:xfrm>
          <a:off x="609600" y="1793240"/>
          <a:ext cx="7467600" cy="1752600"/>
        </p:xfrm>
        <a:graphic>
          <a:graphicData uri="http://schemas.openxmlformats.org/drawingml/2006/table">
            <a:tbl>
              <a:tblPr firstRow="1" bandRow="1">
                <a:tableStyleId>{5C22544A-7EE6-4342-B048-85BDC9FD1C3A}</a:tableStyleId>
              </a:tblPr>
              <a:tblGrid>
                <a:gridCol w="3657600"/>
                <a:gridCol w="1295400"/>
                <a:gridCol w="1219200"/>
                <a:gridCol w="1295400"/>
              </a:tblGrid>
              <a:tr h="370840">
                <a:tc>
                  <a:txBody>
                    <a:bodyPr/>
                    <a:lstStyle/>
                    <a:p>
                      <a:r>
                        <a:rPr lang="en-US" dirty="0" smtClean="0"/>
                        <a:t>Energy</a:t>
                      </a:r>
                      <a:r>
                        <a:rPr lang="en-US" baseline="0" dirty="0" smtClean="0"/>
                        <a:t> savings</a:t>
                      </a:r>
                      <a:endParaRPr lang="en-US" dirty="0"/>
                    </a:p>
                  </a:txBody>
                  <a:tcPr/>
                </a:tc>
                <a:tc>
                  <a:txBody>
                    <a:bodyPr/>
                    <a:lstStyle/>
                    <a:p>
                      <a:r>
                        <a:rPr lang="en-US" dirty="0" smtClean="0"/>
                        <a:t>Model 1</a:t>
                      </a:r>
                      <a:endParaRPr lang="en-US" dirty="0"/>
                    </a:p>
                  </a:txBody>
                  <a:tcPr/>
                </a:tc>
                <a:tc>
                  <a:txBody>
                    <a:bodyPr/>
                    <a:lstStyle/>
                    <a:p>
                      <a:r>
                        <a:rPr lang="en-US" dirty="0" smtClean="0"/>
                        <a:t>Model 2</a:t>
                      </a:r>
                      <a:endParaRPr lang="en-US" dirty="0"/>
                    </a:p>
                  </a:txBody>
                  <a:tcPr/>
                </a:tc>
                <a:tc>
                  <a:txBody>
                    <a:bodyPr/>
                    <a:lstStyle/>
                    <a:p>
                      <a:r>
                        <a:rPr lang="en-US" dirty="0" smtClean="0"/>
                        <a:t>Model 3</a:t>
                      </a:r>
                      <a:endParaRPr lang="en-US" dirty="0"/>
                    </a:p>
                  </a:txBody>
                  <a:tcPr/>
                </a:tc>
              </a:tr>
              <a:tr h="370840">
                <a:tc>
                  <a:txBody>
                    <a:bodyPr/>
                    <a:lstStyle/>
                    <a:p>
                      <a:r>
                        <a:rPr lang="en-US" dirty="0" smtClean="0"/>
                        <a:t>Percentage</a:t>
                      </a:r>
                      <a:endParaRPr lang="en-US" dirty="0"/>
                    </a:p>
                  </a:txBody>
                  <a:tcPr/>
                </a:tc>
                <a:tc>
                  <a:txBody>
                    <a:bodyPr/>
                    <a:lstStyle/>
                    <a:p>
                      <a:r>
                        <a:rPr lang="en-US" dirty="0" smtClean="0"/>
                        <a:t>4.73%</a:t>
                      </a:r>
                      <a:endParaRPr lang="en-US" dirty="0"/>
                    </a:p>
                  </a:txBody>
                  <a:tcPr/>
                </a:tc>
                <a:tc>
                  <a:txBody>
                    <a:bodyPr/>
                    <a:lstStyle/>
                    <a:p>
                      <a:r>
                        <a:rPr lang="en-US" dirty="0" smtClean="0"/>
                        <a:t>5.43%</a:t>
                      </a:r>
                      <a:endParaRPr lang="en-US" dirty="0"/>
                    </a:p>
                  </a:txBody>
                  <a:tcPr/>
                </a:tc>
                <a:tc>
                  <a:txBody>
                    <a:bodyPr/>
                    <a:lstStyle/>
                    <a:p>
                      <a:r>
                        <a:rPr lang="en-US" dirty="0" smtClean="0"/>
                        <a:t>12.89%</a:t>
                      </a:r>
                      <a:endParaRPr lang="en-US" dirty="0"/>
                    </a:p>
                  </a:txBody>
                  <a:tcPr/>
                </a:tc>
              </a:tr>
              <a:tr h="370840">
                <a:tc>
                  <a:txBody>
                    <a:bodyPr/>
                    <a:lstStyle/>
                    <a:p>
                      <a:r>
                        <a:rPr lang="en-US" dirty="0" smtClean="0"/>
                        <a:t>Daily energy savings (kWh)</a:t>
                      </a:r>
                      <a:endParaRPr lang="en-US" dirty="0"/>
                    </a:p>
                  </a:txBody>
                  <a:tcPr/>
                </a:tc>
                <a:tc>
                  <a:txBody>
                    <a:bodyPr/>
                    <a:lstStyle/>
                    <a:p>
                      <a:r>
                        <a:rPr lang="en-US" dirty="0" smtClean="0"/>
                        <a:t>43.28</a:t>
                      </a:r>
                      <a:endParaRPr lang="en-US" dirty="0"/>
                    </a:p>
                  </a:txBody>
                  <a:tcPr/>
                </a:tc>
                <a:tc>
                  <a:txBody>
                    <a:bodyPr/>
                    <a:lstStyle/>
                    <a:p>
                      <a:r>
                        <a:rPr lang="en-US" dirty="0" smtClean="0"/>
                        <a:t>109.68</a:t>
                      </a:r>
                      <a:endParaRPr lang="en-US" dirty="0"/>
                    </a:p>
                  </a:txBody>
                  <a:tcPr/>
                </a:tc>
                <a:tc>
                  <a:txBody>
                    <a:bodyPr/>
                    <a:lstStyle/>
                    <a:p>
                      <a:r>
                        <a:rPr lang="en-US" dirty="0" smtClean="0"/>
                        <a:t>217.12</a:t>
                      </a:r>
                      <a:endParaRPr lang="en-US" dirty="0"/>
                    </a:p>
                  </a:txBody>
                  <a:tcPr/>
                </a:tc>
              </a:tr>
              <a:tr h="370840">
                <a:tc>
                  <a:txBody>
                    <a:bodyPr/>
                    <a:lstStyle/>
                    <a:p>
                      <a:r>
                        <a:rPr lang="en-US" dirty="0" smtClean="0"/>
                        <a:t>Country-wide</a:t>
                      </a:r>
                      <a:r>
                        <a:rPr lang="en-US" baseline="0" dirty="0" smtClean="0"/>
                        <a:t> daily savings -3100 sites (MWh)</a:t>
                      </a:r>
                      <a:endParaRPr lang="en-US" dirty="0"/>
                    </a:p>
                  </a:txBody>
                  <a:tcPr/>
                </a:tc>
                <a:tc>
                  <a:txBody>
                    <a:bodyPr/>
                    <a:lstStyle/>
                    <a:p>
                      <a:r>
                        <a:rPr lang="en-US" dirty="0" smtClean="0"/>
                        <a:t>51.6</a:t>
                      </a:r>
                      <a:endParaRPr lang="en-US" dirty="0"/>
                    </a:p>
                  </a:txBody>
                  <a:tcPr/>
                </a:tc>
                <a:tc>
                  <a:txBody>
                    <a:bodyPr/>
                    <a:lstStyle/>
                    <a:p>
                      <a:r>
                        <a:rPr lang="en-US" dirty="0" smtClean="0"/>
                        <a:t>130.77</a:t>
                      </a:r>
                      <a:endParaRPr lang="en-US" dirty="0"/>
                    </a:p>
                  </a:txBody>
                  <a:tcPr/>
                </a:tc>
                <a:tc>
                  <a:txBody>
                    <a:bodyPr/>
                    <a:lstStyle/>
                    <a:p>
                      <a:r>
                        <a:rPr lang="en-US" dirty="0" smtClean="0"/>
                        <a:t>258.87</a:t>
                      </a:r>
                      <a:endParaRPr lang="en-US" dirty="0"/>
                    </a:p>
                  </a:txBody>
                  <a:tcPr/>
                </a:tc>
              </a:tr>
            </a:tbl>
          </a:graphicData>
        </a:graphic>
      </p:graphicFrame>
    </p:spTree>
    <p:extLst>
      <p:ext uri="{BB962C8B-B14F-4D97-AF65-F5344CB8AC3E}">
        <p14:creationId xmlns:p14="http://schemas.microsoft.com/office/powerpoint/2010/main" val="6662650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Power-Saving + Handoff</a:t>
            </a:r>
            <a:br>
              <a:rPr lang="en-US" dirty="0" smtClean="0"/>
            </a:br>
            <a:r>
              <a:rPr lang="en-US" dirty="0" smtClean="0"/>
              <a:t>Absolute Energy Savings (%)</a:t>
            </a:r>
            <a:endParaRPr lang="en-US" dirty="0"/>
          </a:p>
        </p:txBody>
      </p:sp>
      <p:pic>
        <p:nvPicPr>
          <p:cNvPr id="1026" name="Picture 2" descr="E:\Users\Saqib Ilyas\Documents\GitHub\waridtran\figures\ilyas5a.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1752600"/>
            <a:ext cx="7391401"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8998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Results: Power-Saving + </a:t>
            </a:r>
            <a:r>
              <a:rPr lang="en-US" dirty="0" smtClean="0"/>
              <a:t>Handoff</a:t>
            </a:r>
            <a:r>
              <a:rPr lang="en-US" dirty="0"/>
              <a:t/>
            </a:r>
            <a:br>
              <a:rPr lang="en-US" dirty="0"/>
            </a:br>
            <a:r>
              <a:rPr lang="en-US" dirty="0"/>
              <a:t>Absolute </a:t>
            </a:r>
            <a:r>
              <a:rPr lang="en-US" dirty="0" smtClean="0"/>
              <a:t>Energy Savings (kWh)</a:t>
            </a:r>
            <a:endParaRPr lang="en-US" dirty="0"/>
          </a:p>
        </p:txBody>
      </p:sp>
      <p:pic>
        <p:nvPicPr>
          <p:cNvPr id="2050" name="Picture 2" descr="E:\Users\Saqib Ilyas\Documents\GitHub\waridtran\figures\ilyas5b.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099" y="1828800"/>
            <a:ext cx="7505701"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7812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Granular Deactivation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46580752"/>
              </p:ext>
            </p:extLst>
          </p:nvPr>
        </p:nvGraphicFramePr>
        <p:xfrm>
          <a:off x="1524000" y="1397000"/>
          <a:ext cx="6096000" cy="14833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Granularity</a:t>
                      </a:r>
                      <a:endParaRPr lang="en-US" dirty="0"/>
                    </a:p>
                  </a:txBody>
                  <a:tcPr/>
                </a:tc>
                <a:tc>
                  <a:txBody>
                    <a:bodyPr/>
                    <a:lstStyle/>
                    <a:p>
                      <a:r>
                        <a:rPr lang="en-US" dirty="0" smtClean="0"/>
                        <a:t>Model 1</a:t>
                      </a:r>
                      <a:endParaRPr lang="en-US" dirty="0"/>
                    </a:p>
                  </a:txBody>
                  <a:tcPr/>
                </a:tc>
                <a:tc>
                  <a:txBody>
                    <a:bodyPr/>
                    <a:lstStyle/>
                    <a:p>
                      <a:r>
                        <a:rPr lang="en-US" dirty="0" smtClean="0"/>
                        <a:t>Model 2</a:t>
                      </a:r>
                      <a:endParaRPr lang="en-US" dirty="0"/>
                    </a:p>
                  </a:txBody>
                  <a:tcPr/>
                </a:tc>
                <a:tc>
                  <a:txBody>
                    <a:bodyPr/>
                    <a:lstStyle/>
                    <a:p>
                      <a:r>
                        <a:rPr lang="en-US" dirty="0" smtClean="0"/>
                        <a:t>Model 3</a:t>
                      </a:r>
                      <a:endParaRPr lang="en-US" dirty="0"/>
                    </a:p>
                  </a:txBody>
                  <a:tcPr/>
                </a:tc>
              </a:tr>
              <a:tr h="370840">
                <a:tc>
                  <a:txBody>
                    <a:bodyPr/>
                    <a:lstStyle/>
                    <a:p>
                      <a:r>
                        <a:rPr lang="en-US" dirty="0" smtClean="0"/>
                        <a:t>2-state</a:t>
                      </a:r>
                      <a:endParaRPr lang="en-US" dirty="0"/>
                    </a:p>
                  </a:txBody>
                  <a:tcPr/>
                </a:tc>
                <a:tc>
                  <a:txBody>
                    <a:bodyPr/>
                    <a:lstStyle/>
                    <a:p>
                      <a:r>
                        <a:rPr lang="en-US" dirty="0" smtClean="0"/>
                        <a:t>5.38%</a:t>
                      </a:r>
                      <a:endParaRPr lang="en-US" dirty="0"/>
                    </a:p>
                  </a:txBody>
                  <a:tcPr/>
                </a:tc>
                <a:tc>
                  <a:txBody>
                    <a:bodyPr/>
                    <a:lstStyle/>
                    <a:p>
                      <a:r>
                        <a:rPr lang="en-US" dirty="0" smtClean="0"/>
                        <a:t>6.29%</a:t>
                      </a:r>
                      <a:endParaRPr lang="en-US" dirty="0"/>
                    </a:p>
                  </a:txBody>
                  <a:tcPr/>
                </a:tc>
                <a:tc>
                  <a:txBody>
                    <a:bodyPr/>
                    <a:lstStyle/>
                    <a:p>
                      <a:r>
                        <a:rPr lang="en-US" dirty="0" smtClean="0"/>
                        <a:t>14.94%</a:t>
                      </a:r>
                      <a:endParaRPr lang="en-US" dirty="0"/>
                    </a:p>
                  </a:txBody>
                  <a:tcPr/>
                </a:tc>
              </a:tr>
              <a:tr h="370840">
                <a:tc>
                  <a:txBody>
                    <a:bodyPr/>
                    <a:lstStyle/>
                    <a:p>
                      <a:r>
                        <a:rPr lang="en-US" dirty="0" smtClean="0"/>
                        <a:t>3-state</a:t>
                      </a:r>
                      <a:endParaRPr lang="en-US" dirty="0"/>
                    </a:p>
                  </a:txBody>
                  <a:tcPr/>
                </a:tc>
                <a:tc>
                  <a:txBody>
                    <a:bodyPr/>
                    <a:lstStyle/>
                    <a:p>
                      <a:r>
                        <a:rPr lang="en-US" dirty="0" smtClean="0"/>
                        <a:t>6.81%</a:t>
                      </a:r>
                      <a:endParaRPr lang="en-US" dirty="0"/>
                    </a:p>
                  </a:txBody>
                  <a:tcPr/>
                </a:tc>
                <a:tc>
                  <a:txBody>
                    <a:bodyPr/>
                    <a:lstStyle/>
                    <a:p>
                      <a:r>
                        <a:rPr lang="en-US" dirty="0" smtClean="0"/>
                        <a:t>7.73%</a:t>
                      </a:r>
                      <a:endParaRPr lang="en-US" dirty="0"/>
                    </a:p>
                  </a:txBody>
                  <a:tcPr/>
                </a:tc>
                <a:tc>
                  <a:txBody>
                    <a:bodyPr/>
                    <a:lstStyle/>
                    <a:p>
                      <a:r>
                        <a:rPr lang="en-US" dirty="0" smtClean="0"/>
                        <a:t>18.62%</a:t>
                      </a:r>
                      <a:endParaRPr lang="en-US" dirty="0"/>
                    </a:p>
                  </a:txBody>
                  <a:tcPr/>
                </a:tc>
              </a:tr>
              <a:tr h="370840">
                <a:tc>
                  <a:txBody>
                    <a:bodyPr/>
                    <a:lstStyle/>
                    <a:p>
                      <a:r>
                        <a:rPr lang="en-US" dirty="0" smtClean="0"/>
                        <a:t>6-state</a:t>
                      </a:r>
                      <a:endParaRPr lang="en-US" dirty="0"/>
                    </a:p>
                  </a:txBody>
                  <a:tcPr/>
                </a:tc>
                <a:tc>
                  <a:txBody>
                    <a:bodyPr/>
                    <a:lstStyle/>
                    <a:p>
                      <a:r>
                        <a:rPr lang="en-US" dirty="0" smtClean="0"/>
                        <a:t>8.70%</a:t>
                      </a:r>
                      <a:endParaRPr lang="en-US" dirty="0"/>
                    </a:p>
                  </a:txBody>
                  <a:tcPr/>
                </a:tc>
                <a:tc>
                  <a:txBody>
                    <a:bodyPr/>
                    <a:lstStyle/>
                    <a:p>
                      <a:r>
                        <a:rPr lang="en-US" dirty="0" smtClean="0"/>
                        <a:t>9.65%</a:t>
                      </a:r>
                      <a:endParaRPr lang="en-US" dirty="0"/>
                    </a:p>
                  </a:txBody>
                  <a:tcPr/>
                </a:tc>
                <a:tc>
                  <a:txBody>
                    <a:bodyPr/>
                    <a:lstStyle/>
                    <a:p>
                      <a:r>
                        <a:rPr lang="en-US" dirty="0" smtClean="0"/>
                        <a:t>23.37%</a:t>
                      </a:r>
                      <a:endParaRPr lang="en-US" dirty="0"/>
                    </a:p>
                  </a:txBody>
                  <a:tcPr/>
                </a:tc>
              </a:tr>
            </a:tbl>
          </a:graphicData>
        </a:graphic>
      </p:graphicFrame>
    </p:spTree>
    <p:extLst>
      <p:ext uri="{BB962C8B-B14F-4D97-AF65-F5344CB8AC3E}">
        <p14:creationId xmlns:p14="http://schemas.microsoft.com/office/powerpoint/2010/main" val="1087095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Randomized Algorithm</a:t>
            </a:r>
            <a:endParaRPr lang="en-US" dirty="0"/>
          </a:p>
        </p:txBody>
      </p:sp>
      <p:pic>
        <p:nvPicPr>
          <p:cNvPr id="4"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1295400" y="2438400"/>
            <a:ext cx="304800" cy="513030"/>
          </a:xfrm>
          <a:prstGeom prst="rect">
            <a:avLst/>
          </a:prstGeom>
          <a:noFill/>
        </p:spPr>
      </p:pic>
      <p:pic>
        <p:nvPicPr>
          <p:cNvPr id="5"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2209800" y="4038600"/>
            <a:ext cx="304800" cy="513030"/>
          </a:xfrm>
          <a:prstGeom prst="rect">
            <a:avLst/>
          </a:prstGeom>
          <a:noFill/>
        </p:spPr>
      </p:pic>
      <p:pic>
        <p:nvPicPr>
          <p:cNvPr id="6" name="Picture 3" descr="C:\Users\SAQIB\AppData\Local\Microsoft\Windows\Temporary Internet Files\Content.IE5\6OXKIC0L\MC900349993[1].wmf"/>
          <p:cNvPicPr>
            <a:picLocks noGrp="1" noChangeAspect="1" noChangeArrowheads="1"/>
          </p:cNvPicPr>
          <p:nvPr>
            <p:ph idx="1"/>
          </p:nvPr>
        </p:nvPicPr>
        <p:blipFill>
          <a:blip r:embed="rId2" cstate="print"/>
          <a:srcRect/>
          <a:stretch>
            <a:fillRect/>
          </a:stretch>
        </p:blipFill>
        <p:spPr bwMode="auto">
          <a:xfrm>
            <a:off x="3124200" y="2362200"/>
            <a:ext cx="304800" cy="513030"/>
          </a:xfrm>
          <a:prstGeom prst="rect">
            <a:avLst/>
          </a:prstGeom>
          <a:noFill/>
        </p:spPr>
      </p:pic>
      <p:pic>
        <p:nvPicPr>
          <p:cNvPr id="7"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457200" y="2514600"/>
            <a:ext cx="381000" cy="381000"/>
          </a:xfrm>
          <a:prstGeom prst="rect">
            <a:avLst/>
          </a:prstGeom>
          <a:noFill/>
        </p:spPr>
      </p:pic>
      <p:sp>
        <p:nvSpPr>
          <p:cNvPr id="8" name="Oval 7"/>
          <p:cNvSpPr/>
          <p:nvPr/>
        </p:nvSpPr>
        <p:spPr>
          <a:xfrm>
            <a:off x="228600" y="1447800"/>
            <a:ext cx="2438400" cy="2438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057400" y="1447800"/>
            <a:ext cx="24384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19200" y="3048000"/>
            <a:ext cx="2438400" cy="2438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641675" y="3318075"/>
            <a:ext cx="381000" cy="381000"/>
          </a:xfrm>
          <a:prstGeom prst="rect">
            <a:avLst/>
          </a:prstGeom>
          <a:noFill/>
        </p:spPr>
      </p:pic>
      <p:pic>
        <p:nvPicPr>
          <p:cNvPr id="12"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371600" y="1828800"/>
            <a:ext cx="381000" cy="381000"/>
          </a:xfrm>
          <a:prstGeom prst="rect">
            <a:avLst/>
          </a:prstGeom>
          <a:noFill/>
        </p:spPr>
      </p:pic>
      <p:pic>
        <p:nvPicPr>
          <p:cNvPr id="13"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200400" y="1676400"/>
            <a:ext cx="381000" cy="381000"/>
          </a:xfrm>
          <a:prstGeom prst="rect">
            <a:avLst/>
          </a:prstGeom>
          <a:noFill/>
        </p:spPr>
      </p:pic>
      <p:pic>
        <p:nvPicPr>
          <p:cNvPr id="14"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2613950" y="3241875"/>
            <a:ext cx="381000" cy="381000"/>
          </a:xfrm>
          <a:prstGeom prst="rect">
            <a:avLst/>
          </a:prstGeom>
          <a:noFill/>
        </p:spPr>
      </p:pic>
      <p:pic>
        <p:nvPicPr>
          <p:cNvPr id="15"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733800" y="2819400"/>
            <a:ext cx="381000" cy="381000"/>
          </a:xfrm>
          <a:prstGeom prst="rect">
            <a:avLst/>
          </a:prstGeom>
          <a:noFill/>
        </p:spPr>
      </p:pic>
      <p:pic>
        <p:nvPicPr>
          <p:cNvPr id="16"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524000" y="4343400"/>
            <a:ext cx="381000" cy="381000"/>
          </a:xfrm>
          <a:prstGeom prst="rect">
            <a:avLst/>
          </a:prstGeom>
          <a:noFill/>
        </p:spPr>
      </p:pic>
      <p:cxnSp>
        <p:nvCxnSpPr>
          <p:cNvPr id="18" name="Straight Connector 17"/>
          <p:cNvCxnSpPr>
            <a:stCxn id="7" idx="1"/>
            <a:endCxn id="4" idx="1"/>
          </p:cNvCxnSpPr>
          <p:nvPr/>
        </p:nvCxnSpPr>
        <p:spPr>
          <a:xfrm flipV="1">
            <a:off x="838200" y="2694915"/>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524000" y="2057400"/>
            <a:ext cx="76200" cy="3149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0"/>
          </p:cNvCxnSpPr>
          <p:nvPr/>
        </p:nvCxnSpPr>
        <p:spPr>
          <a:xfrm flipH="1" flipV="1">
            <a:off x="1447800" y="2847316"/>
            <a:ext cx="384375" cy="47075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276600" y="1905000"/>
            <a:ext cx="152400" cy="4572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0"/>
          </p:cNvCxnSpPr>
          <p:nvPr/>
        </p:nvCxnSpPr>
        <p:spPr>
          <a:xfrm>
            <a:off x="3352800" y="2600986"/>
            <a:ext cx="571500" cy="2184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880650" y="27779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828800" y="4419600"/>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7" name="Rounded Rectangular Callout 26"/>
          <p:cNvSpPr/>
          <p:nvPr/>
        </p:nvSpPr>
        <p:spPr>
          <a:xfrm>
            <a:off x="1447800" y="1066800"/>
            <a:ext cx="1828800" cy="533400"/>
          </a:xfrm>
          <a:prstGeom prst="wedgeRoundRectCallout">
            <a:avLst>
              <a:gd name="adj1" fmla="val 45446"/>
              <a:gd name="adj2" fmla="val 1880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Pick this</a:t>
            </a:r>
            <a:endParaRPr lang="en-US" dirty="0"/>
          </a:p>
        </p:txBody>
      </p:sp>
      <p:sp>
        <p:nvSpPr>
          <p:cNvPr id="30" name="Content Placeholder 2"/>
          <p:cNvSpPr txBox="1">
            <a:spLocks/>
          </p:cNvSpPr>
          <p:nvPr/>
        </p:nvSpPr>
        <p:spPr>
          <a:xfrm>
            <a:off x="4800600" y="1600200"/>
            <a:ext cx="3886200" cy="4525963"/>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While there are BTSs in high-power mode</a:t>
            </a:r>
          </a:p>
          <a:p>
            <a:pPr marL="800100" lvl="1" indent="-342900">
              <a:spcBef>
                <a:spcPct val="20000"/>
              </a:spcBef>
              <a:buFont typeface="Arial" pitchFamily="34" charset="0"/>
              <a:buChar cha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Pick a random BTS</a:t>
            </a:r>
          </a:p>
          <a:p>
            <a:pPr marL="800100" lvl="1" indent="-342900">
              <a:spcBef>
                <a:spcPct val="20000"/>
              </a:spcBef>
              <a:buFont typeface="Arial" pitchFamily="34" charset="0"/>
              <a:buChar char="•"/>
            </a:pPr>
            <a:r>
              <a:rPr lang="en-US" sz="3200" dirty="0" smtClean="0"/>
              <a:t>For each call being handled by this BTS</a:t>
            </a:r>
          </a:p>
          <a:p>
            <a:pPr marL="1257300" lvl="2" indent="-342900">
              <a:spcBef>
                <a:spcPct val="20000"/>
              </a:spcBef>
              <a:buFont typeface="Arial" pitchFamily="34" charset="0"/>
              <a:buChar char="•"/>
            </a:pPr>
            <a:r>
              <a:rPr lang="en-US" sz="3200" dirty="0" smtClean="0"/>
              <a:t>Hand-over to a candidate BTS in low-power mode</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1" name="Rounded Rectangular Callout 30"/>
          <p:cNvSpPr/>
          <p:nvPr/>
        </p:nvSpPr>
        <p:spPr>
          <a:xfrm>
            <a:off x="3810000" y="1219200"/>
            <a:ext cx="1143000" cy="304800"/>
          </a:xfrm>
          <a:prstGeom prst="wedgeRoundRectCallout">
            <a:avLst>
              <a:gd name="adj1" fmla="val -72926"/>
              <a:gd name="adj2" fmla="val 1043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Nope</a:t>
            </a:r>
            <a:endParaRPr lang="en-US" dirty="0"/>
          </a:p>
        </p:txBody>
      </p:sp>
      <p:sp>
        <p:nvSpPr>
          <p:cNvPr id="32" name="Rounded Rectangular Callout 31"/>
          <p:cNvSpPr/>
          <p:nvPr/>
        </p:nvSpPr>
        <p:spPr>
          <a:xfrm>
            <a:off x="4267200" y="2286000"/>
            <a:ext cx="1143000" cy="304800"/>
          </a:xfrm>
          <a:prstGeom prst="wedgeRoundRectCallout">
            <a:avLst>
              <a:gd name="adj1" fmla="val -72926"/>
              <a:gd name="adj2" fmla="val 1043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Nope</a:t>
            </a:r>
            <a:endParaRPr lang="en-US" dirty="0"/>
          </a:p>
        </p:txBody>
      </p:sp>
      <p:sp>
        <p:nvSpPr>
          <p:cNvPr id="33" name="Rounded Rectangular Callout 32"/>
          <p:cNvSpPr/>
          <p:nvPr/>
        </p:nvSpPr>
        <p:spPr>
          <a:xfrm>
            <a:off x="3352800" y="3733800"/>
            <a:ext cx="1143000" cy="304800"/>
          </a:xfrm>
          <a:prstGeom prst="wedgeRoundRectCallout">
            <a:avLst>
              <a:gd name="adj1" fmla="val -80368"/>
              <a:gd name="adj2" fmla="val -1607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Yup!</a:t>
            </a:r>
            <a:endParaRPr lang="en-US" dirty="0"/>
          </a:p>
        </p:txBody>
      </p:sp>
      <p:cxnSp>
        <p:nvCxnSpPr>
          <p:cNvPr id="34" name="Straight Connector 33"/>
          <p:cNvCxnSpPr/>
          <p:nvPr/>
        </p:nvCxnSpPr>
        <p:spPr>
          <a:xfrm flipV="1">
            <a:off x="2438400" y="35399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5" name="Rounded Rectangular Callout 34"/>
          <p:cNvSpPr/>
          <p:nvPr/>
        </p:nvSpPr>
        <p:spPr>
          <a:xfrm>
            <a:off x="3429000" y="4572000"/>
            <a:ext cx="1524000" cy="381000"/>
          </a:xfrm>
          <a:prstGeom prst="wedgeRoundRectCallout">
            <a:avLst>
              <a:gd name="adj1" fmla="val -108042"/>
              <a:gd name="adj2" fmla="val -1133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36" name="Rounded Rectangular Callout 35"/>
          <p:cNvSpPr/>
          <p:nvPr/>
        </p:nvSpPr>
        <p:spPr>
          <a:xfrm>
            <a:off x="3733800" y="3581400"/>
            <a:ext cx="1524000" cy="381000"/>
          </a:xfrm>
          <a:prstGeom prst="wedgeRoundRectCallout">
            <a:avLst>
              <a:gd name="adj1" fmla="val -78042"/>
              <a:gd name="adj2" fmla="val -23052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Tree>
    <p:extLst>
      <p:ext uri="{BB962C8B-B14F-4D97-AF65-F5344CB8AC3E}">
        <p14:creationId xmlns:p14="http://schemas.microsoft.com/office/powerpoint/2010/main" val="196619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7"/>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1"/>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32"/>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33"/>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30" grpId="0" build="p"/>
      <p:bldP spid="31" grpId="0" animBg="1"/>
      <p:bldP spid="31" grpId="1" animBg="1"/>
      <p:bldP spid="32" grpId="0" animBg="1"/>
      <p:bldP spid="32" grpId="1" animBg="1"/>
      <p:bldP spid="33" grpId="0" animBg="1"/>
      <p:bldP spid="33" grpId="1" animBg="1"/>
      <p:bldP spid="35" grpId="0" animBg="1"/>
      <p:bldP spid="3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of Heuristic Algorithm</a:t>
            </a:r>
            <a:endParaRPr lang="en-US" dirty="0"/>
          </a:p>
        </p:txBody>
      </p:sp>
      <p:pic>
        <p:nvPicPr>
          <p:cNvPr id="3074" name="Picture 2" descr="E:\Users\Saqib Ilyas\Documents\GitHub\waridtran\figures\ilyas6.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1600200"/>
            <a:ext cx="7315201" cy="435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1608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Late Deactivation</a:t>
            </a:r>
            <a:endParaRPr lang="en-US" dirty="0"/>
          </a:p>
        </p:txBody>
      </p:sp>
      <p:pic>
        <p:nvPicPr>
          <p:cNvPr id="4098" name="Picture 2" descr="E:\Users\Saqib Ilyas\Documents\GitHub\waridtran\figures\ilyas7.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7486650"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6307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II - Summary</a:t>
            </a:r>
            <a:endParaRPr lang="en-US" dirty="0"/>
          </a:p>
        </p:txBody>
      </p:sp>
      <p:sp>
        <p:nvSpPr>
          <p:cNvPr id="3" name="Content Placeholder 2"/>
          <p:cNvSpPr>
            <a:spLocks noGrp="1"/>
          </p:cNvSpPr>
          <p:nvPr>
            <p:ph idx="1"/>
          </p:nvPr>
        </p:nvSpPr>
        <p:spPr/>
        <p:txBody>
          <a:bodyPr/>
          <a:lstStyle/>
          <a:p>
            <a:r>
              <a:rPr lang="en-US" dirty="0" smtClean="0"/>
              <a:t>Traffic has limited geo-flexibility compared to data centers</a:t>
            </a:r>
          </a:p>
          <a:p>
            <a:r>
              <a:rPr lang="en-US" dirty="0" smtClean="0"/>
              <a:t>No geo-diversity in electricity prices</a:t>
            </a:r>
          </a:p>
          <a:p>
            <a:r>
              <a:rPr lang="en-US" dirty="0" smtClean="0"/>
              <a:t>Mere activation of power savings feature supported in hardware helps</a:t>
            </a:r>
          </a:p>
          <a:p>
            <a:r>
              <a:rPr lang="en-US" dirty="0" smtClean="0"/>
              <a:t>RED-BL achieves greater savings even for relatively conservative settings</a:t>
            </a:r>
            <a:endParaRPr lang="en-US" dirty="0"/>
          </a:p>
        </p:txBody>
      </p:sp>
    </p:spTree>
    <p:extLst>
      <p:ext uri="{BB962C8B-B14F-4D97-AF65-F5344CB8AC3E}">
        <p14:creationId xmlns:p14="http://schemas.microsoft.com/office/powerpoint/2010/main" val="26472487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dirty="0" smtClean="0"/>
              <a:t>Abstracted data centers and cellular networks</a:t>
            </a:r>
          </a:p>
          <a:p>
            <a:r>
              <a:rPr lang="en-US" dirty="0" smtClean="0"/>
              <a:t>Similarity:</a:t>
            </a:r>
          </a:p>
          <a:p>
            <a:pPr lvl="1"/>
            <a:r>
              <a:rPr lang="en-US" dirty="0" smtClean="0"/>
              <a:t>May be modeled as sets of geo-diverse resources</a:t>
            </a:r>
          </a:p>
          <a:p>
            <a:r>
              <a:rPr lang="en-US" dirty="0" smtClean="0"/>
              <a:t>Contrasts:</a:t>
            </a:r>
          </a:p>
          <a:p>
            <a:pPr lvl="1"/>
            <a:r>
              <a:rPr lang="en-US" dirty="0" smtClean="0"/>
              <a:t>Availability of geo-diversity in electricity prices</a:t>
            </a:r>
          </a:p>
          <a:p>
            <a:pPr lvl="1"/>
            <a:r>
              <a:rPr lang="en-US" dirty="0" smtClean="0"/>
              <a:t>Geo-flexibility in traffic</a:t>
            </a:r>
          </a:p>
          <a:p>
            <a:pPr lvl="1"/>
            <a:r>
              <a:rPr lang="en-US" dirty="0" smtClean="0"/>
              <a:t>Magnitude of transition costs</a:t>
            </a:r>
          </a:p>
        </p:txBody>
      </p:sp>
    </p:spTree>
    <p:extLst>
      <p:ext uri="{BB962C8B-B14F-4D97-AF65-F5344CB8AC3E}">
        <p14:creationId xmlns:p14="http://schemas.microsoft.com/office/powerpoint/2010/main" val="34624571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lnSpcReduction="10000"/>
          </a:bodyPr>
          <a:lstStyle/>
          <a:p>
            <a:r>
              <a:rPr lang="en-US" dirty="0"/>
              <a:t>Mapping of workload to resources =&gt; Network state</a:t>
            </a:r>
          </a:p>
          <a:p>
            <a:r>
              <a:rPr lang="en-US" dirty="0"/>
              <a:t>Network state has bearing on electricity cost</a:t>
            </a:r>
          </a:p>
          <a:p>
            <a:r>
              <a:rPr lang="en-US" dirty="0"/>
              <a:t>Model electricity cost minimization as an optimal state trajectory </a:t>
            </a:r>
            <a:r>
              <a:rPr lang="en-US" dirty="0" smtClean="0"/>
              <a:t>problem</a:t>
            </a:r>
          </a:p>
          <a:p>
            <a:r>
              <a:rPr lang="en-US" dirty="0" smtClean="0"/>
              <a:t>Showed the problem to be NP-Complete in the two case studies</a:t>
            </a:r>
          </a:p>
          <a:p>
            <a:r>
              <a:rPr lang="en-US" dirty="0" smtClean="0"/>
              <a:t>Studied the sensitivity of the problem to various parameters</a:t>
            </a:r>
            <a:endParaRPr lang="en-US" dirty="0"/>
          </a:p>
          <a:p>
            <a:endParaRPr lang="en-US" dirty="0"/>
          </a:p>
        </p:txBody>
      </p:sp>
    </p:spTree>
    <p:extLst>
      <p:ext uri="{BB962C8B-B14F-4D97-AF65-F5344CB8AC3E}">
        <p14:creationId xmlns:p14="http://schemas.microsoft.com/office/powerpoint/2010/main" val="2183077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a Network</a:t>
            </a:r>
            <a:endParaRPr lang="en-US" dirty="0"/>
          </a:p>
        </p:txBody>
      </p:sp>
      <p:pic>
        <p:nvPicPr>
          <p:cNvPr id="3074" name="Picture 2" descr="Comment Pi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90600"/>
            <a:ext cx="2257425" cy="19050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6781800" y="1143000"/>
            <a:ext cx="2124075" cy="3188732"/>
            <a:chOff x="6781800" y="1143000"/>
            <a:chExt cx="2124075" cy="3188732"/>
          </a:xfrm>
        </p:grpSpPr>
        <p:pic>
          <p:nvPicPr>
            <p:cNvPr id="3076" name="Picture 4" descr="http://propakistani.pk/wp-content/uploads/2008/11/mobile-tower-223x3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1143000"/>
              <a:ext cx="2124075"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239000" y="3962400"/>
              <a:ext cx="1524000" cy="369332"/>
            </a:xfrm>
            <a:prstGeom prst="rect">
              <a:avLst/>
            </a:prstGeom>
            <a:noFill/>
          </p:spPr>
          <p:txBody>
            <a:bodyPr wrap="square" rtlCol="0">
              <a:spAutoFit/>
            </a:bodyPr>
            <a:lstStyle/>
            <a:p>
              <a:r>
                <a:rPr lang="en-US" dirty="0" smtClean="0"/>
                <a:t>$ 550,000</a:t>
              </a:r>
              <a:endParaRPr lang="en-US" dirty="0"/>
            </a:p>
          </p:txBody>
        </p:sp>
      </p:grpSp>
      <p:pic>
        <p:nvPicPr>
          <p:cNvPr id="3078" name="Picture 6" descr="http://i0.wp.com/venturebeat.com/wp-content/uploads/2015/04/Screen-Shot-2015-04-17-at-11.36.51-AM.png?fit=780%2C99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6805" y="1219200"/>
            <a:ext cx="4153189" cy="159013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523858" y="3000600"/>
            <a:ext cx="1524536" cy="370304"/>
          </a:xfrm>
          <a:prstGeom prst="rect">
            <a:avLst/>
          </a:prstGeom>
          <a:noFill/>
        </p:spPr>
        <p:txBody>
          <a:bodyPr wrap="square" rtlCol="0">
            <a:spAutoFit/>
          </a:bodyPr>
          <a:lstStyle/>
          <a:p>
            <a:r>
              <a:rPr lang="en-US" dirty="0" smtClean="0"/>
              <a:t>$ 400 Million</a:t>
            </a:r>
            <a:endParaRPr lang="en-US" dirty="0"/>
          </a:p>
        </p:txBody>
      </p:sp>
      <p:cxnSp>
        <p:nvCxnSpPr>
          <p:cNvPr id="7" name="Straight Connector 6"/>
          <p:cNvCxnSpPr/>
          <p:nvPr/>
        </p:nvCxnSpPr>
        <p:spPr>
          <a:xfrm>
            <a:off x="155575" y="4343400"/>
            <a:ext cx="87503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400" y="3352800"/>
            <a:ext cx="1622367" cy="461665"/>
          </a:xfrm>
          <a:prstGeom prst="rect">
            <a:avLst/>
          </a:prstGeom>
          <a:noFill/>
        </p:spPr>
        <p:txBody>
          <a:bodyPr wrap="none" rtlCol="0">
            <a:spAutoFit/>
          </a:bodyPr>
          <a:lstStyle/>
          <a:p>
            <a:r>
              <a:rPr lang="en-US" sz="2400" dirty="0" smtClean="0">
                <a:solidFill>
                  <a:srgbClr val="FF0000"/>
                </a:solidFill>
              </a:rPr>
              <a:t>Capital cost</a:t>
            </a:r>
            <a:endParaRPr lang="en-US" sz="2400" dirty="0">
              <a:solidFill>
                <a:srgbClr val="FF0000"/>
              </a:solidFill>
            </a:endParaRPr>
          </a:p>
        </p:txBody>
      </p:sp>
      <p:sp>
        <p:nvSpPr>
          <p:cNvPr id="13" name="TextBox 12"/>
          <p:cNvSpPr txBox="1"/>
          <p:nvPr/>
        </p:nvSpPr>
        <p:spPr>
          <a:xfrm>
            <a:off x="522630" y="5257800"/>
            <a:ext cx="2144370" cy="461665"/>
          </a:xfrm>
          <a:prstGeom prst="rect">
            <a:avLst/>
          </a:prstGeom>
          <a:noFill/>
        </p:spPr>
        <p:txBody>
          <a:bodyPr wrap="none" rtlCol="0">
            <a:spAutoFit/>
          </a:bodyPr>
          <a:lstStyle/>
          <a:p>
            <a:r>
              <a:rPr lang="en-US" sz="2400" dirty="0" smtClean="0">
                <a:solidFill>
                  <a:srgbClr val="FF0000"/>
                </a:solidFill>
              </a:rPr>
              <a:t>Operations cost</a:t>
            </a:r>
            <a:endParaRPr lang="en-US" sz="2400" dirty="0">
              <a:solidFill>
                <a:srgbClr val="FF0000"/>
              </a:solidFill>
            </a:endParaRPr>
          </a:p>
        </p:txBody>
      </p:sp>
      <p:sp>
        <p:nvSpPr>
          <p:cNvPr id="14" name="TextBox 13"/>
          <p:cNvSpPr txBox="1"/>
          <p:nvPr/>
        </p:nvSpPr>
        <p:spPr>
          <a:xfrm>
            <a:off x="2667000" y="4362271"/>
            <a:ext cx="3048000" cy="830997"/>
          </a:xfrm>
          <a:prstGeom prst="rect">
            <a:avLst/>
          </a:prstGeom>
          <a:noFill/>
        </p:spPr>
        <p:txBody>
          <a:bodyPr wrap="square" rtlCol="0">
            <a:spAutoFit/>
          </a:bodyPr>
          <a:lstStyle/>
          <a:p>
            <a:pPr algn="ctr"/>
            <a:r>
              <a:rPr lang="en-US" sz="2400" dirty="0" smtClean="0"/>
              <a:t>[TechCrunch] </a:t>
            </a:r>
          </a:p>
          <a:p>
            <a:pPr algn="ctr"/>
            <a:r>
              <a:rPr lang="en-US" sz="2400" dirty="0" smtClean="0"/>
              <a:t>FB (2008) &gt; $1 M</a:t>
            </a:r>
            <a:endParaRPr lang="en-US" sz="2400" dirty="0"/>
          </a:p>
        </p:txBody>
      </p:sp>
      <p:sp>
        <p:nvSpPr>
          <p:cNvPr id="15" name="TextBox 14"/>
          <p:cNvSpPr txBox="1"/>
          <p:nvPr/>
        </p:nvSpPr>
        <p:spPr>
          <a:xfrm>
            <a:off x="6126624" y="4343400"/>
            <a:ext cx="3017376" cy="830997"/>
          </a:xfrm>
          <a:prstGeom prst="rect">
            <a:avLst/>
          </a:prstGeom>
          <a:noFill/>
        </p:spPr>
        <p:txBody>
          <a:bodyPr wrap="square" rtlCol="0">
            <a:spAutoFit/>
          </a:bodyPr>
          <a:lstStyle/>
          <a:p>
            <a:pPr algn="ctr"/>
            <a:r>
              <a:rPr lang="en-US" sz="2400" dirty="0" smtClean="0"/>
              <a:t>Telecom Italia (2012): $81 M</a:t>
            </a:r>
            <a:endParaRPr lang="en-US" sz="2400" dirty="0"/>
          </a:p>
        </p:txBody>
      </p:sp>
      <p:pic>
        <p:nvPicPr>
          <p:cNvPr id="1026" name="Picture 2" descr="http://sunetric.com/wordpress/wp-content/themes/sunetric/img/landing-page/solarhotwater/icon-bil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31984" y="4746184"/>
            <a:ext cx="968816" cy="96881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2266806" y="5696340"/>
            <a:ext cx="4133994" cy="830997"/>
          </a:xfrm>
          <a:prstGeom prst="rect">
            <a:avLst/>
          </a:prstGeom>
          <a:noFill/>
        </p:spPr>
        <p:txBody>
          <a:bodyPr wrap="square" rtlCol="0">
            <a:spAutoFit/>
          </a:bodyPr>
          <a:lstStyle/>
          <a:p>
            <a:pPr algn="ctr"/>
            <a:r>
              <a:rPr lang="en-US" sz="2400" dirty="0" smtClean="0"/>
              <a:t>[Greenberg et. Al, CCR 2009] 15%</a:t>
            </a:r>
            <a:endParaRPr lang="en-US" sz="2400" dirty="0"/>
          </a:p>
        </p:txBody>
      </p:sp>
      <p:sp>
        <p:nvSpPr>
          <p:cNvPr id="17" name="TextBox 16"/>
          <p:cNvSpPr txBox="1"/>
          <p:nvPr/>
        </p:nvSpPr>
        <p:spPr>
          <a:xfrm>
            <a:off x="6577635" y="5710535"/>
            <a:ext cx="2261565" cy="830997"/>
          </a:xfrm>
          <a:prstGeom prst="rect">
            <a:avLst/>
          </a:prstGeom>
          <a:noFill/>
        </p:spPr>
        <p:txBody>
          <a:bodyPr wrap="square" rtlCol="0">
            <a:spAutoFit/>
          </a:bodyPr>
          <a:lstStyle/>
          <a:p>
            <a:pPr algn="ctr"/>
            <a:r>
              <a:rPr lang="en-US" sz="2400" dirty="0" smtClean="0"/>
              <a:t>[GREENNETS] </a:t>
            </a:r>
          </a:p>
          <a:p>
            <a:pPr algn="ctr"/>
            <a:r>
              <a:rPr lang="en-US" sz="2400" dirty="0" smtClean="0"/>
              <a:t>18 - 50%</a:t>
            </a:r>
            <a:r>
              <a:rPr lang="en-US" sz="2400" dirty="0"/>
              <a:t> </a:t>
            </a:r>
            <a:r>
              <a:rPr lang="en-US" sz="2400" dirty="0" smtClean="0"/>
              <a:t>in EU</a:t>
            </a:r>
            <a:endParaRPr lang="en-US" sz="2400" dirty="0"/>
          </a:p>
        </p:txBody>
      </p:sp>
    </p:spTree>
    <p:extLst>
      <p:ext uri="{BB962C8B-B14F-4D97-AF65-F5344CB8AC3E}">
        <p14:creationId xmlns:p14="http://schemas.microsoft.com/office/powerpoint/2010/main" val="334739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74"/>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13" grpId="0"/>
      <p:bldP spid="14" grpId="0"/>
      <p:bldP spid="15" grpId="0"/>
      <p:bldP spid="16" grpId="0"/>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827706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Papers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Published:</a:t>
            </a:r>
          </a:p>
          <a:p>
            <a:pPr lvl="1"/>
            <a:r>
              <a:rPr lang="en-US" dirty="0" smtClean="0"/>
              <a:t>A simulation study of GELS for Ethernet over WAN, GLOBECOM 2007</a:t>
            </a:r>
          </a:p>
          <a:p>
            <a:pPr lvl="1"/>
            <a:r>
              <a:rPr lang="en-US" dirty="0" smtClean="0"/>
              <a:t>RED-BL: Energy solution for loading data centers, INFOCOM Mini-Conference, 2012</a:t>
            </a:r>
          </a:p>
          <a:p>
            <a:pPr lvl="1"/>
            <a:r>
              <a:rPr lang="en-US" dirty="0" smtClean="0"/>
              <a:t>Electricity cost efficient workload mapping, INFOCOM Computer Communications Workshop, 2013</a:t>
            </a:r>
          </a:p>
          <a:p>
            <a:pPr lvl="1"/>
            <a:r>
              <a:rPr lang="en-US" dirty="0" smtClean="0"/>
              <a:t>Low-Carb: Reducing energy consumption in operational cellular networks, GLOBECOM 2013</a:t>
            </a:r>
          </a:p>
          <a:p>
            <a:pPr lvl="1"/>
            <a:r>
              <a:rPr lang="en-US" dirty="0" smtClean="0"/>
              <a:t>RED-BL: Evaluating dynamic right sizing for data centers, Computer Networks, vol. 72, 2014</a:t>
            </a:r>
          </a:p>
          <a:p>
            <a:r>
              <a:rPr lang="en-US" dirty="0" smtClean="0"/>
              <a:t>Submitted:</a:t>
            </a:r>
          </a:p>
          <a:p>
            <a:pPr lvl="1"/>
            <a:r>
              <a:rPr lang="en-US" dirty="0" smtClean="0"/>
              <a:t>Low-Carb: A practical scheme for improving energy efficiency in cellular networks</a:t>
            </a:r>
          </a:p>
        </p:txBody>
      </p:sp>
    </p:spTree>
    <p:extLst>
      <p:ext uri="{BB962C8B-B14F-4D97-AF65-F5344CB8AC3E}">
        <p14:creationId xmlns:p14="http://schemas.microsoft.com/office/powerpoint/2010/main" val="173870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Structure</a:t>
            </a:r>
            <a:endParaRPr lang="en-US" dirty="0"/>
          </a:p>
        </p:txBody>
      </p:sp>
      <p:pic>
        <p:nvPicPr>
          <p:cNvPr id="2051"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914400" y="1905000"/>
            <a:ext cx="304800" cy="513030"/>
          </a:xfrm>
          <a:prstGeom prst="rect">
            <a:avLst/>
          </a:prstGeom>
          <a:noFill/>
        </p:spPr>
      </p:pic>
      <p:pic>
        <p:nvPicPr>
          <p:cNvPr id="7"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1295400" y="2534970"/>
            <a:ext cx="304800" cy="513030"/>
          </a:xfrm>
          <a:prstGeom prst="rect">
            <a:avLst/>
          </a:prstGeom>
          <a:noFill/>
        </p:spPr>
      </p:pic>
      <p:pic>
        <p:nvPicPr>
          <p:cNvPr id="8" name="Picture 3" descr="C:\Users\SAQIB\AppData\Local\Microsoft\Windows\Temporary Internet Files\Content.IE5\6OXKIC0L\MC900349993[1].wmf"/>
          <p:cNvPicPr>
            <a:picLocks noGrp="1" noChangeAspect="1" noChangeArrowheads="1"/>
          </p:cNvPicPr>
          <p:nvPr>
            <p:ph idx="1"/>
          </p:nvPr>
        </p:nvPicPr>
        <p:blipFill>
          <a:blip r:embed="rId3" cstate="print"/>
          <a:srcRect/>
          <a:stretch>
            <a:fillRect/>
          </a:stretch>
        </p:blipFill>
        <p:spPr bwMode="auto">
          <a:xfrm>
            <a:off x="1371600" y="1371600"/>
            <a:ext cx="304800" cy="513030"/>
          </a:xfrm>
          <a:prstGeom prst="rect">
            <a:avLst/>
          </a:prstGeom>
          <a:noFill/>
        </p:spPr>
      </p:pic>
      <p:pic>
        <p:nvPicPr>
          <p:cNvPr id="9"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381000" y="3942030"/>
            <a:ext cx="304800" cy="513030"/>
          </a:xfrm>
          <a:prstGeom prst="rect">
            <a:avLst/>
          </a:prstGeom>
          <a:noFill/>
        </p:spPr>
      </p:pic>
      <p:pic>
        <p:nvPicPr>
          <p:cNvPr id="10"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762000" y="4572000"/>
            <a:ext cx="304800" cy="513030"/>
          </a:xfrm>
          <a:prstGeom prst="rect">
            <a:avLst/>
          </a:prstGeom>
          <a:noFill/>
        </p:spPr>
      </p:pic>
      <p:pic>
        <p:nvPicPr>
          <p:cNvPr id="11"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838200" y="3408630"/>
            <a:ext cx="304800" cy="513030"/>
          </a:xfrm>
          <a:prstGeom prst="rect">
            <a:avLst/>
          </a:prstGeom>
          <a:noFill/>
        </p:spPr>
      </p:pic>
      <p:pic>
        <p:nvPicPr>
          <p:cNvPr id="12"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228600" y="2133600"/>
            <a:ext cx="381000" cy="381000"/>
          </a:xfrm>
          <a:prstGeom prst="rect">
            <a:avLst/>
          </a:prstGeom>
          <a:noFill/>
        </p:spPr>
      </p:pic>
      <p:sp>
        <p:nvSpPr>
          <p:cNvPr id="17" name="Rounded Rectangle 16"/>
          <p:cNvSpPr/>
          <p:nvPr/>
        </p:nvSpPr>
        <p:spPr>
          <a:xfrm>
            <a:off x="1828800" y="2057400"/>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18" name="Rounded Rectangle 17"/>
          <p:cNvSpPr/>
          <p:nvPr/>
        </p:nvSpPr>
        <p:spPr>
          <a:xfrm>
            <a:off x="1447800" y="4191000"/>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22" name="Rounded Rectangle 21"/>
          <p:cNvSpPr/>
          <p:nvPr/>
        </p:nvSpPr>
        <p:spPr>
          <a:xfrm>
            <a:off x="2895600" y="3048000"/>
            <a:ext cx="685800" cy="381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MSC</a:t>
            </a:r>
            <a:endParaRPr lang="en-US" dirty="0"/>
          </a:p>
        </p:txBody>
      </p:sp>
      <p:cxnSp>
        <p:nvCxnSpPr>
          <p:cNvPr id="25" name="Straight Connector 24"/>
          <p:cNvCxnSpPr>
            <a:stCxn id="8" idx="3"/>
            <a:endCxn id="17" idx="0"/>
          </p:cNvCxnSpPr>
          <p:nvPr/>
        </p:nvCxnSpPr>
        <p:spPr>
          <a:xfrm>
            <a:off x="1676400" y="1628115"/>
            <a:ext cx="495300" cy="429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51" idx="3"/>
            <a:endCxn id="17" idx="1"/>
          </p:cNvCxnSpPr>
          <p:nvPr/>
        </p:nvCxnSpPr>
        <p:spPr>
          <a:xfrm>
            <a:off x="1219200" y="2161515"/>
            <a:ext cx="609600" cy="86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7" idx="3"/>
            <a:endCxn id="17" idx="2"/>
          </p:cNvCxnSpPr>
          <p:nvPr/>
        </p:nvCxnSpPr>
        <p:spPr>
          <a:xfrm flipV="1">
            <a:off x="1600200" y="2438400"/>
            <a:ext cx="571500" cy="353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7" idx="3"/>
            <a:endCxn id="22" idx="0"/>
          </p:cNvCxnSpPr>
          <p:nvPr/>
        </p:nvCxnSpPr>
        <p:spPr>
          <a:xfrm>
            <a:off x="2514600" y="2247900"/>
            <a:ext cx="723900" cy="80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1" idx="3"/>
            <a:endCxn id="18" idx="0"/>
          </p:cNvCxnSpPr>
          <p:nvPr/>
        </p:nvCxnSpPr>
        <p:spPr>
          <a:xfrm>
            <a:off x="1143000" y="3665145"/>
            <a:ext cx="647700" cy="525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9" idx="3"/>
            <a:endCxn id="18" idx="1"/>
          </p:cNvCxnSpPr>
          <p:nvPr/>
        </p:nvCxnSpPr>
        <p:spPr>
          <a:xfrm>
            <a:off x="685800" y="4198545"/>
            <a:ext cx="762000" cy="182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0" idx="3"/>
            <a:endCxn id="18" idx="2"/>
          </p:cNvCxnSpPr>
          <p:nvPr/>
        </p:nvCxnSpPr>
        <p:spPr>
          <a:xfrm flipV="1">
            <a:off x="1066800" y="4572000"/>
            <a:ext cx="723900" cy="256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8" idx="3"/>
            <a:endCxn id="22" idx="2"/>
          </p:cNvCxnSpPr>
          <p:nvPr/>
        </p:nvCxnSpPr>
        <p:spPr>
          <a:xfrm flipV="1">
            <a:off x="2133600" y="3429000"/>
            <a:ext cx="1104900" cy="952500"/>
          </a:xfrm>
          <a:prstGeom prst="line">
            <a:avLst/>
          </a:prstGeom>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4105436" y="5625627"/>
            <a:ext cx="262771" cy="763557"/>
            <a:chOff x="1295400" y="4800600"/>
            <a:chExt cx="685800" cy="1447800"/>
          </a:xfrm>
        </p:grpSpPr>
        <p:sp>
          <p:nvSpPr>
            <p:cNvPr id="34" name="Rectangle 33"/>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rapezoid 35"/>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4412003" y="5625627"/>
            <a:ext cx="262771" cy="763557"/>
            <a:chOff x="1295400" y="4800600"/>
            <a:chExt cx="685800" cy="1447800"/>
          </a:xfrm>
        </p:grpSpPr>
        <p:sp>
          <p:nvSpPr>
            <p:cNvPr id="42" name="Rectangle 41"/>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rapezoid 42"/>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4958020" y="5617457"/>
            <a:ext cx="262771" cy="763557"/>
            <a:chOff x="1295400" y="4800600"/>
            <a:chExt cx="685800" cy="1447800"/>
          </a:xfrm>
        </p:grpSpPr>
        <p:sp>
          <p:nvSpPr>
            <p:cNvPr id="45" name="Rectangle 44"/>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apezoid 45"/>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4606534" y="5849563"/>
            <a:ext cx="433132" cy="523220"/>
          </a:xfrm>
          <a:prstGeom prst="rect">
            <a:avLst/>
          </a:prstGeom>
          <a:noFill/>
        </p:spPr>
        <p:txBody>
          <a:bodyPr wrap="none" rtlCol="0">
            <a:spAutoFit/>
          </a:bodyPr>
          <a:lstStyle/>
          <a:p>
            <a:r>
              <a:rPr lang="en-US" sz="2800" dirty="0" smtClean="0"/>
              <a:t>…</a:t>
            </a:r>
            <a:endParaRPr lang="en-US" sz="2800" dirty="0"/>
          </a:p>
        </p:txBody>
      </p:sp>
      <p:pic>
        <p:nvPicPr>
          <p:cNvPr id="48" name="Picture 2" descr="http://www.americanteledata.com/images/2924gf.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87552" y="5287266"/>
            <a:ext cx="968968" cy="223759"/>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Connector 48"/>
          <p:cNvCxnSpPr/>
          <p:nvPr/>
        </p:nvCxnSpPr>
        <p:spPr>
          <a:xfrm flipH="1">
            <a:off x="4236822" y="5459314"/>
            <a:ext cx="306566" cy="15850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4543388" y="5467875"/>
            <a:ext cx="105898" cy="14994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37545" y="5451144"/>
            <a:ext cx="151861" cy="158509"/>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4017846" y="5203670"/>
            <a:ext cx="1313856" cy="127333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5527357" y="5203670"/>
            <a:ext cx="1313856" cy="1273330"/>
            <a:chOff x="5527357" y="4195659"/>
            <a:chExt cx="1313856" cy="1273330"/>
          </a:xfrm>
        </p:grpSpPr>
        <p:grpSp>
          <p:nvGrpSpPr>
            <p:cNvPr id="52" name="Group 51"/>
            <p:cNvGrpSpPr/>
            <p:nvPr/>
          </p:nvGrpSpPr>
          <p:grpSpPr>
            <a:xfrm>
              <a:off x="5638268" y="4621836"/>
              <a:ext cx="262771" cy="763557"/>
              <a:chOff x="1295400" y="4800600"/>
              <a:chExt cx="685800" cy="1447800"/>
            </a:xfrm>
          </p:grpSpPr>
          <p:sp>
            <p:nvSpPr>
              <p:cNvPr id="53" name="Rectangle 52"/>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rapezoid 53"/>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p:cNvGrpSpPr/>
            <p:nvPr/>
          </p:nvGrpSpPr>
          <p:grpSpPr>
            <a:xfrm>
              <a:off x="5944834" y="4621836"/>
              <a:ext cx="262771" cy="763557"/>
              <a:chOff x="1295400" y="4800600"/>
              <a:chExt cx="685800" cy="1447800"/>
            </a:xfrm>
          </p:grpSpPr>
          <p:sp>
            <p:nvSpPr>
              <p:cNvPr id="56" name="Rectangle 55"/>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rapezoid 56"/>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6490851" y="4613666"/>
              <a:ext cx="262771" cy="763557"/>
              <a:chOff x="1295400" y="4800600"/>
              <a:chExt cx="685800" cy="1447800"/>
            </a:xfrm>
          </p:grpSpPr>
          <p:sp>
            <p:nvSpPr>
              <p:cNvPr id="59" name="Rectangle 58"/>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rapezoid 59"/>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Box 60"/>
            <p:cNvSpPr txBox="1"/>
            <p:nvPr/>
          </p:nvSpPr>
          <p:spPr>
            <a:xfrm>
              <a:off x="6141676" y="4859684"/>
              <a:ext cx="433132" cy="523220"/>
            </a:xfrm>
            <a:prstGeom prst="rect">
              <a:avLst/>
            </a:prstGeom>
            <a:noFill/>
          </p:spPr>
          <p:txBody>
            <a:bodyPr wrap="none" rtlCol="0">
              <a:spAutoFit/>
            </a:bodyPr>
            <a:lstStyle/>
            <a:p>
              <a:r>
                <a:rPr lang="en-US" sz="2800" dirty="0" smtClean="0"/>
                <a:t>…</a:t>
              </a:r>
              <a:endParaRPr lang="en-US" sz="2800" dirty="0"/>
            </a:p>
          </p:txBody>
        </p:sp>
        <p:pic>
          <p:nvPicPr>
            <p:cNvPr id="62" name="Picture 2" descr="http://www.americanteledata.com/images/2924gf.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20384" y="4283475"/>
              <a:ext cx="968968" cy="223759"/>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Straight Connector 62"/>
            <p:cNvCxnSpPr>
              <a:endCxn id="54" idx="0"/>
            </p:cNvCxnSpPr>
            <p:nvPr/>
          </p:nvCxnSpPr>
          <p:spPr>
            <a:xfrm flipH="1">
              <a:off x="5769653" y="4463326"/>
              <a:ext cx="306566" cy="15850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57" idx="0"/>
            </p:cNvCxnSpPr>
            <p:nvPr/>
          </p:nvCxnSpPr>
          <p:spPr>
            <a:xfrm flipH="1">
              <a:off x="6076220" y="4471887"/>
              <a:ext cx="105898" cy="14994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5" name="Straight Connector 64"/>
            <p:cNvCxnSpPr>
              <a:endCxn id="60" idx="0"/>
            </p:cNvCxnSpPr>
            <p:nvPr/>
          </p:nvCxnSpPr>
          <p:spPr>
            <a:xfrm>
              <a:off x="6470376" y="4455157"/>
              <a:ext cx="151861" cy="158509"/>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5527357" y="4195659"/>
              <a:ext cx="1313856" cy="127333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6858000" y="5203670"/>
            <a:ext cx="1919871" cy="1273330"/>
            <a:chOff x="6858000" y="4195659"/>
            <a:chExt cx="1919871" cy="1273330"/>
          </a:xfrm>
        </p:grpSpPr>
        <p:grpSp>
          <p:nvGrpSpPr>
            <p:cNvPr id="66" name="Group 65"/>
            <p:cNvGrpSpPr/>
            <p:nvPr/>
          </p:nvGrpSpPr>
          <p:grpSpPr>
            <a:xfrm>
              <a:off x="7565256" y="4618983"/>
              <a:ext cx="262771" cy="763557"/>
              <a:chOff x="1295400" y="4800600"/>
              <a:chExt cx="685800" cy="1447800"/>
            </a:xfrm>
          </p:grpSpPr>
          <p:sp>
            <p:nvSpPr>
              <p:cNvPr id="67" name="Rectangle 66"/>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rapezoid 67"/>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7871822" y="4618983"/>
              <a:ext cx="262771" cy="763557"/>
              <a:chOff x="1295400" y="4800600"/>
              <a:chExt cx="685800" cy="1447800"/>
            </a:xfrm>
          </p:grpSpPr>
          <p:sp>
            <p:nvSpPr>
              <p:cNvPr id="70" name="Rectangle 69"/>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rapezoid 70"/>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p:cNvGrpSpPr/>
            <p:nvPr/>
          </p:nvGrpSpPr>
          <p:grpSpPr>
            <a:xfrm>
              <a:off x="8417840" y="4610814"/>
              <a:ext cx="262771" cy="763557"/>
              <a:chOff x="1295400" y="4800600"/>
              <a:chExt cx="685800" cy="1447800"/>
            </a:xfrm>
          </p:grpSpPr>
          <p:sp>
            <p:nvSpPr>
              <p:cNvPr id="73" name="Rectangle 72"/>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rapezoid 73"/>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TextBox 74"/>
            <p:cNvSpPr txBox="1"/>
            <p:nvPr/>
          </p:nvSpPr>
          <p:spPr>
            <a:xfrm>
              <a:off x="8077200" y="4842919"/>
              <a:ext cx="433132" cy="523220"/>
            </a:xfrm>
            <a:prstGeom prst="rect">
              <a:avLst/>
            </a:prstGeom>
            <a:noFill/>
          </p:spPr>
          <p:txBody>
            <a:bodyPr wrap="none" rtlCol="0">
              <a:spAutoFit/>
            </a:bodyPr>
            <a:lstStyle/>
            <a:p>
              <a:r>
                <a:rPr lang="en-US" sz="2800" dirty="0" smtClean="0"/>
                <a:t>…</a:t>
              </a:r>
              <a:endParaRPr lang="en-US" sz="2800" dirty="0"/>
            </a:p>
          </p:txBody>
        </p:sp>
        <p:pic>
          <p:nvPicPr>
            <p:cNvPr id="76" name="Picture 2" descr="http://www.americanteledata.com/images/2924gf.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47372" y="4280623"/>
              <a:ext cx="968968" cy="223759"/>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p:cNvCxnSpPr>
              <a:endCxn id="68" idx="0"/>
            </p:cNvCxnSpPr>
            <p:nvPr/>
          </p:nvCxnSpPr>
          <p:spPr>
            <a:xfrm flipH="1">
              <a:off x="7696641" y="4460474"/>
              <a:ext cx="306566" cy="15850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8" name="Straight Connector 77"/>
            <p:cNvCxnSpPr>
              <a:endCxn id="71" idx="0"/>
            </p:cNvCxnSpPr>
            <p:nvPr/>
          </p:nvCxnSpPr>
          <p:spPr>
            <a:xfrm flipH="1">
              <a:off x="8003208" y="4469035"/>
              <a:ext cx="105898" cy="14994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4" idx="0"/>
            </p:cNvCxnSpPr>
            <p:nvPr/>
          </p:nvCxnSpPr>
          <p:spPr>
            <a:xfrm>
              <a:off x="8397364" y="4452304"/>
              <a:ext cx="151861" cy="158509"/>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6858000" y="4622012"/>
              <a:ext cx="309745" cy="407898"/>
            </a:xfrm>
            <a:prstGeom prst="rect">
              <a:avLst/>
            </a:prstGeom>
            <a:noFill/>
          </p:spPr>
          <p:txBody>
            <a:bodyPr wrap="none" rtlCol="0">
              <a:spAutoFit/>
            </a:bodyPr>
            <a:lstStyle/>
            <a:p>
              <a:r>
                <a:rPr lang="en-US" sz="4000" dirty="0" smtClean="0"/>
                <a:t>…</a:t>
              </a:r>
              <a:endParaRPr lang="en-US" sz="4000" dirty="0"/>
            </a:p>
          </p:txBody>
        </p:sp>
        <p:sp>
          <p:nvSpPr>
            <p:cNvPr id="83" name="Rectangle 82"/>
            <p:cNvSpPr/>
            <p:nvPr/>
          </p:nvSpPr>
          <p:spPr>
            <a:xfrm>
              <a:off x="7464015" y="4195659"/>
              <a:ext cx="1313856" cy="127333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6" name="Straight Connector 85"/>
          <p:cNvCxnSpPr>
            <a:endCxn id="48" idx="0"/>
          </p:cNvCxnSpPr>
          <p:nvPr/>
        </p:nvCxnSpPr>
        <p:spPr>
          <a:xfrm flipH="1">
            <a:off x="4672037" y="4698730"/>
            <a:ext cx="312482" cy="58853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5089406" y="4698730"/>
            <a:ext cx="943019" cy="59275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828027" y="4698730"/>
            <a:ext cx="350361" cy="592756"/>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89" name="Picture 6" descr="http://orm-chimera-prod.s3.amazonaws.com/1234000001633/images/jsec_0224.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00538" y="2876550"/>
            <a:ext cx="1539677" cy="1338894"/>
          </a:xfrm>
          <a:prstGeom prst="rect">
            <a:avLst/>
          </a:prstGeom>
          <a:noFill/>
          <a:extLst>
            <a:ext uri="{909E8E84-426E-40DD-AFC4-6F175D3DCCD1}">
              <a14:hiddenFill xmlns:a14="http://schemas.microsoft.com/office/drawing/2010/main">
                <a:solidFill>
                  <a:srgbClr val="FFFFFF"/>
                </a:solidFill>
              </a14:hiddenFill>
            </a:ext>
          </a:extLst>
        </p:spPr>
      </p:pic>
      <p:grpSp>
        <p:nvGrpSpPr>
          <p:cNvPr id="2054" name="Group 2053"/>
          <p:cNvGrpSpPr/>
          <p:nvPr/>
        </p:nvGrpSpPr>
        <p:grpSpPr>
          <a:xfrm>
            <a:off x="4300638" y="4062064"/>
            <a:ext cx="4290422" cy="746435"/>
            <a:chOff x="4300638" y="4062064"/>
            <a:chExt cx="4290422" cy="746435"/>
          </a:xfrm>
        </p:grpSpPr>
        <p:pic>
          <p:nvPicPr>
            <p:cNvPr id="84" name="Picture 4" descr="http://www.edge-core.com/temp/ImagePreview/838/AS4600-54T.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00638" y="4413328"/>
              <a:ext cx="1644197" cy="395171"/>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4" descr="http://www.edge-core.com/temp/ImagePreview/838/AS4600-54T.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46863" y="4413327"/>
              <a:ext cx="1644197" cy="395171"/>
            </a:xfrm>
            <a:prstGeom prst="rect">
              <a:avLst/>
            </a:prstGeom>
            <a:noFill/>
            <a:extLst>
              <a:ext uri="{909E8E84-426E-40DD-AFC4-6F175D3DCCD1}">
                <a14:hiddenFill xmlns:a14="http://schemas.microsoft.com/office/drawing/2010/main">
                  <a:solidFill>
                    <a:srgbClr val="FFFFFF"/>
                  </a:solidFill>
                </a14:hiddenFill>
              </a:ext>
            </a:extLst>
          </p:spPr>
        </p:pic>
        <p:cxnSp>
          <p:nvCxnSpPr>
            <p:cNvPr id="90" name="Straight Connector 89"/>
            <p:cNvCxnSpPr/>
            <p:nvPr/>
          </p:nvCxnSpPr>
          <p:spPr>
            <a:xfrm flipH="1">
              <a:off x="5156521" y="4062064"/>
              <a:ext cx="1025596" cy="504941"/>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841213" y="4062064"/>
              <a:ext cx="855429" cy="504941"/>
            </a:xfrm>
            <a:prstGeom prst="line">
              <a:avLst/>
            </a:prstGeom>
            <a:ln w="31750"/>
          </p:spPr>
          <p:style>
            <a:lnRef idx="1">
              <a:schemeClr val="accent1"/>
            </a:lnRef>
            <a:fillRef idx="0">
              <a:schemeClr val="accent1"/>
            </a:fillRef>
            <a:effectRef idx="0">
              <a:schemeClr val="accent1"/>
            </a:effectRef>
            <a:fontRef idx="minor">
              <a:schemeClr val="tx1"/>
            </a:fontRef>
          </p:style>
        </p:cxnSp>
      </p:grpSp>
      <p:sp>
        <p:nvSpPr>
          <p:cNvPr id="28" name="Cloud 27"/>
          <p:cNvSpPr/>
          <p:nvPr/>
        </p:nvSpPr>
        <p:spPr>
          <a:xfrm>
            <a:off x="5483660" y="1828800"/>
            <a:ext cx="2364940" cy="73408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Internet</a:t>
            </a:r>
            <a:endParaRPr lang="en-US" dirty="0"/>
          </a:p>
        </p:txBody>
      </p:sp>
      <p:cxnSp>
        <p:nvCxnSpPr>
          <p:cNvPr id="2048" name="Straight Connector 2047"/>
          <p:cNvCxnSpPr>
            <a:endCxn id="28" idx="1"/>
          </p:cNvCxnSpPr>
          <p:nvPr/>
        </p:nvCxnSpPr>
        <p:spPr>
          <a:xfrm flipV="1">
            <a:off x="6622237" y="2562103"/>
            <a:ext cx="43893" cy="31444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2050" name="Picture 2" descr="http://opinioncenter.li/static/2a9941a449e03fb218b4fb9ac38999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77200" y="990599"/>
            <a:ext cx="637515" cy="637515"/>
          </a:xfrm>
          <a:prstGeom prst="rect">
            <a:avLst/>
          </a:prstGeom>
          <a:noFill/>
          <a:extLst>
            <a:ext uri="{909E8E84-426E-40DD-AFC4-6F175D3DCCD1}">
              <a14:hiddenFill xmlns:a14="http://schemas.microsoft.com/office/drawing/2010/main">
                <a:solidFill>
                  <a:srgbClr val="FFFFFF"/>
                </a:solidFill>
              </a14:hiddenFill>
            </a:ext>
          </a:extLst>
        </p:spPr>
      </p:pic>
      <p:cxnSp>
        <p:nvCxnSpPr>
          <p:cNvPr id="2052" name="Straight Connector 2051"/>
          <p:cNvCxnSpPr/>
          <p:nvPr/>
        </p:nvCxnSpPr>
        <p:spPr>
          <a:xfrm flipH="1">
            <a:off x="7464016" y="1371600"/>
            <a:ext cx="829750" cy="5334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218713" y="4164102"/>
            <a:ext cx="309745" cy="407898"/>
          </a:xfrm>
          <a:prstGeom prst="rect">
            <a:avLst/>
          </a:prstGeom>
          <a:noFill/>
        </p:spPr>
        <p:txBody>
          <a:bodyPr wrap="none" rtlCol="0">
            <a:spAutoFit/>
          </a:bodyPr>
          <a:lstStyle/>
          <a:p>
            <a:r>
              <a:rPr lang="en-US" sz="4000" dirty="0" smtClean="0"/>
              <a:t>…</a:t>
            </a:r>
            <a:endParaRPr lang="en-US" sz="4000" dirty="0"/>
          </a:p>
        </p:txBody>
      </p:sp>
    </p:spTree>
    <p:extLst>
      <p:ext uri="{BB962C8B-B14F-4D97-AF65-F5344CB8AC3E}">
        <p14:creationId xmlns:p14="http://schemas.microsoft.com/office/powerpoint/2010/main" val="9836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5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05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8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par>
                                <p:cTn id="85" presetID="1" presetClass="entr" presetSubtype="0" fill="hold" grpId="1" nodeType="with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8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2" grpId="0" animBg="1"/>
      <p:bldP spid="47" grpId="1"/>
      <p:bldP spid="81" grpId="0" animBg="1"/>
      <p:bldP spid="28" grpId="0" animBg="1"/>
      <p:bldP spid="9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Similarities</a:t>
            </a:r>
            <a:endParaRPr lang="en-US" dirty="0"/>
          </a:p>
        </p:txBody>
      </p:sp>
      <p:grpSp>
        <p:nvGrpSpPr>
          <p:cNvPr id="9" name="Group 8"/>
          <p:cNvGrpSpPr/>
          <p:nvPr/>
        </p:nvGrpSpPr>
        <p:grpSpPr>
          <a:xfrm>
            <a:off x="664192" y="1676400"/>
            <a:ext cx="646331" cy="4038600"/>
            <a:chOff x="664192" y="1676400"/>
            <a:chExt cx="646331" cy="4038600"/>
          </a:xfrm>
        </p:grpSpPr>
        <p:sp>
          <p:nvSpPr>
            <p:cNvPr id="3" name="Oval 2"/>
            <p:cNvSpPr/>
            <p:nvPr/>
          </p:nvSpPr>
          <p:spPr>
            <a:xfrm>
              <a:off x="685800" y="1676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85800" y="2209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85800" y="2743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85800" y="3276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85800" y="3810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85800" y="4343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85800" y="5334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rot="5400000">
              <a:off x="735526" y="4718059"/>
              <a:ext cx="503664" cy="646331"/>
            </a:xfrm>
            <a:prstGeom prst="rect">
              <a:avLst/>
            </a:prstGeom>
            <a:noFill/>
          </p:spPr>
          <p:txBody>
            <a:bodyPr wrap="none" rtlCol="0">
              <a:spAutoFit/>
            </a:bodyPr>
            <a:lstStyle/>
            <a:p>
              <a:r>
                <a:rPr lang="en-US" sz="3600" dirty="0" smtClean="0"/>
                <a:t>…</a:t>
              </a:r>
              <a:endParaRPr lang="en-US" sz="3600" dirty="0"/>
            </a:p>
          </p:txBody>
        </p:sp>
      </p:grpSp>
      <p:sp>
        <p:nvSpPr>
          <p:cNvPr id="7" name="TextBox 6"/>
          <p:cNvSpPr txBox="1"/>
          <p:nvPr/>
        </p:nvSpPr>
        <p:spPr>
          <a:xfrm>
            <a:off x="152400" y="6019800"/>
            <a:ext cx="1396408" cy="461665"/>
          </a:xfrm>
          <a:prstGeom prst="rect">
            <a:avLst/>
          </a:prstGeom>
          <a:noFill/>
        </p:spPr>
        <p:txBody>
          <a:bodyPr wrap="none" rtlCol="0">
            <a:spAutoFit/>
          </a:bodyPr>
          <a:lstStyle/>
          <a:p>
            <a:r>
              <a:rPr lang="en-US" sz="2400" dirty="0" smtClean="0"/>
              <a:t>Workload</a:t>
            </a:r>
            <a:endParaRPr lang="en-US" sz="2400" dirty="0"/>
          </a:p>
        </p:txBody>
      </p:sp>
      <p:grpSp>
        <p:nvGrpSpPr>
          <p:cNvPr id="10" name="Group 9"/>
          <p:cNvGrpSpPr/>
          <p:nvPr/>
        </p:nvGrpSpPr>
        <p:grpSpPr>
          <a:xfrm>
            <a:off x="2652215" y="1935258"/>
            <a:ext cx="1600200" cy="3551142"/>
            <a:chOff x="2652215" y="1935258"/>
            <a:chExt cx="1600200" cy="3551142"/>
          </a:xfrm>
        </p:grpSpPr>
        <p:sp>
          <p:nvSpPr>
            <p:cNvPr id="8" name="Rounded Rectangle 7"/>
            <p:cNvSpPr/>
            <p:nvPr/>
          </p:nvSpPr>
          <p:spPr>
            <a:xfrm>
              <a:off x="2652215" y="1935258"/>
              <a:ext cx="1600200" cy="7239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2652215" y="2876954"/>
              <a:ext cx="1600200" cy="7239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2652215" y="3812394"/>
              <a:ext cx="1600200" cy="7239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2652215" y="4762500"/>
              <a:ext cx="1600200" cy="7239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p:cNvSpPr txBox="1"/>
          <p:nvPr/>
        </p:nvSpPr>
        <p:spPr>
          <a:xfrm>
            <a:off x="2362200" y="5874603"/>
            <a:ext cx="2226507" cy="830997"/>
          </a:xfrm>
          <a:prstGeom prst="rect">
            <a:avLst/>
          </a:prstGeom>
          <a:noFill/>
        </p:spPr>
        <p:txBody>
          <a:bodyPr wrap="none" rtlCol="0">
            <a:spAutoFit/>
          </a:bodyPr>
          <a:lstStyle/>
          <a:p>
            <a:pPr algn="ctr"/>
            <a:r>
              <a:rPr lang="en-US" sz="2400" dirty="0" smtClean="0"/>
              <a:t>Geo-distributed </a:t>
            </a:r>
          </a:p>
          <a:p>
            <a:pPr algn="ctr"/>
            <a:r>
              <a:rPr lang="en-US" sz="2400" dirty="0" smtClean="0"/>
              <a:t>network sites</a:t>
            </a:r>
            <a:endParaRPr lang="en-US" sz="2400" dirty="0"/>
          </a:p>
        </p:txBody>
      </p:sp>
      <p:grpSp>
        <p:nvGrpSpPr>
          <p:cNvPr id="1036" name="Group 1035"/>
          <p:cNvGrpSpPr/>
          <p:nvPr/>
        </p:nvGrpSpPr>
        <p:grpSpPr>
          <a:xfrm>
            <a:off x="1066800" y="1866900"/>
            <a:ext cx="1585415" cy="3657600"/>
            <a:chOff x="1066800" y="1866900"/>
            <a:chExt cx="1585415" cy="3657600"/>
          </a:xfrm>
        </p:grpSpPr>
        <p:cxnSp>
          <p:nvCxnSpPr>
            <p:cNvPr id="21" name="Straight Arrow Connector 20"/>
            <p:cNvCxnSpPr>
              <a:stCxn id="3" idx="6"/>
              <a:endCxn id="8" idx="1"/>
            </p:cNvCxnSpPr>
            <p:nvPr/>
          </p:nvCxnSpPr>
          <p:spPr>
            <a:xfrm>
              <a:off x="1066800" y="1866900"/>
              <a:ext cx="1585415" cy="4303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6"/>
              <a:endCxn id="23" idx="1"/>
            </p:cNvCxnSpPr>
            <p:nvPr/>
          </p:nvCxnSpPr>
          <p:spPr>
            <a:xfrm>
              <a:off x="1066800" y="2400300"/>
              <a:ext cx="1585415" cy="838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6" idx="6"/>
            </p:cNvCxnSpPr>
            <p:nvPr/>
          </p:nvCxnSpPr>
          <p:spPr>
            <a:xfrm flipV="1">
              <a:off x="1066800" y="2400300"/>
              <a:ext cx="1585415"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5" name="Straight Arrow Connector 1024"/>
            <p:cNvCxnSpPr>
              <a:stCxn id="17" idx="6"/>
            </p:cNvCxnSpPr>
            <p:nvPr/>
          </p:nvCxnSpPr>
          <p:spPr>
            <a:xfrm>
              <a:off x="1066800" y="3467100"/>
              <a:ext cx="15854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9" name="Straight Arrow Connector 1028"/>
            <p:cNvCxnSpPr>
              <a:stCxn id="18" idx="6"/>
              <a:endCxn id="24" idx="1"/>
            </p:cNvCxnSpPr>
            <p:nvPr/>
          </p:nvCxnSpPr>
          <p:spPr>
            <a:xfrm>
              <a:off x="1066800" y="4000500"/>
              <a:ext cx="1585415" cy="1738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1" name="Straight Arrow Connector 1030"/>
            <p:cNvCxnSpPr>
              <a:stCxn id="20" idx="6"/>
              <a:endCxn id="25" idx="1"/>
            </p:cNvCxnSpPr>
            <p:nvPr/>
          </p:nvCxnSpPr>
          <p:spPr>
            <a:xfrm flipV="1">
              <a:off x="1066800" y="5124450"/>
              <a:ext cx="1585415" cy="400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5" name="Straight Arrow Connector 1034"/>
            <p:cNvCxnSpPr>
              <a:stCxn id="19" idx="6"/>
            </p:cNvCxnSpPr>
            <p:nvPr/>
          </p:nvCxnSpPr>
          <p:spPr>
            <a:xfrm flipV="1">
              <a:off x="1066800" y="4343400"/>
              <a:ext cx="1585415"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40" name="Group 1039"/>
          <p:cNvGrpSpPr/>
          <p:nvPr/>
        </p:nvGrpSpPr>
        <p:grpSpPr>
          <a:xfrm>
            <a:off x="5334000" y="1447800"/>
            <a:ext cx="2209800" cy="1246294"/>
            <a:chOff x="5334000" y="2457652"/>
            <a:chExt cx="1600200" cy="723900"/>
          </a:xfrm>
        </p:grpSpPr>
        <p:sp>
          <p:nvSpPr>
            <p:cNvPr id="46" name="Rounded Rectangle 45"/>
            <p:cNvSpPr/>
            <p:nvPr/>
          </p:nvSpPr>
          <p:spPr>
            <a:xfrm>
              <a:off x="5334000" y="2457652"/>
              <a:ext cx="1600200" cy="7239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9" name="Group 1038"/>
            <p:cNvGrpSpPr/>
            <p:nvPr/>
          </p:nvGrpSpPr>
          <p:grpSpPr>
            <a:xfrm>
              <a:off x="5369256" y="2612408"/>
              <a:ext cx="1524000" cy="435592"/>
              <a:chOff x="5334000" y="3657600"/>
              <a:chExt cx="1524000" cy="435592"/>
            </a:xfrm>
          </p:grpSpPr>
          <p:sp>
            <p:nvSpPr>
              <p:cNvPr id="1037" name="Rounded Rectangle 1036"/>
              <p:cNvSpPr/>
              <p:nvPr/>
            </p:nvSpPr>
            <p:spPr>
              <a:xfrm>
                <a:off x="5334000" y="3657600"/>
                <a:ext cx="457200" cy="1714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5867400" y="3657600"/>
                <a:ext cx="457200" cy="1714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6400800" y="3657600"/>
                <a:ext cx="457200" cy="1714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5334000" y="3916054"/>
                <a:ext cx="457200" cy="1714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5867400" y="3916054"/>
                <a:ext cx="457200" cy="1714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6400800" y="3921742"/>
                <a:ext cx="457200" cy="1714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042" name="Straight Connector 1041"/>
          <p:cNvCxnSpPr/>
          <p:nvPr/>
        </p:nvCxnSpPr>
        <p:spPr>
          <a:xfrm flipV="1">
            <a:off x="4252415" y="1600200"/>
            <a:ext cx="1130272" cy="127675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44" name="Straight Connector 1043"/>
          <p:cNvCxnSpPr/>
          <p:nvPr/>
        </p:nvCxnSpPr>
        <p:spPr>
          <a:xfrm flipV="1">
            <a:off x="4252415" y="2667000"/>
            <a:ext cx="1130272" cy="8001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45" name="Up Arrow 1044"/>
          <p:cNvSpPr/>
          <p:nvPr/>
        </p:nvSpPr>
        <p:spPr>
          <a:xfrm>
            <a:off x="5562600" y="4154270"/>
            <a:ext cx="251887" cy="590550"/>
          </a:xfrm>
          <a:prstGeom prst="up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Up Arrow 1045"/>
          <p:cNvSpPr/>
          <p:nvPr/>
        </p:nvSpPr>
        <p:spPr>
          <a:xfrm>
            <a:off x="6705600" y="4019551"/>
            <a:ext cx="381000" cy="762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Up Arrow 1046"/>
          <p:cNvSpPr/>
          <p:nvPr/>
        </p:nvSpPr>
        <p:spPr>
          <a:xfrm>
            <a:off x="8001000" y="3886200"/>
            <a:ext cx="513742" cy="94009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TextBox 1047"/>
          <p:cNvSpPr txBox="1"/>
          <p:nvPr/>
        </p:nvSpPr>
        <p:spPr>
          <a:xfrm>
            <a:off x="5158037" y="5257800"/>
            <a:ext cx="1090363" cy="646331"/>
          </a:xfrm>
          <a:prstGeom prst="rect">
            <a:avLst/>
          </a:prstGeom>
          <a:noFill/>
        </p:spPr>
        <p:txBody>
          <a:bodyPr wrap="none" rtlCol="0">
            <a:spAutoFit/>
          </a:bodyPr>
          <a:lstStyle/>
          <a:p>
            <a:pPr algn="ctr"/>
            <a:r>
              <a:rPr lang="en-US" dirty="0" smtClean="0"/>
              <a:t>Network</a:t>
            </a:r>
          </a:p>
          <a:p>
            <a:pPr algn="ctr"/>
            <a:r>
              <a:rPr lang="en-US" dirty="0" smtClean="0"/>
              <a:t>resources</a:t>
            </a:r>
            <a:endParaRPr lang="en-US" dirty="0"/>
          </a:p>
        </p:txBody>
      </p:sp>
      <p:sp>
        <p:nvSpPr>
          <p:cNvPr id="1049" name="TextBox 1048"/>
          <p:cNvSpPr txBox="1"/>
          <p:nvPr/>
        </p:nvSpPr>
        <p:spPr>
          <a:xfrm>
            <a:off x="6324600" y="5257800"/>
            <a:ext cx="1146404" cy="646331"/>
          </a:xfrm>
          <a:prstGeom prst="rect">
            <a:avLst/>
          </a:prstGeom>
          <a:noFill/>
        </p:spPr>
        <p:txBody>
          <a:bodyPr wrap="none" rtlCol="0">
            <a:spAutoFit/>
          </a:bodyPr>
          <a:lstStyle/>
          <a:p>
            <a:r>
              <a:rPr lang="en-US" dirty="0" smtClean="0"/>
              <a:t>Workload </a:t>
            </a:r>
          </a:p>
          <a:p>
            <a:pPr algn="ctr"/>
            <a:r>
              <a:rPr lang="en-US" dirty="0" smtClean="0"/>
              <a:t>capacity</a:t>
            </a:r>
            <a:endParaRPr lang="en-US" dirty="0"/>
          </a:p>
        </p:txBody>
      </p:sp>
      <p:sp>
        <p:nvSpPr>
          <p:cNvPr id="1050" name="TextBox 1049"/>
          <p:cNvSpPr txBox="1"/>
          <p:nvPr/>
        </p:nvSpPr>
        <p:spPr>
          <a:xfrm>
            <a:off x="7620000" y="5257800"/>
            <a:ext cx="1414426" cy="646331"/>
          </a:xfrm>
          <a:prstGeom prst="rect">
            <a:avLst/>
          </a:prstGeom>
          <a:noFill/>
        </p:spPr>
        <p:txBody>
          <a:bodyPr wrap="none" rtlCol="0">
            <a:spAutoFit/>
          </a:bodyPr>
          <a:lstStyle/>
          <a:p>
            <a:pPr algn="ctr"/>
            <a:r>
              <a:rPr lang="en-US" dirty="0" smtClean="0"/>
              <a:t>Power</a:t>
            </a:r>
          </a:p>
          <a:p>
            <a:r>
              <a:rPr lang="en-US" dirty="0" smtClean="0"/>
              <a:t>consumption</a:t>
            </a:r>
            <a:endParaRPr lang="en-US" dirty="0"/>
          </a:p>
        </p:txBody>
      </p:sp>
    </p:spTree>
    <p:extLst>
      <p:ext uri="{BB962C8B-B14F-4D97-AF65-F5344CB8AC3E}">
        <p14:creationId xmlns:p14="http://schemas.microsoft.com/office/powerpoint/2010/main" val="54644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1045"/>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046"/>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0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6" presetClass="emph" presetSubtype="0" fill="hold" grpId="0" nodeType="clickEffect">
                                  <p:stCondLst>
                                    <p:cond delay="0"/>
                                  </p:stCondLst>
                                  <p:childTnLst>
                                    <p:animScale>
                                      <p:cBhvr>
                                        <p:cTn id="38" dur="2000" fill="hold"/>
                                        <p:tgtEl>
                                          <p:spTgt spid="1045"/>
                                        </p:tgtEl>
                                      </p:cBhvr>
                                      <p:by x="100000" y="200000"/>
                                    </p:animScale>
                                  </p:childTnLst>
                                </p:cTn>
                              </p:par>
                              <p:par>
                                <p:cTn id="39" presetID="6" presetClass="emph" presetSubtype="0" fill="hold" grpId="0" nodeType="withEffect">
                                  <p:stCondLst>
                                    <p:cond delay="0"/>
                                  </p:stCondLst>
                                  <p:childTnLst>
                                    <p:animScale>
                                      <p:cBhvr>
                                        <p:cTn id="40" dur="2000" fill="hold"/>
                                        <p:tgtEl>
                                          <p:spTgt spid="1046"/>
                                        </p:tgtEl>
                                      </p:cBhvr>
                                      <p:by x="100000" y="200000"/>
                                    </p:animScale>
                                  </p:childTnLst>
                                </p:cTn>
                              </p:par>
                              <p:par>
                                <p:cTn id="41" presetID="6" presetClass="emph" presetSubtype="0" fill="hold" grpId="0" nodeType="withEffect">
                                  <p:stCondLst>
                                    <p:cond delay="0"/>
                                  </p:stCondLst>
                                  <p:childTnLst>
                                    <p:animScale>
                                      <p:cBhvr>
                                        <p:cTn id="42" dur="2000" fill="hold"/>
                                        <p:tgtEl>
                                          <p:spTgt spid="1047"/>
                                        </p:tgtEl>
                                      </p:cBhvr>
                                      <p:by x="100000" y="2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045" grpId="0" animBg="1"/>
      <p:bldP spid="1045" grpId="1" animBg="1"/>
      <p:bldP spid="1046" grpId="0" animBg="1"/>
      <p:bldP spid="1046" grpId="1" animBg="1"/>
      <p:bldP spid="1047" grpId="0" animBg="1"/>
      <p:bldP spid="1047" grpId="1" animBg="1"/>
      <p:bldP spid="1048" grpId="0"/>
      <p:bldP spid="1049" grpId="0"/>
      <p:bldP spid="10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Lack of Energy Proportionality</a:t>
            </a:r>
            <a:endParaRPr lang="en-US" dirty="0"/>
          </a:p>
        </p:txBody>
      </p:sp>
      <p:cxnSp>
        <p:nvCxnSpPr>
          <p:cNvPr id="6" name="Straight Arrow Connector 5"/>
          <p:cNvCxnSpPr/>
          <p:nvPr/>
        </p:nvCxnSpPr>
        <p:spPr>
          <a:xfrm flipV="1">
            <a:off x="457200" y="1447800"/>
            <a:ext cx="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57200" y="4343400"/>
            <a:ext cx="3429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00200" y="4419600"/>
            <a:ext cx="1093504" cy="369332"/>
          </a:xfrm>
          <a:prstGeom prst="rect">
            <a:avLst/>
          </a:prstGeom>
          <a:noFill/>
        </p:spPr>
        <p:txBody>
          <a:bodyPr wrap="none" rtlCol="0">
            <a:spAutoFit/>
          </a:bodyPr>
          <a:lstStyle/>
          <a:p>
            <a:r>
              <a:rPr lang="en-US" dirty="0" smtClean="0">
                <a:solidFill>
                  <a:prstClr val="black"/>
                </a:solidFill>
              </a:rPr>
              <a:t>Workload</a:t>
            </a:r>
            <a:endParaRPr lang="en-US" dirty="0">
              <a:solidFill>
                <a:prstClr val="black"/>
              </a:solidFill>
            </a:endParaRPr>
          </a:p>
        </p:txBody>
      </p:sp>
      <p:cxnSp>
        <p:nvCxnSpPr>
          <p:cNvPr id="14" name="Straight Connector 13"/>
          <p:cNvCxnSpPr/>
          <p:nvPr/>
        </p:nvCxnSpPr>
        <p:spPr>
          <a:xfrm flipV="1">
            <a:off x="457200" y="1905000"/>
            <a:ext cx="2819400" cy="243840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167230" y="1688068"/>
            <a:ext cx="1499770" cy="369332"/>
          </a:xfrm>
          <a:prstGeom prst="rect">
            <a:avLst/>
          </a:prstGeom>
          <a:noFill/>
        </p:spPr>
        <p:txBody>
          <a:bodyPr wrap="none" rtlCol="0">
            <a:spAutoFit/>
          </a:bodyPr>
          <a:lstStyle/>
          <a:p>
            <a:r>
              <a:rPr lang="en-US" dirty="0" smtClean="0">
                <a:solidFill>
                  <a:srgbClr val="FF0000"/>
                </a:solidFill>
              </a:rPr>
              <a:t>Real Network</a:t>
            </a:r>
            <a:endParaRPr lang="en-US" dirty="0">
              <a:solidFill>
                <a:srgbClr val="FF0000"/>
              </a:solidFill>
            </a:endParaRPr>
          </a:p>
        </p:txBody>
      </p:sp>
      <p:sp>
        <p:nvSpPr>
          <p:cNvPr id="16" name="TextBox 15"/>
          <p:cNvSpPr txBox="1"/>
          <p:nvPr/>
        </p:nvSpPr>
        <p:spPr>
          <a:xfrm>
            <a:off x="1752600" y="3124200"/>
            <a:ext cx="1505412" cy="369332"/>
          </a:xfrm>
          <a:prstGeom prst="rect">
            <a:avLst/>
          </a:prstGeom>
          <a:noFill/>
        </p:spPr>
        <p:txBody>
          <a:bodyPr wrap="none" rtlCol="0">
            <a:spAutoFit/>
          </a:bodyPr>
          <a:lstStyle/>
          <a:p>
            <a:r>
              <a:rPr lang="en-US" dirty="0" smtClean="0">
                <a:solidFill>
                  <a:srgbClr val="00B050"/>
                </a:solidFill>
              </a:rPr>
              <a:t>Ideal Network</a:t>
            </a:r>
            <a:endParaRPr lang="en-US" dirty="0">
              <a:solidFill>
                <a:srgbClr val="00B050"/>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00251" y="1676400"/>
            <a:ext cx="5015174" cy="2686985"/>
          </a:xfrm>
          <a:prstGeom prst="rect">
            <a:avLst/>
          </a:prstGeom>
        </p:spPr>
      </p:pic>
      <p:sp>
        <p:nvSpPr>
          <p:cNvPr id="5" name="TextBox 4"/>
          <p:cNvSpPr txBox="1"/>
          <p:nvPr/>
        </p:nvSpPr>
        <p:spPr>
          <a:xfrm>
            <a:off x="685800" y="5029200"/>
            <a:ext cx="8118826" cy="369332"/>
          </a:xfrm>
          <a:prstGeom prst="rect">
            <a:avLst/>
          </a:prstGeom>
          <a:noFill/>
        </p:spPr>
        <p:txBody>
          <a:bodyPr wrap="none" rtlCol="0">
            <a:spAutoFit/>
          </a:bodyPr>
          <a:lstStyle/>
          <a:p>
            <a:r>
              <a:rPr lang="en-US" dirty="0" smtClean="0">
                <a:solidFill>
                  <a:srgbClr val="4BACC6">
                    <a:lumMod val="50000"/>
                  </a:srgbClr>
                </a:solidFill>
              </a:rPr>
              <a:t>Network power consumption is </a:t>
            </a:r>
            <a:r>
              <a:rPr lang="en-US" dirty="0" smtClean="0">
                <a:solidFill>
                  <a:srgbClr val="C00000"/>
                </a:solidFill>
              </a:rPr>
              <a:t>much higher than ideal</a:t>
            </a:r>
            <a:r>
              <a:rPr lang="en-US" dirty="0" smtClean="0">
                <a:solidFill>
                  <a:srgbClr val="4BACC6">
                    <a:lumMod val="50000"/>
                  </a:srgbClr>
                </a:solidFill>
              </a:rPr>
              <a:t> except when workload peaks</a:t>
            </a:r>
            <a:endParaRPr lang="en-US" dirty="0">
              <a:solidFill>
                <a:srgbClr val="4BACC6">
                  <a:lumMod val="50000"/>
                </a:srgbClr>
              </a:solidFill>
            </a:endParaRPr>
          </a:p>
        </p:txBody>
      </p:sp>
      <p:sp>
        <p:nvSpPr>
          <p:cNvPr id="17" name="TextBox 16"/>
          <p:cNvSpPr txBox="1"/>
          <p:nvPr/>
        </p:nvSpPr>
        <p:spPr>
          <a:xfrm>
            <a:off x="1873969" y="5410200"/>
            <a:ext cx="5060231" cy="369332"/>
          </a:xfrm>
          <a:prstGeom prst="rect">
            <a:avLst/>
          </a:prstGeom>
          <a:noFill/>
        </p:spPr>
        <p:txBody>
          <a:bodyPr wrap="none" rtlCol="0">
            <a:spAutoFit/>
          </a:bodyPr>
          <a:lstStyle/>
          <a:p>
            <a:r>
              <a:rPr lang="en-US" dirty="0" smtClean="0">
                <a:solidFill>
                  <a:srgbClr val="EEECE1">
                    <a:lumMod val="25000"/>
                  </a:srgbClr>
                </a:solidFill>
              </a:rPr>
              <a:t>Workload is</a:t>
            </a:r>
            <a:r>
              <a:rPr lang="en-US" dirty="0" smtClean="0">
                <a:solidFill>
                  <a:srgbClr val="F79646">
                    <a:lumMod val="75000"/>
                  </a:srgbClr>
                </a:solidFill>
              </a:rPr>
              <a:t> </a:t>
            </a:r>
            <a:r>
              <a:rPr lang="en-US" dirty="0" smtClean="0">
                <a:solidFill>
                  <a:srgbClr val="00B050"/>
                </a:solidFill>
              </a:rPr>
              <a:t>much lower than peak</a:t>
            </a:r>
            <a:r>
              <a:rPr lang="en-US" dirty="0" smtClean="0">
                <a:solidFill>
                  <a:srgbClr val="F79646">
                    <a:lumMod val="75000"/>
                  </a:srgbClr>
                </a:solidFill>
              </a:rPr>
              <a:t> </a:t>
            </a:r>
            <a:r>
              <a:rPr lang="en-US" dirty="0" smtClean="0">
                <a:solidFill>
                  <a:srgbClr val="EEECE1">
                    <a:lumMod val="25000"/>
                  </a:srgbClr>
                </a:solidFill>
              </a:rPr>
              <a:t>most of the time</a:t>
            </a:r>
            <a:endParaRPr lang="en-US" dirty="0">
              <a:solidFill>
                <a:srgbClr val="EEECE1">
                  <a:lumMod val="25000"/>
                </a:srgbClr>
              </a:solidFill>
            </a:endParaRPr>
          </a:p>
        </p:txBody>
      </p:sp>
      <p:sp>
        <p:nvSpPr>
          <p:cNvPr id="18" name="TextBox 17"/>
          <p:cNvSpPr txBox="1"/>
          <p:nvPr/>
        </p:nvSpPr>
        <p:spPr>
          <a:xfrm>
            <a:off x="609600" y="5802868"/>
            <a:ext cx="8352928" cy="369332"/>
          </a:xfrm>
          <a:prstGeom prst="rect">
            <a:avLst/>
          </a:prstGeom>
          <a:noFill/>
        </p:spPr>
        <p:txBody>
          <a:bodyPr wrap="none" rtlCol="0">
            <a:spAutoFit/>
          </a:bodyPr>
          <a:lstStyle/>
          <a:p>
            <a:r>
              <a:rPr lang="en-US" dirty="0" smtClean="0">
                <a:solidFill>
                  <a:srgbClr val="4BACC6">
                    <a:lumMod val="50000"/>
                  </a:srgbClr>
                </a:solidFill>
              </a:rPr>
              <a:t>Networks are mostly </a:t>
            </a:r>
            <a:r>
              <a:rPr lang="en-US" dirty="0" smtClean="0">
                <a:solidFill>
                  <a:srgbClr val="1F497D">
                    <a:lumMod val="50000"/>
                  </a:srgbClr>
                </a:solidFill>
              </a:rPr>
              <a:t>under-utilized</a:t>
            </a:r>
            <a:r>
              <a:rPr lang="en-US" dirty="0" smtClean="0">
                <a:solidFill>
                  <a:srgbClr val="4BACC6">
                    <a:lumMod val="50000"/>
                  </a:srgbClr>
                </a:solidFill>
              </a:rPr>
              <a:t> and have a </a:t>
            </a:r>
            <a:r>
              <a:rPr lang="en-US" dirty="0" smtClean="0">
                <a:solidFill>
                  <a:srgbClr val="FF0000"/>
                </a:solidFill>
              </a:rPr>
              <a:t>high energy overhead</a:t>
            </a:r>
            <a:r>
              <a:rPr lang="en-US" dirty="0" smtClean="0">
                <a:solidFill>
                  <a:srgbClr val="4BACC6">
                    <a:lumMod val="50000"/>
                  </a:srgbClr>
                </a:solidFill>
              </a:rPr>
              <a:t> compared to ideal</a:t>
            </a:r>
            <a:endParaRPr lang="en-US" dirty="0">
              <a:solidFill>
                <a:srgbClr val="4BACC6">
                  <a:lumMod val="50000"/>
                </a:srgbClr>
              </a:solidFill>
            </a:endParaRPr>
          </a:p>
        </p:txBody>
      </p:sp>
      <p:sp>
        <p:nvSpPr>
          <p:cNvPr id="19" name="TextBox 18"/>
          <p:cNvSpPr txBox="1"/>
          <p:nvPr/>
        </p:nvSpPr>
        <p:spPr>
          <a:xfrm>
            <a:off x="2819400" y="6172200"/>
            <a:ext cx="2915798" cy="523220"/>
          </a:xfrm>
          <a:prstGeom prst="rect">
            <a:avLst/>
          </a:prstGeom>
          <a:noFill/>
        </p:spPr>
        <p:txBody>
          <a:bodyPr wrap="none" rtlCol="0">
            <a:spAutoFit/>
          </a:bodyPr>
          <a:lstStyle/>
          <a:p>
            <a:r>
              <a:rPr lang="en-US" sz="2800" dirty="0" smtClean="0">
                <a:solidFill>
                  <a:srgbClr val="FF0000"/>
                </a:solidFill>
              </a:rPr>
              <a:t>Energy inefficiency</a:t>
            </a:r>
            <a:endParaRPr lang="en-US" sz="2800" dirty="0">
              <a:solidFill>
                <a:srgbClr val="FF0000"/>
              </a:solidFill>
            </a:endParaRPr>
          </a:p>
        </p:txBody>
      </p:sp>
      <p:grpSp>
        <p:nvGrpSpPr>
          <p:cNvPr id="22" name="Group 21"/>
          <p:cNvGrpSpPr/>
          <p:nvPr/>
        </p:nvGrpSpPr>
        <p:grpSpPr>
          <a:xfrm>
            <a:off x="76200" y="1385248"/>
            <a:ext cx="6380819" cy="1066800"/>
            <a:chOff x="2292126" y="1371600"/>
            <a:chExt cx="6380819" cy="1066800"/>
          </a:xfrm>
        </p:grpSpPr>
        <p:cxnSp>
          <p:nvCxnSpPr>
            <p:cNvPr id="23" name="Straight Connector 22"/>
            <p:cNvCxnSpPr/>
            <p:nvPr/>
          </p:nvCxnSpPr>
          <p:spPr>
            <a:xfrm flipV="1">
              <a:off x="2292126" y="1905000"/>
              <a:ext cx="3194274" cy="533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5478671" y="1371600"/>
              <a:ext cx="3194274" cy="533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rot="16200000">
            <a:off x="-1088571" y="2803170"/>
            <a:ext cx="2711127" cy="369332"/>
          </a:xfrm>
          <a:prstGeom prst="rect">
            <a:avLst/>
          </a:prstGeom>
          <a:solidFill>
            <a:schemeClr val="bg1"/>
          </a:solidFill>
        </p:spPr>
        <p:txBody>
          <a:bodyPr wrap="none" rtlCol="0">
            <a:spAutoFit/>
          </a:bodyPr>
          <a:lstStyle/>
          <a:p>
            <a:r>
              <a:rPr lang="en-US" dirty="0" smtClean="0">
                <a:solidFill>
                  <a:prstClr val="black"/>
                </a:solidFill>
              </a:rPr>
              <a:t>Power consumption (Watt)</a:t>
            </a:r>
            <a:endParaRPr lang="en-US" dirty="0">
              <a:solidFill>
                <a:prstClr val="black"/>
              </a:solidFill>
            </a:endParaRPr>
          </a:p>
        </p:txBody>
      </p:sp>
    </p:spTree>
    <p:extLst>
      <p:ext uri="{BB962C8B-B14F-4D97-AF65-F5344CB8AC3E}">
        <p14:creationId xmlns:p14="http://schemas.microsoft.com/office/powerpoint/2010/main" val="407866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8" presetClass="emph" presetSubtype="0" fill="hold" nodeType="clickEffect">
                                  <p:stCondLst>
                                    <p:cond delay="0"/>
                                  </p:stCondLst>
                                  <p:childTnLst>
                                    <p:animRot by="-1080000">
                                      <p:cBhvr>
                                        <p:cTn id="24" dur="2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 – Network Similarities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Network sites: Data centers / BTSs</a:t>
            </a:r>
          </a:p>
          <a:p>
            <a:r>
              <a:rPr lang="en-US" dirty="0" smtClean="0"/>
              <a:t>Sites consist of resources: Servers / TRXs</a:t>
            </a:r>
          </a:p>
          <a:p>
            <a:pPr lvl="1"/>
            <a:r>
              <a:rPr lang="en-US" dirty="0" smtClean="0"/>
              <a:t>Resources determine:</a:t>
            </a:r>
          </a:p>
          <a:p>
            <a:pPr lvl="2"/>
            <a:r>
              <a:rPr lang="en-US" dirty="0" smtClean="0"/>
              <a:t>Workload capacity</a:t>
            </a:r>
          </a:p>
          <a:p>
            <a:pPr lvl="2"/>
            <a:r>
              <a:rPr lang="en-US" dirty="0" smtClean="0"/>
              <a:t>Peak / idle power consumption</a:t>
            </a:r>
          </a:p>
          <a:p>
            <a:r>
              <a:rPr lang="en-US" dirty="0" smtClean="0"/>
              <a:t>Power consumption is an affine function of workload</a:t>
            </a:r>
          </a:p>
          <a:p>
            <a:r>
              <a:rPr lang="en-US" dirty="0" smtClean="0"/>
              <a:t>Workload has diurnal cycles</a:t>
            </a:r>
          </a:p>
          <a:p>
            <a:pPr lvl="1"/>
            <a:r>
              <a:rPr lang="en-US" dirty="0" smtClean="0"/>
              <a:t>Peak much higher than trough</a:t>
            </a:r>
          </a:p>
          <a:p>
            <a:r>
              <a:rPr lang="en-US" dirty="0" smtClean="0"/>
              <a:t>Energy inefficiency</a:t>
            </a:r>
          </a:p>
        </p:txBody>
      </p:sp>
    </p:spTree>
    <p:extLst>
      <p:ext uri="{BB962C8B-B14F-4D97-AF65-F5344CB8AC3E}">
        <p14:creationId xmlns:p14="http://schemas.microsoft.com/office/powerpoint/2010/main" val="1284762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Statement</a:t>
            </a:r>
            <a:endParaRPr lang="en-US" dirty="0"/>
          </a:p>
        </p:txBody>
      </p:sp>
      <p:sp>
        <p:nvSpPr>
          <p:cNvPr id="3" name="Content Placeholder 2"/>
          <p:cNvSpPr>
            <a:spLocks noGrp="1"/>
          </p:cNvSpPr>
          <p:nvPr>
            <p:ph idx="1"/>
          </p:nvPr>
        </p:nvSpPr>
        <p:spPr/>
        <p:txBody>
          <a:bodyPr/>
          <a:lstStyle/>
          <a:p>
            <a:r>
              <a:rPr lang="en-US" dirty="0" smtClean="0"/>
              <a:t>A </a:t>
            </a:r>
            <a:r>
              <a:rPr lang="en-US" dirty="0"/>
              <a:t>generalized optimization problem formulation can be used to minimize energy costs in different networks. This formulation must jointly exploit WR and RP</a:t>
            </a:r>
            <a:r>
              <a:rPr lang="en-US" dirty="0" smtClean="0"/>
              <a:t>.</a:t>
            </a:r>
            <a:endParaRPr lang="en-US" dirty="0"/>
          </a:p>
        </p:txBody>
      </p:sp>
    </p:spTree>
    <p:extLst>
      <p:ext uri="{BB962C8B-B14F-4D97-AF65-F5344CB8AC3E}">
        <p14:creationId xmlns:p14="http://schemas.microsoft.com/office/powerpoint/2010/main" val="11007368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21534</TotalTime>
  <Words>4162</Words>
  <Application>Microsoft Office PowerPoint</Application>
  <PresentationFormat>On-screen Show (4:3)</PresentationFormat>
  <Paragraphs>343</Paragraphs>
  <Slides>41</Slides>
  <Notes>20</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Office Theme</vt:lpstr>
      <vt:lpstr>1_Office Theme</vt:lpstr>
      <vt:lpstr>RED-BL</vt:lpstr>
      <vt:lpstr>Overview</vt:lpstr>
      <vt:lpstr>Introduction</vt:lpstr>
      <vt:lpstr>The Cost of a Network</vt:lpstr>
      <vt:lpstr>Network Structure</vt:lpstr>
      <vt:lpstr>Some Similarities</vt:lpstr>
      <vt:lpstr>Lack of Energy Proportionality</vt:lpstr>
      <vt:lpstr>Summary – Network Similarities</vt:lpstr>
      <vt:lpstr>Thesis Statement</vt:lpstr>
      <vt:lpstr>Lowering Electricity Cost</vt:lpstr>
      <vt:lpstr>Using Cheaper Electricity</vt:lpstr>
      <vt:lpstr>A Better Strategy</vt:lpstr>
      <vt:lpstr>Problem Formulation</vt:lpstr>
      <vt:lpstr>Constraints</vt:lpstr>
      <vt:lpstr>Mathematical Model – State Cost</vt:lpstr>
      <vt:lpstr>Two Case Studies</vt:lpstr>
      <vt:lpstr>Experimental Setup</vt:lpstr>
      <vt:lpstr>Algorithms</vt:lpstr>
      <vt:lpstr>Cost Savings vs Over-provisioning</vt:lpstr>
      <vt:lpstr>Electricity Cost vs Transition Cost</vt:lpstr>
      <vt:lpstr>Granular (De)activation</vt:lpstr>
      <vt:lpstr>DVFS Instead of Deactivation</vt:lpstr>
      <vt:lpstr>Reserve Margin</vt:lpstr>
      <vt:lpstr>Summary – Case Study I</vt:lpstr>
      <vt:lpstr>Case study II - Prior work</vt:lpstr>
      <vt:lpstr>Does Workload Relocation Help?</vt:lpstr>
      <vt:lpstr>Alternate Serving BTSs</vt:lpstr>
      <vt:lpstr>Experimental Setup</vt:lpstr>
      <vt:lpstr>BTS Power Consumption Models</vt:lpstr>
      <vt:lpstr>Results: Power-Saving Feature Only</vt:lpstr>
      <vt:lpstr>Results: Power-Saving + Handoff Absolute Energy Savings (%)</vt:lpstr>
      <vt:lpstr>Results: Power-Saving + Handoff Absolute Energy Savings (kWh)</vt:lpstr>
      <vt:lpstr>Effect of Granular Deactivation</vt:lpstr>
      <vt:lpstr>A Randomized Algorithm</vt:lpstr>
      <vt:lpstr>Performance of Heuristic Algorithm</vt:lpstr>
      <vt:lpstr>Effect of Late Deactivation</vt:lpstr>
      <vt:lpstr>Case Study II - Summary</vt:lpstr>
      <vt:lpstr>Conclusions</vt:lpstr>
      <vt:lpstr>Conclusions</vt:lpstr>
      <vt:lpstr>Questions and Answers</vt:lpstr>
      <vt:lpstr>List of Papers</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RED-BL</dc:title>
  <dc:creator>ismail - [2010]</dc:creator>
  <cp:lastModifiedBy>ismail - [2010]</cp:lastModifiedBy>
  <cp:revision>385</cp:revision>
  <dcterms:created xsi:type="dcterms:W3CDTF">2015-09-30T14:57:21Z</dcterms:created>
  <dcterms:modified xsi:type="dcterms:W3CDTF">2016-02-09T10:25:32Z</dcterms:modified>
</cp:coreProperties>
</file>