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57" r:id="rId3"/>
    <p:sldId id="261" r:id="rId4"/>
    <p:sldId id="262" r:id="rId5"/>
    <p:sldId id="259" r:id="rId6"/>
    <p:sldId id="264" r:id="rId7"/>
    <p:sldId id="276" r:id="rId8"/>
    <p:sldId id="260" r:id="rId9"/>
    <p:sldId id="263" r:id="rId10"/>
    <p:sldId id="277" r:id="rId11"/>
    <p:sldId id="266" r:id="rId12"/>
    <p:sldId id="267" r:id="rId13"/>
    <p:sldId id="278" r:id="rId14"/>
    <p:sldId id="269" r:id="rId15"/>
    <p:sldId id="279" r:id="rId16"/>
    <p:sldId id="280" r:id="rId17"/>
    <p:sldId id="281" r:id="rId18"/>
    <p:sldId id="282" r:id="rId19"/>
    <p:sldId id="283" r:id="rId20"/>
    <p:sldId id="284" r:id="rId21"/>
    <p:sldId id="285" r:id="rId22"/>
    <p:sldId id="286" r:id="rId23"/>
    <p:sldId id="272" r:id="rId24"/>
    <p:sldId id="287" r:id="rId25"/>
    <p:sldId id="288" r:id="rId26"/>
    <p:sldId id="273" r:id="rId27"/>
    <p:sldId id="274" r:id="rId28"/>
    <p:sldId id="289" r:id="rId29"/>
    <p:sldId id="290" r:id="rId30"/>
    <p:sldId id="291" r:id="rId31"/>
    <p:sldId id="292" r:id="rId32"/>
    <p:sldId id="293" r:id="rId33"/>
    <p:sldId id="294" r:id="rId34"/>
    <p:sldId id="295" r:id="rId35"/>
    <p:sldId id="296" r:id="rId36"/>
    <p:sldId id="297" r:id="rId37"/>
    <p:sldId id="298" r:id="rId38"/>
    <p:sldId id="299" r:id="rId39"/>
    <p:sldId id="300" r:id="rId40"/>
    <p:sldId id="303" r:id="rId41"/>
    <p:sldId id="301" r:id="rId42"/>
    <p:sldId id="302"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154" autoAdjust="0"/>
  </p:normalViewPr>
  <p:slideViewPr>
    <p:cSldViewPr>
      <p:cViewPr varScale="1">
        <p:scale>
          <a:sx n="61" d="100"/>
          <a:sy n="61" d="100"/>
        </p:scale>
        <p:origin x="-1590" y="-9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61ED02-BC61-4053-B966-E941E798925A}" type="datetimeFigureOut">
              <a:rPr lang="en-US" smtClean="0"/>
              <a:t>2/7/2016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FA3CC8-432C-41D1-81D7-A02BD2CFAE7F}" type="slidenum">
              <a:rPr lang="en-US" smtClean="0"/>
              <a:t>‹#›</a:t>
            </a:fld>
            <a:endParaRPr lang="en-US"/>
          </a:p>
        </p:txBody>
      </p:sp>
    </p:spTree>
    <p:extLst>
      <p:ext uri="{BB962C8B-B14F-4D97-AF65-F5344CB8AC3E}">
        <p14:creationId xmlns:p14="http://schemas.microsoft.com/office/powerpoint/2010/main" val="35595383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Electricity</a:t>
            </a:r>
            <a:r>
              <a:rPr lang="en-US" baseline="0" dirty="0" smtClean="0"/>
              <a:t> costs are a significant fraction of the operations cost. About 15% for data centers [Greenberg CCR 2009] and from 18-50% for cellular networks [GREENNETS]. Can we reduce the electricity cost of these networks?</a:t>
            </a:r>
            <a:endParaRPr lang="en-US" dirty="0"/>
          </a:p>
        </p:txBody>
      </p:sp>
      <p:sp>
        <p:nvSpPr>
          <p:cNvPr id="4" name="Slide Number Placeholder 3"/>
          <p:cNvSpPr>
            <a:spLocks noGrp="1"/>
          </p:cNvSpPr>
          <p:nvPr>
            <p:ph type="sldNum" sz="quarter" idx="10"/>
          </p:nvPr>
        </p:nvSpPr>
        <p:spPr/>
        <p:txBody>
          <a:bodyPr/>
          <a:lstStyle/>
          <a:p>
            <a:fld id="{EDFA3CC8-432C-41D1-81D7-A02BD2CFAE7F}" type="slidenum">
              <a:rPr lang="en-US" smtClean="0"/>
              <a:t>3</a:t>
            </a:fld>
            <a:endParaRPr lang="en-US"/>
          </a:p>
        </p:txBody>
      </p:sp>
    </p:spTree>
    <p:extLst>
      <p:ext uri="{BB962C8B-B14F-4D97-AF65-F5344CB8AC3E}">
        <p14:creationId xmlns:p14="http://schemas.microsoft.com/office/powerpoint/2010/main" val="8647036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 the objective function and the constraints</a:t>
            </a:r>
            <a:endParaRPr lang="en-US" dirty="0"/>
          </a:p>
        </p:txBody>
      </p:sp>
      <p:sp>
        <p:nvSpPr>
          <p:cNvPr id="4" name="Slide Number Placeholder 3"/>
          <p:cNvSpPr>
            <a:spLocks noGrp="1"/>
          </p:cNvSpPr>
          <p:nvPr>
            <p:ph type="sldNum" sz="quarter" idx="10"/>
          </p:nvPr>
        </p:nvSpPr>
        <p:spPr/>
        <p:txBody>
          <a:bodyPr/>
          <a:lstStyle/>
          <a:p>
            <a:fld id="{EDFA3CC8-432C-41D1-81D7-A02BD2CFAE7F}" type="slidenum">
              <a:rPr lang="en-US" smtClean="0"/>
              <a:t>14</a:t>
            </a:fld>
            <a:endParaRPr lang="en-US"/>
          </a:p>
        </p:txBody>
      </p:sp>
    </p:spTree>
    <p:extLst>
      <p:ext uri="{BB962C8B-B14F-4D97-AF65-F5344CB8AC3E}">
        <p14:creationId xmlns:p14="http://schemas.microsoft.com/office/powerpoint/2010/main" val="40437825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evaluate RED-BL for geo-divers</a:t>
            </a:r>
            <a:r>
              <a:rPr lang="en-US" baseline="0" dirty="0" smtClean="0"/>
              <a:t>e data centers, we performed a simulation study which had the following setup. We used workload from three popular Facebook applications and normalized the cumulative workload. We verified that the characteristics of the cumulative workload resemble that of the workload for thousands of servers in a Google data center. We collected day-ahead electricity prices for 33 locations across the USA and simulated a weeklong deployment plan for the data centers situated at these locations. We compared RED-BL against a number of algorithms.</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solidFill>
                  <a:prstClr val="black"/>
                </a:solidFill>
              </a:rPr>
              <a:pPr/>
              <a:t>15</a:t>
            </a:fld>
            <a:endParaRPr lang="en-US">
              <a:solidFill>
                <a:prstClr val="black"/>
              </a:solidFill>
            </a:endParaRPr>
          </a:p>
        </p:txBody>
      </p:sp>
    </p:spTree>
    <p:extLst>
      <p:ext uri="{BB962C8B-B14F-4D97-AF65-F5344CB8AC3E}">
        <p14:creationId xmlns:p14="http://schemas.microsoft.com/office/powerpoint/2010/main" val="39827355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represent</a:t>
            </a:r>
            <a:r>
              <a:rPr lang="en-US" baseline="0" dirty="0" smtClean="0"/>
              <a:t> a deactivated data center using a dark circle and shading to represent the workload mapped to a data center. </a:t>
            </a:r>
            <a:r>
              <a:rPr lang="en-US" dirty="0" smtClean="0"/>
              <a:t>As a baseline,</a:t>
            </a:r>
            <a:r>
              <a:rPr lang="en-US" baseline="0" dirty="0" smtClean="0"/>
              <a:t> we used UNIFORM, which distributes workload equally amongst all data centers and does not deactivate any data centers. STATIC_MIN assumes one large data center at the location which has the least average price over the planning horizon and assigns all workload to it. LI/LO/LD/LS are greedy algorithms that distribute workload amongst the sites based on electricity price, in a “cheapest site first” policy. LI keeps sites with no workload idling. LO deactivates sites that are idle but does not factor the transition cost while calculating the total electricity cost of the solution. LD always deactivates idle sites, whereas LS picks the cheaper of the two choices: whether to deactivate an idle site or keep it idling.</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solidFill>
                  <a:prstClr val="black"/>
                </a:solidFill>
              </a:rPr>
              <a:pPr/>
              <a:t>16</a:t>
            </a:fld>
            <a:endParaRPr lang="en-US">
              <a:solidFill>
                <a:prstClr val="black"/>
              </a:solidFill>
            </a:endParaRPr>
          </a:p>
        </p:txBody>
      </p:sp>
    </p:spTree>
    <p:extLst>
      <p:ext uri="{BB962C8B-B14F-4D97-AF65-F5344CB8AC3E}">
        <p14:creationId xmlns:p14="http://schemas.microsoft.com/office/powerpoint/2010/main" val="10209655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the magnitude of transition overheads compared to the cost of handling workload increases, we see that the percentage savings in electricity cost decrease for all algorithms. RED-BL achieves close to the ideal lower bound electricity cost savings, whereas the best variants of the greedy algorithm scale worse than RED-BL.</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solidFill>
                  <a:prstClr val="black"/>
                </a:solidFill>
              </a:rPr>
              <a:pPr/>
              <a:t>18</a:t>
            </a:fld>
            <a:endParaRPr lang="en-US">
              <a:solidFill>
                <a:prstClr val="black"/>
              </a:solidFill>
            </a:endParaRPr>
          </a:p>
        </p:txBody>
      </p:sp>
    </p:spTree>
    <p:extLst>
      <p:ext uri="{BB962C8B-B14F-4D97-AF65-F5344CB8AC3E}">
        <p14:creationId xmlns:p14="http://schemas.microsoft.com/office/powerpoint/2010/main" val="20557914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see</a:t>
            </a:r>
            <a:r>
              <a:rPr lang="en-US" baseline="0" dirty="0" smtClean="0"/>
              <a:t> how RED-BL energy savings would improve if we allowed independent (de)activation of fixed size fractions of a data center. </a:t>
            </a:r>
            <a:r>
              <a:rPr lang="en-US" dirty="0" smtClean="0"/>
              <a:t>The extreme right </a:t>
            </a:r>
            <a:r>
              <a:rPr lang="en-US" dirty="0" err="1" smtClean="0"/>
              <a:t>handside</a:t>
            </a:r>
            <a:r>
              <a:rPr lang="en-US" dirty="0" smtClean="0"/>
              <a:t> of this graph represents the case where you can only (de)activate</a:t>
            </a:r>
            <a:r>
              <a:rPr lang="en-US" baseline="0" dirty="0" smtClean="0"/>
              <a:t> an entire data center at a time. This is 0% better than the standard “all or nothing” RED-BL, because it is the same thing. If we were able to (de)activate half a data center at a time, we could do about 2.5% better than standard RED-BL. If we were able to independently (de)activate 10% of a data center at a time, we could do 5% better than standard RED-BL. So, there is opportunity for greater savings with granular (de)activation and it has a linear trend.</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solidFill>
                  <a:prstClr val="black"/>
                </a:solidFill>
              </a:rPr>
              <a:pPr/>
              <a:t>19</a:t>
            </a:fld>
            <a:endParaRPr lang="en-US">
              <a:solidFill>
                <a:prstClr val="black"/>
              </a:solidFill>
            </a:endParaRPr>
          </a:p>
        </p:txBody>
      </p:sp>
    </p:spTree>
    <p:extLst>
      <p:ext uri="{BB962C8B-B14F-4D97-AF65-F5344CB8AC3E}">
        <p14:creationId xmlns:p14="http://schemas.microsoft.com/office/powerpoint/2010/main" val="20492897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instead of s</a:t>
            </a:r>
            <a:r>
              <a:rPr lang="en-US" dirty="0" smtClean="0"/>
              <a:t>hutting down an</a:t>
            </a:r>
            <a:r>
              <a:rPr lang="en-US" baseline="0" dirty="0" smtClean="0"/>
              <a:t> entire data center, we switch the servers into lower-power mode using DVFS techniques, the power savings might reduce, but the scheme would be more agile to workload variations. Here, we see that the power consumption drops linear as the power consumption is lowered with DVFS. If the server power consumption drops to 10% of the peak, the data center power consumption would be reduced by about 70%. Another data point is that if we put all “idle” servers at 50% power consumption, we achieve about 20% power reduction.</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solidFill>
                  <a:prstClr val="black"/>
                </a:solidFill>
              </a:rPr>
              <a:pPr/>
              <a:t>20</a:t>
            </a:fld>
            <a:endParaRPr lang="en-US">
              <a:solidFill>
                <a:prstClr val="black"/>
              </a:solidFill>
            </a:endParaRPr>
          </a:p>
        </p:txBody>
      </p:sp>
    </p:spTree>
    <p:extLst>
      <p:ext uri="{BB962C8B-B14F-4D97-AF65-F5344CB8AC3E}">
        <p14:creationId xmlns:p14="http://schemas.microsoft.com/office/powerpoint/2010/main" val="7647863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be prepared for some stray workload at data centers which we planned to deactivate, we’ll keep some servers on as reserve. As we increase the amount of serving capacity in reserve mode, the difference in power consumption will increase compared to the scenario where we did not keep any reserve capacity.</a:t>
            </a:r>
          </a:p>
          <a:p>
            <a:r>
              <a:rPr lang="en-US" baseline="0" dirty="0" smtClean="0"/>
              <a:t>Exactly how much “stray” traffic we receive can’t be predicted. In this chart, the lower line shows the situation where we don’t receive any stray traffic at all. The power consumption in that case is purely due to servers idling. The upper line represents the situation where we need all the reserve capacity for handling stray traffic. The actual situation may be somewhere </a:t>
            </a:r>
            <a:r>
              <a:rPr lang="en-US" baseline="0" smtClean="0"/>
              <a:t>in between.</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solidFill>
                  <a:prstClr val="black"/>
                </a:solidFill>
              </a:rPr>
              <a:pPr/>
              <a:t>21</a:t>
            </a:fld>
            <a:endParaRPr lang="en-US">
              <a:solidFill>
                <a:prstClr val="black"/>
              </a:solidFill>
            </a:endParaRPr>
          </a:p>
        </p:txBody>
      </p:sp>
    </p:spTree>
    <p:extLst>
      <p:ext uri="{BB962C8B-B14F-4D97-AF65-F5344CB8AC3E}">
        <p14:creationId xmlns:p14="http://schemas.microsoft.com/office/powerpoint/2010/main" val="6906917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a:t>
            </a:r>
            <a:r>
              <a:rPr lang="en-US" baseline="0" dirty="0" smtClean="0"/>
              <a:t> the motivating example to show that WR and RP can be used in cellular networks as well.</a:t>
            </a:r>
            <a:endParaRPr lang="en-US" dirty="0"/>
          </a:p>
        </p:txBody>
      </p:sp>
      <p:sp>
        <p:nvSpPr>
          <p:cNvPr id="4" name="Slide Number Placeholder 3"/>
          <p:cNvSpPr>
            <a:spLocks noGrp="1"/>
          </p:cNvSpPr>
          <p:nvPr>
            <p:ph type="sldNum" sz="quarter" idx="10"/>
          </p:nvPr>
        </p:nvSpPr>
        <p:spPr/>
        <p:txBody>
          <a:bodyPr/>
          <a:lstStyle/>
          <a:p>
            <a:fld id="{EDFA3CC8-432C-41D1-81D7-A02BD2CFAE7F}" type="slidenum">
              <a:rPr lang="en-US" smtClean="0"/>
              <a:t>23</a:t>
            </a:fld>
            <a:endParaRPr lang="en-US"/>
          </a:p>
        </p:txBody>
      </p:sp>
    </p:spTree>
    <p:extLst>
      <p:ext uri="{BB962C8B-B14F-4D97-AF65-F5344CB8AC3E}">
        <p14:creationId xmlns:p14="http://schemas.microsoft.com/office/powerpoint/2010/main" val="12365107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Identify the similarities and differences</a:t>
            </a:r>
            <a:r>
              <a:rPr lang="en-US" baseline="0" dirty="0" smtClean="0"/>
              <a:t> between the two networks and observe how abstractions can be made.</a:t>
            </a:r>
            <a:endParaRPr lang="en-US" dirty="0"/>
          </a:p>
        </p:txBody>
      </p:sp>
      <p:sp>
        <p:nvSpPr>
          <p:cNvPr id="4" name="Slide Number Placeholder 3"/>
          <p:cNvSpPr>
            <a:spLocks noGrp="1"/>
          </p:cNvSpPr>
          <p:nvPr>
            <p:ph type="sldNum" sz="quarter" idx="10"/>
          </p:nvPr>
        </p:nvSpPr>
        <p:spPr/>
        <p:txBody>
          <a:bodyPr/>
          <a:lstStyle/>
          <a:p>
            <a:fld id="{EDFA3CC8-432C-41D1-81D7-A02BD2CFAE7F}" type="slidenum">
              <a:rPr lang="en-US" smtClean="0"/>
              <a:t>26</a:t>
            </a:fld>
            <a:endParaRPr lang="en-US"/>
          </a:p>
        </p:txBody>
      </p:sp>
    </p:spTree>
    <p:extLst>
      <p:ext uri="{BB962C8B-B14F-4D97-AF65-F5344CB8AC3E}">
        <p14:creationId xmlns:p14="http://schemas.microsoft.com/office/powerpoint/2010/main" val="36842288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FA3CC8-432C-41D1-81D7-A02BD2CFAE7F}" type="slidenum">
              <a:rPr lang="en-US" smtClean="0"/>
              <a:t>27</a:t>
            </a:fld>
            <a:endParaRPr lang="en-US"/>
          </a:p>
        </p:txBody>
      </p:sp>
    </p:spTree>
    <p:extLst>
      <p:ext uri="{BB962C8B-B14F-4D97-AF65-F5344CB8AC3E}">
        <p14:creationId xmlns:p14="http://schemas.microsoft.com/office/powerpoint/2010/main" val="2272631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Electricity cost =</a:t>
            </a:r>
            <a:r>
              <a:rPr lang="en-US" baseline="0" dirty="0" smtClean="0"/>
              <a:t> energy x unit price. So, either reduce the amount of energy consumed or use cheaper electricity, or both. Let’s look at the former, first</a:t>
            </a:r>
            <a:endParaRPr lang="en-US" dirty="0"/>
          </a:p>
        </p:txBody>
      </p:sp>
      <p:sp>
        <p:nvSpPr>
          <p:cNvPr id="4" name="Slide Number Placeholder 3"/>
          <p:cNvSpPr>
            <a:spLocks noGrp="1"/>
          </p:cNvSpPr>
          <p:nvPr>
            <p:ph type="sldNum" sz="quarter" idx="10"/>
          </p:nvPr>
        </p:nvSpPr>
        <p:spPr/>
        <p:txBody>
          <a:bodyPr/>
          <a:lstStyle/>
          <a:p>
            <a:fld id="{EDFA3CC8-432C-41D1-81D7-A02BD2CFAE7F}" type="slidenum">
              <a:rPr lang="en-US" smtClean="0"/>
              <a:t>4</a:t>
            </a:fld>
            <a:endParaRPr lang="en-US"/>
          </a:p>
        </p:txBody>
      </p:sp>
    </p:spTree>
    <p:extLst>
      <p:ext uri="{BB962C8B-B14F-4D97-AF65-F5344CB8AC3E}">
        <p14:creationId xmlns:p14="http://schemas.microsoft.com/office/powerpoint/2010/main" val="895324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EDFA3CC8-432C-41D1-81D7-A02BD2CFAE7F}" type="slidenum">
              <a:rPr lang="en-US" smtClean="0"/>
              <a:t>5</a:t>
            </a:fld>
            <a:endParaRPr lang="en-US"/>
          </a:p>
        </p:txBody>
      </p:sp>
    </p:spTree>
    <p:extLst>
      <p:ext uri="{BB962C8B-B14F-4D97-AF65-F5344CB8AC3E}">
        <p14:creationId xmlns:p14="http://schemas.microsoft.com/office/powerpoint/2010/main" val="18863294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Companies</a:t>
            </a:r>
            <a:r>
              <a:rPr lang="en-US" baseline="0" dirty="0" smtClean="0"/>
              <a:t> such as Google, Microsoft and Amazon deploy data centers. In terms of electricity consumption, a data center has IT as well as non IT equipment. IT equipment includes servers, storage, network switches, while examples of non-IT equipment are </a:t>
            </a:r>
            <a:r>
              <a:rPr lang="en-US" baseline="0" dirty="0" err="1" smtClean="0"/>
              <a:t>airconditioning</a:t>
            </a:r>
            <a:r>
              <a:rPr lang="en-US" baseline="0" dirty="0" smtClean="0"/>
              <a:t> and power distribution. Some of the data center equipment may not be turned off to save power, for instance, </a:t>
            </a:r>
            <a:r>
              <a:rPr lang="en-US" baseline="0" dirty="0" err="1" smtClean="0"/>
              <a:t>airconditioning</a:t>
            </a:r>
            <a:r>
              <a:rPr lang="en-US" baseline="0" dirty="0" smtClean="0"/>
              <a:t>, networking and cooling. Some critical servers and storage might also need to be always on. We call such equipment, Inelastic load, whereas other load that may be turned off is called elastic load.</a:t>
            </a:r>
          </a:p>
        </p:txBody>
      </p:sp>
      <p:sp>
        <p:nvSpPr>
          <p:cNvPr id="4" name="Slide Number Placeholder 3"/>
          <p:cNvSpPr>
            <a:spLocks noGrp="1"/>
          </p:cNvSpPr>
          <p:nvPr>
            <p:ph type="sldNum" sz="quarter" idx="10"/>
          </p:nvPr>
        </p:nvSpPr>
        <p:spPr/>
        <p:txBody>
          <a:bodyPr/>
          <a:lstStyle/>
          <a:p>
            <a:fld id="{EDFA3CC8-432C-41D1-81D7-A02BD2CFAE7F}" type="slidenum">
              <a:rPr lang="en-US" smtClean="0"/>
              <a:t>6</a:t>
            </a:fld>
            <a:endParaRPr lang="en-US"/>
          </a:p>
        </p:txBody>
      </p:sp>
    </p:spTree>
    <p:extLst>
      <p:ext uri="{BB962C8B-B14F-4D97-AF65-F5344CB8AC3E}">
        <p14:creationId xmlns:p14="http://schemas.microsoft.com/office/powerpoint/2010/main" val="21809137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Energy consumption</a:t>
            </a:r>
            <a:r>
              <a:rPr lang="en-US" baseline="0" dirty="0" smtClean="0"/>
              <a:t> increases with workload. Examples of workload in different scenarios are user traffic for Internet applications or telephone calls. </a:t>
            </a:r>
            <a:r>
              <a:rPr lang="en-US" dirty="0" smtClean="0"/>
              <a:t>However, many</a:t>
            </a:r>
            <a:r>
              <a:rPr lang="en-US" baseline="0" dirty="0" smtClean="0"/>
              <a:t> of today’s networks lack energy proportionality. This means that they consume almost the same amount of energy when idling as they do when operating at peak workload. Since the workload is much lower than the peak most of the time, </a:t>
            </a:r>
            <a:r>
              <a:rPr lang="en-US" dirty="0" smtClean="0"/>
              <a:t>today’s networks have a high energy overhead</a:t>
            </a:r>
            <a:r>
              <a:rPr lang="en-US" baseline="0" dirty="0" smtClean="0"/>
              <a:t>. We estimate around 50% reduction in energy consumption by base stations in a cellular network can be achieved. One of the aims of this thesis is to reduce this overhead.</a:t>
            </a:r>
            <a:endParaRPr lang="en-US" dirty="0" smtClean="0"/>
          </a:p>
        </p:txBody>
      </p:sp>
      <p:sp>
        <p:nvSpPr>
          <p:cNvPr id="4" name="Slide Number Placeholder 3"/>
          <p:cNvSpPr>
            <a:spLocks noGrp="1"/>
          </p:cNvSpPr>
          <p:nvPr>
            <p:ph type="sldNum" sz="quarter" idx="10"/>
          </p:nvPr>
        </p:nvSpPr>
        <p:spPr/>
        <p:txBody>
          <a:bodyPr/>
          <a:lstStyle/>
          <a:p>
            <a:fld id="{EDFA3CC8-432C-41D1-81D7-A02BD2CFAE7F}" type="slidenum">
              <a:rPr lang="en-US" smtClean="0"/>
              <a:t>7</a:t>
            </a:fld>
            <a:endParaRPr lang="en-US"/>
          </a:p>
        </p:txBody>
      </p:sp>
    </p:spTree>
    <p:extLst>
      <p:ext uri="{BB962C8B-B14F-4D97-AF65-F5344CB8AC3E}">
        <p14:creationId xmlns:p14="http://schemas.microsoft.com/office/powerpoint/2010/main" val="40386559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said that the second way to reduce electricity costs is to use cheaper electricity. This is made possible because different network sites are located at different places and the presence of diversity in electricity price between different locations. When workload is lower than the peak, which is most of the time, for the networks that we studied, we can map workload to locations with cheaper electricity to reduce electricity cost.</a:t>
            </a:r>
            <a:endParaRPr lang="en-US" dirty="0"/>
          </a:p>
        </p:txBody>
      </p:sp>
      <p:sp>
        <p:nvSpPr>
          <p:cNvPr id="4" name="Slide Number Placeholder 3"/>
          <p:cNvSpPr>
            <a:spLocks noGrp="1"/>
          </p:cNvSpPr>
          <p:nvPr>
            <p:ph type="sldNum" sz="quarter" idx="10"/>
          </p:nvPr>
        </p:nvSpPr>
        <p:spPr/>
        <p:txBody>
          <a:bodyPr/>
          <a:lstStyle/>
          <a:p>
            <a:fld id="{EDFA3CC8-432C-41D1-81D7-A02BD2CFAE7F}" type="slidenum">
              <a:rPr lang="en-US" smtClean="0"/>
              <a:t>8</a:t>
            </a:fld>
            <a:endParaRPr lang="en-US"/>
          </a:p>
        </p:txBody>
      </p:sp>
    </p:spTree>
    <p:extLst>
      <p:ext uri="{BB962C8B-B14F-4D97-AF65-F5344CB8AC3E}">
        <p14:creationId xmlns:p14="http://schemas.microsoft.com/office/powerpoint/2010/main" val="6509811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t>
            </a:r>
            <a:r>
              <a:rPr lang="en-US" baseline="0" dirty="0" smtClean="0"/>
              <a:t>he following questions should come to mind: </a:t>
            </a:r>
          </a:p>
          <a:p>
            <a:r>
              <a:rPr lang="en-US" baseline="0" dirty="0" smtClean="0"/>
              <a:t>1- Can we reduce electricity costs by turning off resources when not needed and using cheaper electricity? The answer is yes, for instance, see </a:t>
            </a:r>
            <a:r>
              <a:rPr lang="en-US" baseline="0" dirty="0" err="1" smtClean="0"/>
              <a:t>Asfandyar’s</a:t>
            </a:r>
            <a:r>
              <a:rPr lang="en-US" baseline="0" dirty="0" smtClean="0"/>
              <a:t> work in SIGCOMM 2009.</a:t>
            </a:r>
          </a:p>
          <a:p>
            <a:r>
              <a:rPr lang="en-US" baseline="0" dirty="0" smtClean="0"/>
              <a:t>2- What factors influence the amount of energy savings? </a:t>
            </a:r>
          </a:p>
          <a:p>
            <a:r>
              <a:rPr lang="en-US" baseline="0" dirty="0" smtClean="0"/>
              <a:t>3- How does the amount of energy savings vary with these parameters?</a:t>
            </a:r>
          </a:p>
          <a:p>
            <a:r>
              <a:rPr lang="en-US" baseline="0" dirty="0" smtClean="0"/>
              <a:t>4- Can we apply a generalized optimization to achieve energy savings in different types of networks?</a:t>
            </a:r>
          </a:p>
        </p:txBody>
      </p:sp>
      <p:sp>
        <p:nvSpPr>
          <p:cNvPr id="4" name="Slide Number Placeholder 3"/>
          <p:cNvSpPr>
            <a:spLocks noGrp="1"/>
          </p:cNvSpPr>
          <p:nvPr>
            <p:ph type="sldNum" sz="quarter" idx="10"/>
          </p:nvPr>
        </p:nvSpPr>
        <p:spPr/>
        <p:txBody>
          <a:bodyPr/>
          <a:lstStyle/>
          <a:p>
            <a:fld id="{EDFA3CC8-432C-41D1-81D7-A02BD2CFAE7F}" type="slidenum">
              <a:rPr lang="en-US" smtClean="0"/>
              <a:t>9</a:t>
            </a:fld>
            <a:endParaRPr lang="en-US"/>
          </a:p>
        </p:txBody>
      </p:sp>
    </p:spTree>
    <p:extLst>
      <p:ext uri="{BB962C8B-B14F-4D97-AF65-F5344CB8AC3E}">
        <p14:creationId xmlns:p14="http://schemas.microsoft.com/office/powerpoint/2010/main" val="15778776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However, electricity prices exhibit temporal</a:t>
            </a:r>
            <a:r>
              <a:rPr lang="en-US" baseline="0" dirty="0" smtClean="0"/>
              <a:t> diversity as well. Which means that no single location is always the cheapest, thus we must keep changing workload mapping from time to time to achieve electricity cost savings. We call this workload relocation (WR). When different workload mapping is used in consecutive intervals, some overheads might be incurred in changing with workload mapping. These costs must be represented as transition costs in an optimal state trajectory representation.</a:t>
            </a:r>
            <a:endParaRPr lang="en-US" dirty="0" smtClean="0"/>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EDFA3CC8-432C-41D1-81D7-A02BD2CFAE7F}" type="slidenum">
              <a:rPr lang="en-US" smtClean="0"/>
              <a:t>11</a:t>
            </a:fld>
            <a:endParaRPr lang="en-US"/>
          </a:p>
        </p:txBody>
      </p:sp>
    </p:spTree>
    <p:extLst>
      <p:ext uri="{BB962C8B-B14F-4D97-AF65-F5344CB8AC3E}">
        <p14:creationId xmlns:p14="http://schemas.microsoft.com/office/powerpoint/2010/main" val="3972218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idling overhead</a:t>
            </a:r>
            <a:r>
              <a:rPr lang="en-US" baseline="0" dirty="0" smtClean="0"/>
              <a:t> is significant, so electricity cost savings through WR alone are small. We must also turn off elastic load at data centers when it is not needed to handle workload. We call this resource pruning (RP). However, any overheads associated with turning on/off elastic load must also be modeled as transition costs in the optimal state trajectory problem. </a:t>
            </a:r>
            <a:endParaRPr lang="en-US" dirty="0"/>
          </a:p>
        </p:txBody>
      </p:sp>
      <p:sp>
        <p:nvSpPr>
          <p:cNvPr id="4" name="Slide Number Placeholder 3"/>
          <p:cNvSpPr>
            <a:spLocks noGrp="1"/>
          </p:cNvSpPr>
          <p:nvPr>
            <p:ph type="sldNum" sz="quarter" idx="10"/>
          </p:nvPr>
        </p:nvSpPr>
        <p:spPr/>
        <p:txBody>
          <a:bodyPr/>
          <a:lstStyle/>
          <a:p>
            <a:fld id="{EDFA3CC8-432C-41D1-81D7-A02BD2CFAE7F}" type="slidenum">
              <a:rPr lang="en-US" smtClean="0"/>
              <a:t>12</a:t>
            </a:fld>
            <a:endParaRPr lang="en-US"/>
          </a:p>
        </p:txBody>
      </p:sp>
    </p:spTree>
    <p:extLst>
      <p:ext uri="{BB962C8B-B14F-4D97-AF65-F5344CB8AC3E}">
        <p14:creationId xmlns:p14="http://schemas.microsoft.com/office/powerpoint/2010/main" val="2350262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4F53207-F109-43A1-BE3F-144BE2D97714}" type="datetimeFigureOut">
              <a:rPr lang="en-US" smtClean="0"/>
              <a:t>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08BC33-0997-4E63-9D9C-0B539D5C96F3}" type="slidenum">
              <a:rPr lang="en-US" smtClean="0"/>
              <a:t>‹#›</a:t>
            </a:fld>
            <a:endParaRPr lang="en-US"/>
          </a:p>
        </p:txBody>
      </p:sp>
    </p:spTree>
    <p:extLst>
      <p:ext uri="{BB962C8B-B14F-4D97-AF65-F5344CB8AC3E}">
        <p14:creationId xmlns:p14="http://schemas.microsoft.com/office/powerpoint/2010/main" val="236523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F53207-F109-43A1-BE3F-144BE2D97714}" type="datetimeFigureOut">
              <a:rPr lang="en-US" smtClean="0"/>
              <a:t>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08BC33-0997-4E63-9D9C-0B539D5C96F3}" type="slidenum">
              <a:rPr lang="en-US" smtClean="0"/>
              <a:t>‹#›</a:t>
            </a:fld>
            <a:endParaRPr lang="en-US"/>
          </a:p>
        </p:txBody>
      </p:sp>
    </p:spTree>
    <p:extLst>
      <p:ext uri="{BB962C8B-B14F-4D97-AF65-F5344CB8AC3E}">
        <p14:creationId xmlns:p14="http://schemas.microsoft.com/office/powerpoint/2010/main" val="2957511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F53207-F109-43A1-BE3F-144BE2D97714}" type="datetimeFigureOut">
              <a:rPr lang="en-US" smtClean="0"/>
              <a:t>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08BC33-0997-4E63-9D9C-0B539D5C96F3}" type="slidenum">
              <a:rPr lang="en-US" smtClean="0"/>
              <a:t>‹#›</a:t>
            </a:fld>
            <a:endParaRPr lang="en-US"/>
          </a:p>
        </p:txBody>
      </p:sp>
    </p:spTree>
    <p:extLst>
      <p:ext uri="{BB962C8B-B14F-4D97-AF65-F5344CB8AC3E}">
        <p14:creationId xmlns:p14="http://schemas.microsoft.com/office/powerpoint/2010/main" val="2453802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F53207-F109-43A1-BE3F-144BE2D97714}" type="datetimeFigureOut">
              <a:rPr lang="en-US" smtClean="0"/>
              <a:t>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08BC33-0997-4E63-9D9C-0B539D5C96F3}" type="slidenum">
              <a:rPr lang="en-US" smtClean="0"/>
              <a:t>‹#›</a:t>
            </a:fld>
            <a:endParaRPr lang="en-US"/>
          </a:p>
        </p:txBody>
      </p:sp>
    </p:spTree>
    <p:extLst>
      <p:ext uri="{BB962C8B-B14F-4D97-AF65-F5344CB8AC3E}">
        <p14:creationId xmlns:p14="http://schemas.microsoft.com/office/powerpoint/2010/main" val="2698753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F53207-F109-43A1-BE3F-144BE2D97714}" type="datetimeFigureOut">
              <a:rPr lang="en-US" smtClean="0"/>
              <a:t>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08BC33-0997-4E63-9D9C-0B539D5C96F3}" type="slidenum">
              <a:rPr lang="en-US" smtClean="0"/>
              <a:t>‹#›</a:t>
            </a:fld>
            <a:endParaRPr lang="en-US"/>
          </a:p>
        </p:txBody>
      </p:sp>
    </p:spTree>
    <p:extLst>
      <p:ext uri="{BB962C8B-B14F-4D97-AF65-F5344CB8AC3E}">
        <p14:creationId xmlns:p14="http://schemas.microsoft.com/office/powerpoint/2010/main" val="4073111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4F53207-F109-43A1-BE3F-144BE2D97714}" type="datetimeFigureOut">
              <a:rPr lang="en-US" smtClean="0"/>
              <a:t>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08BC33-0997-4E63-9D9C-0B539D5C96F3}" type="slidenum">
              <a:rPr lang="en-US" smtClean="0"/>
              <a:t>‹#›</a:t>
            </a:fld>
            <a:endParaRPr lang="en-US"/>
          </a:p>
        </p:txBody>
      </p:sp>
    </p:spTree>
    <p:extLst>
      <p:ext uri="{BB962C8B-B14F-4D97-AF65-F5344CB8AC3E}">
        <p14:creationId xmlns:p14="http://schemas.microsoft.com/office/powerpoint/2010/main" val="1932317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4F53207-F109-43A1-BE3F-144BE2D97714}" type="datetimeFigureOut">
              <a:rPr lang="en-US" smtClean="0"/>
              <a:t>2/7/2016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08BC33-0997-4E63-9D9C-0B539D5C96F3}" type="slidenum">
              <a:rPr lang="en-US" smtClean="0"/>
              <a:t>‹#›</a:t>
            </a:fld>
            <a:endParaRPr lang="en-US"/>
          </a:p>
        </p:txBody>
      </p:sp>
    </p:spTree>
    <p:extLst>
      <p:ext uri="{BB962C8B-B14F-4D97-AF65-F5344CB8AC3E}">
        <p14:creationId xmlns:p14="http://schemas.microsoft.com/office/powerpoint/2010/main" val="3413364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4F53207-F109-43A1-BE3F-144BE2D97714}" type="datetimeFigureOut">
              <a:rPr lang="en-US" smtClean="0"/>
              <a:t>2/7/2016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08BC33-0997-4E63-9D9C-0B539D5C96F3}" type="slidenum">
              <a:rPr lang="en-US" smtClean="0"/>
              <a:t>‹#›</a:t>
            </a:fld>
            <a:endParaRPr lang="en-US"/>
          </a:p>
        </p:txBody>
      </p:sp>
    </p:spTree>
    <p:extLst>
      <p:ext uri="{BB962C8B-B14F-4D97-AF65-F5344CB8AC3E}">
        <p14:creationId xmlns:p14="http://schemas.microsoft.com/office/powerpoint/2010/main" val="1545018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F53207-F109-43A1-BE3F-144BE2D97714}" type="datetimeFigureOut">
              <a:rPr lang="en-US" smtClean="0"/>
              <a:t>2/7/2016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08BC33-0997-4E63-9D9C-0B539D5C96F3}" type="slidenum">
              <a:rPr lang="en-US" smtClean="0"/>
              <a:t>‹#›</a:t>
            </a:fld>
            <a:endParaRPr lang="en-US"/>
          </a:p>
        </p:txBody>
      </p:sp>
    </p:spTree>
    <p:extLst>
      <p:ext uri="{BB962C8B-B14F-4D97-AF65-F5344CB8AC3E}">
        <p14:creationId xmlns:p14="http://schemas.microsoft.com/office/powerpoint/2010/main" val="3598953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F53207-F109-43A1-BE3F-144BE2D97714}" type="datetimeFigureOut">
              <a:rPr lang="en-US" smtClean="0"/>
              <a:t>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08BC33-0997-4E63-9D9C-0B539D5C96F3}" type="slidenum">
              <a:rPr lang="en-US" smtClean="0"/>
              <a:t>‹#›</a:t>
            </a:fld>
            <a:endParaRPr lang="en-US"/>
          </a:p>
        </p:txBody>
      </p:sp>
    </p:spTree>
    <p:extLst>
      <p:ext uri="{BB962C8B-B14F-4D97-AF65-F5344CB8AC3E}">
        <p14:creationId xmlns:p14="http://schemas.microsoft.com/office/powerpoint/2010/main" val="2298761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F53207-F109-43A1-BE3F-144BE2D97714}" type="datetimeFigureOut">
              <a:rPr lang="en-US" smtClean="0"/>
              <a:t>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08BC33-0997-4E63-9D9C-0B539D5C96F3}" type="slidenum">
              <a:rPr lang="en-US" smtClean="0"/>
              <a:t>‹#›</a:t>
            </a:fld>
            <a:endParaRPr lang="en-US"/>
          </a:p>
        </p:txBody>
      </p:sp>
    </p:spTree>
    <p:extLst>
      <p:ext uri="{BB962C8B-B14F-4D97-AF65-F5344CB8AC3E}">
        <p14:creationId xmlns:p14="http://schemas.microsoft.com/office/powerpoint/2010/main" val="4190662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F53207-F109-43A1-BE3F-144BE2D97714}" type="datetimeFigureOut">
              <a:rPr lang="en-US" smtClean="0"/>
              <a:t>2/7/2016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08BC33-0997-4E63-9D9C-0B539D5C96F3}" type="slidenum">
              <a:rPr lang="en-US" smtClean="0"/>
              <a:t>‹#›</a:t>
            </a:fld>
            <a:endParaRPr lang="en-US"/>
          </a:p>
        </p:txBody>
      </p:sp>
    </p:spTree>
    <p:extLst>
      <p:ext uri="{BB962C8B-B14F-4D97-AF65-F5344CB8AC3E}">
        <p14:creationId xmlns:p14="http://schemas.microsoft.com/office/powerpoint/2010/main" val="404548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w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w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1.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RED-BL</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34680419"/>
      </p:ext>
    </p:extLst>
  </p:cSld>
  <p:clrMapOvr>
    <a:masterClrMapping/>
  </p:clrMapOvr>
  <mc:AlternateContent xmlns:mc="http://schemas.openxmlformats.org/markup-compatibility/2006" xmlns:p14="http://schemas.microsoft.com/office/powerpoint/2010/main">
    <mc:Choice Requires="p14">
      <p:transition spd="slow" p14:dur="2000" advTm="14992"/>
    </mc:Choice>
    <mc:Fallback xmlns="">
      <p:transition spd="slow" advTm="14992"/>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I – Data Centers</a:t>
            </a:r>
            <a:endParaRPr lang="en-US" dirty="0"/>
          </a:p>
        </p:txBody>
      </p:sp>
      <p:pic>
        <p:nvPicPr>
          <p:cNvPr id="5" name="Picture 2"/>
          <p:cNvPicPr>
            <a:picLocks noChangeAspect="1" noChangeArrowheads="1"/>
          </p:cNvPicPr>
          <p:nvPr/>
        </p:nvPicPr>
        <p:blipFill>
          <a:blip r:embed="rId2" cstate="print"/>
          <a:srcRect/>
          <a:stretch>
            <a:fillRect/>
          </a:stretch>
        </p:blipFill>
        <p:spPr bwMode="auto">
          <a:xfrm>
            <a:off x="9377" y="3352800"/>
            <a:ext cx="2689579" cy="1239128"/>
          </a:xfrm>
          <a:prstGeom prst="rect">
            <a:avLst/>
          </a:prstGeom>
          <a:noFill/>
          <a:ln w="9525">
            <a:noFill/>
            <a:miter lim="800000"/>
            <a:headEnd/>
            <a:tailEnd/>
          </a:ln>
          <a:effectLst/>
        </p:spPr>
      </p:pic>
      <p:sp>
        <p:nvSpPr>
          <p:cNvPr id="15" name="TextBox 14"/>
          <p:cNvSpPr txBox="1"/>
          <p:nvPr/>
        </p:nvSpPr>
        <p:spPr>
          <a:xfrm>
            <a:off x="3200400" y="4202668"/>
            <a:ext cx="5529399" cy="369332"/>
          </a:xfrm>
          <a:prstGeom prst="rect">
            <a:avLst/>
          </a:prstGeom>
          <a:noFill/>
          <a:ln>
            <a:solidFill>
              <a:schemeClr val="accent1">
                <a:shade val="50000"/>
              </a:schemeClr>
            </a:solidFill>
          </a:ln>
        </p:spPr>
        <p:txBody>
          <a:bodyPr wrap="none" rtlCol="0">
            <a:spAutoFit/>
          </a:bodyPr>
          <a:lstStyle/>
          <a:p>
            <a:r>
              <a:rPr lang="en-US" dirty="0" smtClean="0"/>
              <a:t>State Electricity Cost = Sum of </a:t>
            </a:r>
            <a:r>
              <a:rPr lang="en-US" dirty="0" smtClean="0">
                <a:solidFill>
                  <a:srgbClr val="FF0000"/>
                </a:solidFill>
              </a:rPr>
              <a:t>Data Center Electricity Cost</a:t>
            </a:r>
            <a:endParaRPr lang="en-US" dirty="0">
              <a:solidFill>
                <a:srgbClr val="FF0000"/>
              </a:solidFill>
            </a:endParaRPr>
          </a:p>
        </p:txBody>
      </p:sp>
      <p:sp>
        <p:nvSpPr>
          <p:cNvPr id="16" name="TextBox 15"/>
          <p:cNvSpPr txBox="1"/>
          <p:nvPr/>
        </p:nvSpPr>
        <p:spPr>
          <a:xfrm>
            <a:off x="1369936" y="4953000"/>
            <a:ext cx="7606185" cy="369332"/>
          </a:xfrm>
          <a:prstGeom prst="rect">
            <a:avLst/>
          </a:prstGeom>
          <a:noFill/>
          <a:ln>
            <a:solidFill>
              <a:schemeClr val="accent1">
                <a:shade val="50000"/>
              </a:schemeClr>
            </a:solidFill>
          </a:ln>
        </p:spPr>
        <p:txBody>
          <a:bodyPr wrap="none" rtlCol="0">
            <a:spAutoFit/>
          </a:bodyPr>
          <a:lstStyle/>
          <a:p>
            <a:r>
              <a:rPr lang="en-US" dirty="0" smtClean="0">
                <a:solidFill>
                  <a:srgbClr val="FF0000"/>
                </a:solidFill>
              </a:rPr>
              <a:t>Data Center Electricity Cost</a:t>
            </a:r>
            <a:r>
              <a:rPr lang="en-US" dirty="0" smtClean="0"/>
              <a:t>  = </a:t>
            </a:r>
            <a:r>
              <a:rPr lang="en-US" dirty="0" smtClean="0">
                <a:solidFill>
                  <a:schemeClr val="tx2"/>
                </a:solidFill>
              </a:rPr>
              <a:t>unit electricity price</a:t>
            </a:r>
            <a:r>
              <a:rPr lang="en-US" dirty="0" smtClean="0"/>
              <a:t> x </a:t>
            </a:r>
            <a:r>
              <a:rPr lang="en-US" dirty="0" smtClean="0">
                <a:solidFill>
                  <a:schemeClr val="accent6">
                    <a:lumMod val="50000"/>
                  </a:schemeClr>
                </a:solidFill>
              </a:rPr>
              <a:t>time</a:t>
            </a:r>
            <a:r>
              <a:rPr lang="en-US" dirty="0" smtClean="0">
                <a:solidFill>
                  <a:srgbClr val="002060"/>
                </a:solidFill>
              </a:rPr>
              <a:t> </a:t>
            </a:r>
            <a:r>
              <a:rPr lang="en-US" dirty="0" smtClean="0"/>
              <a:t>x </a:t>
            </a:r>
            <a:r>
              <a:rPr lang="en-US" dirty="0" smtClean="0">
                <a:solidFill>
                  <a:srgbClr val="7030A0"/>
                </a:solidFill>
              </a:rPr>
              <a:t>power consumption</a:t>
            </a:r>
            <a:endParaRPr lang="en-US" dirty="0">
              <a:solidFill>
                <a:srgbClr val="7030A0"/>
              </a:solidFill>
            </a:endParaRPr>
          </a:p>
        </p:txBody>
      </p:sp>
      <p:sp>
        <p:nvSpPr>
          <p:cNvPr id="17" name="Rounded Rectangle 16"/>
          <p:cNvSpPr/>
          <p:nvPr/>
        </p:nvSpPr>
        <p:spPr>
          <a:xfrm>
            <a:off x="6886136" y="5029200"/>
            <a:ext cx="1953064" cy="26728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ular Callout 17"/>
          <p:cNvSpPr/>
          <p:nvPr/>
        </p:nvSpPr>
        <p:spPr>
          <a:xfrm>
            <a:off x="6324600" y="5715000"/>
            <a:ext cx="2362200" cy="381000"/>
          </a:xfrm>
          <a:prstGeom prst="wedgeRoundRectCallout">
            <a:avLst>
              <a:gd name="adj1" fmla="val 22641"/>
              <a:gd name="adj2" fmla="val -15903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Depends on workload</a:t>
            </a:r>
            <a:endParaRPr lang="en-US" dirty="0"/>
          </a:p>
        </p:txBody>
      </p:sp>
      <p:sp>
        <p:nvSpPr>
          <p:cNvPr id="20" name="TextBox 19"/>
          <p:cNvSpPr txBox="1"/>
          <p:nvPr/>
        </p:nvSpPr>
        <p:spPr>
          <a:xfrm>
            <a:off x="2133600" y="1276290"/>
            <a:ext cx="4643259" cy="400110"/>
          </a:xfrm>
          <a:prstGeom prst="rect">
            <a:avLst/>
          </a:prstGeom>
          <a:noFill/>
        </p:spPr>
        <p:txBody>
          <a:bodyPr wrap="none" rtlCol="0">
            <a:spAutoFit/>
          </a:bodyPr>
          <a:lstStyle/>
          <a:p>
            <a:r>
              <a:rPr lang="en-US" sz="2000" dirty="0" smtClean="0"/>
              <a:t>Total workload = 1.3 x Data center capacity</a:t>
            </a:r>
            <a:endParaRPr lang="en-US" sz="2000" dirty="0"/>
          </a:p>
        </p:txBody>
      </p:sp>
      <p:sp>
        <p:nvSpPr>
          <p:cNvPr id="22" name="Rounded Rectangular Callout 21"/>
          <p:cNvSpPr/>
          <p:nvPr/>
        </p:nvSpPr>
        <p:spPr>
          <a:xfrm>
            <a:off x="3733800" y="2286000"/>
            <a:ext cx="2002699" cy="609600"/>
          </a:xfrm>
          <a:prstGeom prst="wedgeRoundRectCallout">
            <a:avLst>
              <a:gd name="adj1" fmla="val -102863"/>
              <a:gd name="adj2" fmla="val 15911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Network State</a:t>
            </a:r>
            <a:endParaRPr lang="en-US" dirty="0"/>
          </a:p>
        </p:txBody>
      </p:sp>
    </p:spTree>
    <p:extLst>
      <p:ext uri="{BB962C8B-B14F-4D97-AF65-F5344CB8AC3E}">
        <p14:creationId xmlns:p14="http://schemas.microsoft.com/office/powerpoint/2010/main" val="1549759462"/>
      </p:ext>
    </p:extLst>
  </p:cSld>
  <p:clrMapOvr>
    <a:masterClrMapping/>
  </p:clrMapOvr>
  <mc:AlternateContent xmlns:mc="http://schemas.openxmlformats.org/markup-compatibility/2006" xmlns:p14="http://schemas.microsoft.com/office/powerpoint/2010/main">
    <mc:Choice Requires="p14">
      <p:transition spd="slow" p14:dur="2000" advTm="41051"/>
    </mc:Choice>
    <mc:Fallback xmlns="">
      <p:transition spd="slow" advTm="4105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22"/>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22" grpId="0" animBg="1"/>
      <p:bldP spid="22"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Workload Relocation</a:t>
            </a:r>
            <a:endParaRPr lang="en-US" dirty="0"/>
          </a:p>
        </p:txBody>
      </p:sp>
      <p:sp>
        <p:nvSpPr>
          <p:cNvPr id="21" name="Content Placeholder 2"/>
          <p:cNvSpPr>
            <a:spLocks noGrp="1"/>
          </p:cNvSpPr>
          <p:nvPr>
            <p:ph idx="1"/>
          </p:nvPr>
        </p:nvSpPr>
        <p:spPr>
          <a:xfrm>
            <a:off x="457200" y="1600200"/>
            <a:ext cx="8229600" cy="4525963"/>
          </a:xfrm>
        </p:spPr>
        <p:txBody>
          <a:bodyPr/>
          <a:lstStyle/>
          <a:p>
            <a:r>
              <a:rPr lang="en-US" dirty="0" smtClean="0">
                <a:solidFill>
                  <a:schemeClr val="accent4">
                    <a:lumMod val="75000"/>
                  </a:schemeClr>
                </a:solidFill>
              </a:rPr>
              <a:t>Temporal diversity </a:t>
            </a:r>
            <a:r>
              <a:rPr lang="en-US" dirty="0" smtClean="0"/>
              <a:t>in electricity prices</a:t>
            </a:r>
            <a:endParaRPr lang="en-US" dirty="0"/>
          </a:p>
        </p:txBody>
      </p:sp>
      <p:pic>
        <p:nvPicPr>
          <p:cNvPr id="22" name="Picture 3"/>
          <p:cNvPicPr>
            <a:picLocks noChangeAspect="1" noChangeArrowheads="1"/>
          </p:cNvPicPr>
          <p:nvPr/>
        </p:nvPicPr>
        <p:blipFill>
          <a:blip r:embed="rId3" cstate="print"/>
          <a:srcRect/>
          <a:stretch>
            <a:fillRect/>
          </a:stretch>
        </p:blipFill>
        <p:spPr bwMode="auto">
          <a:xfrm>
            <a:off x="3590925" y="2171700"/>
            <a:ext cx="4867275" cy="2705100"/>
          </a:xfrm>
          <a:prstGeom prst="rect">
            <a:avLst/>
          </a:prstGeom>
          <a:noFill/>
          <a:ln w="9525" algn="in">
            <a:noFill/>
            <a:miter lim="800000"/>
            <a:headEnd/>
            <a:tailEnd/>
          </a:ln>
          <a:effectLst/>
        </p:spPr>
      </p:pic>
      <p:sp>
        <p:nvSpPr>
          <p:cNvPr id="23" name="TextBox 22"/>
          <p:cNvSpPr txBox="1"/>
          <p:nvPr/>
        </p:nvSpPr>
        <p:spPr>
          <a:xfrm>
            <a:off x="2819400" y="2781300"/>
            <a:ext cx="3475439" cy="369332"/>
          </a:xfrm>
          <a:prstGeom prst="rect">
            <a:avLst/>
          </a:prstGeom>
          <a:solidFill>
            <a:schemeClr val="accent1"/>
          </a:solidFill>
          <a:ln>
            <a:solidFill>
              <a:schemeClr val="tx1"/>
            </a:solidFill>
          </a:ln>
        </p:spPr>
        <p:txBody>
          <a:bodyPr wrap="none" rtlCol="0">
            <a:spAutoFit/>
          </a:bodyPr>
          <a:lstStyle/>
          <a:p>
            <a:r>
              <a:rPr lang="en-US" dirty="0" smtClean="0">
                <a:solidFill>
                  <a:schemeClr val="bg1"/>
                </a:solidFill>
              </a:rPr>
              <a:t>No location is cheapest all the time</a:t>
            </a:r>
            <a:endParaRPr lang="en-US" dirty="0">
              <a:solidFill>
                <a:schemeClr val="bg1"/>
              </a:solidFill>
            </a:endParaRPr>
          </a:p>
        </p:txBody>
      </p:sp>
      <p:sp>
        <p:nvSpPr>
          <p:cNvPr id="24" name="Down Arrow 23"/>
          <p:cNvSpPr/>
          <p:nvPr/>
        </p:nvSpPr>
        <p:spPr>
          <a:xfrm>
            <a:off x="4267200" y="3314700"/>
            <a:ext cx="3048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396982" y="3771900"/>
            <a:ext cx="8289818" cy="646331"/>
          </a:xfrm>
          <a:prstGeom prst="rect">
            <a:avLst/>
          </a:prstGeom>
          <a:solidFill>
            <a:schemeClr val="accent1"/>
          </a:solidFill>
          <a:ln>
            <a:solidFill>
              <a:schemeClr val="tx1"/>
            </a:solidFill>
          </a:ln>
        </p:spPr>
        <p:txBody>
          <a:bodyPr wrap="square" rtlCol="0">
            <a:spAutoFit/>
          </a:bodyPr>
          <a:lstStyle/>
          <a:p>
            <a:pPr algn="ctr"/>
            <a:r>
              <a:rPr lang="en-US" dirty="0" smtClean="0">
                <a:solidFill>
                  <a:schemeClr val="bg1"/>
                </a:solidFill>
              </a:rPr>
              <a:t>Multi-interval Planning Window: </a:t>
            </a:r>
          </a:p>
          <a:p>
            <a:pPr algn="ctr"/>
            <a:r>
              <a:rPr lang="en-US" dirty="0" smtClean="0">
                <a:solidFill>
                  <a:schemeClr val="bg1"/>
                </a:solidFill>
              </a:rPr>
              <a:t>Dynamically shift workload between data centers according to current electricity price</a:t>
            </a:r>
            <a:endParaRPr lang="en-US" dirty="0">
              <a:solidFill>
                <a:schemeClr val="bg1"/>
              </a:solidFill>
            </a:endParaRPr>
          </a:p>
        </p:txBody>
      </p:sp>
      <p:sp>
        <p:nvSpPr>
          <p:cNvPr id="26" name="TextBox 25"/>
          <p:cNvSpPr txBox="1"/>
          <p:nvPr/>
        </p:nvSpPr>
        <p:spPr>
          <a:xfrm>
            <a:off x="152400" y="6412468"/>
            <a:ext cx="4236673" cy="369332"/>
          </a:xfrm>
          <a:prstGeom prst="rect">
            <a:avLst/>
          </a:prstGeom>
          <a:noFill/>
        </p:spPr>
        <p:txBody>
          <a:bodyPr wrap="none" rtlCol="0">
            <a:spAutoFit/>
          </a:bodyPr>
          <a:lstStyle/>
          <a:p>
            <a:r>
              <a:rPr lang="en-US" dirty="0" smtClean="0"/>
              <a:t>Image source: Qureshi et. al., SIGCOMM 09</a:t>
            </a:r>
            <a:endParaRPr lang="en-US" dirty="0"/>
          </a:p>
        </p:txBody>
      </p:sp>
      <p:sp>
        <p:nvSpPr>
          <p:cNvPr id="27" name="TextBox 26"/>
          <p:cNvSpPr txBox="1"/>
          <p:nvPr/>
        </p:nvSpPr>
        <p:spPr>
          <a:xfrm>
            <a:off x="1962478" y="5345668"/>
            <a:ext cx="5428922" cy="369332"/>
          </a:xfrm>
          <a:prstGeom prst="rect">
            <a:avLst/>
          </a:prstGeom>
          <a:solidFill>
            <a:schemeClr val="accent1"/>
          </a:solidFill>
          <a:ln>
            <a:solidFill>
              <a:schemeClr val="tx1"/>
            </a:solidFill>
          </a:ln>
        </p:spPr>
        <p:txBody>
          <a:bodyPr wrap="none" rtlCol="0">
            <a:spAutoFit/>
          </a:bodyPr>
          <a:lstStyle/>
          <a:p>
            <a:r>
              <a:rPr lang="en-US" dirty="0" smtClean="0">
                <a:solidFill>
                  <a:schemeClr val="bg1"/>
                </a:solidFill>
              </a:rPr>
              <a:t>Relocate Energy Demand to Cheaper Locations (RED-CL)</a:t>
            </a:r>
            <a:endParaRPr lang="en-US" dirty="0">
              <a:solidFill>
                <a:schemeClr val="bg1"/>
              </a:solidFill>
            </a:endParaRPr>
          </a:p>
        </p:txBody>
      </p:sp>
      <p:sp>
        <p:nvSpPr>
          <p:cNvPr id="28" name="Down Arrow 27"/>
          <p:cNvSpPr/>
          <p:nvPr/>
        </p:nvSpPr>
        <p:spPr>
          <a:xfrm>
            <a:off x="4267200" y="4876800"/>
            <a:ext cx="3048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96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2"/>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7" grpId="0" animBg="1"/>
      <p:bldP spid="2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2819400" y="4495800"/>
            <a:ext cx="649537" cy="369332"/>
          </a:xfrm>
          <a:prstGeom prst="rect">
            <a:avLst/>
          </a:prstGeom>
          <a:noFill/>
        </p:spPr>
        <p:txBody>
          <a:bodyPr wrap="none" rtlCol="0">
            <a:spAutoFit/>
          </a:bodyPr>
          <a:lstStyle/>
          <a:p>
            <a:r>
              <a:rPr lang="en-US" dirty="0" smtClean="0"/>
              <a:t>Time</a:t>
            </a:r>
            <a:endParaRPr lang="en-US" dirty="0"/>
          </a:p>
        </p:txBody>
      </p:sp>
      <p:cxnSp>
        <p:nvCxnSpPr>
          <p:cNvPr id="22" name="Straight Arrow Connector 21"/>
          <p:cNvCxnSpPr/>
          <p:nvPr/>
        </p:nvCxnSpPr>
        <p:spPr>
          <a:xfrm>
            <a:off x="1925906" y="4495800"/>
            <a:ext cx="2265094"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Reducing Idling Costs</a:t>
            </a:r>
            <a:endParaRPr lang="en-US" dirty="0"/>
          </a:p>
        </p:txBody>
      </p:sp>
      <p:pic>
        <p:nvPicPr>
          <p:cNvPr id="4" name="Picture 1"/>
          <p:cNvPicPr>
            <a:picLocks noChangeAspect="1" noChangeArrowheads="1"/>
          </p:cNvPicPr>
          <p:nvPr/>
        </p:nvPicPr>
        <p:blipFill>
          <a:blip r:embed="rId3" cstate="print"/>
          <a:srcRect/>
          <a:stretch>
            <a:fillRect/>
          </a:stretch>
        </p:blipFill>
        <p:spPr bwMode="auto">
          <a:xfrm>
            <a:off x="0" y="2966818"/>
            <a:ext cx="5610225" cy="1238250"/>
          </a:xfrm>
          <a:prstGeom prst="rect">
            <a:avLst/>
          </a:prstGeom>
          <a:noFill/>
          <a:ln w="9525">
            <a:noFill/>
            <a:miter lim="800000"/>
            <a:headEnd/>
            <a:tailEnd/>
          </a:ln>
          <a:effectLst/>
        </p:spPr>
      </p:pic>
      <p:pic>
        <p:nvPicPr>
          <p:cNvPr id="5" name="Picture 3"/>
          <p:cNvPicPr>
            <a:picLocks noChangeAspect="1" noChangeArrowheads="1"/>
          </p:cNvPicPr>
          <p:nvPr/>
        </p:nvPicPr>
        <p:blipFill>
          <a:blip r:embed="rId4" cstate="print"/>
          <a:srcRect/>
          <a:stretch>
            <a:fillRect/>
          </a:stretch>
        </p:blipFill>
        <p:spPr bwMode="auto">
          <a:xfrm>
            <a:off x="439" y="2971800"/>
            <a:ext cx="5610225" cy="1228725"/>
          </a:xfrm>
          <a:prstGeom prst="rect">
            <a:avLst/>
          </a:prstGeom>
          <a:noFill/>
          <a:ln w="9525">
            <a:noFill/>
            <a:miter lim="800000"/>
            <a:headEnd/>
            <a:tailEnd/>
          </a:ln>
          <a:effectLst/>
        </p:spPr>
      </p:pic>
      <p:sp>
        <p:nvSpPr>
          <p:cNvPr id="6" name="Rounded Rectangular Callout 5"/>
          <p:cNvSpPr/>
          <p:nvPr/>
        </p:nvSpPr>
        <p:spPr>
          <a:xfrm>
            <a:off x="381000" y="1447800"/>
            <a:ext cx="2209800" cy="609600"/>
          </a:xfrm>
          <a:prstGeom prst="wedgeRoundRectCallout">
            <a:avLst>
              <a:gd name="adj1" fmla="val -29109"/>
              <a:gd name="adj2" fmla="val 21480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Significant Idle power consumption</a:t>
            </a:r>
            <a:endParaRPr lang="en-US" dirty="0"/>
          </a:p>
        </p:txBody>
      </p:sp>
      <p:sp>
        <p:nvSpPr>
          <p:cNvPr id="7" name="Rounded Rectangular Callout 6"/>
          <p:cNvSpPr/>
          <p:nvPr/>
        </p:nvSpPr>
        <p:spPr>
          <a:xfrm>
            <a:off x="366932" y="1447800"/>
            <a:ext cx="2209800" cy="609600"/>
          </a:xfrm>
          <a:prstGeom prst="wedgeRoundRectCallout">
            <a:avLst>
              <a:gd name="adj1" fmla="val 130042"/>
              <a:gd name="adj2" fmla="val 23327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Significant Idle power consumption</a:t>
            </a:r>
            <a:endParaRPr lang="en-US" dirty="0"/>
          </a:p>
        </p:txBody>
      </p:sp>
      <p:sp>
        <p:nvSpPr>
          <p:cNvPr id="8" name="TextBox 7"/>
          <p:cNvSpPr txBox="1"/>
          <p:nvPr/>
        </p:nvSpPr>
        <p:spPr>
          <a:xfrm>
            <a:off x="2971800" y="1461868"/>
            <a:ext cx="5067028" cy="369332"/>
          </a:xfrm>
          <a:prstGeom prst="rect">
            <a:avLst/>
          </a:prstGeom>
          <a:noFill/>
          <a:ln>
            <a:solidFill>
              <a:schemeClr val="accent1">
                <a:shade val="50000"/>
              </a:schemeClr>
            </a:solidFill>
          </a:ln>
        </p:spPr>
        <p:txBody>
          <a:bodyPr wrap="none" rtlCol="0">
            <a:spAutoFit/>
          </a:bodyPr>
          <a:lstStyle/>
          <a:p>
            <a:r>
              <a:rPr lang="en-US" dirty="0" smtClean="0"/>
              <a:t>We could </a:t>
            </a:r>
            <a:r>
              <a:rPr lang="en-US" dirty="0" smtClean="0">
                <a:solidFill>
                  <a:srgbClr val="FF0000"/>
                </a:solidFill>
              </a:rPr>
              <a:t>de-activate</a:t>
            </a:r>
            <a:r>
              <a:rPr lang="en-US" dirty="0" smtClean="0"/>
              <a:t> data centers with no workload</a:t>
            </a:r>
            <a:endParaRPr lang="en-US" dirty="0"/>
          </a:p>
        </p:txBody>
      </p:sp>
      <p:sp>
        <p:nvSpPr>
          <p:cNvPr id="9" name="Rounded Rectangular Callout 8"/>
          <p:cNvSpPr/>
          <p:nvPr/>
        </p:nvSpPr>
        <p:spPr>
          <a:xfrm>
            <a:off x="2209800" y="2514600"/>
            <a:ext cx="1295400" cy="304800"/>
          </a:xfrm>
          <a:prstGeom prst="wedgeRoundRectCallout">
            <a:avLst>
              <a:gd name="adj1" fmla="val -37123"/>
              <a:gd name="adj2" fmla="val 40865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State cost</a:t>
            </a:r>
            <a:endParaRPr lang="en-US" dirty="0"/>
          </a:p>
        </p:txBody>
      </p:sp>
      <p:sp>
        <p:nvSpPr>
          <p:cNvPr id="10" name="Rounded Rectangular Callout 9"/>
          <p:cNvSpPr/>
          <p:nvPr/>
        </p:nvSpPr>
        <p:spPr>
          <a:xfrm>
            <a:off x="4953000" y="2362200"/>
            <a:ext cx="1295400" cy="304800"/>
          </a:xfrm>
          <a:prstGeom prst="wedgeRoundRectCallout">
            <a:avLst>
              <a:gd name="adj1" fmla="val -74046"/>
              <a:gd name="adj2" fmla="val 44096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State cost</a:t>
            </a:r>
            <a:endParaRPr lang="en-US" dirty="0"/>
          </a:p>
        </p:txBody>
      </p:sp>
      <p:sp>
        <p:nvSpPr>
          <p:cNvPr id="11" name="Rounded Rectangular Callout 10"/>
          <p:cNvSpPr/>
          <p:nvPr/>
        </p:nvSpPr>
        <p:spPr>
          <a:xfrm>
            <a:off x="762000" y="4876800"/>
            <a:ext cx="2209800" cy="381000"/>
          </a:xfrm>
          <a:prstGeom prst="wedgeRoundRectCallout">
            <a:avLst>
              <a:gd name="adj1" fmla="val 21183"/>
              <a:gd name="adj2" fmla="val -25873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Reduced state costs</a:t>
            </a:r>
            <a:endParaRPr lang="en-US" dirty="0"/>
          </a:p>
        </p:txBody>
      </p:sp>
      <p:sp>
        <p:nvSpPr>
          <p:cNvPr id="12" name="Rounded Rectangular Callout 11"/>
          <p:cNvSpPr/>
          <p:nvPr/>
        </p:nvSpPr>
        <p:spPr>
          <a:xfrm>
            <a:off x="747932" y="4896728"/>
            <a:ext cx="2209800" cy="381000"/>
          </a:xfrm>
          <a:prstGeom prst="wedgeRoundRectCallout">
            <a:avLst>
              <a:gd name="adj1" fmla="val 122403"/>
              <a:gd name="adj2" fmla="val -26611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Reduced state costs</a:t>
            </a:r>
            <a:endParaRPr lang="en-US" dirty="0"/>
          </a:p>
        </p:txBody>
      </p:sp>
      <p:sp>
        <p:nvSpPr>
          <p:cNvPr id="13" name="Rounded Rectangular Callout 12"/>
          <p:cNvSpPr/>
          <p:nvPr/>
        </p:nvSpPr>
        <p:spPr>
          <a:xfrm>
            <a:off x="304800" y="1981200"/>
            <a:ext cx="2514600" cy="381000"/>
          </a:xfrm>
          <a:prstGeom prst="wedgeRoundRectCallout">
            <a:avLst>
              <a:gd name="adj1" fmla="val -32667"/>
              <a:gd name="adj2" fmla="val 22496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center 1 activation</a:t>
            </a:r>
            <a:endParaRPr lang="en-US" dirty="0"/>
          </a:p>
        </p:txBody>
      </p:sp>
      <p:sp>
        <p:nvSpPr>
          <p:cNvPr id="14" name="Rounded Rectangular Callout 13"/>
          <p:cNvSpPr/>
          <p:nvPr/>
        </p:nvSpPr>
        <p:spPr>
          <a:xfrm>
            <a:off x="304800" y="1981200"/>
            <a:ext cx="2514600" cy="381000"/>
          </a:xfrm>
          <a:prstGeom prst="wedgeRoundRectCallout">
            <a:avLst>
              <a:gd name="adj1" fmla="val 88646"/>
              <a:gd name="adj2" fmla="val 33942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center 1 activation</a:t>
            </a:r>
            <a:endParaRPr lang="en-US" dirty="0"/>
          </a:p>
        </p:txBody>
      </p:sp>
      <p:sp>
        <p:nvSpPr>
          <p:cNvPr id="15" name="Rounded Rectangular Callout 14"/>
          <p:cNvSpPr/>
          <p:nvPr/>
        </p:nvSpPr>
        <p:spPr>
          <a:xfrm>
            <a:off x="3200400" y="1905000"/>
            <a:ext cx="2514600" cy="381000"/>
          </a:xfrm>
          <a:prstGeom prst="wedgeRoundRectCallout">
            <a:avLst>
              <a:gd name="adj1" fmla="val -113226"/>
              <a:gd name="adj2" fmla="val 29511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center 1 activation</a:t>
            </a:r>
            <a:endParaRPr lang="en-US" dirty="0"/>
          </a:p>
        </p:txBody>
      </p:sp>
      <p:sp>
        <p:nvSpPr>
          <p:cNvPr id="16" name="Rounded Rectangular Callout 15"/>
          <p:cNvSpPr/>
          <p:nvPr/>
        </p:nvSpPr>
        <p:spPr>
          <a:xfrm>
            <a:off x="3200400" y="1905000"/>
            <a:ext cx="2743200" cy="381000"/>
          </a:xfrm>
          <a:prstGeom prst="wedgeRoundRectCallout">
            <a:avLst>
              <a:gd name="adj1" fmla="val 5056"/>
              <a:gd name="adj2" fmla="val 26188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center 2 de-activation</a:t>
            </a:r>
            <a:endParaRPr lang="en-US" dirty="0"/>
          </a:p>
        </p:txBody>
      </p:sp>
      <p:sp>
        <p:nvSpPr>
          <p:cNvPr id="17" name="Rounded Rectangular Callout 16"/>
          <p:cNvSpPr/>
          <p:nvPr/>
        </p:nvSpPr>
        <p:spPr>
          <a:xfrm>
            <a:off x="2590800" y="3886200"/>
            <a:ext cx="1219200" cy="914400"/>
          </a:xfrm>
          <a:prstGeom prst="wedgeRoundRectCallout">
            <a:avLst>
              <a:gd name="adj1" fmla="val -21295"/>
              <a:gd name="adj2" fmla="val -6673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State transition cost</a:t>
            </a:r>
            <a:endParaRPr lang="en-US" dirty="0"/>
          </a:p>
        </p:txBody>
      </p:sp>
      <p:sp>
        <p:nvSpPr>
          <p:cNvPr id="18" name="TextBox 17"/>
          <p:cNvSpPr txBox="1"/>
          <p:nvPr/>
        </p:nvSpPr>
        <p:spPr>
          <a:xfrm>
            <a:off x="2921644" y="5410200"/>
            <a:ext cx="3098156" cy="369332"/>
          </a:xfrm>
          <a:prstGeom prst="rect">
            <a:avLst/>
          </a:prstGeom>
          <a:noFill/>
          <a:ln>
            <a:solidFill>
              <a:schemeClr val="accent1">
                <a:shade val="50000"/>
              </a:schemeClr>
            </a:solidFill>
          </a:ln>
        </p:spPr>
        <p:txBody>
          <a:bodyPr wrap="none" rtlCol="0">
            <a:spAutoFit/>
          </a:bodyPr>
          <a:lstStyle/>
          <a:p>
            <a:r>
              <a:rPr lang="en-US" dirty="0" smtClean="0"/>
              <a:t>Local Optimal </a:t>
            </a:r>
            <a:r>
              <a:rPr lang="en-US" dirty="0" smtClean="0">
                <a:latin typeface="Arial"/>
                <a:cs typeface="Arial"/>
              </a:rPr>
              <a:t>≠</a:t>
            </a:r>
            <a:r>
              <a:rPr lang="en-US" dirty="0" smtClean="0"/>
              <a:t> Global Optimal</a:t>
            </a:r>
            <a:endParaRPr lang="en-US" dirty="0"/>
          </a:p>
        </p:txBody>
      </p:sp>
      <p:sp>
        <p:nvSpPr>
          <p:cNvPr id="19" name="TextBox 18"/>
          <p:cNvSpPr txBox="1"/>
          <p:nvPr/>
        </p:nvSpPr>
        <p:spPr>
          <a:xfrm>
            <a:off x="1752600" y="6019800"/>
            <a:ext cx="5457200" cy="400110"/>
          </a:xfrm>
          <a:prstGeom prst="rect">
            <a:avLst/>
          </a:prstGeom>
          <a:noFill/>
          <a:ln>
            <a:solidFill>
              <a:schemeClr val="tx1"/>
            </a:solidFill>
          </a:ln>
        </p:spPr>
        <p:txBody>
          <a:bodyPr wrap="none" rtlCol="0">
            <a:spAutoFit/>
          </a:bodyPr>
          <a:lstStyle/>
          <a:p>
            <a:r>
              <a:rPr lang="en-US" sz="2000" dirty="0" smtClean="0"/>
              <a:t>This motivates an</a:t>
            </a:r>
            <a:r>
              <a:rPr lang="en-US" sz="2000" dirty="0" smtClean="0">
                <a:solidFill>
                  <a:schemeClr val="bg1"/>
                </a:solidFill>
              </a:rPr>
              <a:t> </a:t>
            </a:r>
            <a:r>
              <a:rPr lang="en-US" sz="2000" dirty="0" smtClean="0">
                <a:solidFill>
                  <a:srgbClr val="FF0000"/>
                </a:solidFill>
              </a:rPr>
              <a:t>optimal state trajectory problem</a:t>
            </a:r>
            <a:endParaRPr lang="en-US" sz="2000" dirty="0">
              <a:solidFill>
                <a:srgbClr val="FF0000"/>
              </a:solidFill>
            </a:endParaRPr>
          </a:p>
        </p:txBody>
      </p:sp>
      <p:sp>
        <p:nvSpPr>
          <p:cNvPr id="20" name="TextBox 19"/>
          <p:cNvSpPr txBox="1"/>
          <p:nvPr/>
        </p:nvSpPr>
        <p:spPr>
          <a:xfrm>
            <a:off x="1925906" y="4953000"/>
            <a:ext cx="5008294" cy="369332"/>
          </a:xfrm>
          <a:prstGeom prst="rect">
            <a:avLst/>
          </a:prstGeom>
          <a:noFill/>
          <a:ln>
            <a:solidFill>
              <a:schemeClr val="accent1">
                <a:shade val="50000"/>
              </a:schemeClr>
            </a:solidFill>
          </a:ln>
        </p:spPr>
        <p:txBody>
          <a:bodyPr wrap="none" rtlCol="0">
            <a:spAutoFit/>
          </a:bodyPr>
          <a:lstStyle/>
          <a:p>
            <a:r>
              <a:rPr lang="en-US" dirty="0" smtClean="0"/>
              <a:t>Sometimes </a:t>
            </a:r>
            <a:r>
              <a:rPr lang="en-US" dirty="0" smtClean="0">
                <a:solidFill>
                  <a:srgbClr val="FF0000"/>
                </a:solidFill>
              </a:rPr>
              <a:t>idling</a:t>
            </a:r>
            <a:r>
              <a:rPr lang="en-US" dirty="0" smtClean="0"/>
              <a:t> might be better than </a:t>
            </a:r>
            <a:r>
              <a:rPr lang="en-US" dirty="0" smtClean="0">
                <a:solidFill>
                  <a:schemeClr val="accent6">
                    <a:lumMod val="50000"/>
                  </a:schemeClr>
                </a:solidFill>
              </a:rPr>
              <a:t>deactivation</a:t>
            </a:r>
            <a:endParaRPr lang="en-US" dirty="0">
              <a:solidFill>
                <a:schemeClr val="accent6">
                  <a:lumMod val="50000"/>
                </a:schemeClr>
              </a:solidFill>
            </a:endParaRPr>
          </a:p>
        </p:txBody>
      </p:sp>
    </p:spTree>
    <p:extLst>
      <p:ext uri="{BB962C8B-B14F-4D97-AF65-F5344CB8AC3E}">
        <p14:creationId xmlns:p14="http://schemas.microsoft.com/office/powerpoint/2010/main" val="3827800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4"/>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6"/>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7"/>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2" nodeType="clickEffect">
                                  <p:stCondLst>
                                    <p:cond delay="0"/>
                                  </p:stCondLst>
                                  <p:childTnLst>
                                    <p:set>
                                      <p:cBhvr>
                                        <p:cTn id="32" dur="1" fill="hold">
                                          <p:stCondLst>
                                            <p:cond delay="0"/>
                                          </p:stCondLst>
                                        </p:cTn>
                                        <p:tgtEl>
                                          <p:spTgt spid="12"/>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8"/>
                                        </p:tgtEl>
                                        <p:attrNameLst>
                                          <p:attrName>style.visibility</p:attrName>
                                        </p:attrNameLst>
                                      </p:cBhvr>
                                      <p:to>
                                        <p:strVal val="hidden"/>
                                      </p:to>
                                    </p:set>
                                  </p:childTnLst>
                                </p:cTn>
                              </p:par>
                              <p:par>
                                <p:cTn id="35" presetID="1" presetClass="exit" presetSubtype="0" fill="hold" grpId="2" nodeType="withEffect">
                                  <p:stCondLst>
                                    <p:cond delay="0"/>
                                  </p:stCondLst>
                                  <p:childTnLst>
                                    <p:set>
                                      <p:cBhvr>
                                        <p:cTn id="36" dur="1" fill="hold">
                                          <p:stCondLst>
                                            <p:cond delay="0"/>
                                          </p:stCondLst>
                                        </p:cTn>
                                        <p:tgtEl>
                                          <p:spTgt spid="11"/>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12"/>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11"/>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14"/>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13"/>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16"/>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15"/>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17"/>
                                        </p:tgtEl>
                                        <p:attrNameLst>
                                          <p:attrName>style.visibility</p:attrName>
                                        </p:attrNameLst>
                                      </p:cBhvr>
                                      <p:to>
                                        <p:strVal val="hidden"/>
                                      </p:to>
                                    </p:set>
                                  </p:childTnLst>
                                </p:cTn>
                              </p:par>
                              <p:par>
                                <p:cTn id="65" presetID="1" presetClass="entr" presetSubtype="0" fill="hold" grpId="0" nodeType="withEffect">
                                  <p:stCondLst>
                                    <p:cond delay="0"/>
                                  </p:stCondLst>
                                  <p:childTnLst>
                                    <p:set>
                                      <p:cBhvr>
                                        <p:cTn id="66" dur="1" fill="hold">
                                          <p:stCondLst>
                                            <p:cond delay="0"/>
                                          </p:stCondLst>
                                        </p:cTn>
                                        <p:tgtEl>
                                          <p:spTgt spid="2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1" nodeType="clickEffect">
                                  <p:stCondLst>
                                    <p:cond delay="0"/>
                                  </p:stCondLst>
                                  <p:childTnLst>
                                    <p:set>
                                      <p:cBhvr>
                                        <p:cTn id="70" dur="1" fill="hold">
                                          <p:stCondLst>
                                            <p:cond delay="0"/>
                                          </p:stCondLst>
                                        </p:cTn>
                                        <p:tgtEl>
                                          <p:spTgt spid="20"/>
                                        </p:tgtEl>
                                        <p:attrNameLst>
                                          <p:attrName>style.visibility</p:attrName>
                                        </p:attrNameLst>
                                      </p:cBhvr>
                                      <p:to>
                                        <p:strVal val="hidden"/>
                                      </p:to>
                                    </p:set>
                                  </p:childTnLst>
                                </p:cTn>
                              </p:par>
                              <p:par>
                                <p:cTn id="71" presetID="1" presetClass="entr" presetSubtype="0" fill="hold" grpId="0" nodeType="withEffect">
                                  <p:stCondLst>
                                    <p:cond delay="0"/>
                                  </p:stCondLst>
                                  <p:childTnLst>
                                    <p:set>
                                      <p:cBhvr>
                                        <p:cTn id="72" dur="1" fill="hold">
                                          <p:stCondLst>
                                            <p:cond delay="0"/>
                                          </p:stCondLst>
                                        </p:cTn>
                                        <p:tgtEl>
                                          <p:spTgt spid="1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8" grpId="1" animBg="1"/>
      <p:bldP spid="9" grpId="0" animBg="1"/>
      <p:bldP spid="10" grpId="0" animBg="1"/>
      <p:bldP spid="11" grpId="0" animBg="1"/>
      <p:bldP spid="11" grpId="1" animBg="1"/>
      <p:bldP spid="11" grpId="2" animBg="1"/>
      <p:bldP spid="12" grpId="0" animBg="1"/>
      <p:bldP spid="12" grpId="1" animBg="1"/>
      <p:bldP spid="12" grpId="2"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9" grpId="0" animBg="1"/>
      <p:bldP spid="20" grpId="0" animBg="1"/>
      <p:bldP spid="20"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1143000"/>
          </a:xfrm>
        </p:spPr>
        <p:txBody>
          <a:bodyPr/>
          <a:lstStyle/>
          <a:p>
            <a:r>
              <a:rPr lang="en-US" dirty="0" smtClean="0"/>
              <a:t>A Simple Example</a:t>
            </a:r>
            <a:endParaRPr lang="en-US" dirty="0"/>
          </a:p>
        </p:txBody>
      </p:sp>
      <p:sp>
        <p:nvSpPr>
          <p:cNvPr id="6" name="TextBox 5"/>
          <p:cNvSpPr txBox="1"/>
          <p:nvPr/>
        </p:nvSpPr>
        <p:spPr>
          <a:xfrm>
            <a:off x="6934200" y="1066800"/>
            <a:ext cx="1913281" cy="923330"/>
          </a:xfrm>
          <a:prstGeom prst="rect">
            <a:avLst/>
          </a:prstGeom>
          <a:noFill/>
          <a:ln>
            <a:solidFill>
              <a:schemeClr val="tx1"/>
            </a:solidFill>
          </a:ln>
        </p:spPr>
        <p:txBody>
          <a:bodyPr wrap="none" rtlCol="0">
            <a:spAutoFit/>
          </a:bodyPr>
          <a:lstStyle/>
          <a:p>
            <a:r>
              <a:rPr lang="en-US" b="1" u="sng" dirty="0" smtClean="0"/>
              <a:t>Total cost</a:t>
            </a:r>
            <a:r>
              <a:rPr lang="en-US" b="1" dirty="0" smtClean="0"/>
              <a:t>:</a:t>
            </a:r>
          </a:p>
          <a:p>
            <a:r>
              <a:rPr lang="en-US" dirty="0" smtClean="0">
                <a:solidFill>
                  <a:srgbClr val="FF0000"/>
                </a:solidFill>
              </a:rPr>
              <a:t>Local optimal: 42</a:t>
            </a:r>
          </a:p>
          <a:p>
            <a:r>
              <a:rPr lang="en-US" dirty="0" smtClean="0">
                <a:solidFill>
                  <a:schemeClr val="accent3">
                    <a:lumMod val="50000"/>
                  </a:schemeClr>
                </a:solidFill>
              </a:rPr>
              <a:t>Global optimal: 39</a:t>
            </a:r>
            <a:endParaRPr lang="en-US" dirty="0">
              <a:solidFill>
                <a:schemeClr val="accent3">
                  <a:lumMod val="50000"/>
                </a:schemeClr>
              </a:solidFill>
            </a:endParaRPr>
          </a:p>
        </p:txBody>
      </p:sp>
      <p:sp>
        <p:nvSpPr>
          <p:cNvPr id="7" name="TextBox 6"/>
          <p:cNvSpPr txBox="1"/>
          <p:nvPr/>
        </p:nvSpPr>
        <p:spPr>
          <a:xfrm>
            <a:off x="2198545" y="1294064"/>
            <a:ext cx="2784224" cy="369332"/>
          </a:xfrm>
          <a:prstGeom prst="rect">
            <a:avLst/>
          </a:prstGeom>
          <a:solidFill>
            <a:srgbClr val="FF0000"/>
          </a:solidFill>
          <a:ln>
            <a:solidFill>
              <a:schemeClr val="tx1"/>
            </a:solidFill>
          </a:ln>
        </p:spPr>
        <p:txBody>
          <a:bodyPr wrap="none" rtlCol="0">
            <a:spAutoFit/>
          </a:bodyPr>
          <a:lstStyle/>
          <a:p>
            <a:r>
              <a:rPr lang="en-US" dirty="0" smtClean="0">
                <a:solidFill>
                  <a:schemeClr val="bg1"/>
                </a:solidFill>
              </a:rPr>
              <a:t>Prior work: RED-CL [1, 2, 3]</a:t>
            </a:r>
            <a:endParaRPr lang="en-US" dirty="0">
              <a:solidFill>
                <a:schemeClr val="bg1"/>
              </a:solidFill>
            </a:endParaRPr>
          </a:p>
        </p:txBody>
      </p:sp>
      <p:sp>
        <p:nvSpPr>
          <p:cNvPr id="8" name="TextBox 7"/>
          <p:cNvSpPr txBox="1"/>
          <p:nvPr/>
        </p:nvSpPr>
        <p:spPr>
          <a:xfrm>
            <a:off x="173508" y="1295400"/>
            <a:ext cx="1849674" cy="369332"/>
          </a:xfrm>
          <a:prstGeom prst="rect">
            <a:avLst/>
          </a:prstGeom>
          <a:solidFill>
            <a:srgbClr val="00B050"/>
          </a:solidFill>
          <a:ln>
            <a:solidFill>
              <a:schemeClr val="tx1"/>
            </a:solidFill>
          </a:ln>
        </p:spPr>
        <p:txBody>
          <a:bodyPr wrap="none" rtlCol="0">
            <a:spAutoFit/>
          </a:bodyPr>
          <a:lstStyle/>
          <a:p>
            <a:r>
              <a:rPr lang="en-US" dirty="0" smtClean="0">
                <a:solidFill>
                  <a:schemeClr val="bg1"/>
                </a:solidFill>
              </a:rPr>
              <a:t>Our work: RED-BL</a:t>
            </a:r>
            <a:endParaRPr lang="en-US" dirty="0">
              <a:solidFill>
                <a:schemeClr val="bg1"/>
              </a:solidFill>
            </a:endParaRPr>
          </a:p>
        </p:txBody>
      </p:sp>
      <p:sp>
        <p:nvSpPr>
          <p:cNvPr id="15" name="Rounded Rectangular Callout 14"/>
          <p:cNvSpPr/>
          <p:nvPr/>
        </p:nvSpPr>
        <p:spPr>
          <a:xfrm>
            <a:off x="5181600" y="1659610"/>
            <a:ext cx="1066800" cy="304800"/>
          </a:xfrm>
          <a:prstGeom prst="wedgeRoundRectCallout">
            <a:avLst>
              <a:gd name="adj1" fmla="val -71792"/>
              <a:gd name="adj2" fmla="val -12493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Cheaper</a:t>
            </a:r>
            <a:endParaRPr lang="en-US" dirty="0"/>
          </a:p>
        </p:txBody>
      </p:sp>
      <p:sp>
        <p:nvSpPr>
          <p:cNvPr id="18" name="TextBox 17"/>
          <p:cNvSpPr txBox="1"/>
          <p:nvPr/>
        </p:nvSpPr>
        <p:spPr>
          <a:xfrm>
            <a:off x="990600" y="6096000"/>
            <a:ext cx="2913811" cy="1107996"/>
          </a:xfrm>
          <a:prstGeom prst="rect">
            <a:avLst/>
          </a:prstGeom>
          <a:noFill/>
        </p:spPr>
        <p:txBody>
          <a:bodyPr wrap="none" rtlCol="0">
            <a:spAutoFit/>
          </a:bodyPr>
          <a:lstStyle/>
          <a:p>
            <a:pPr marL="342900" indent="-342900">
              <a:buFont typeface="+mj-lt"/>
              <a:buAutoNum type="arabicPeriod"/>
            </a:pPr>
            <a:r>
              <a:rPr lang="en-US" sz="1600" dirty="0" smtClean="0"/>
              <a:t>Qureshi et. al., </a:t>
            </a:r>
            <a:r>
              <a:rPr lang="en-US" sz="1600" dirty="0" err="1" smtClean="0"/>
              <a:t>Hotnets</a:t>
            </a:r>
            <a:r>
              <a:rPr lang="en-US" sz="1600" dirty="0" smtClean="0"/>
              <a:t> 08</a:t>
            </a:r>
          </a:p>
          <a:p>
            <a:pPr marL="342900" indent="-342900">
              <a:buFont typeface="+mj-lt"/>
              <a:buAutoNum type="arabicPeriod"/>
            </a:pPr>
            <a:r>
              <a:rPr lang="en-US" sz="1600" dirty="0" smtClean="0"/>
              <a:t>Qureshi et. al., SIGCOMM 09</a:t>
            </a:r>
          </a:p>
          <a:p>
            <a:pPr marL="342900" indent="-342900">
              <a:buFont typeface="+mj-lt"/>
              <a:buAutoNum type="arabicPeriod"/>
            </a:pPr>
            <a:r>
              <a:rPr lang="en-US" sz="1600" dirty="0" err="1" smtClean="0"/>
              <a:t>Rao</a:t>
            </a:r>
            <a:r>
              <a:rPr lang="en-US" sz="1600" dirty="0" smtClean="0"/>
              <a:t> et. al., </a:t>
            </a:r>
            <a:r>
              <a:rPr lang="en-US" sz="1600" dirty="0" err="1" smtClean="0"/>
              <a:t>Infocom</a:t>
            </a:r>
            <a:r>
              <a:rPr lang="en-US" sz="1600" dirty="0" smtClean="0"/>
              <a:t> 10</a:t>
            </a:r>
          </a:p>
          <a:p>
            <a:pPr marL="342900" indent="-342900">
              <a:buFont typeface="+mj-lt"/>
              <a:buAutoNum type="arabicPeriod"/>
            </a:pPr>
            <a:endParaRPr lang="en-US" dirty="0"/>
          </a:p>
        </p:txBody>
      </p:sp>
      <p:pic>
        <p:nvPicPr>
          <p:cNvPr id="3076" name="Picture 4" descr="E:\Users\Saqib Ilyas\Downloads\ExampleTemplate3.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863" y="2032796"/>
            <a:ext cx="8821737" cy="4063204"/>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E:\Users\Saqib Ilyas\Downloads\ExampleTemplate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3508" y="2057400"/>
            <a:ext cx="8802594" cy="4046010"/>
          </a:xfrm>
          <a:prstGeom prst="rect">
            <a:avLst/>
          </a:prstGeom>
          <a:noFill/>
          <a:extLst>
            <a:ext uri="{909E8E84-426E-40DD-AFC4-6F175D3DCCD1}">
              <a14:hiddenFill xmlns:a14="http://schemas.microsoft.com/office/drawing/2010/main">
                <a:solidFill>
                  <a:srgbClr val="FFFFFF"/>
                </a:solidFill>
              </a14:hiddenFill>
            </a:ext>
          </a:extLst>
        </p:spPr>
      </p:pic>
      <p:sp>
        <p:nvSpPr>
          <p:cNvPr id="16" name="Rounded Rectangular Callout 15"/>
          <p:cNvSpPr/>
          <p:nvPr/>
        </p:nvSpPr>
        <p:spPr>
          <a:xfrm>
            <a:off x="1635376" y="1905000"/>
            <a:ext cx="1066800" cy="304800"/>
          </a:xfrm>
          <a:prstGeom prst="wedgeRoundRectCallout">
            <a:avLst>
              <a:gd name="adj1" fmla="val -39295"/>
              <a:gd name="adj2" fmla="val -15903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Better</a:t>
            </a:r>
            <a:endParaRPr lang="en-US" dirty="0"/>
          </a:p>
        </p:txBody>
      </p:sp>
    </p:spTree>
    <p:extLst>
      <p:ext uri="{BB962C8B-B14F-4D97-AF65-F5344CB8AC3E}">
        <p14:creationId xmlns:p14="http://schemas.microsoft.com/office/powerpoint/2010/main" val="399064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077"/>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6">
                                            <p:bg/>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animBg="1"/>
      <p:bldP spid="7" grpId="0" animBg="1"/>
      <p:bldP spid="8" grpId="0" animBg="1"/>
      <p:bldP spid="15" grpId="0" animBg="1"/>
      <p:bldP spid="18" grpId="0"/>
      <p:bldP spid="1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Formulation</a:t>
            </a:r>
            <a:endParaRPr lang="en-US" dirty="0"/>
          </a:p>
        </p:txBody>
      </p:sp>
      <p:pic>
        <p:nvPicPr>
          <p:cNvPr id="4" name="Picture 2"/>
          <p:cNvPicPr>
            <a:picLocks noGrp="1" noChangeAspect="1" noChangeArrowheads="1"/>
          </p:cNvPicPr>
          <p:nvPr>
            <p:ph idx="1"/>
          </p:nvPr>
        </p:nvPicPr>
        <p:blipFill>
          <a:blip r:embed="rId3" cstate="print"/>
          <a:srcRect/>
          <a:stretch>
            <a:fillRect/>
          </a:stretch>
        </p:blipFill>
        <p:spPr bwMode="auto">
          <a:xfrm>
            <a:off x="533400" y="2438400"/>
            <a:ext cx="8084545" cy="1295400"/>
          </a:xfrm>
          <a:prstGeom prst="rect">
            <a:avLst/>
          </a:prstGeom>
          <a:noFill/>
          <a:ln w="9525">
            <a:noFill/>
            <a:miter lim="800000"/>
            <a:headEnd/>
            <a:tailEnd/>
          </a:ln>
        </p:spPr>
      </p:pic>
      <p:sp>
        <p:nvSpPr>
          <p:cNvPr id="5" name="Rounded Rectangular Callout 4"/>
          <p:cNvSpPr/>
          <p:nvPr/>
        </p:nvSpPr>
        <p:spPr>
          <a:xfrm>
            <a:off x="152400" y="4038600"/>
            <a:ext cx="1752600" cy="609600"/>
          </a:xfrm>
          <a:prstGeom prst="wedgeRoundRectCallout">
            <a:avLst>
              <a:gd name="adj1" fmla="val 55236"/>
              <a:gd name="adj2" fmla="val -13599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Sum over all intervals</a:t>
            </a:r>
            <a:endParaRPr lang="en-US" dirty="0"/>
          </a:p>
        </p:txBody>
      </p:sp>
      <p:sp>
        <p:nvSpPr>
          <p:cNvPr id="6" name="Rounded Rectangular Callout 5"/>
          <p:cNvSpPr/>
          <p:nvPr/>
        </p:nvSpPr>
        <p:spPr>
          <a:xfrm>
            <a:off x="1981200" y="4038600"/>
            <a:ext cx="1752600" cy="609600"/>
          </a:xfrm>
          <a:prstGeom prst="wedgeRoundRectCallout">
            <a:avLst>
              <a:gd name="adj1" fmla="val -4570"/>
              <a:gd name="adj2" fmla="val -13703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Sum over all data centers</a:t>
            </a:r>
            <a:endParaRPr lang="en-US" dirty="0"/>
          </a:p>
        </p:txBody>
      </p:sp>
      <p:sp>
        <p:nvSpPr>
          <p:cNvPr id="7" name="TextBox 6"/>
          <p:cNvSpPr txBox="1"/>
          <p:nvPr/>
        </p:nvSpPr>
        <p:spPr>
          <a:xfrm>
            <a:off x="1981200" y="5574268"/>
            <a:ext cx="5063309" cy="369332"/>
          </a:xfrm>
          <a:prstGeom prst="rect">
            <a:avLst/>
          </a:prstGeom>
          <a:noFill/>
          <a:ln>
            <a:solidFill>
              <a:schemeClr val="accent1">
                <a:shade val="50000"/>
              </a:schemeClr>
            </a:solidFill>
          </a:ln>
        </p:spPr>
        <p:txBody>
          <a:bodyPr wrap="none" rtlCol="0">
            <a:spAutoFit/>
          </a:bodyPr>
          <a:lstStyle/>
          <a:p>
            <a:r>
              <a:rPr lang="en-US" dirty="0" smtClean="0"/>
              <a:t>Subject to several constraints (please see the thesis)</a:t>
            </a:r>
            <a:endParaRPr lang="en-US" dirty="0"/>
          </a:p>
        </p:txBody>
      </p:sp>
      <p:sp>
        <p:nvSpPr>
          <p:cNvPr id="8" name="Right Brace 7"/>
          <p:cNvSpPr/>
          <p:nvPr/>
        </p:nvSpPr>
        <p:spPr>
          <a:xfrm rot="5400000">
            <a:off x="7467600" y="2743200"/>
            <a:ext cx="304800" cy="1371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ounded Rectangular Callout 8"/>
          <p:cNvSpPr/>
          <p:nvPr/>
        </p:nvSpPr>
        <p:spPr>
          <a:xfrm>
            <a:off x="6324600" y="3810000"/>
            <a:ext cx="2438400" cy="609600"/>
          </a:xfrm>
          <a:prstGeom prst="wedgeRoundRectCallout">
            <a:avLst>
              <a:gd name="adj1" fmla="val 3759"/>
              <a:gd name="adj2" fmla="val -7877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Activation/deactivation energy</a:t>
            </a:r>
            <a:endParaRPr lang="en-US" dirty="0"/>
          </a:p>
        </p:txBody>
      </p:sp>
      <p:sp>
        <p:nvSpPr>
          <p:cNvPr id="10" name="Right Brace 9"/>
          <p:cNvSpPr/>
          <p:nvPr/>
        </p:nvSpPr>
        <p:spPr>
          <a:xfrm rot="5400000">
            <a:off x="5029200" y="2133600"/>
            <a:ext cx="228600" cy="2667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ounded Rectangular Callout 10"/>
          <p:cNvSpPr/>
          <p:nvPr/>
        </p:nvSpPr>
        <p:spPr>
          <a:xfrm>
            <a:off x="4114800" y="4114800"/>
            <a:ext cx="2057400" cy="304800"/>
          </a:xfrm>
          <a:prstGeom prst="wedgeRoundRectCallout">
            <a:avLst>
              <a:gd name="adj1" fmla="val 740"/>
              <a:gd name="adj2" fmla="val -20004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State energy</a:t>
            </a:r>
            <a:endParaRPr lang="en-US" dirty="0"/>
          </a:p>
        </p:txBody>
      </p:sp>
      <p:sp>
        <p:nvSpPr>
          <p:cNvPr id="12" name="Rounded Rectangular Callout 11"/>
          <p:cNvSpPr/>
          <p:nvPr/>
        </p:nvSpPr>
        <p:spPr>
          <a:xfrm>
            <a:off x="6019800" y="1295400"/>
            <a:ext cx="2971800" cy="762000"/>
          </a:xfrm>
          <a:prstGeom prst="wedgeRoundRectCallout">
            <a:avLst>
              <a:gd name="adj1" fmla="val 14630"/>
              <a:gd name="adj2" fmla="val 14995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0/1 variables: data center </a:t>
            </a:r>
            <a:r>
              <a:rPr lang="en-US" dirty="0" err="1" smtClean="0"/>
              <a:t>i</a:t>
            </a:r>
            <a:r>
              <a:rPr lang="en-US" dirty="0" smtClean="0"/>
              <a:t> is (de)activated in interval j</a:t>
            </a:r>
            <a:endParaRPr lang="en-US" dirty="0"/>
          </a:p>
        </p:txBody>
      </p:sp>
      <p:sp>
        <p:nvSpPr>
          <p:cNvPr id="13" name="Rounded Rectangular Callout 12"/>
          <p:cNvSpPr/>
          <p:nvPr/>
        </p:nvSpPr>
        <p:spPr>
          <a:xfrm>
            <a:off x="6019800" y="1295400"/>
            <a:ext cx="2971800" cy="762000"/>
          </a:xfrm>
          <a:prstGeom prst="wedgeRoundRectCallout">
            <a:avLst>
              <a:gd name="adj1" fmla="val -14575"/>
              <a:gd name="adj2" fmla="val 15199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0/1 variables: data center </a:t>
            </a:r>
            <a:r>
              <a:rPr lang="en-US" dirty="0" err="1" smtClean="0"/>
              <a:t>i</a:t>
            </a:r>
            <a:r>
              <a:rPr lang="en-US" dirty="0" smtClean="0"/>
              <a:t> is (de)activated in interval j</a:t>
            </a:r>
            <a:endParaRPr lang="en-US" dirty="0"/>
          </a:p>
        </p:txBody>
      </p:sp>
      <p:sp>
        <p:nvSpPr>
          <p:cNvPr id="14" name="Rounded Rectangular Callout 13"/>
          <p:cNvSpPr/>
          <p:nvPr/>
        </p:nvSpPr>
        <p:spPr>
          <a:xfrm>
            <a:off x="4079929" y="1123627"/>
            <a:ext cx="2857500" cy="685800"/>
          </a:xfrm>
          <a:prstGeom prst="wedgeRoundRectCallout">
            <a:avLst>
              <a:gd name="adj1" fmla="val 24726"/>
              <a:gd name="adj2" fmla="val 16871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Workload assigned to data center </a:t>
            </a:r>
            <a:r>
              <a:rPr lang="en-US" dirty="0" err="1" smtClean="0"/>
              <a:t>i</a:t>
            </a:r>
            <a:r>
              <a:rPr lang="en-US" dirty="0" smtClean="0"/>
              <a:t> during interval j</a:t>
            </a:r>
            <a:endParaRPr lang="en-US" dirty="0"/>
          </a:p>
        </p:txBody>
      </p:sp>
      <p:sp>
        <p:nvSpPr>
          <p:cNvPr id="15" name="Rounded Rectangular Callout 14"/>
          <p:cNvSpPr/>
          <p:nvPr/>
        </p:nvSpPr>
        <p:spPr>
          <a:xfrm>
            <a:off x="3352800" y="1905000"/>
            <a:ext cx="2003479" cy="685800"/>
          </a:xfrm>
          <a:prstGeom prst="wedgeRoundRectCallout">
            <a:avLst>
              <a:gd name="adj1" fmla="val 85146"/>
              <a:gd name="adj2" fmla="val 13481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center i’s capacity</a:t>
            </a:r>
            <a:endParaRPr lang="en-US" dirty="0"/>
          </a:p>
        </p:txBody>
      </p:sp>
      <p:sp>
        <p:nvSpPr>
          <p:cNvPr id="16" name="Rounded Rectangular Callout 15"/>
          <p:cNvSpPr/>
          <p:nvPr/>
        </p:nvSpPr>
        <p:spPr>
          <a:xfrm>
            <a:off x="873071" y="1219200"/>
            <a:ext cx="2479729" cy="590873"/>
          </a:xfrm>
          <a:prstGeom prst="wedgeRoundRectCallout">
            <a:avLst>
              <a:gd name="adj1" fmla="val 67292"/>
              <a:gd name="adj2" fmla="val 23823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Fraction of data center that is active</a:t>
            </a:r>
            <a:endParaRPr lang="en-US" dirty="0"/>
          </a:p>
        </p:txBody>
      </p:sp>
      <p:sp>
        <p:nvSpPr>
          <p:cNvPr id="17" name="Rounded Rectangular Callout 16"/>
          <p:cNvSpPr/>
          <p:nvPr/>
        </p:nvSpPr>
        <p:spPr>
          <a:xfrm>
            <a:off x="1028700" y="1295401"/>
            <a:ext cx="1638300" cy="609600"/>
          </a:xfrm>
          <a:prstGeom prst="wedgeRoundRectCallout">
            <a:avLst>
              <a:gd name="adj1" fmla="val 97417"/>
              <a:gd name="adj2" fmla="val 21758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Unit price of electricity</a:t>
            </a:r>
            <a:endParaRPr lang="en-US" dirty="0"/>
          </a:p>
        </p:txBody>
      </p:sp>
    </p:spTree>
    <p:extLst>
      <p:ext uri="{BB962C8B-B14F-4D97-AF65-F5344CB8AC3E}">
        <p14:creationId xmlns:p14="http://schemas.microsoft.com/office/powerpoint/2010/main" val="3461191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12"/>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13"/>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17"/>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15"/>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14"/>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16"/>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Setup</a:t>
            </a:r>
            <a:endParaRPr lang="en-US" dirty="0"/>
          </a:p>
        </p:txBody>
      </p:sp>
      <p:sp>
        <p:nvSpPr>
          <p:cNvPr id="3" name="Content Placeholder 2"/>
          <p:cNvSpPr>
            <a:spLocks noGrp="1"/>
          </p:cNvSpPr>
          <p:nvPr>
            <p:ph idx="1"/>
          </p:nvPr>
        </p:nvSpPr>
        <p:spPr/>
        <p:txBody>
          <a:bodyPr/>
          <a:lstStyle/>
          <a:p>
            <a:r>
              <a:rPr lang="en-US" dirty="0" smtClean="0">
                <a:solidFill>
                  <a:schemeClr val="accent5">
                    <a:lumMod val="75000"/>
                  </a:schemeClr>
                </a:solidFill>
              </a:rPr>
              <a:t>Workload</a:t>
            </a:r>
            <a:r>
              <a:rPr lang="en-US" dirty="0" smtClean="0"/>
              <a:t> from 3 popular </a:t>
            </a:r>
            <a:r>
              <a:rPr lang="en-US" dirty="0" err="1" smtClean="0">
                <a:solidFill>
                  <a:schemeClr val="accent2"/>
                </a:solidFill>
              </a:rPr>
              <a:t>Facebook</a:t>
            </a:r>
            <a:r>
              <a:rPr lang="en-US" dirty="0" smtClean="0"/>
              <a:t> apps</a:t>
            </a:r>
          </a:p>
          <a:p>
            <a:r>
              <a:rPr lang="en-US" dirty="0" smtClean="0">
                <a:solidFill>
                  <a:schemeClr val="accent5">
                    <a:lumMod val="75000"/>
                  </a:schemeClr>
                </a:solidFill>
              </a:rPr>
              <a:t>Electricity prices</a:t>
            </a:r>
            <a:r>
              <a:rPr lang="en-US" dirty="0" smtClean="0"/>
              <a:t> from 33 </a:t>
            </a:r>
            <a:r>
              <a:rPr lang="en-US" dirty="0" smtClean="0">
                <a:solidFill>
                  <a:schemeClr val="accent3">
                    <a:lumMod val="50000"/>
                  </a:schemeClr>
                </a:solidFill>
              </a:rPr>
              <a:t>US locations</a:t>
            </a:r>
          </a:p>
          <a:p>
            <a:r>
              <a:rPr lang="en-US" dirty="0" smtClean="0"/>
              <a:t>Simulated a week-long </a:t>
            </a:r>
            <a:r>
              <a:rPr lang="en-US" dirty="0" smtClean="0">
                <a:solidFill>
                  <a:schemeClr val="accent5">
                    <a:lumMod val="75000"/>
                  </a:schemeClr>
                </a:solidFill>
              </a:rPr>
              <a:t>deployment plan</a:t>
            </a:r>
          </a:p>
          <a:p>
            <a:r>
              <a:rPr lang="en-US" dirty="0" smtClean="0"/>
              <a:t>Compared </a:t>
            </a:r>
            <a:r>
              <a:rPr lang="en-US" dirty="0" smtClean="0">
                <a:solidFill>
                  <a:srgbClr val="005400"/>
                </a:solidFill>
              </a:rPr>
              <a:t>RED-BL</a:t>
            </a:r>
            <a:r>
              <a:rPr lang="en-US" dirty="0" smtClean="0"/>
              <a:t> against various algorithms</a:t>
            </a:r>
            <a:endParaRPr lang="en-US" dirty="0"/>
          </a:p>
        </p:txBody>
      </p:sp>
      <p:sp>
        <p:nvSpPr>
          <p:cNvPr id="4" name="Slide Number Placeholder 3"/>
          <p:cNvSpPr>
            <a:spLocks noGrp="1"/>
          </p:cNvSpPr>
          <p:nvPr>
            <p:ph type="sldNum" sz="quarter" idx="12"/>
          </p:nvPr>
        </p:nvSpPr>
        <p:spPr/>
        <p:txBody>
          <a:bodyPr/>
          <a:lstStyle/>
          <a:p>
            <a:fld id="{414A3998-D133-4464-815E-125881AD5CDB}" type="slidenum">
              <a:rPr lang="en-US" smtClean="0">
                <a:solidFill>
                  <a:prstClr val="black">
                    <a:tint val="75000"/>
                  </a:prstClr>
                </a:solidFill>
              </a:rPr>
              <a:pPr/>
              <a:t>15</a:t>
            </a:fld>
            <a:endParaRPr lang="en-US">
              <a:solidFill>
                <a:prstClr val="black">
                  <a:tint val="75000"/>
                </a:prstClr>
              </a:solidFill>
            </a:endParaRPr>
          </a:p>
        </p:txBody>
      </p:sp>
    </p:spTree>
    <p:extLst>
      <p:ext uri="{BB962C8B-B14F-4D97-AF65-F5344CB8AC3E}">
        <p14:creationId xmlns:p14="http://schemas.microsoft.com/office/powerpoint/2010/main" val="4413301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Algorithms</a:t>
            </a:r>
            <a:endParaRPr lang="en-US" dirty="0"/>
          </a:p>
        </p:txBody>
      </p:sp>
      <p:sp>
        <p:nvSpPr>
          <p:cNvPr id="4" name="Slide Number Placeholder 3"/>
          <p:cNvSpPr>
            <a:spLocks noGrp="1"/>
          </p:cNvSpPr>
          <p:nvPr>
            <p:ph type="sldNum" sz="quarter" idx="12"/>
          </p:nvPr>
        </p:nvSpPr>
        <p:spPr/>
        <p:txBody>
          <a:bodyPr/>
          <a:lstStyle/>
          <a:p>
            <a:fld id="{414A3998-D133-4464-815E-125881AD5CDB}" type="slidenum">
              <a:rPr lang="en-US" smtClean="0">
                <a:solidFill>
                  <a:prstClr val="black">
                    <a:tint val="75000"/>
                  </a:prstClr>
                </a:solidFill>
              </a:rPr>
              <a:pPr/>
              <a:t>16</a:t>
            </a:fld>
            <a:endParaRPr lang="en-US">
              <a:solidFill>
                <a:prstClr val="black">
                  <a:tint val="75000"/>
                </a:prstClr>
              </a:solidFill>
            </a:endParaRPr>
          </a:p>
        </p:txBody>
      </p:sp>
      <p:sp>
        <p:nvSpPr>
          <p:cNvPr id="8" name="TextBox 7"/>
          <p:cNvSpPr txBox="1"/>
          <p:nvPr/>
        </p:nvSpPr>
        <p:spPr>
          <a:xfrm>
            <a:off x="-14430" y="2315563"/>
            <a:ext cx="3220690" cy="369332"/>
          </a:xfrm>
          <a:prstGeom prst="rect">
            <a:avLst/>
          </a:prstGeom>
          <a:noFill/>
        </p:spPr>
        <p:txBody>
          <a:bodyPr wrap="none" rtlCol="0">
            <a:spAutoFit/>
          </a:bodyPr>
          <a:lstStyle/>
          <a:p>
            <a:r>
              <a:rPr lang="en-US" dirty="0">
                <a:solidFill>
                  <a:prstClr val="black"/>
                </a:solidFill>
              </a:rPr>
              <a:t>STATIC_MIN: Least average price</a:t>
            </a:r>
          </a:p>
        </p:txBody>
      </p:sp>
      <p:sp>
        <p:nvSpPr>
          <p:cNvPr id="10" name="TextBox 9"/>
          <p:cNvSpPr txBox="1"/>
          <p:nvPr/>
        </p:nvSpPr>
        <p:spPr>
          <a:xfrm>
            <a:off x="-14430" y="3165500"/>
            <a:ext cx="2776979" cy="369332"/>
          </a:xfrm>
          <a:prstGeom prst="rect">
            <a:avLst/>
          </a:prstGeom>
          <a:noFill/>
        </p:spPr>
        <p:txBody>
          <a:bodyPr wrap="none" rtlCol="0">
            <a:spAutoFit/>
          </a:bodyPr>
          <a:lstStyle/>
          <a:p>
            <a:r>
              <a:rPr lang="en-US" dirty="0">
                <a:solidFill>
                  <a:prstClr val="black"/>
                </a:solidFill>
              </a:rPr>
              <a:t>LI: Local Optimal with Idling</a:t>
            </a:r>
          </a:p>
        </p:txBody>
      </p:sp>
      <p:sp>
        <p:nvSpPr>
          <p:cNvPr id="12" name="TextBox 11"/>
          <p:cNvSpPr txBox="1"/>
          <p:nvPr/>
        </p:nvSpPr>
        <p:spPr>
          <a:xfrm>
            <a:off x="-14430" y="4009654"/>
            <a:ext cx="3001271" cy="369332"/>
          </a:xfrm>
          <a:prstGeom prst="rect">
            <a:avLst/>
          </a:prstGeom>
          <a:noFill/>
        </p:spPr>
        <p:txBody>
          <a:bodyPr wrap="none" rtlCol="0">
            <a:spAutoFit/>
          </a:bodyPr>
          <a:lstStyle/>
          <a:p>
            <a:r>
              <a:rPr lang="en-US" dirty="0">
                <a:solidFill>
                  <a:prstClr val="black"/>
                </a:solidFill>
              </a:rPr>
              <a:t>LO: LI ignoring transition costs</a:t>
            </a:r>
          </a:p>
        </p:txBody>
      </p:sp>
      <p:sp>
        <p:nvSpPr>
          <p:cNvPr id="14" name="TextBox 13"/>
          <p:cNvSpPr txBox="1"/>
          <p:nvPr/>
        </p:nvSpPr>
        <p:spPr>
          <a:xfrm>
            <a:off x="-14430" y="4860313"/>
            <a:ext cx="3494418" cy="369332"/>
          </a:xfrm>
          <a:prstGeom prst="rect">
            <a:avLst/>
          </a:prstGeom>
          <a:noFill/>
        </p:spPr>
        <p:txBody>
          <a:bodyPr wrap="none" rtlCol="0">
            <a:spAutoFit/>
          </a:bodyPr>
          <a:lstStyle/>
          <a:p>
            <a:r>
              <a:rPr lang="en-US" dirty="0">
                <a:solidFill>
                  <a:prstClr val="black"/>
                </a:solidFill>
              </a:rPr>
              <a:t>LD: Local Optimal with Deactivation</a:t>
            </a:r>
          </a:p>
        </p:txBody>
      </p:sp>
      <p:sp>
        <p:nvSpPr>
          <p:cNvPr id="16" name="TextBox 15"/>
          <p:cNvSpPr txBox="1"/>
          <p:nvPr/>
        </p:nvSpPr>
        <p:spPr>
          <a:xfrm>
            <a:off x="-14430" y="5712178"/>
            <a:ext cx="3169714" cy="369332"/>
          </a:xfrm>
          <a:prstGeom prst="rect">
            <a:avLst/>
          </a:prstGeom>
          <a:noFill/>
        </p:spPr>
        <p:txBody>
          <a:bodyPr wrap="none" rtlCol="0">
            <a:spAutoFit/>
          </a:bodyPr>
          <a:lstStyle/>
          <a:p>
            <a:r>
              <a:rPr lang="en-US" dirty="0">
                <a:solidFill>
                  <a:prstClr val="black"/>
                </a:solidFill>
              </a:rPr>
              <a:t>LS: Local Optimal with Selection</a:t>
            </a:r>
          </a:p>
        </p:txBody>
      </p:sp>
      <p:sp>
        <p:nvSpPr>
          <p:cNvPr id="20" name="TextBox 19"/>
          <p:cNvSpPr txBox="1"/>
          <p:nvPr/>
        </p:nvSpPr>
        <p:spPr>
          <a:xfrm>
            <a:off x="-14430" y="1452927"/>
            <a:ext cx="3793218" cy="369332"/>
          </a:xfrm>
          <a:prstGeom prst="rect">
            <a:avLst/>
          </a:prstGeom>
          <a:noFill/>
        </p:spPr>
        <p:txBody>
          <a:bodyPr wrap="none" rtlCol="0">
            <a:spAutoFit/>
          </a:bodyPr>
          <a:lstStyle/>
          <a:p>
            <a:r>
              <a:rPr lang="en-US" dirty="0">
                <a:solidFill>
                  <a:prstClr val="black"/>
                </a:solidFill>
              </a:rPr>
              <a:t>UNIFORM: Equally distribute workload</a:t>
            </a:r>
          </a:p>
        </p:txBody>
      </p:sp>
      <p:pic>
        <p:nvPicPr>
          <p:cNvPr id="46084" name="Picture 4"/>
          <p:cNvPicPr>
            <a:picLocks noChangeAspect="1" noChangeArrowheads="1"/>
          </p:cNvPicPr>
          <p:nvPr/>
        </p:nvPicPr>
        <p:blipFill>
          <a:blip r:embed="rId3" cstate="print"/>
          <a:srcRect/>
          <a:stretch>
            <a:fillRect/>
          </a:stretch>
        </p:blipFill>
        <p:spPr bwMode="auto">
          <a:xfrm>
            <a:off x="3889374" y="1255887"/>
            <a:ext cx="5029200" cy="763413"/>
          </a:xfrm>
          <a:prstGeom prst="rect">
            <a:avLst/>
          </a:prstGeom>
          <a:noFill/>
          <a:ln w="9525">
            <a:noFill/>
            <a:miter lim="800000"/>
            <a:headEnd/>
            <a:tailEnd/>
          </a:ln>
          <a:effectLst/>
        </p:spPr>
      </p:pic>
      <p:pic>
        <p:nvPicPr>
          <p:cNvPr id="46085" name="Picture 5"/>
          <p:cNvPicPr>
            <a:picLocks noChangeAspect="1" noChangeArrowheads="1"/>
          </p:cNvPicPr>
          <p:nvPr/>
        </p:nvPicPr>
        <p:blipFill>
          <a:blip r:embed="rId4" cstate="print"/>
          <a:srcRect/>
          <a:stretch>
            <a:fillRect/>
          </a:stretch>
        </p:blipFill>
        <p:spPr bwMode="auto">
          <a:xfrm>
            <a:off x="3863974" y="2966532"/>
            <a:ext cx="5054600" cy="767268"/>
          </a:xfrm>
          <a:prstGeom prst="rect">
            <a:avLst/>
          </a:prstGeom>
          <a:noFill/>
          <a:ln w="9525">
            <a:noFill/>
            <a:miter lim="800000"/>
            <a:headEnd/>
            <a:tailEnd/>
          </a:ln>
          <a:effectLst/>
        </p:spPr>
      </p:pic>
      <p:pic>
        <p:nvPicPr>
          <p:cNvPr id="46086" name="Picture 6"/>
          <p:cNvPicPr>
            <a:picLocks noChangeAspect="1" noChangeArrowheads="1"/>
          </p:cNvPicPr>
          <p:nvPr/>
        </p:nvPicPr>
        <p:blipFill>
          <a:blip r:embed="rId5" cstate="print"/>
          <a:srcRect/>
          <a:stretch>
            <a:fillRect/>
          </a:stretch>
        </p:blipFill>
        <p:spPr bwMode="auto">
          <a:xfrm>
            <a:off x="3860799" y="3810000"/>
            <a:ext cx="5057775" cy="768641"/>
          </a:xfrm>
          <a:prstGeom prst="rect">
            <a:avLst/>
          </a:prstGeom>
          <a:noFill/>
          <a:ln w="9525">
            <a:noFill/>
            <a:miter lim="800000"/>
            <a:headEnd/>
            <a:tailEnd/>
          </a:ln>
          <a:effectLst/>
        </p:spPr>
      </p:pic>
      <p:pic>
        <p:nvPicPr>
          <p:cNvPr id="46087" name="Picture 7"/>
          <p:cNvPicPr>
            <a:picLocks noChangeAspect="1" noChangeArrowheads="1"/>
          </p:cNvPicPr>
          <p:nvPr/>
        </p:nvPicPr>
        <p:blipFill>
          <a:blip r:embed="rId6" cstate="print"/>
          <a:srcRect/>
          <a:stretch>
            <a:fillRect/>
          </a:stretch>
        </p:blipFill>
        <p:spPr bwMode="auto">
          <a:xfrm>
            <a:off x="3863974" y="4660900"/>
            <a:ext cx="5054600" cy="768158"/>
          </a:xfrm>
          <a:prstGeom prst="rect">
            <a:avLst/>
          </a:prstGeom>
          <a:noFill/>
          <a:ln w="9525">
            <a:noFill/>
            <a:miter lim="800000"/>
            <a:headEnd/>
            <a:tailEnd/>
          </a:ln>
          <a:effectLst/>
        </p:spPr>
      </p:pic>
      <p:pic>
        <p:nvPicPr>
          <p:cNvPr id="46088" name="Picture 8"/>
          <p:cNvPicPr>
            <a:picLocks noChangeAspect="1" noChangeArrowheads="1"/>
          </p:cNvPicPr>
          <p:nvPr/>
        </p:nvPicPr>
        <p:blipFill>
          <a:blip r:embed="rId7" cstate="print"/>
          <a:srcRect/>
          <a:stretch>
            <a:fillRect/>
          </a:stretch>
        </p:blipFill>
        <p:spPr bwMode="auto">
          <a:xfrm>
            <a:off x="3851274" y="5511800"/>
            <a:ext cx="5067300" cy="770089"/>
          </a:xfrm>
          <a:prstGeom prst="rect">
            <a:avLst/>
          </a:prstGeom>
          <a:noFill/>
          <a:ln w="9525">
            <a:noFill/>
            <a:miter lim="800000"/>
            <a:headEnd/>
            <a:tailEnd/>
          </a:ln>
          <a:effectLst/>
        </p:spPr>
      </p:pic>
      <p:pic>
        <p:nvPicPr>
          <p:cNvPr id="83974" name="Picture 6"/>
          <p:cNvPicPr>
            <a:picLocks noChangeAspect="1" noChangeArrowheads="1"/>
          </p:cNvPicPr>
          <p:nvPr/>
        </p:nvPicPr>
        <p:blipFill>
          <a:blip r:embed="rId8" cstate="print"/>
          <a:srcRect/>
          <a:stretch>
            <a:fillRect/>
          </a:stretch>
        </p:blipFill>
        <p:spPr bwMode="auto">
          <a:xfrm>
            <a:off x="3868614" y="2106854"/>
            <a:ext cx="5046785" cy="788746"/>
          </a:xfrm>
          <a:prstGeom prst="rect">
            <a:avLst/>
          </a:prstGeom>
          <a:noFill/>
          <a:ln w="9525">
            <a:noFill/>
            <a:miter lim="800000"/>
            <a:headEnd/>
            <a:tailEnd/>
          </a:ln>
          <a:effectLst/>
        </p:spPr>
      </p:pic>
    </p:spTree>
    <p:extLst>
      <p:ext uri="{BB962C8B-B14F-4D97-AF65-F5344CB8AC3E}">
        <p14:creationId xmlns:p14="http://schemas.microsoft.com/office/powerpoint/2010/main" val="460457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397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608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08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608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608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2" grpId="0"/>
      <p:bldP spid="14" grpId="0"/>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 </a:t>
            </a:r>
            <a:r>
              <a:rPr lang="en-US" dirty="0" smtClean="0"/>
              <a:t>Savings </a:t>
            </a:r>
            <a:r>
              <a:rPr lang="en-US" dirty="0"/>
              <a:t>vs </a:t>
            </a:r>
            <a:r>
              <a:rPr lang="en-US" dirty="0" smtClean="0"/>
              <a:t>Over-provisioning</a:t>
            </a:r>
            <a:endParaRPr lang="en-US" dirty="0"/>
          </a:p>
        </p:txBody>
      </p:sp>
      <p:pic>
        <p:nvPicPr>
          <p:cNvPr id="2051" name="Picture 3" descr="E:\Users\Saqib Ilyas\Desktop\s1vseqr.ep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1552692"/>
            <a:ext cx="8846078" cy="5305308"/>
          </a:xfrm>
          <a:prstGeom prst="rect">
            <a:avLst/>
          </a:prstGeom>
          <a:noFill/>
          <a:extLst>
            <a:ext uri="{909E8E84-426E-40DD-AFC4-6F175D3DCCD1}">
              <a14:hiddenFill xmlns:a14="http://schemas.microsoft.com/office/drawing/2010/main">
                <a:solidFill>
                  <a:srgbClr val="FFFFFF"/>
                </a:solidFill>
              </a14:hiddenFill>
            </a:ext>
          </a:extLst>
        </p:spPr>
      </p:pic>
      <p:sp>
        <p:nvSpPr>
          <p:cNvPr id="7" name="Rounded Rectangular Callout 6"/>
          <p:cNvSpPr/>
          <p:nvPr/>
        </p:nvSpPr>
        <p:spPr>
          <a:xfrm>
            <a:off x="6477000" y="1143000"/>
            <a:ext cx="1905000" cy="609600"/>
          </a:xfrm>
          <a:prstGeom prst="wedgeRoundRectCallout">
            <a:avLst>
              <a:gd name="adj1" fmla="val 13643"/>
              <a:gd name="adj2" fmla="val 13107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RED-BL close to ideal savings</a:t>
            </a:r>
          </a:p>
        </p:txBody>
      </p:sp>
      <p:sp>
        <p:nvSpPr>
          <p:cNvPr id="8" name="Rounded Rectangular Callout 7"/>
          <p:cNvSpPr/>
          <p:nvPr/>
        </p:nvSpPr>
        <p:spPr>
          <a:xfrm>
            <a:off x="1828800" y="1752600"/>
            <a:ext cx="1905000" cy="609600"/>
          </a:xfrm>
          <a:prstGeom prst="wedgeRoundRectCallout">
            <a:avLst>
              <a:gd name="adj1" fmla="val 114890"/>
              <a:gd name="adj2" fmla="val 11451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Falsely predicts high savings</a:t>
            </a:r>
          </a:p>
        </p:txBody>
      </p:sp>
      <p:sp>
        <p:nvSpPr>
          <p:cNvPr id="9" name="Rounded Rectangular Callout 8"/>
          <p:cNvSpPr/>
          <p:nvPr/>
        </p:nvSpPr>
        <p:spPr>
          <a:xfrm>
            <a:off x="4038600" y="1600200"/>
            <a:ext cx="1905000" cy="609600"/>
          </a:xfrm>
          <a:prstGeom prst="wedgeRoundRectCallout">
            <a:avLst>
              <a:gd name="adj1" fmla="val 53653"/>
              <a:gd name="adj2" fmla="val 11030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Actual savings 10.35% lower</a:t>
            </a:r>
          </a:p>
        </p:txBody>
      </p:sp>
      <p:sp>
        <p:nvSpPr>
          <p:cNvPr id="10" name="Rounded Rectangular Callout 9"/>
          <p:cNvSpPr/>
          <p:nvPr/>
        </p:nvSpPr>
        <p:spPr>
          <a:xfrm>
            <a:off x="762000" y="3429000"/>
            <a:ext cx="2362200" cy="685800"/>
          </a:xfrm>
          <a:prstGeom prst="wedgeRoundRectCallout">
            <a:avLst>
              <a:gd name="adj1" fmla="val -4771"/>
              <a:gd name="adj2" fmla="val 8341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50% over provisioning =&gt; 26% Savings</a:t>
            </a:r>
          </a:p>
        </p:txBody>
      </p:sp>
    </p:spTree>
    <p:extLst>
      <p:ext uri="{BB962C8B-B14F-4D97-AF65-F5344CB8AC3E}">
        <p14:creationId xmlns:p14="http://schemas.microsoft.com/office/powerpoint/2010/main" val="490386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8"/>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9"/>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Electricity </a:t>
            </a:r>
            <a:r>
              <a:rPr lang="en-US" dirty="0" smtClean="0"/>
              <a:t>Cost </a:t>
            </a:r>
            <a:r>
              <a:rPr lang="en-US" dirty="0"/>
              <a:t>vs </a:t>
            </a:r>
            <a:r>
              <a:rPr lang="en-US" dirty="0" smtClean="0"/>
              <a:t>Transition </a:t>
            </a:r>
            <a:r>
              <a:rPr lang="en-US" dirty="0"/>
              <a:t>C</a:t>
            </a:r>
            <a:r>
              <a:rPr lang="en-US" dirty="0" smtClean="0"/>
              <a:t>ost</a:t>
            </a:r>
            <a:endParaRPr lang="en-US" dirty="0"/>
          </a:p>
        </p:txBody>
      </p:sp>
      <p:sp>
        <p:nvSpPr>
          <p:cNvPr id="3" name="Content Placeholder 2"/>
          <p:cNvSpPr>
            <a:spLocks noGrp="1"/>
          </p:cNvSpPr>
          <p:nvPr>
            <p:ph idx="1"/>
          </p:nvPr>
        </p:nvSpPr>
        <p:spPr/>
        <p:txBody>
          <a:bodyPr/>
          <a:lstStyle/>
          <a:p>
            <a:endParaRPr lang="en-US"/>
          </a:p>
        </p:txBody>
      </p:sp>
      <p:pic>
        <p:nvPicPr>
          <p:cNvPr id="4098" name="Picture 2" descr="E:\Users\Saqib Ilyas\Documents\GitHub\elsubmit\s3r.e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4" y="1524000"/>
            <a:ext cx="8829676" cy="5219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34832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Granular (De)activation</a:t>
            </a:r>
            <a:endParaRPr lang="en-US" dirty="0"/>
          </a:p>
        </p:txBody>
      </p:sp>
      <p:sp>
        <p:nvSpPr>
          <p:cNvPr id="3" name="Content Placeholder 2"/>
          <p:cNvSpPr>
            <a:spLocks noGrp="1"/>
          </p:cNvSpPr>
          <p:nvPr>
            <p:ph idx="1"/>
          </p:nvPr>
        </p:nvSpPr>
        <p:spPr/>
        <p:txBody>
          <a:bodyPr/>
          <a:lstStyle/>
          <a:p>
            <a:endParaRPr lang="en-US"/>
          </a:p>
        </p:txBody>
      </p:sp>
      <p:pic>
        <p:nvPicPr>
          <p:cNvPr id="5122" name="Picture 2" descr="E:\Users\Saqib Ilyas\Documents\GitHub\elsubmit\s6.e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990600"/>
            <a:ext cx="7924801" cy="5772150"/>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ular Callout 4"/>
          <p:cNvSpPr/>
          <p:nvPr/>
        </p:nvSpPr>
        <p:spPr>
          <a:xfrm>
            <a:off x="6696439" y="3645932"/>
            <a:ext cx="2286000" cy="685800"/>
          </a:xfrm>
          <a:prstGeom prst="wedgeRoundRectCallout">
            <a:avLst>
              <a:gd name="adj1" fmla="val 34221"/>
              <a:gd name="adj2" fmla="val 32659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Can only (de)activate entire data center</a:t>
            </a:r>
          </a:p>
        </p:txBody>
      </p:sp>
      <p:sp>
        <p:nvSpPr>
          <p:cNvPr id="6" name="Rounded Rectangular Callout 5"/>
          <p:cNvSpPr/>
          <p:nvPr/>
        </p:nvSpPr>
        <p:spPr>
          <a:xfrm>
            <a:off x="3276600" y="4495800"/>
            <a:ext cx="2286000" cy="685800"/>
          </a:xfrm>
          <a:prstGeom prst="wedgeRoundRectCallout">
            <a:avLst>
              <a:gd name="adj1" fmla="val 12620"/>
              <a:gd name="adj2" fmla="val -9159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Can (de)activate half a data center</a:t>
            </a:r>
          </a:p>
        </p:txBody>
      </p:sp>
      <p:sp>
        <p:nvSpPr>
          <p:cNvPr id="7" name="Rounded Rectangular Callout 6"/>
          <p:cNvSpPr/>
          <p:nvPr/>
        </p:nvSpPr>
        <p:spPr>
          <a:xfrm>
            <a:off x="3733800" y="1219200"/>
            <a:ext cx="2819400" cy="533400"/>
          </a:xfrm>
          <a:prstGeom prst="wedgeRoundRectCallout">
            <a:avLst>
              <a:gd name="adj1" fmla="val -65292"/>
              <a:gd name="adj2" fmla="val 29860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Cost savings over full data center (de)activation</a:t>
            </a:r>
          </a:p>
        </p:txBody>
      </p:sp>
      <p:sp>
        <p:nvSpPr>
          <p:cNvPr id="8" name="TextBox 7"/>
          <p:cNvSpPr txBox="1"/>
          <p:nvPr/>
        </p:nvSpPr>
        <p:spPr>
          <a:xfrm>
            <a:off x="5416559" y="1905000"/>
            <a:ext cx="3117841" cy="369332"/>
          </a:xfrm>
          <a:prstGeom prst="rect">
            <a:avLst/>
          </a:prstGeom>
          <a:noFill/>
          <a:ln>
            <a:solidFill>
              <a:schemeClr val="accent1"/>
            </a:solidFill>
          </a:ln>
        </p:spPr>
        <p:txBody>
          <a:bodyPr wrap="none" rtlCol="0">
            <a:spAutoFit/>
          </a:bodyPr>
          <a:lstStyle/>
          <a:p>
            <a:r>
              <a:rPr lang="en-US" dirty="0">
                <a:solidFill>
                  <a:prstClr val="black"/>
                </a:solidFill>
              </a:rPr>
              <a:t>Opportunity for greater savings</a:t>
            </a:r>
          </a:p>
        </p:txBody>
      </p:sp>
    </p:spTree>
    <p:extLst>
      <p:ext uri="{BB962C8B-B14F-4D97-AF65-F5344CB8AC3E}">
        <p14:creationId xmlns:p14="http://schemas.microsoft.com/office/powerpoint/2010/main" val="3078526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7"/>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7" grpId="1"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Background and Motivation</a:t>
            </a:r>
          </a:p>
          <a:p>
            <a:r>
              <a:rPr lang="en-US" dirty="0" smtClean="0"/>
              <a:t>Problem Statement and Formulation</a:t>
            </a:r>
          </a:p>
          <a:p>
            <a:r>
              <a:rPr lang="en-US" dirty="0" smtClean="0"/>
              <a:t>Results</a:t>
            </a:r>
          </a:p>
          <a:p>
            <a:r>
              <a:rPr lang="en-US" dirty="0" smtClean="0"/>
              <a:t>Conclusions and Future Work</a:t>
            </a:r>
          </a:p>
          <a:p>
            <a:endParaRPr lang="en-US" dirty="0"/>
          </a:p>
        </p:txBody>
      </p:sp>
    </p:spTree>
    <p:extLst>
      <p:ext uri="{BB962C8B-B14F-4D97-AF65-F5344CB8AC3E}">
        <p14:creationId xmlns:p14="http://schemas.microsoft.com/office/powerpoint/2010/main" val="1989412235"/>
      </p:ext>
    </p:extLst>
  </p:cSld>
  <p:clrMapOvr>
    <a:masterClrMapping/>
  </p:clrMapOvr>
  <mc:AlternateContent xmlns:mc="http://schemas.openxmlformats.org/markup-compatibility/2006" xmlns:p14="http://schemas.microsoft.com/office/powerpoint/2010/main">
    <mc:Choice Requires="p14">
      <p:transition spd="slow" p14:dur="2000" advTm="20542"/>
    </mc:Choice>
    <mc:Fallback xmlns="">
      <p:transition spd="slow" advTm="20542"/>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DVFS Instead of Deactivation</a:t>
            </a:r>
            <a:endParaRPr lang="en-US" dirty="0"/>
          </a:p>
        </p:txBody>
      </p:sp>
      <p:pic>
        <p:nvPicPr>
          <p:cNvPr id="6146" name="Picture 2" descr="E:\Users\Saqib Ilyas\Documents\GitHub\elsubmit\dvfs.e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676400"/>
            <a:ext cx="8601075" cy="4886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6548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Reserve Margin</a:t>
            </a:r>
            <a:endParaRPr lang="en-US" dirty="0"/>
          </a:p>
        </p:txBody>
      </p:sp>
      <p:pic>
        <p:nvPicPr>
          <p:cNvPr id="7171" name="Picture 3" descr="E:\Users\Saqib Ilyas\Documents\GitHub\elsubmit\margin.e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 y="1400175"/>
            <a:ext cx="8648700" cy="500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03527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 Case Study I</a:t>
            </a:r>
            <a:endParaRPr lang="en-US" dirty="0"/>
          </a:p>
        </p:txBody>
      </p:sp>
      <p:sp>
        <p:nvSpPr>
          <p:cNvPr id="3" name="Content Placeholder 2"/>
          <p:cNvSpPr>
            <a:spLocks noGrp="1"/>
          </p:cNvSpPr>
          <p:nvPr>
            <p:ph idx="1"/>
          </p:nvPr>
        </p:nvSpPr>
        <p:spPr/>
        <p:txBody>
          <a:bodyPr/>
          <a:lstStyle/>
          <a:p>
            <a:r>
              <a:rPr lang="en-US" dirty="0" smtClean="0"/>
              <a:t>Significant cost savings are possible using RED-BL</a:t>
            </a:r>
          </a:p>
          <a:p>
            <a:r>
              <a:rPr lang="en-US" dirty="0" smtClean="0"/>
              <a:t>Finer granularity of resource (de)activation increases savings</a:t>
            </a:r>
          </a:p>
          <a:p>
            <a:r>
              <a:rPr lang="en-US" dirty="0" smtClean="0"/>
              <a:t>Low-power mode instead of shutdown also helps considerably</a:t>
            </a:r>
          </a:p>
          <a:p>
            <a:r>
              <a:rPr lang="en-US" dirty="0" smtClean="0"/>
              <a:t>Cost savings decrease sharply with reserve margin</a:t>
            </a:r>
          </a:p>
          <a:p>
            <a:endParaRPr lang="en-US" dirty="0"/>
          </a:p>
        </p:txBody>
      </p:sp>
    </p:spTree>
    <p:extLst>
      <p:ext uri="{BB962C8B-B14F-4D97-AF65-F5344CB8AC3E}">
        <p14:creationId xmlns:p14="http://schemas.microsoft.com/office/powerpoint/2010/main" val="42800953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Case Study II</a:t>
            </a:r>
            <a:br>
              <a:rPr lang="en-US" dirty="0" smtClean="0"/>
            </a:br>
            <a:r>
              <a:rPr lang="en-US" dirty="0" smtClean="0"/>
              <a:t>Cellular Networks</a:t>
            </a:r>
            <a:endParaRPr lang="en-US" dirty="0"/>
          </a:p>
        </p:txBody>
      </p:sp>
      <p:pic>
        <p:nvPicPr>
          <p:cNvPr id="4" name="Picture 3" descr="C:\Users\SAQIB\AppData\Local\Microsoft\Windows\Temporary Internet Files\Content.IE5\6OXKIC0L\MC900349993[1].wmf"/>
          <p:cNvPicPr>
            <a:picLocks noChangeAspect="1" noChangeArrowheads="1"/>
          </p:cNvPicPr>
          <p:nvPr/>
        </p:nvPicPr>
        <p:blipFill>
          <a:blip r:embed="rId3" cstate="print"/>
          <a:srcRect/>
          <a:stretch>
            <a:fillRect/>
          </a:stretch>
        </p:blipFill>
        <p:spPr bwMode="auto">
          <a:xfrm>
            <a:off x="1143000" y="2971800"/>
            <a:ext cx="304800" cy="513030"/>
          </a:xfrm>
          <a:prstGeom prst="rect">
            <a:avLst/>
          </a:prstGeom>
          <a:noFill/>
        </p:spPr>
      </p:pic>
      <p:pic>
        <p:nvPicPr>
          <p:cNvPr id="5" name="Picture 3" descr="C:\Users\SAQIB\AppData\Local\Microsoft\Windows\Temporary Internet Files\Content.IE5\6OXKIC0L\MC900349993[1].wmf"/>
          <p:cNvPicPr>
            <a:picLocks noChangeAspect="1" noChangeArrowheads="1"/>
          </p:cNvPicPr>
          <p:nvPr/>
        </p:nvPicPr>
        <p:blipFill>
          <a:blip r:embed="rId3" cstate="print"/>
          <a:srcRect/>
          <a:stretch>
            <a:fillRect/>
          </a:stretch>
        </p:blipFill>
        <p:spPr bwMode="auto">
          <a:xfrm>
            <a:off x="1524000" y="3601770"/>
            <a:ext cx="304800" cy="513030"/>
          </a:xfrm>
          <a:prstGeom prst="rect">
            <a:avLst/>
          </a:prstGeom>
          <a:noFill/>
        </p:spPr>
      </p:pic>
      <p:pic>
        <p:nvPicPr>
          <p:cNvPr id="6" name="Picture 3" descr="C:\Users\SAQIB\AppData\Local\Microsoft\Windows\Temporary Internet Files\Content.IE5\6OXKIC0L\MC900349993[1].wmf"/>
          <p:cNvPicPr>
            <a:picLocks noGrp="1" noChangeAspect="1" noChangeArrowheads="1"/>
          </p:cNvPicPr>
          <p:nvPr>
            <p:ph idx="1"/>
          </p:nvPr>
        </p:nvPicPr>
        <p:blipFill>
          <a:blip r:embed="rId3" cstate="print"/>
          <a:srcRect/>
          <a:stretch>
            <a:fillRect/>
          </a:stretch>
        </p:blipFill>
        <p:spPr bwMode="auto">
          <a:xfrm>
            <a:off x="1600200" y="2438400"/>
            <a:ext cx="304800" cy="513030"/>
          </a:xfrm>
          <a:prstGeom prst="rect">
            <a:avLst/>
          </a:prstGeom>
          <a:noFill/>
        </p:spPr>
      </p:pic>
      <p:pic>
        <p:nvPicPr>
          <p:cNvPr id="7" name="Picture 3" descr="C:\Users\SAQIB\AppData\Local\Microsoft\Windows\Temporary Internet Files\Content.IE5\6OXKIC0L\MC900349993[1].wmf"/>
          <p:cNvPicPr>
            <a:picLocks noChangeAspect="1" noChangeArrowheads="1"/>
          </p:cNvPicPr>
          <p:nvPr/>
        </p:nvPicPr>
        <p:blipFill>
          <a:blip r:embed="rId3" cstate="print"/>
          <a:srcRect/>
          <a:stretch>
            <a:fillRect/>
          </a:stretch>
        </p:blipFill>
        <p:spPr bwMode="auto">
          <a:xfrm>
            <a:off x="609600" y="5008830"/>
            <a:ext cx="304800" cy="513030"/>
          </a:xfrm>
          <a:prstGeom prst="rect">
            <a:avLst/>
          </a:prstGeom>
          <a:noFill/>
        </p:spPr>
      </p:pic>
      <p:pic>
        <p:nvPicPr>
          <p:cNvPr id="8" name="Picture 3" descr="C:\Users\SAQIB\AppData\Local\Microsoft\Windows\Temporary Internet Files\Content.IE5\6OXKIC0L\MC900349993[1].wmf"/>
          <p:cNvPicPr>
            <a:picLocks noChangeAspect="1" noChangeArrowheads="1"/>
          </p:cNvPicPr>
          <p:nvPr/>
        </p:nvPicPr>
        <p:blipFill>
          <a:blip r:embed="rId3" cstate="print"/>
          <a:srcRect/>
          <a:stretch>
            <a:fillRect/>
          </a:stretch>
        </p:blipFill>
        <p:spPr bwMode="auto">
          <a:xfrm>
            <a:off x="990600" y="5638800"/>
            <a:ext cx="304800" cy="513030"/>
          </a:xfrm>
          <a:prstGeom prst="rect">
            <a:avLst/>
          </a:prstGeom>
          <a:noFill/>
        </p:spPr>
      </p:pic>
      <p:pic>
        <p:nvPicPr>
          <p:cNvPr id="9" name="Picture 3" descr="C:\Users\SAQIB\AppData\Local\Microsoft\Windows\Temporary Internet Files\Content.IE5\6OXKIC0L\MC900349993[1].wmf"/>
          <p:cNvPicPr>
            <a:picLocks noChangeAspect="1" noChangeArrowheads="1"/>
          </p:cNvPicPr>
          <p:nvPr/>
        </p:nvPicPr>
        <p:blipFill>
          <a:blip r:embed="rId3" cstate="print"/>
          <a:srcRect/>
          <a:stretch>
            <a:fillRect/>
          </a:stretch>
        </p:blipFill>
        <p:spPr bwMode="auto">
          <a:xfrm>
            <a:off x="1066800" y="4475430"/>
            <a:ext cx="304800" cy="513030"/>
          </a:xfrm>
          <a:prstGeom prst="rect">
            <a:avLst/>
          </a:prstGeom>
          <a:noFill/>
        </p:spPr>
      </p:pic>
      <p:pic>
        <p:nvPicPr>
          <p:cNvPr id="10" name="Picture 2" descr="C:\Users\SAQIB\AppData\Local\Microsoft\Windows\Temporary Internet Files\Content.IE5\JN6QEPUW\MC900441450[1].png"/>
          <p:cNvPicPr>
            <a:picLocks noChangeAspect="1" noChangeArrowheads="1"/>
          </p:cNvPicPr>
          <p:nvPr/>
        </p:nvPicPr>
        <p:blipFill>
          <a:blip r:embed="rId4" cstate="print"/>
          <a:srcRect/>
          <a:stretch>
            <a:fillRect/>
          </a:stretch>
        </p:blipFill>
        <p:spPr bwMode="auto">
          <a:xfrm flipH="1">
            <a:off x="457200" y="3200400"/>
            <a:ext cx="381000" cy="381000"/>
          </a:xfrm>
          <a:prstGeom prst="rect">
            <a:avLst/>
          </a:prstGeom>
          <a:noFill/>
        </p:spPr>
      </p:pic>
      <p:sp>
        <p:nvSpPr>
          <p:cNvPr id="11" name="Rounded Rectangle 10"/>
          <p:cNvSpPr/>
          <p:nvPr/>
        </p:nvSpPr>
        <p:spPr>
          <a:xfrm>
            <a:off x="2057400" y="3124200"/>
            <a:ext cx="6858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BSC</a:t>
            </a:r>
            <a:endParaRPr lang="en-US" dirty="0"/>
          </a:p>
        </p:txBody>
      </p:sp>
      <p:sp>
        <p:nvSpPr>
          <p:cNvPr id="12" name="Rounded Rectangle 11"/>
          <p:cNvSpPr/>
          <p:nvPr/>
        </p:nvSpPr>
        <p:spPr>
          <a:xfrm>
            <a:off x="1676400" y="5257800"/>
            <a:ext cx="6858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BSC</a:t>
            </a:r>
            <a:endParaRPr lang="en-US" dirty="0"/>
          </a:p>
        </p:txBody>
      </p:sp>
      <p:sp>
        <p:nvSpPr>
          <p:cNvPr id="13" name="Rounded Rectangle 12"/>
          <p:cNvSpPr/>
          <p:nvPr/>
        </p:nvSpPr>
        <p:spPr>
          <a:xfrm>
            <a:off x="3124200" y="4114800"/>
            <a:ext cx="685800" cy="3810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MSC</a:t>
            </a:r>
            <a:endParaRPr lang="en-US" dirty="0"/>
          </a:p>
        </p:txBody>
      </p:sp>
      <p:cxnSp>
        <p:nvCxnSpPr>
          <p:cNvPr id="14" name="Straight Connector 13"/>
          <p:cNvCxnSpPr>
            <a:stCxn id="6" idx="3"/>
            <a:endCxn id="11" idx="0"/>
          </p:cNvCxnSpPr>
          <p:nvPr/>
        </p:nvCxnSpPr>
        <p:spPr>
          <a:xfrm>
            <a:off x="1905000" y="2694915"/>
            <a:ext cx="495300" cy="4292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4" idx="3"/>
            <a:endCxn id="11" idx="1"/>
          </p:cNvCxnSpPr>
          <p:nvPr/>
        </p:nvCxnSpPr>
        <p:spPr>
          <a:xfrm>
            <a:off x="1447800" y="3228315"/>
            <a:ext cx="609600" cy="863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5" idx="3"/>
            <a:endCxn id="11" idx="2"/>
          </p:cNvCxnSpPr>
          <p:nvPr/>
        </p:nvCxnSpPr>
        <p:spPr>
          <a:xfrm flipV="1">
            <a:off x="1828800" y="3505200"/>
            <a:ext cx="571500" cy="3530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1" idx="3"/>
            <a:endCxn id="13" idx="0"/>
          </p:cNvCxnSpPr>
          <p:nvPr/>
        </p:nvCxnSpPr>
        <p:spPr>
          <a:xfrm>
            <a:off x="2743200" y="3314700"/>
            <a:ext cx="723900" cy="800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9" idx="3"/>
            <a:endCxn id="12" idx="0"/>
          </p:cNvCxnSpPr>
          <p:nvPr/>
        </p:nvCxnSpPr>
        <p:spPr>
          <a:xfrm>
            <a:off x="1371600" y="4731945"/>
            <a:ext cx="647700" cy="5258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7" idx="3"/>
            <a:endCxn id="12" idx="1"/>
          </p:cNvCxnSpPr>
          <p:nvPr/>
        </p:nvCxnSpPr>
        <p:spPr>
          <a:xfrm>
            <a:off x="914400" y="5265345"/>
            <a:ext cx="762000" cy="182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8" idx="3"/>
            <a:endCxn id="12" idx="2"/>
          </p:cNvCxnSpPr>
          <p:nvPr/>
        </p:nvCxnSpPr>
        <p:spPr>
          <a:xfrm flipV="1">
            <a:off x="1295400" y="5638800"/>
            <a:ext cx="723900" cy="2565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2" idx="3"/>
            <a:endCxn id="13" idx="2"/>
          </p:cNvCxnSpPr>
          <p:nvPr/>
        </p:nvCxnSpPr>
        <p:spPr>
          <a:xfrm flipV="1">
            <a:off x="2362200" y="4495800"/>
            <a:ext cx="1104900" cy="952500"/>
          </a:xfrm>
          <a:prstGeom prst="line">
            <a:avLst/>
          </a:prstGeom>
        </p:spPr>
        <p:style>
          <a:lnRef idx="1">
            <a:schemeClr val="accent1"/>
          </a:lnRef>
          <a:fillRef idx="0">
            <a:schemeClr val="accent1"/>
          </a:fillRef>
          <a:effectRef idx="0">
            <a:schemeClr val="accent1"/>
          </a:effectRef>
          <a:fontRef idx="minor">
            <a:schemeClr val="tx1"/>
          </a:fontRef>
        </p:style>
      </p:cxnSp>
      <p:sp>
        <p:nvSpPr>
          <p:cNvPr id="22" name="Rounded Rectangular Callout 21"/>
          <p:cNvSpPr/>
          <p:nvPr/>
        </p:nvSpPr>
        <p:spPr>
          <a:xfrm>
            <a:off x="2200689" y="1447800"/>
            <a:ext cx="2209800" cy="609600"/>
          </a:xfrm>
          <a:prstGeom prst="wedgeRoundRectCallout">
            <a:avLst>
              <a:gd name="adj1" fmla="val -65810"/>
              <a:gd name="adj2" fmla="val 11684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15%-80% of total power consumption</a:t>
            </a:r>
            <a:endParaRPr lang="en-US" dirty="0"/>
          </a:p>
        </p:txBody>
      </p:sp>
      <p:pic>
        <p:nvPicPr>
          <p:cNvPr id="23" name="Picture 3" descr="C:\Users\SAQIB\AppData\Local\Microsoft\Windows\Temporary Internet Files\Content.IE5\6OXKIC0L\MC900349993[1].wmf"/>
          <p:cNvPicPr>
            <a:picLocks noChangeAspect="1" noChangeArrowheads="1"/>
          </p:cNvPicPr>
          <p:nvPr/>
        </p:nvPicPr>
        <p:blipFill>
          <a:blip r:embed="rId3" cstate="print"/>
          <a:srcRect/>
          <a:stretch>
            <a:fillRect/>
          </a:stretch>
        </p:blipFill>
        <p:spPr bwMode="auto">
          <a:xfrm>
            <a:off x="6781800" y="2909557"/>
            <a:ext cx="1752600" cy="2949923"/>
          </a:xfrm>
          <a:prstGeom prst="rect">
            <a:avLst/>
          </a:prstGeom>
          <a:noFill/>
        </p:spPr>
      </p:pic>
      <p:sp>
        <p:nvSpPr>
          <p:cNvPr id="24" name="Rounded Rectangular Callout 23"/>
          <p:cNvSpPr/>
          <p:nvPr/>
        </p:nvSpPr>
        <p:spPr>
          <a:xfrm>
            <a:off x="4724400" y="1752600"/>
            <a:ext cx="2057400" cy="942315"/>
          </a:xfrm>
          <a:prstGeom prst="wedgeRoundRectCallout">
            <a:avLst>
              <a:gd name="adj1" fmla="val 84803"/>
              <a:gd name="adj2" fmla="val 12070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TRXs</a:t>
            </a:r>
          </a:p>
          <a:p>
            <a:pPr algn="ctr"/>
            <a:r>
              <a:rPr lang="en-US" dirty="0" smtClean="0"/>
              <a:t>Power amplifiers</a:t>
            </a:r>
          </a:p>
          <a:p>
            <a:pPr algn="ctr"/>
            <a:r>
              <a:rPr lang="en-US" dirty="0" smtClean="0"/>
              <a:t>Air conditioning</a:t>
            </a:r>
            <a:endParaRPr lang="en-US" dirty="0"/>
          </a:p>
        </p:txBody>
      </p:sp>
      <p:sp>
        <p:nvSpPr>
          <p:cNvPr id="25" name="Rounded Rectangular Callout 24"/>
          <p:cNvSpPr/>
          <p:nvPr/>
        </p:nvSpPr>
        <p:spPr>
          <a:xfrm>
            <a:off x="4410489" y="3858284"/>
            <a:ext cx="1914111" cy="637515"/>
          </a:xfrm>
          <a:prstGeom prst="wedgeRoundRectCallout">
            <a:avLst>
              <a:gd name="adj1" fmla="val 108635"/>
              <a:gd name="adj2" fmla="val -10270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Built-in power saving mode (RP)</a:t>
            </a:r>
            <a:endParaRPr lang="en-US" dirty="0"/>
          </a:p>
        </p:txBody>
      </p:sp>
    </p:spTree>
    <p:extLst>
      <p:ext uri="{BB962C8B-B14F-4D97-AF65-F5344CB8AC3E}">
        <p14:creationId xmlns:p14="http://schemas.microsoft.com/office/powerpoint/2010/main" val="1580925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nodeType="clickEffect">
                                  <p:stCondLst>
                                    <p:cond delay="0"/>
                                  </p:stCondLst>
                                  <p:childTnLst>
                                    <p:set>
                                      <p:cBhvr>
                                        <p:cTn id="52" dur="1" fill="hold">
                                          <p:stCondLst>
                                            <p:cond delay="0"/>
                                          </p:stCondLst>
                                        </p:cTn>
                                        <p:tgtEl>
                                          <p:spTgt spid="4"/>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5"/>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15"/>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14"/>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16"/>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11"/>
                                        </p:tgtEl>
                                        <p:attrNameLst>
                                          <p:attrName>style.visibility</p:attrName>
                                        </p:attrNameLst>
                                      </p:cBhvr>
                                      <p:to>
                                        <p:strVal val="hidden"/>
                                      </p:to>
                                    </p:set>
                                  </p:childTnLst>
                                </p:cTn>
                              </p:par>
                              <p:par>
                                <p:cTn id="63" presetID="1" presetClass="exit" presetSubtype="0" fill="hold" nodeType="withEffect">
                                  <p:stCondLst>
                                    <p:cond delay="0"/>
                                  </p:stCondLst>
                                  <p:childTnLst>
                                    <p:set>
                                      <p:cBhvr>
                                        <p:cTn id="64" dur="1" fill="hold">
                                          <p:stCondLst>
                                            <p:cond delay="0"/>
                                          </p:stCondLst>
                                        </p:cTn>
                                        <p:tgtEl>
                                          <p:spTgt spid="7"/>
                                        </p:tgtEl>
                                        <p:attrNameLst>
                                          <p:attrName>style.visibility</p:attrName>
                                        </p:attrNameLst>
                                      </p:cBhvr>
                                      <p:to>
                                        <p:strVal val="hidden"/>
                                      </p:to>
                                    </p:set>
                                  </p:childTnLst>
                                </p:cTn>
                              </p:par>
                              <p:par>
                                <p:cTn id="65" presetID="1" presetClass="exit" presetSubtype="0" fill="hold" nodeType="withEffect">
                                  <p:stCondLst>
                                    <p:cond delay="0"/>
                                  </p:stCondLst>
                                  <p:childTnLst>
                                    <p:set>
                                      <p:cBhvr>
                                        <p:cTn id="66" dur="1" fill="hold">
                                          <p:stCondLst>
                                            <p:cond delay="0"/>
                                          </p:stCondLst>
                                        </p:cTn>
                                        <p:tgtEl>
                                          <p:spTgt spid="8"/>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0"/>
                                          </p:stCondLst>
                                        </p:cTn>
                                        <p:tgtEl>
                                          <p:spTgt spid="9"/>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12"/>
                                        </p:tgtEl>
                                        <p:attrNameLst>
                                          <p:attrName>style.visibility</p:attrName>
                                        </p:attrNameLst>
                                      </p:cBhvr>
                                      <p:to>
                                        <p:strVal val="hidden"/>
                                      </p:to>
                                    </p:set>
                                  </p:childTnLst>
                                </p:cTn>
                              </p:par>
                              <p:par>
                                <p:cTn id="71" presetID="1" presetClass="exit" presetSubtype="0" fill="hold" nodeType="withEffect">
                                  <p:stCondLst>
                                    <p:cond delay="0"/>
                                  </p:stCondLst>
                                  <p:childTnLst>
                                    <p:set>
                                      <p:cBhvr>
                                        <p:cTn id="72" dur="1" fill="hold">
                                          <p:stCondLst>
                                            <p:cond delay="0"/>
                                          </p:stCondLst>
                                        </p:cTn>
                                        <p:tgtEl>
                                          <p:spTgt spid="18"/>
                                        </p:tgtEl>
                                        <p:attrNameLst>
                                          <p:attrName>style.visibility</p:attrName>
                                        </p:attrNameLst>
                                      </p:cBhvr>
                                      <p:to>
                                        <p:strVal val="hidden"/>
                                      </p:to>
                                    </p:set>
                                  </p:childTnLst>
                                </p:cTn>
                              </p:par>
                              <p:par>
                                <p:cTn id="73" presetID="1" presetClass="exit" presetSubtype="0" fill="hold" nodeType="withEffect">
                                  <p:stCondLst>
                                    <p:cond delay="0"/>
                                  </p:stCondLst>
                                  <p:childTnLst>
                                    <p:set>
                                      <p:cBhvr>
                                        <p:cTn id="74" dur="1" fill="hold">
                                          <p:stCondLst>
                                            <p:cond delay="0"/>
                                          </p:stCondLst>
                                        </p:cTn>
                                        <p:tgtEl>
                                          <p:spTgt spid="19"/>
                                        </p:tgtEl>
                                        <p:attrNameLst>
                                          <p:attrName>style.visibility</p:attrName>
                                        </p:attrNameLst>
                                      </p:cBhvr>
                                      <p:to>
                                        <p:strVal val="hidden"/>
                                      </p:to>
                                    </p:set>
                                  </p:childTnLst>
                                </p:cTn>
                              </p:par>
                              <p:par>
                                <p:cTn id="75" presetID="1" presetClass="exit" presetSubtype="0" fill="hold" nodeType="withEffect">
                                  <p:stCondLst>
                                    <p:cond delay="0"/>
                                  </p:stCondLst>
                                  <p:childTnLst>
                                    <p:set>
                                      <p:cBhvr>
                                        <p:cTn id="76" dur="1" fill="hold">
                                          <p:stCondLst>
                                            <p:cond delay="0"/>
                                          </p:stCondLst>
                                        </p:cTn>
                                        <p:tgtEl>
                                          <p:spTgt spid="20"/>
                                        </p:tgtEl>
                                        <p:attrNameLst>
                                          <p:attrName>style.visibility</p:attrName>
                                        </p:attrNameLst>
                                      </p:cBhvr>
                                      <p:to>
                                        <p:strVal val="hidden"/>
                                      </p:to>
                                    </p:set>
                                  </p:childTnLst>
                                </p:cTn>
                              </p:par>
                              <p:par>
                                <p:cTn id="77" presetID="1" presetClass="exit" presetSubtype="0" fill="hold" nodeType="withEffect">
                                  <p:stCondLst>
                                    <p:cond delay="0"/>
                                  </p:stCondLst>
                                  <p:childTnLst>
                                    <p:set>
                                      <p:cBhvr>
                                        <p:cTn id="78" dur="1" fill="hold">
                                          <p:stCondLst>
                                            <p:cond delay="0"/>
                                          </p:stCondLst>
                                        </p:cTn>
                                        <p:tgtEl>
                                          <p:spTgt spid="17"/>
                                        </p:tgtEl>
                                        <p:attrNameLst>
                                          <p:attrName>style.visibility</p:attrName>
                                        </p:attrNameLst>
                                      </p:cBhvr>
                                      <p:to>
                                        <p:strVal val="hidden"/>
                                      </p:to>
                                    </p:set>
                                  </p:childTnLst>
                                </p:cTn>
                              </p:par>
                              <p:par>
                                <p:cTn id="79" presetID="1" presetClass="exit" presetSubtype="0" fill="hold" nodeType="withEffect">
                                  <p:stCondLst>
                                    <p:cond delay="0"/>
                                  </p:stCondLst>
                                  <p:childTnLst>
                                    <p:set>
                                      <p:cBhvr>
                                        <p:cTn id="80" dur="1" fill="hold">
                                          <p:stCondLst>
                                            <p:cond delay="0"/>
                                          </p:stCondLst>
                                        </p:cTn>
                                        <p:tgtEl>
                                          <p:spTgt spid="21"/>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13"/>
                                        </p:tgtEl>
                                        <p:attrNameLst>
                                          <p:attrName>style.visibility</p:attrName>
                                        </p:attrNameLst>
                                      </p:cBhvr>
                                      <p:to>
                                        <p:strVal val="hidden"/>
                                      </p:to>
                                    </p:set>
                                  </p:childTnLst>
                                </p:cTn>
                              </p:par>
                              <p:par>
                                <p:cTn id="83" presetID="1" presetClass="exit" presetSubtype="0" fill="hold" grpId="1" nodeType="withEffect">
                                  <p:stCondLst>
                                    <p:cond delay="0"/>
                                  </p:stCondLst>
                                  <p:childTnLst>
                                    <p:set>
                                      <p:cBhvr>
                                        <p:cTn id="84" dur="1" fill="hold">
                                          <p:stCondLst>
                                            <p:cond delay="0"/>
                                          </p:stCondLst>
                                        </p:cTn>
                                        <p:tgtEl>
                                          <p:spTgt spid="22"/>
                                        </p:tgtEl>
                                        <p:attrNameLst>
                                          <p:attrName>style.visibility</p:attrName>
                                        </p:attrNameLst>
                                      </p:cBhvr>
                                      <p:to>
                                        <p:strVal val="hidden"/>
                                      </p:to>
                                    </p:set>
                                  </p:childTnLst>
                                </p:cTn>
                              </p:par>
                              <p:par>
                                <p:cTn id="85" presetID="1" presetClass="exit" presetSubtype="0" fill="hold" nodeType="withEffect">
                                  <p:stCondLst>
                                    <p:cond delay="0"/>
                                  </p:stCondLst>
                                  <p:childTnLst>
                                    <p:set>
                                      <p:cBhvr>
                                        <p:cTn id="86" dur="1" fill="hold">
                                          <p:stCondLst>
                                            <p:cond delay="0"/>
                                          </p:stCondLst>
                                        </p:cTn>
                                        <p:tgtEl>
                                          <p:spTgt spid="10"/>
                                        </p:tgtEl>
                                        <p:attrNameLst>
                                          <p:attrName>style.visibility</p:attrName>
                                        </p:attrNameLst>
                                      </p:cBhvr>
                                      <p:to>
                                        <p:strVal val="hidden"/>
                                      </p:to>
                                    </p:set>
                                  </p:childTnLst>
                                </p:cTn>
                              </p:par>
                              <p:par>
                                <p:cTn id="87" presetID="1" presetClass="exit" presetSubtype="0" fill="hold" nodeType="withEffect">
                                  <p:stCondLst>
                                    <p:cond delay="0"/>
                                  </p:stCondLst>
                                  <p:childTnLst>
                                    <p:set>
                                      <p:cBhvr>
                                        <p:cTn id="88" dur="1" fill="hold">
                                          <p:stCondLst>
                                            <p:cond delay="0"/>
                                          </p:stCondLst>
                                        </p:cTn>
                                        <p:tgtEl>
                                          <p:spTgt spid="6"/>
                                        </p:tgtEl>
                                        <p:attrNameLst>
                                          <p:attrName>style.visibility</p:attrName>
                                        </p:attrNameLst>
                                      </p:cBhvr>
                                      <p:to>
                                        <p:strVal val="hidden"/>
                                      </p:to>
                                    </p:set>
                                  </p:childTnLst>
                                </p:cTn>
                              </p:par>
                              <p:par>
                                <p:cTn id="89" presetID="1" presetClass="entr" presetSubtype="0" fill="hold" nodeType="withEffect">
                                  <p:stCondLst>
                                    <p:cond delay="0"/>
                                  </p:stCondLst>
                                  <p:childTnLst>
                                    <p:set>
                                      <p:cBhvr>
                                        <p:cTn id="90" dur="1" fill="hold">
                                          <p:stCondLst>
                                            <p:cond delay="0"/>
                                          </p:stCondLst>
                                        </p:cTn>
                                        <p:tgtEl>
                                          <p:spTgt spid="23"/>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24"/>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xit" presetSubtype="0" fill="hold" grpId="1" nodeType="clickEffect">
                                  <p:stCondLst>
                                    <p:cond delay="0"/>
                                  </p:stCondLst>
                                  <p:childTnLst>
                                    <p:set>
                                      <p:cBhvr>
                                        <p:cTn id="98" dur="1" fill="hold">
                                          <p:stCondLst>
                                            <p:cond delay="0"/>
                                          </p:stCondLst>
                                        </p:cTn>
                                        <p:tgtEl>
                                          <p:spTgt spid="24"/>
                                        </p:tgtEl>
                                        <p:attrNameLst>
                                          <p:attrName>style.visibility</p:attrName>
                                        </p:attrNameLst>
                                      </p:cBhvr>
                                      <p:to>
                                        <p:strVal val="hidden"/>
                                      </p:to>
                                    </p:set>
                                  </p:childTnLst>
                                </p:cTn>
                              </p:par>
                              <p:par>
                                <p:cTn id="99" presetID="1" presetClass="entr" presetSubtype="0" fill="hold" grpId="0" nodeType="withEffect">
                                  <p:stCondLst>
                                    <p:cond delay="0"/>
                                  </p:stCondLst>
                                  <p:childTnLst>
                                    <p:set>
                                      <p:cBhvr>
                                        <p:cTn id="10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2" grpId="0" animBg="1"/>
      <p:bldP spid="12" grpId="1" animBg="1"/>
      <p:bldP spid="13" grpId="0" animBg="1"/>
      <p:bldP spid="13" grpId="1" animBg="1"/>
      <p:bldP spid="22" grpId="0" animBg="1"/>
      <p:bldP spid="22" grpId="1" animBg="1"/>
      <p:bldP spid="24" grpId="0" animBg="1"/>
      <p:bldP spid="24" grpId="1" animBg="1"/>
      <p:bldP spid="2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workload relocation help?</a:t>
            </a:r>
            <a:endParaRPr lang="en-US" dirty="0"/>
          </a:p>
        </p:txBody>
      </p:sp>
      <p:pic>
        <p:nvPicPr>
          <p:cNvPr id="4" name="Picture 3" descr="C:\Users\SAQIB\AppData\Local\Microsoft\Windows\Temporary Internet Files\Content.IE5\6OXKIC0L\MC900349993[1].wmf"/>
          <p:cNvPicPr>
            <a:picLocks noChangeAspect="1" noChangeArrowheads="1"/>
          </p:cNvPicPr>
          <p:nvPr/>
        </p:nvPicPr>
        <p:blipFill>
          <a:blip r:embed="rId2" cstate="print"/>
          <a:srcRect/>
          <a:stretch>
            <a:fillRect/>
          </a:stretch>
        </p:blipFill>
        <p:spPr bwMode="auto">
          <a:xfrm>
            <a:off x="2057400" y="2971800"/>
            <a:ext cx="304800" cy="513030"/>
          </a:xfrm>
          <a:prstGeom prst="rect">
            <a:avLst/>
          </a:prstGeom>
          <a:noFill/>
        </p:spPr>
      </p:pic>
      <p:pic>
        <p:nvPicPr>
          <p:cNvPr id="5" name="Picture 3" descr="C:\Users\SAQIB\AppData\Local\Microsoft\Windows\Temporary Internet Files\Content.IE5\6OXKIC0L\MC900349993[1].wmf"/>
          <p:cNvPicPr>
            <a:picLocks noChangeAspect="1" noChangeArrowheads="1"/>
          </p:cNvPicPr>
          <p:nvPr/>
        </p:nvPicPr>
        <p:blipFill>
          <a:blip r:embed="rId2" cstate="print"/>
          <a:srcRect/>
          <a:stretch>
            <a:fillRect/>
          </a:stretch>
        </p:blipFill>
        <p:spPr bwMode="auto">
          <a:xfrm>
            <a:off x="2971800" y="4572000"/>
            <a:ext cx="304800" cy="513030"/>
          </a:xfrm>
          <a:prstGeom prst="rect">
            <a:avLst/>
          </a:prstGeom>
          <a:noFill/>
        </p:spPr>
      </p:pic>
      <p:pic>
        <p:nvPicPr>
          <p:cNvPr id="6" name="Picture 3" descr="C:\Users\SAQIB\AppData\Local\Microsoft\Windows\Temporary Internet Files\Content.IE5\6OXKIC0L\MC900349993[1].wmf"/>
          <p:cNvPicPr>
            <a:picLocks noGrp="1" noChangeAspect="1" noChangeArrowheads="1"/>
          </p:cNvPicPr>
          <p:nvPr>
            <p:ph idx="1"/>
          </p:nvPr>
        </p:nvPicPr>
        <p:blipFill>
          <a:blip r:embed="rId2" cstate="print"/>
          <a:srcRect/>
          <a:stretch>
            <a:fillRect/>
          </a:stretch>
        </p:blipFill>
        <p:spPr bwMode="auto">
          <a:xfrm>
            <a:off x="3886200" y="2895600"/>
            <a:ext cx="304800" cy="513030"/>
          </a:xfrm>
          <a:prstGeom prst="rect">
            <a:avLst/>
          </a:prstGeom>
          <a:noFill/>
        </p:spPr>
      </p:pic>
      <p:pic>
        <p:nvPicPr>
          <p:cNvPr id="7"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1219200" y="3048000"/>
            <a:ext cx="381000" cy="381000"/>
          </a:xfrm>
          <a:prstGeom prst="rect">
            <a:avLst/>
          </a:prstGeom>
          <a:noFill/>
        </p:spPr>
      </p:pic>
      <p:sp>
        <p:nvSpPr>
          <p:cNvPr id="8" name="Oval 7"/>
          <p:cNvSpPr/>
          <p:nvPr/>
        </p:nvSpPr>
        <p:spPr>
          <a:xfrm>
            <a:off x="990600" y="1981200"/>
            <a:ext cx="2438400" cy="2438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819400" y="1981200"/>
            <a:ext cx="2438400" cy="2438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981200" y="3581400"/>
            <a:ext cx="2438400" cy="24384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2403675" y="3851475"/>
            <a:ext cx="381000" cy="381000"/>
          </a:xfrm>
          <a:prstGeom prst="rect">
            <a:avLst/>
          </a:prstGeom>
          <a:noFill/>
        </p:spPr>
      </p:pic>
      <p:pic>
        <p:nvPicPr>
          <p:cNvPr id="12"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2133600" y="2362200"/>
            <a:ext cx="381000" cy="381000"/>
          </a:xfrm>
          <a:prstGeom prst="rect">
            <a:avLst/>
          </a:prstGeom>
          <a:noFill/>
        </p:spPr>
      </p:pic>
      <p:pic>
        <p:nvPicPr>
          <p:cNvPr id="13"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3962400" y="2209800"/>
            <a:ext cx="381000" cy="381000"/>
          </a:xfrm>
          <a:prstGeom prst="rect">
            <a:avLst/>
          </a:prstGeom>
          <a:noFill/>
        </p:spPr>
      </p:pic>
      <p:pic>
        <p:nvPicPr>
          <p:cNvPr id="14"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3375950" y="3775275"/>
            <a:ext cx="381000" cy="381000"/>
          </a:xfrm>
          <a:prstGeom prst="rect">
            <a:avLst/>
          </a:prstGeom>
          <a:noFill/>
        </p:spPr>
      </p:pic>
      <p:pic>
        <p:nvPicPr>
          <p:cNvPr id="15"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4495800" y="3352800"/>
            <a:ext cx="381000" cy="381000"/>
          </a:xfrm>
          <a:prstGeom prst="rect">
            <a:avLst/>
          </a:prstGeom>
          <a:noFill/>
        </p:spPr>
      </p:pic>
      <p:pic>
        <p:nvPicPr>
          <p:cNvPr id="16"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2286000" y="4876800"/>
            <a:ext cx="381000" cy="381000"/>
          </a:xfrm>
          <a:prstGeom prst="rect">
            <a:avLst/>
          </a:prstGeom>
          <a:noFill/>
        </p:spPr>
      </p:pic>
      <p:pic>
        <p:nvPicPr>
          <p:cNvPr id="17"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3657600" y="5181600"/>
            <a:ext cx="381000" cy="381000"/>
          </a:xfrm>
          <a:prstGeom prst="rect">
            <a:avLst/>
          </a:prstGeom>
          <a:noFill/>
        </p:spPr>
      </p:pic>
      <p:cxnSp>
        <p:nvCxnSpPr>
          <p:cNvPr id="18" name="Straight Connector 17"/>
          <p:cNvCxnSpPr>
            <a:stCxn id="7" idx="1"/>
            <a:endCxn id="4" idx="1"/>
          </p:cNvCxnSpPr>
          <p:nvPr/>
        </p:nvCxnSpPr>
        <p:spPr>
          <a:xfrm flipV="1">
            <a:off x="1600200" y="3228315"/>
            <a:ext cx="457200" cy="10185"/>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2286000" y="2590800"/>
            <a:ext cx="76200" cy="314986"/>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1" idx="0"/>
          </p:cNvCxnSpPr>
          <p:nvPr/>
        </p:nvCxnSpPr>
        <p:spPr>
          <a:xfrm flipH="1" flipV="1">
            <a:off x="2209800" y="3380716"/>
            <a:ext cx="384375" cy="470759"/>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4038600" y="2438400"/>
            <a:ext cx="152400" cy="457201"/>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15" idx="0"/>
          </p:cNvCxnSpPr>
          <p:nvPr/>
        </p:nvCxnSpPr>
        <p:spPr>
          <a:xfrm>
            <a:off x="4114800" y="3134386"/>
            <a:ext cx="571500" cy="218414"/>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3642650" y="3311325"/>
            <a:ext cx="395950" cy="498675"/>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2590800" y="4953000"/>
            <a:ext cx="457200" cy="10185"/>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endCxn id="17" idx="0"/>
          </p:cNvCxnSpPr>
          <p:nvPr/>
        </p:nvCxnSpPr>
        <p:spPr>
          <a:xfrm>
            <a:off x="3200400" y="4810786"/>
            <a:ext cx="647700" cy="370814"/>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219200" y="6324600"/>
            <a:ext cx="6803337" cy="369332"/>
          </a:xfrm>
          <a:prstGeom prst="rect">
            <a:avLst/>
          </a:prstGeom>
          <a:noFill/>
        </p:spPr>
        <p:txBody>
          <a:bodyPr wrap="none" rtlCol="0">
            <a:spAutoFit/>
          </a:bodyPr>
          <a:lstStyle/>
          <a:p>
            <a:r>
              <a:rPr lang="en-US" dirty="0" smtClean="0"/>
              <a:t>Assume that power saving is enabled if </a:t>
            </a:r>
            <a:r>
              <a:rPr lang="en-US" dirty="0" err="1" smtClean="0"/>
              <a:t>upto</a:t>
            </a:r>
            <a:r>
              <a:rPr lang="en-US" dirty="0" smtClean="0"/>
              <a:t> two calls are being served</a:t>
            </a:r>
            <a:endParaRPr lang="en-US" dirty="0"/>
          </a:p>
        </p:txBody>
      </p:sp>
      <p:sp>
        <p:nvSpPr>
          <p:cNvPr id="27" name="Rounded Rectangular Callout 26"/>
          <p:cNvSpPr/>
          <p:nvPr/>
        </p:nvSpPr>
        <p:spPr>
          <a:xfrm>
            <a:off x="304800" y="4114800"/>
            <a:ext cx="1524000" cy="457200"/>
          </a:xfrm>
          <a:prstGeom prst="wedgeRoundRectCallout">
            <a:avLst>
              <a:gd name="adj1" fmla="val 126509"/>
              <a:gd name="adj2" fmla="val 9288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Power saving</a:t>
            </a:r>
            <a:endParaRPr lang="en-US" dirty="0"/>
          </a:p>
        </p:txBody>
      </p:sp>
      <p:sp>
        <p:nvSpPr>
          <p:cNvPr id="28" name="Rounded Rectangular Callout 27"/>
          <p:cNvSpPr/>
          <p:nvPr/>
        </p:nvSpPr>
        <p:spPr>
          <a:xfrm>
            <a:off x="457200" y="1295400"/>
            <a:ext cx="1524000" cy="457200"/>
          </a:xfrm>
          <a:prstGeom prst="wedgeRoundRectCallout">
            <a:avLst>
              <a:gd name="adj1" fmla="val 59674"/>
              <a:gd name="adj2" fmla="val 31566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Power saving</a:t>
            </a:r>
            <a:endParaRPr lang="en-US" dirty="0"/>
          </a:p>
        </p:txBody>
      </p:sp>
      <p:sp>
        <p:nvSpPr>
          <p:cNvPr id="29" name="Rounded Rectangular Callout 28"/>
          <p:cNvSpPr/>
          <p:nvPr/>
        </p:nvSpPr>
        <p:spPr>
          <a:xfrm>
            <a:off x="4648200" y="1295400"/>
            <a:ext cx="1524000" cy="457200"/>
          </a:xfrm>
          <a:prstGeom prst="wedgeRoundRectCallout">
            <a:avLst>
              <a:gd name="adj1" fmla="val -79314"/>
              <a:gd name="adj2" fmla="val 29288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Power saving</a:t>
            </a:r>
            <a:endParaRPr lang="en-US" dirty="0"/>
          </a:p>
        </p:txBody>
      </p:sp>
      <p:sp>
        <p:nvSpPr>
          <p:cNvPr id="30" name="TextBox 29"/>
          <p:cNvSpPr txBox="1"/>
          <p:nvPr/>
        </p:nvSpPr>
        <p:spPr>
          <a:xfrm>
            <a:off x="1057687" y="6019800"/>
            <a:ext cx="7324313" cy="461665"/>
          </a:xfrm>
          <a:prstGeom prst="rect">
            <a:avLst/>
          </a:prstGeom>
          <a:noFill/>
        </p:spPr>
        <p:txBody>
          <a:bodyPr wrap="none" rtlCol="0">
            <a:spAutoFit/>
          </a:bodyPr>
          <a:lstStyle/>
          <a:p>
            <a:r>
              <a:rPr lang="en-US" sz="2400" dirty="0" smtClean="0"/>
              <a:t>Handing off some calls may enable greater power savings</a:t>
            </a:r>
            <a:endParaRPr lang="en-US" sz="2400" dirty="0"/>
          </a:p>
        </p:txBody>
      </p:sp>
    </p:spTree>
    <p:extLst>
      <p:ext uri="{BB962C8B-B14F-4D97-AF65-F5344CB8AC3E}">
        <p14:creationId xmlns:p14="http://schemas.microsoft.com/office/powerpoint/2010/main" val="1816562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27"/>
                                        </p:tgtEl>
                                        <p:attrNameLst>
                                          <p:attrName>style.visibility</p:attrName>
                                        </p:attrNameLst>
                                      </p:cBhvr>
                                      <p:to>
                                        <p:strVal val="hidden"/>
                                      </p:to>
                                    </p:set>
                                  </p:childTnLst>
                                </p:cTn>
                              </p:par>
                              <p:par>
                                <p:cTn id="33" presetID="0" presetClass="path" presetSubtype="0" accel="50000" decel="50000" fill="hold" nodeType="withEffect">
                                  <p:stCondLst>
                                    <p:cond delay="0"/>
                                  </p:stCondLst>
                                  <p:childTnLst>
                                    <p:animMotion origin="layout" path="M 4.72222E-6 -2.65495E-6 L -0.0533 0.10292 " pathEditMode="relative" rAng="0" ptsTypes="AA">
                                      <p:cBhvr>
                                        <p:cTn id="34" dur="2000" fill="hold"/>
                                        <p:tgtEl>
                                          <p:spTgt spid="23"/>
                                        </p:tgtEl>
                                        <p:attrNameLst>
                                          <p:attrName>ppt_x</p:attrName>
                                          <p:attrName>ppt_y</p:attrName>
                                        </p:attrNameLst>
                                      </p:cBhvr>
                                      <p:rCtr x="-2700" y="5100"/>
                                    </p:animMotion>
                                  </p:childTnLst>
                                </p:cTn>
                              </p:par>
                              <p:par>
                                <p:cTn id="35" presetID="0" presetClass="path" presetSubtype="0" accel="50000" decel="50000" fill="hold" nodeType="withEffect">
                                  <p:stCondLst>
                                    <p:cond delay="0"/>
                                  </p:stCondLst>
                                  <p:childTnLst>
                                    <p:animMotion origin="layout" path="M -3.61111E-6 2.98797E-6 L 0.04566 0.09482 " pathEditMode="relative" rAng="0" ptsTypes="AA">
                                      <p:cBhvr>
                                        <p:cTn id="36" dur="2000" fill="hold"/>
                                        <p:tgtEl>
                                          <p:spTgt spid="20"/>
                                        </p:tgtEl>
                                        <p:attrNameLst>
                                          <p:attrName>ppt_x</p:attrName>
                                          <p:attrName>ppt_y</p:attrName>
                                        </p:attrNameLst>
                                      </p:cBhvr>
                                      <p:rCtr x="2300" y="4700"/>
                                    </p:animMotion>
                                  </p:childTnLst>
                                </p:cTn>
                              </p:par>
                            </p:childTnLst>
                          </p:cTn>
                        </p:par>
                        <p:par>
                          <p:cTn id="37" fill="hold">
                            <p:stCondLst>
                              <p:cond delay="2000"/>
                            </p:stCondLst>
                            <p:childTnLst>
                              <p:par>
                                <p:cTn id="38" presetID="1" presetClass="entr" presetSubtype="0" fill="hold" grpId="0" nodeType="afterEffect">
                                  <p:stCondLst>
                                    <p:cond delay="0"/>
                                  </p:stCondLst>
                                  <p:childTnLst>
                                    <p:set>
                                      <p:cBhvr>
                                        <p:cTn id="39" dur="1" fill="hold">
                                          <p:stCondLst>
                                            <p:cond delay="0"/>
                                          </p:stCondLst>
                                        </p:cTn>
                                        <p:tgtEl>
                                          <p:spTgt spid="28"/>
                                        </p:tgtEl>
                                        <p:attrNameLst>
                                          <p:attrName>style.visibility</p:attrName>
                                        </p:attrNameLst>
                                      </p:cBhvr>
                                      <p:to>
                                        <p:strVal val="visible"/>
                                      </p:to>
                                    </p:set>
                                  </p:childTnLst>
                                </p:cTn>
                              </p:par>
                            </p:childTnLst>
                          </p:cTn>
                        </p:par>
                        <p:par>
                          <p:cTn id="40" fill="hold">
                            <p:stCondLst>
                              <p:cond delay="2000"/>
                            </p:stCondLst>
                            <p:childTnLst>
                              <p:par>
                                <p:cTn id="41" presetID="1" presetClass="entr" presetSubtype="0" fill="hold" grpId="0" nodeType="after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26"/>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6" grpId="1"/>
      <p:bldP spid="27" grpId="0" animBg="1"/>
      <p:bldP spid="27" grpId="1" animBg="1"/>
      <p:bldP spid="28" grpId="0" animBg="1"/>
      <p:bldP spid="29" grpId="0" animBg="1"/>
      <p:bldP spid="3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Workload Relocation Possible?</a:t>
            </a:r>
            <a:endParaRPr lang="en-US" dirty="0"/>
          </a:p>
        </p:txBody>
      </p:sp>
      <p:pic>
        <p:nvPicPr>
          <p:cNvPr id="4" name="Picture 3" descr="coveragecdf.eps"/>
          <p:cNvPicPr>
            <a:picLocks noChangeAspect="1"/>
          </p:cNvPicPr>
          <p:nvPr/>
        </p:nvPicPr>
        <p:blipFill>
          <a:blip r:embed="rId2" cstate="print"/>
          <a:stretch>
            <a:fillRect/>
          </a:stretch>
        </p:blipFill>
        <p:spPr>
          <a:xfrm>
            <a:off x="928687" y="1143000"/>
            <a:ext cx="7148513" cy="5099800"/>
          </a:xfrm>
          <a:prstGeom prst="rect">
            <a:avLst/>
          </a:prstGeom>
        </p:spPr>
      </p:pic>
    </p:spTree>
    <p:extLst>
      <p:ext uri="{BB962C8B-B14F-4D97-AF65-F5344CB8AC3E}">
        <p14:creationId xmlns:p14="http://schemas.microsoft.com/office/powerpoint/2010/main" val="38721028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 Parallels With Case Study I</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497891419"/>
              </p:ext>
            </p:extLst>
          </p:nvPr>
        </p:nvGraphicFramePr>
        <p:xfrm>
          <a:off x="381000" y="1397000"/>
          <a:ext cx="8534400" cy="3424162"/>
        </p:xfrm>
        <a:graphic>
          <a:graphicData uri="http://schemas.openxmlformats.org/drawingml/2006/table">
            <a:tbl>
              <a:tblPr firstRow="1" bandRow="1">
                <a:tableStyleId>{5940675A-B579-460E-94D1-54222C63F5DA}</a:tableStyleId>
              </a:tblPr>
              <a:tblGrid>
                <a:gridCol w="2895600"/>
                <a:gridCol w="2794000"/>
                <a:gridCol w="2844800"/>
              </a:tblGrid>
              <a:tr h="706362">
                <a:tc>
                  <a:txBody>
                    <a:bodyPr/>
                    <a:lstStyle/>
                    <a:p>
                      <a:pPr algn="ctr"/>
                      <a:r>
                        <a:rPr lang="en-US" sz="2400" b="1" dirty="0" smtClean="0"/>
                        <a:t>Parameter</a:t>
                      </a:r>
                      <a:endParaRPr lang="en-US" sz="24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b="1" dirty="0" smtClean="0"/>
                        <a:t>Cellular network</a:t>
                      </a:r>
                      <a:endParaRPr lang="en-US" sz="24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b="1" dirty="0" smtClean="0"/>
                        <a:t>Data centers</a:t>
                      </a:r>
                      <a:endParaRPr lang="en-US" sz="24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563638">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543076">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904724">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706362">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5" name="TextBox 4"/>
          <p:cNvSpPr txBox="1"/>
          <p:nvPr/>
        </p:nvSpPr>
        <p:spPr>
          <a:xfrm>
            <a:off x="391232" y="2158663"/>
            <a:ext cx="2420599" cy="461665"/>
          </a:xfrm>
          <a:prstGeom prst="rect">
            <a:avLst/>
          </a:prstGeom>
          <a:noFill/>
        </p:spPr>
        <p:txBody>
          <a:bodyPr wrap="none" rtlCol="0">
            <a:spAutoFit/>
          </a:bodyPr>
          <a:lstStyle/>
          <a:p>
            <a:r>
              <a:rPr lang="en-US" sz="2400" dirty="0">
                <a:solidFill>
                  <a:srgbClr val="FF0000"/>
                </a:solidFill>
              </a:rPr>
              <a:t>Network </a:t>
            </a:r>
            <a:r>
              <a:rPr lang="en-US" sz="2400" dirty="0" smtClean="0">
                <a:solidFill>
                  <a:srgbClr val="FF0000"/>
                </a:solidFill>
              </a:rPr>
              <a:t>resource</a:t>
            </a:r>
            <a:endParaRPr lang="en-US" sz="2400" dirty="0">
              <a:solidFill>
                <a:srgbClr val="FF0000"/>
              </a:solidFill>
            </a:endParaRPr>
          </a:p>
        </p:txBody>
      </p:sp>
      <p:sp>
        <p:nvSpPr>
          <p:cNvPr id="6" name="TextBox 5"/>
          <p:cNvSpPr txBox="1"/>
          <p:nvPr/>
        </p:nvSpPr>
        <p:spPr>
          <a:xfrm>
            <a:off x="398056" y="2701204"/>
            <a:ext cx="2723823" cy="461665"/>
          </a:xfrm>
          <a:prstGeom prst="rect">
            <a:avLst/>
          </a:prstGeom>
          <a:noFill/>
        </p:spPr>
        <p:txBody>
          <a:bodyPr wrap="none" rtlCol="0">
            <a:spAutoFit/>
          </a:bodyPr>
          <a:lstStyle/>
          <a:p>
            <a:r>
              <a:rPr lang="en-US" sz="2400" dirty="0">
                <a:solidFill>
                  <a:srgbClr val="FF0000"/>
                </a:solidFill>
              </a:rPr>
              <a:t>Workload relocation</a:t>
            </a:r>
          </a:p>
        </p:txBody>
      </p:sp>
      <p:sp>
        <p:nvSpPr>
          <p:cNvPr id="7" name="TextBox 6"/>
          <p:cNvSpPr txBox="1"/>
          <p:nvPr/>
        </p:nvSpPr>
        <p:spPr>
          <a:xfrm>
            <a:off x="391232" y="3312467"/>
            <a:ext cx="2369303" cy="461665"/>
          </a:xfrm>
          <a:prstGeom prst="rect">
            <a:avLst/>
          </a:prstGeom>
          <a:noFill/>
        </p:spPr>
        <p:txBody>
          <a:bodyPr wrap="none" rtlCol="0">
            <a:spAutoFit/>
          </a:bodyPr>
          <a:lstStyle/>
          <a:p>
            <a:r>
              <a:rPr lang="en-US" sz="2400" dirty="0">
                <a:solidFill>
                  <a:srgbClr val="FF0000"/>
                </a:solidFill>
              </a:rPr>
              <a:t>Resource pruning</a:t>
            </a:r>
          </a:p>
        </p:txBody>
      </p:sp>
      <p:sp>
        <p:nvSpPr>
          <p:cNvPr id="8" name="TextBox 7"/>
          <p:cNvSpPr txBox="1"/>
          <p:nvPr/>
        </p:nvSpPr>
        <p:spPr>
          <a:xfrm>
            <a:off x="377584" y="4267200"/>
            <a:ext cx="2112117" cy="461665"/>
          </a:xfrm>
          <a:prstGeom prst="rect">
            <a:avLst/>
          </a:prstGeom>
          <a:noFill/>
        </p:spPr>
        <p:txBody>
          <a:bodyPr wrap="none" rtlCol="0">
            <a:spAutoFit/>
          </a:bodyPr>
          <a:lstStyle/>
          <a:p>
            <a:r>
              <a:rPr lang="en-US" sz="2400" dirty="0">
                <a:solidFill>
                  <a:srgbClr val="FF0000"/>
                </a:solidFill>
              </a:rPr>
              <a:t>Transition </a:t>
            </a:r>
            <a:r>
              <a:rPr lang="en-US" sz="2400" dirty="0" smtClean="0">
                <a:solidFill>
                  <a:srgbClr val="FF0000"/>
                </a:solidFill>
              </a:rPr>
              <a:t>costs</a:t>
            </a:r>
            <a:endParaRPr lang="en-US" sz="2400" dirty="0">
              <a:solidFill>
                <a:srgbClr val="FF0000"/>
              </a:solidFill>
            </a:endParaRPr>
          </a:p>
        </p:txBody>
      </p:sp>
      <p:sp>
        <p:nvSpPr>
          <p:cNvPr id="9" name="TextBox 8"/>
          <p:cNvSpPr txBox="1"/>
          <p:nvPr/>
        </p:nvSpPr>
        <p:spPr>
          <a:xfrm>
            <a:off x="3276600" y="2158663"/>
            <a:ext cx="662361" cy="461665"/>
          </a:xfrm>
          <a:prstGeom prst="rect">
            <a:avLst/>
          </a:prstGeom>
          <a:noFill/>
        </p:spPr>
        <p:txBody>
          <a:bodyPr wrap="none" rtlCol="0">
            <a:spAutoFit/>
          </a:bodyPr>
          <a:lstStyle/>
          <a:p>
            <a:r>
              <a:rPr lang="en-US" sz="2400" dirty="0" smtClean="0"/>
              <a:t>TRX</a:t>
            </a:r>
            <a:endParaRPr lang="en-US" sz="2400" dirty="0"/>
          </a:p>
        </p:txBody>
      </p:sp>
      <p:sp>
        <p:nvSpPr>
          <p:cNvPr id="10" name="TextBox 9"/>
          <p:cNvSpPr txBox="1"/>
          <p:nvPr/>
        </p:nvSpPr>
        <p:spPr>
          <a:xfrm>
            <a:off x="3276600" y="2701204"/>
            <a:ext cx="1755802" cy="461665"/>
          </a:xfrm>
          <a:prstGeom prst="rect">
            <a:avLst/>
          </a:prstGeom>
          <a:noFill/>
        </p:spPr>
        <p:txBody>
          <a:bodyPr wrap="none" rtlCol="0">
            <a:spAutoFit/>
          </a:bodyPr>
          <a:lstStyle/>
          <a:p>
            <a:r>
              <a:rPr lang="en-US" sz="2400" dirty="0"/>
              <a:t>Call hand </a:t>
            </a:r>
            <a:r>
              <a:rPr lang="en-US" sz="2400" dirty="0" smtClean="0"/>
              <a:t>off</a:t>
            </a:r>
            <a:endParaRPr lang="en-US" sz="2400" dirty="0"/>
          </a:p>
        </p:txBody>
      </p:sp>
      <p:sp>
        <p:nvSpPr>
          <p:cNvPr id="11" name="TextBox 10"/>
          <p:cNvSpPr txBox="1"/>
          <p:nvPr/>
        </p:nvSpPr>
        <p:spPr>
          <a:xfrm>
            <a:off x="3276600" y="4267199"/>
            <a:ext cx="1423788" cy="461665"/>
          </a:xfrm>
          <a:prstGeom prst="rect">
            <a:avLst/>
          </a:prstGeom>
          <a:noFill/>
        </p:spPr>
        <p:txBody>
          <a:bodyPr wrap="none" rtlCol="0">
            <a:spAutoFit/>
          </a:bodyPr>
          <a:lstStyle/>
          <a:p>
            <a:r>
              <a:rPr lang="en-US" sz="2400" dirty="0" smtClean="0"/>
              <a:t>Negligible</a:t>
            </a:r>
            <a:endParaRPr lang="en-US" sz="2400" dirty="0"/>
          </a:p>
        </p:txBody>
      </p:sp>
      <p:sp>
        <p:nvSpPr>
          <p:cNvPr id="12" name="TextBox 11"/>
          <p:cNvSpPr txBox="1"/>
          <p:nvPr/>
        </p:nvSpPr>
        <p:spPr>
          <a:xfrm>
            <a:off x="6070135" y="2131367"/>
            <a:ext cx="1102610" cy="461665"/>
          </a:xfrm>
          <a:prstGeom prst="rect">
            <a:avLst/>
          </a:prstGeom>
          <a:noFill/>
        </p:spPr>
        <p:txBody>
          <a:bodyPr wrap="none" rtlCol="0">
            <a:spAutoFit/>
          </a:bodyPr>
          <a:lstStyle/>
          <a:p>
            <a:r>
              <a:rPr lang="en-US" sz="2400" dirty="0" smtClean="0"/>
              <a:t>Servers</a:t>
            </a:r>
            <a:endParaRPr lang="en-US" sz="2400" dirty="0"/>
          </a:p>
        </p:txBody>
      </p:sp>
      <p:sp>
        <p:nvSpPr>
          <p:cNvPr id="13" name="TextBox 12"/>
          <p:cNvSpPr txBox="1"/>
          <p:nvPr/>
        </p:nvSpPr>
        <p:spPr>
          <a:xfrm>
            <a:off x="6070135" y="2701204"/>
            <a:ext cx="1953035" cy="461665"/>
          </a:xfrm>
          <a:prstGeom prst="rect">
            <a:avLst/>
          </a:prstGeom>
          <a:noFill/>
        </p:spPr>
        <p:txBody>
          <a:bodyPr wrap="none" rtlCol="0">
            <a:spAutoFit/>
          </a:bodyPr>
          <a:lstStyle/>
          <a:p>
            <a:r>
              <a:rPr lang="en-US" sz="2400" dirty="0"/>
              <a:t>Client </a:t>
            </a:r>
            <a:r>
              <a:rPr lang="en-US" sz="2400" dirty="0" smtClean="0"/>
              <a:t>redirect</a:t>
            </a:r>
            <a:endParaRPr lang="en-US" sz="2400" dirty="0"/>
          </a:p>
        </p:txBody>
      </p:sp>
      <p:sp>
        <p:nvSpPr>
          <p:cNvPr id="14" name="TextBox 13"/>
          <p:cNvSpPr txBox="1"/>
          <p:nvPr/>
        </p:nvSpPr>
        <p:spPr>
          <a:xfrm>
            <a:off x="6072979" y="3223147"/>
            <a:ext cx="2766221" cy="830997"/>
          </a:xfrm>
          <a:prstGeom prst="rect">
            <a:avLst/>
          </a:prstGeom>
          <a:noFill/>
        </p:spPr>
        <p:txBody>
          <a:bodyPr wrap="square" rtlCol="0">
            <a:spAutoFit/>
          </a:bodyPr>
          <a:lstStyle/>
          <a:p>
            <a:r>
              <a:rPr lang="en-US" sz="2400" dirty="0"/>
              <a:t>Server shutdown / idle / </a:t>
            </a:r>
            <a:r>
              <a:rPr lang="en-US" sz="2400" dirty="0" smtClean="0"/>
              <a:t>hibernate</a:t>
            </a:r>
            <a:endParaRPr lang="en-US" sz="2400" dirty="0"/>
          </a:p>
        </p:txBody>
      </p:sp>
      <p:sp>
        <p:nvSpPr>
          <p:cNvPr id="15" name="TextBox 14"/>
          <p:cNvSpPr txBox="1"/>
          <p:nvPr/>
        </p:nvSpPr>
        <p:spPr>
          <a:xfrm>
            <a:off x="6070135" y="4062478"/>
            <a:ext cx="2388065" cy="830997"/>
          </a:xfrm>
          <a:prstGeom prst="rect">
            <a:avLst/>
          </a:prstGeom>
          <a:noFill/>
        </p:spPr>
        <p:txBody>
          <a:bodyPr wrap="square" rtlCol="0">
            <a:spAutoFit/>
          </a:bodyPr>
          <a:lstStyle/>
          <a:p>
            <a:r>
              <a:rPr lang="en-US" sz="2400" dirty="0"/>
              <a:t>(De)activation </a:t>
            </a:r>
            <a:r>
              <a:rPr lang="en-US" sz="2400" dirty="0" smtClean="0"/>
              <a:t>overheads</a:t>
            </a:r>
            <a:endParaRPr lang="en-US" sz="2400" dirty="0"/>
          </a:p>
        </p:txBody>
      </p:sp>
      <p:sp>
        <p:nvSpPr>
          <p:cNvPr id="16" name="TextBox 15"/>
          <p:cNvSpPr txBox="1"/>
          <p:nvPr/>
        </p:nvSpPr>
        <p:spPr>
          <a:xfrm>
            <a:off x="3290425" y="3407812"/>
            <a:ext cx="2363276" cy="461665"/>
          </a:xfrm>
          <a:prstGeom prst="rect">
            <a:avLst/>
          </a:prstGeom>
          <a:noFill/>
        </p:spPr>
        <p:txBody>
          <a:bodyPr wrap="none" rtlCol="0">
            <a:spAutoFit/>
          </a:bodyPr>
          <a:lstStyle/>
          <a:p>
            <a:r>
              <a:rPr lang="en-US" sz="2400" dirty="0"/>
              <a:t>BTS Power </a:t>
            </a:r>
            <a:r>
              <a:rPr lang="en-US" sz="2400" dirty="0" smtClean="0"/>
              <a:t>Saving</a:t>
            </a:r>
            <a:endParaRPr lang="en-US" sz="2400" dirty="0"/>
          </a:p>
        </p:txBody>
      </p:sp>
    </p:spTree>
    <p:extLst>
      <p:ext uri="{BB962C8B-B14F-4D97-AF65-F5344CB8AC3E}">
        <p14:creationId xmlns:p14="http://schemas.microsoft.com/office/powerpoint/2010/main" val="1938053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13" grpId="0"/>
      <p:bldP spid="14" grpId="0"/>
      <p:bldP spid="15" grpId="0"/>
      <p:bldP spid="1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Formulation </a:t>
            </a:r>
            <a:endParaRPr lang="en-US" dirty="0"/>
          </a:p>
        </p:txBody>
      </p:sp>
      <mc:AlternateContent xmlns:mc="http://schemas.openxmlformats.org/markup-compatibility/2006" xmlns:a14="http://schemas.microsoft.com/office/drawing/2010/main">
        <mc:Choice Requires="a14">
          <p:sp>
            <p:nvSpPr>
              <p:cNvPr id="4" name="TextBox 3"/>
              <p:cNvSpPr txBox="1"/>
              <p:nvPr/>
            </p:nvSpPr>
            <p:spPr>
              <a:xfrm>
                <a:off x="-35215" y="1905000"/>
                <a:ext cx="2702215" cy="131734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a:rPr>
                        <m:t>𝑚𝑖𝑛𝑖𝑚𝑖𝑧𝑒</m:t>
                      </m:r>
                      <m:nary>
                        <m:naryPr>
                          <m:chr m:val="∑"/>
                          <m:ctrlPr>
                            <a:rPr lang="en-US" sz="2800" i="1" smtClean="0">
                              <a:latin typeface="Cambria Math"/>
                            </a:rPr>
                          </m:ctrlPr>
                        </m:naryPr>
                        <m:sub>
                          <m:r>
                            <m:rPr>
                              <m:brk m:alnAt="23"/>
                            </m:rPr>
                            <a:rPr lang="en-US" sz="2800" b="0" i="1" smtClean="0">
                              <a:latin typeface="Cambria Math"/>
                            </a:rPr>
                            <m:t>𝑗</m:t>
                          </m:r>
                          <m:r>
                            <a:rPr lang="en-US" sz="2800" b="0" i="1" smtClean="0">
                              <a:latin typeface="Cambria Math"/>
                            </a:rPr>
                            <m:t>=1</m:t>
                          </m:r>
                        </m:sub>
                        <m:sup>
                          <m:r>
                            <a:rPr lang="en-US" sz="2800" b="0" i="1" smtClean="0">
                              <a:latin typeface="Cambria Math"/>
                            </a:rPr>
                            <m:t>𝑚</m:t>
                          </m:r>
                        </m:sup>
                        <m:e/>
                      </m:nary>
                    </m:oMath>
                  </m:oMathPara>
                </a14:m>
                <a:endParaRPr lang="en-US" sz="2800" dirty="0"/>
              </a:p>
            </p:txBody>
          </p:sp>
        </mc:Choice>
        <mc:Fallback xmlns="">
          <p:sp>
            <p:nvSpPr>
              <p:cNvPr id="4" name="TextBox 3"/>
              <p:cNvSpPr txBox="1">
                <a:spLocks noRot="1" noChangeAspect="1" noMove="1" noResize="1" noEditPoints="1" noAdjustHandles="1" noChangeArrowheads="1" noChangeShapeType="1" noTextEdit="1"/>
              </p:cNvSpPr>
              <p:nvPr/>
            </p:nvSpPr>
            <p:spPr>
              <a:xfrm>
                <a:off x="-35215" y="1905000"/>
                <a:ext cx="2702215" cy="1317348"/>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2057400" y="1905000"/>
                <a:ext cx="1132490" cy="12685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ctrlPr>
                            <a:rPr lang="en-US" sz="2800" i="1" smtClean="0">
                              <a:latin typeface="Cambria Math"/>
                            </a:rPr>
                          </m:ctrlPr>
                        </m:naryPr>
                        <m:sub>
                          <m:r>
                            <m:rPr>
                              <m:brk m:alnAt="23"/>
                            </m:rPr>
                            <a:rPr lang="en-US" sz="2800" b="0" i="1" smtClean="0">
                              <a:latin typeface="Cambria Math"/>
                            </a:rPr>
                            <m:t>𝑖</m:t>
                          </m:r>
                          <m:r>
                            <a:rPr lang="en-US" sz="2800" b="0" i="1" smtClean="0">
                              <a:latin typeface="Cambria Math"/>
                            </a:rPr>
                            <m:t>=1</m:t>
                          </m:r>
                        </m:sub>
                        <m:sup>
                          <m:r>
                            <a:rPr lang="en-US" sz="2800" b="0" i="1" smtClean="0">
                              <a:latin typeface="Cambria Math"/>
                            </a:rPr>
                            <m:t>𝑛</m:t>
                          </m:r>
                        </m:sup>
                        <m:e/>
                      </m:nary>
                    </m:oMath>
                  </m:oMathPara>
                </a14:m>
                <a:endParaRPr 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2057400" y="1905000"/>
                <a:ext cx="1132490" cy="1268552"/>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2590800" y="2296180"/>
                <a:ext cx="53790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a:rPr>
                          </m:ctrlPr>
                        </m:sSubPr>
                        <m:e>
                          <m:r>
                            <a:rPr lang="en-US" sz="2800" b="0" i="1" smtClean="0">
                              <a:latin typeface="Cambria Math"/>
                            </a:rPr>
                            <m:t>𝑐</m:t>
                          </m:r>
                        </m:e>
                        <m:sub>
                          <m:r>
                            <a:rPr lang="en-US" sz="2800" b="0" i="1" smtClean="0">
                              <a:latin typeface="Cambria Math"/>
                            </a:rPr>
                            <m:t>𝑖</m:t>
                          </m:r>
                        </m:sub>
                      </m:sSub>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2590800" y="2296180"/>
                <a:ext cx="537904" cy="523220"/>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2925420" y="2256300"/>
                <a:ext cx="619144" cy="6266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800" i="1" smtClean="0">
                              <a:latin typeface="Cambria Math"/>
                            </a:rPr>
                          </m:ctrlPr>
                        </m:sSubSupPr>
                        <m:e>
                          <m:r>
                            <a:rPr lang="en-US" sz="2800" b="0" i="1" smtClean="0">
                              <a:latin typeface="Cambria Math"/>
                            </a:rPr>
                            <m:t>𝑒</m:t>
                          </m:r>
                        </m:e>
                        <m:sub>
                          <m:r>
                            <a:rPr lang="en-US" sz="2800" b="0" i="1" smtClean="0">
                              <a:latin typeface="Cambria Math"/>
                            </a:rPr>
                            <m:t>𝑖</m:t>
                          </m:r>
                        </m:sub>
                        <m:sup>
                          <m:r>
                            <a:rPr lang="en-US" sz="2800" b="0" i="1" smtClean="0">
                              <a:latin typeface="Cambria Math"/>
                            </a:rPr>
                            <m:t>𝑗</m:t>
                          </m:r>
                        </m:sup>
                      </m:sSubSup>
                    </m:oMath>
                  </m:oMathPara>
                </a14:m>
                <a:endParaRPr lang="en-US" sz="2800" dirty="0"/>
              </a:p>
            </p:txBody>
          </p:sp>
        </mc:Choice>
        <mc:Fallback xmlns="">
          <p:sp>
            <p:nvSpPr>
              <p:cNvPr id="7" name="TextBox 6"/>
              <p:cNvSpPr txBox="1">
                <a:spLocks noRot="1" noChangeAspect="1" noMove="1" noResize="1" noEditPoints="1" noAdjustHandles="1" noChangeArrowheads="1" noChangeShapeType="1" noTextEdit="1"/>
              </p:cNvSpPr>
              <p:nvPr/>
            </p:nvSpPr>
            <p:spPr>
              <a:xfrm>
                <a:off x="2925420" y="2256300"/>
                <a:ext cx="619144" cy="626646"/>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3276600" y="1920498"/>
                <a:ext cx="5776774" cy="120597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sz="2800" i="1" smtClean="0">
                              <a:latin typeface="Cambria Math"/>
                            </a:rPr>
                          </m:ctrlPr>
                        </m:dPr>
                        <m:e>
                          <m:sSubSup>
                            <m:sSubSupPr>
                              <m:ctrlPr>
                                <a:rPr lang="en-US" sz="2800" i="1" smtClean="0">
                                  <a:latin typeface="Cambria Math"/>
                                </a:rPr>
                              </m:ctrlPr>
                            </m:sSubSupPr>
                            <m:e>
                              <m:r>
                                <a:rPr lang="en-US" sz="2800" b="0" i="1" smtClean="0">
                                  <a:latin typeface="Cambria Math"/>
                                </a:rPr>
                                <m:t>𝑝</m:t>
                              </m:r>
                            </m:e>
                            <m:sub>
                              <m:r>
                                <a:rPr lang="en-US" sz="2800" b="0" i="1" smtClean="0">
                                  <a:latin typeface="Cambria Math"/>
                                </a:rPr>
                                <m:t>𝑗</m:t>
                              </m:r>
                            </m:sub>
                            <m:sup>
                              <m:r>
                                <a:rPr lang="en-US" sz="2800" b="0" i="1" smtClean="0">
                                  <a:latin typeface="Cambria Math"/>
                                </a:rPr>
                                <m:t>𝑖</m:t>
                              </m:r>
                            </m:sup>
                          </m:sSubSup>
                          <m:r>
                            <a:rPr lang="en-US" sz="2800" i="1" smtClean="0">
                              <a:latin typeface="Cambria Math"/>
                              <a:ea typeface="Cambria Math"/>
                            </a:rPr>
                            <m:t>𝜆</m:t>
                          </m:r>
                          <m:d>
                            <m:dPr>
                              <m:ctrlPr>
                                <a:rPr lang="en-US" sz="2800" i="1" smtClean="0">
                                  <a:latin typeface="Cambria Math"/>
                                  <a:ea typeface="Cambria Math"/>
                                </a:rPr>
                              </m:ctrlPr>
                            </m:dPr>
                            <m:e>
                              <m:r>
                                <a:rPr lang="en-US" sz="2800" b="0" i="1" smtClean="0">
                                  <a:latin typeface="Cambria Math"/>
                                  <a:ea typeface="Cambria Math"/>
                                </a:rPr>
                                <m:t>𝑓</m:t>
                              </m:r>
                              <m:r>
                                <a:rPr lang="en-US" sz="2800" b="0" i="1" smtClean="0">
                                  <a:latin typeface="Cambria Math"/>
                                  <a:ea typeface="Cambria Math"/>
                                </a:rPr>
                                <m:t>+</m:t>
                              </m:r>
                              <m:d>
                                <m:dPr>
                                  <m:ctrlPr>
                                    <a:rPr lang="en-US" sz="2800" b="0" i="1" smtClean="0">
                                      <a:latin typeface="Cambria Math"/>
                                      <a:ea typeface="Cambria Math"/>
                                    </a:rPr>
                                  </m:ctrlPr>
                                </m:dPr>
                                <m:e>
                                  <m:r>
                                    <a:rPr lang="en-US" sz="2800" b="0" i="1" smtClean="0">
                                      <a:latin typeface="Cambria Math"/>
                                      <a:ea typeface="Cambria Math"/>
                                    </a:rPr>
                                    <m:t>1−</m:t>
                                  </m:r>
                                  <m:r>
                                    <a:rPr lang="en-US" sz="2800" b="0" i="1" smtClean="0">
                                      <a:latin typeface="Cambria Math"/>
                                      <a:ea typeface="Cambria Math"/>
                                    </a:rPr>
                                    <m:t>𝑓</m:t>
                                  </m:r>
                                </m:e>
                              </m:d>
                              <m:f>
                                <m:fPr>
                                  <m:ctrlPr>
                                    <a:rPr lang="en-US" sz="2800" b="0" i="1" smtClean="0">
                                      <a:latin typeface="Cambria Math"/>
                                      <a:ea typeface="Cambria Math"/>
                                    </a:rPr>
                                  </m:ctrlPr>
                                </m:fPr>
                                <m:num>
                                  <m:sSubSup>
                                    <m:sSubSupPr>
                                      <m:ctrlPr>
                                        <a:rPr lang="en-US" sz="2800" b="0" i="1" smtClean="0">
                                          <a:latin typeface="Cambria Math"/>
                                          <a:ea typeface="Cambria Math"/>
                                        </a:rPr>
                                      </m:ctrlPr>
                                    </m:sSubSupPr>
                                    <m:e>
                                      <m:r>
                                        <a:rPr lang="en-US" sz="2800" b="0" i="1" smtClean="0">
                                          <a:latin typeface="Cambria Math"/>
                                          <a:ea typeface="Cambria Math"/>
                                        </a:rPr>
                                        <m:t>𝑥</m:t>
                                      </m:r>
                                    </m:e>
                                    <m:sub>
                                      <m:r>
                                        <a:rPr lang="en-US" sz="2800" b="0" i="1" smtClean="0">
                                          <a:latin typeface="Cambria Math"/>
                                          <a:ea typeface="Cambria Math"/>
                                        </a:rPr>
                                        <m:t>𝑗</m:t>
                                      </m:r>
                                    </m:sub>
                                    <m:sup>
                                      <m:r>
                                        <a:rPr lang="en-US" sz="2800" b="0" i="1" smtClean="0">
                                          <a:latin typeface="Cambria Math"/>
                                          <a:ea typeface="Cambria Math"/>
                                        </a:rPr>
                                        <m:t>𝑖</m:t>
                                      </m:r>
                                    </m:sup>
                                  </m:sSubSup>
                                </m:num>
                                <m:den>
                                  <m:sSub>
                                    <m:sSubPr>
                                      <m:ctrlPr>
                                        <a:rPr lang="en-US" sz="2800" b="0" i="1" smtClean="0">
                                          <a:latin typeface="Cambria Math"/>
                                          <a:ea typeface="Cambria Math"/>
                                        </a:rPr>
                                      </m:ctrlPr>
                                    </m:sSubPr>
                                    <m:e>
                                      <m:r>
                                        <a:rPr lang="en-US" sz="2800" b="0" i="1" smtClean="0">
                                          <a:latin typeface="Cambria Math"/>
                                          <a:ea typeface="Cambria Math"/>
                                        </a:rPr>
                                        <m:t>𝑐</m:t>
                                      </m:r>
                                    </m:e>
                                    <m:sub>
                                      <m:r>
                                        <a:rPr lang="en-US" sz="2800" b="0" i="1" smtClean="0">
                                          <a:latin typeface="Cambria Math"/>
                                          <a:ea typeface="Cambria Math"/>
                                        </a:rPr>
                                        <m:t>𝑖</m:t>
                                      </m:r>
                                    </m:sub>
                                  </m:sSub>
                                </m:den>
                              </m:f>
                            </m:e>
                          </m:d>
                          <m:r>
                            <a:rPr lang="en-US" sz="2800" b="0" i="1" smtClean="0">
                              <a:latin typeface="Cambria Math"/>
                              <a:ea typeface="Cambria Math"/>
                            </a:rPr>
                            <m:t>+</m:t>
                          </m:r>
                          <m:sSubSup>
                            <m:sSubSupPr>
                              <m:ctrlPr>
                                <a:rPr lang="en-US" sz="2800" b="0" i="1" smtClean="0">
                                  <a:latin typeface="Cambria Math"/>
                                  <a:ea typeface="Cambria Math"/>
                                </a:rPr>
                              </m:ctrlPr>
                            </m:sSubSupPr>
                            <m:e>
                              <m:r>
                                <a:rPr lang="en-US" sz="2800" b="0" i="1" smtClean="0">
                                  <a:latin typeface="Cambria Math"/>
                                  <a:ea typeface="Cambria Math"/>
                                </a:rPr>
                                <m:t>𝑏</m:t>
                              </m:r>
                            </m:e>
                            <m:sub>
                              <m:r>
                                <a:rPr lang="en-US" sz="2800" b="0" i="1" smtClean="0">
                                  <a:latin typeface="Cambria Math"/>
                                  <a:ea typeface="Cambria Math"/>
                                </a:rPr>
                                <m:t>𝑗</m:t>
                              </m:r>
                            </m:sub>
                            <m:sup>
                              <m:r>
                                <a:rPr lang="en-US" sz="2800" b="0" i="1" smtClean="0">
                                  <a:latin typeface="Cambria Math"/>
                                  <a:ea typeface="Cambria Math"/>
                                </a:rPr>
                                <m:t>𝑖</m:t>
                              </m:r>
                            </m:sup>
                          </m:sSubSup>
                          <m:r>
                            <a:rPr lang="en-US" sz="2800" b="0" i="1" smtClean="0">
                              <a:latin typeface="Cambria Math"/>
                              <a:ea typeface="Cambria Math"/>
                            </a:rPr>
                            <m:t>𝜎</m:t>
                          </m:r>
                          <m:r>
                            <a:rPr lang="en-US" sz="2800" b="0" i="1" smtClean="0">
                              <a:latin typeface="Cambria Math"/>
                              <a:ea typeface="Cambria Math"/>
                            </a:rPr>
                            <m:t>+</m:t>
                          </m:r>
                          <m:sSubSup>
                            <m:sSubSupPr>
                              <m:ctrlPr>
                                <a:rPr lang="en-US" sz="2800" b="0" i="1" smtClean="0">
                                  <a:latin typeface="Cambria Math"/>
                                  <a:ea typeface="Cambria Math"/>
                                </a:rPr>
                              </m:ctrlPr>
                            </m:sSubSupPr>
                            <m:e>
                              <m:r>
                                <a:rPr lang="en-US" sz="2800" b="0" i="1" smtClean="0">
                                  <a:latin typeface="Cambria Math"/>
                                  <a:ea typeface="Cambria Math"/>
                                </a:rPr>
                                <m:t>𝑠</m:t>
                              </m:r>
                            </m:e>
                            <m:sub>
                              <m:r>
                                <a:rPr lang="en-US" sz="2800" b="0" i="1" smtClean="0">
                                  <a:latin typeface="Cambria Math"/>
                                  <a:ea typeface="Cambria Math"/>
                                </a:rPr>
                                <m:t>𝑗</m:t>
                              </m:r>
                            </m:sub>
                            <m:sup>
                              <m:r>
                                <a:rPr lang="en-US" sz="2800" b="0" i="1" smtClean="0">
                                  <a:latin typeface="Cambria Math"/>
                                  <a:ea typeface="Cambria Math"/>
                                </a:rPr>
                                <m:t>𝑖</m:t>
                              </m:r>
                            </m:sup>
                          </m:sSubSup>
                          <m:r>
                            <a:rPr lang="en-US" sz="2800" b="0" i="1" smtClean="0">
                              <a:latin typeface="Cambria Math"/>
                              <a:ea typeface="Cambria Math"/>
                            </a:rPr>
                            <m:t>𝛿</m:t>
                          </m:r>
                        </m:e>
                      </m:d>
                    </m:oMath>
                  </m:oMathPara>
                </a14:m>
                <a:endParaRPr lang="en-US" sz="2800" dirty="0"/>
              </a:p>
            </p:txBody>
          </p:sp>
        </mc:Choice>
        <mc:Fallback xmlns="">
          <p:sp>
            <p:nvSpPr>
              <p:cNvPr id="8" name="TextBox 7"/>
              <p:cNvSpPr txBox="1">
                <a:spLocks noRot="1" noChangeAspect="1" noMove="1" noResize="1" noEditPoints="1" noAdjustHandles="1" noChangeArrowheads="1" noChangeShapeType="1" noTextEdit="1"/>
              </p:cNvSpPr>
              <p:nvPr/>
            </p:nvSpPr>
            <p:spPr>
              <a:xfrm>
                <a:off x="3276600" y="1920498"/>
                <a:ext cx="5776774" cy="1205971"/>
              </a:xfrm>
              <a:prstGeom prst="rect">
                <a:avLst/>
              </a:prstGeom>
              <a:blipFill rotWithShape="1">
                <a:blip r:embed="rId7"/>
                <a:stretch>
                  <a:fillRect/>
                </a:stretch>
              </a:blipFill>
            </p:spPr>
            <p:txBody>
              <a:bodyPr/>
              <a:lstStyle/>
              <a:p>
                <a:r>
                  <a:rPr lang="en-US">
                    <a:noFill/>
                  </a:rPr>
                  <a:t> </a:t>
                </a:r>
              </a:p>
            </p:txBody>
          </p:sp>
        </mc:Fallback>
      </mc:AlternateContent>
      <p:sp>
        <p:nvSpPr>
          <p:cNvPr id="9" name="Rounded Rectangular Callout 8"/>
          <p:cNvSpPr/>
          <p:nvPr/>
        </p:nvSpPr>
        <p:spPr>
          <a:xfrm>
            <a:off x="6248400" y="3657600"/>
            <a:ext cx="2743200" cy="609600"/>
          </a:xfrm>
          <a:prstGeom prst="wedgeRoundRectCallout">
            <a:avLst>
              <a:gd name="adj1" fmla="val 11370"/>
              <a:gd name="adj2" fmla="val -13072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(De)activation overheads negligible</a:t>
            </a:r>
            <a:endParaRPr lang="en-US" dirty="0"/>
          </a:p>
        </p:txBody>
      </p:sp>
      <mc:AlternateContent xmlns:mc="http://schemas.openxmlformats.org/markup-compatibility/2006" xmlns:a14="http://schemas.microsoft.com/office/drawing/2010/main">
        <mc:Choice Requires="a14">
          <p:sp>
            <p:nvSpPr>
              <p:cNvPr id="10" name="TextBox 9"/>
              <p:cNvSpPr txBox="1"/>
              <p:nvPr/>
            </p:nvSpPr>
            <p:spPr>
              <a:xfrm>
                <a:off x="3491262" y="1920498"/>
                <a:ext cx="3441648" cy="120597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800" i="1" smtClean="0">
                              <a:latin typeface="Cambria Math"/>
                            </a:rPr>
                          </m:ctrlPr>
                        </m:sSubSupPr>
                        <m:e>
                          <m:r>
                            <a:rPr lang="en-US" sz="2800" b="0" i="1" smtClean="0">
                              <a:latin typeface="Cambria Math"/>
                            </a:rPr>
                            <m:t>𝑝</m:t>
                          </m:r>
                        </m:e>
                        <m:sub>
                          <m:r>
                            <a:rPr lang="en-US" sz="2800" b="0" i="1" smtClean="0">
                              <a:latin typeface="Cambria Math"/>
                            </a:rPr>
                            <m:t>𝑗</m:t>
                          </m:r>
                        </m:sub>
                        <m:sup>
                          <m:r>
                            <a:rPr lang="en-US" sz="2800" b="0" i="1" smtClean="0">
                              <a:latin typeface="Cambria Math"/>
                            </a:rPr>
                            <m:t>𝑖</m:t>
                          </m:r>
                        </m:sup>
                      </m:sSubSup>
                      <m:r>
                        <a:rPr lang="en-US" sz="2800" i="1" smtClean="0">
                          <a:latin typeface="Cambria Math"/>
                          <a:ea typeface="Cambria Math"/>
                        </a:rPr>
                        <m:t>𝜆</m:t>
                      </m:r>
                      <m:d>
                        <m:dPr>
                          <m:ctrlPr>
                            <a:rPr lang="en-US" sz="2800" i="1" smtClean="0">
                              <a:latin typeface="Cambria Math"/>
                              <a:ea typeface="Cambria Math"/>
                            </a:rPr>
                          </m:ctrlPr>
                        </m:dPr>
                        <m:e>
                          <m:r>
                            <a:rPr lang="en-US" sz="2800" b="0" i="1" smtClean="0">
                              <a:latin typeface="Cambria Math"/>
                              <a:ea typeface="Cambria Math"/>
                            </a:rPr>
                            <m:t>𝑓</m:t>
                          </m:r>
                          <m:r>
                            <a:rPr lang="en-US" sz="2800" b="0" i="1" smtClean="0">
                              <a:latin typeface="Cambria Math"/>
                              <a:ea typeface="Cambria Math"/>
                            </a:rPr>
                            <m:t>+</m:t>
                          </m:r>
                          <m:d>
                            <m:dPr>
                              <m:ctrlPr>
                                <a:rPr lang="en-US" sz="2800" b="0" i="1" smtClean="0">
                                  <a:latin typeface="Cambria Math"/>
                                  <a:ea typeface="Cambria Math"/>
                                </a:rPr>
                              </m:ctrlPr>
                            </m:dPr>
                            <m:e>
                              <m:r>
                                <a:rPr lang="en-US" sz="2800" b="0" i="1" smtClean="0">
                                  <a:latin typeface="Cambria Math"/>
                                  <a:ea typeface="Cambria Math"/>
                                </a:rPr>
                                <m:t>1−</m:t>
                              </m:r>
                              <m:r>
                                <a:rPr lang="en-US" sz="2800" b="0" i="1" smtClean="0">
                                  <a:latin typeface="Cambria Math"/>
                                  <a:ea typeface="Cambria Math"/>
                                </a:rPr>
                                <m:t>𝑓</m:t>
                              </m:r>
                            </m:e>
                          </m:d>
                          <m:f>
                            <m:fPr>
                              <m:ctrlPr>
                                <a:rPr lang="en-US" sz="2800" b="0" i="1" smtClean="0">
                                  <a:latin typeface="Cambria Math"/>
                                  <a:ea typeface="Cambria Math"/>
                                </a:rPr>
                              </m:ctrlPr>
                            </m:fPr>
                            <m:num>
                              <m:sSubSup>
                                <m:sSubSupPr>
                                  <m:ctrlPr>
                                    <a:rPr lang="en-US" sz="2800" b="0" i="1" smtClean="0">
                                      <a:latin typeface="Cambria Math"/>
                                      <a:ea typeface="Cambria Math"/>
                                    </a:rPr>
                                  </m:ctrlPr>
                                </m:sSubSupPr>
                                <m:e>
                                  <m:r>
                                    <a:rPr lang="en-US" sz="2800" b="0" i="1" smtClean="0">
                                      <a:latin typeface="Cambria Math"/>
                                      <a:ea typeface="Cambria Math"/>
                                    </a:rPr>
                                    <m:t>𝑥</m:t>
                                  </m:r>
                                </m:e>
                                <m:sub>
                                  <m:r>
                                    <a:rPr lang="en-US" sz="2800" b="0" i="1" smtClean="0">
                                      <a:latin typeface="Cambria Math"/>
                                      <a:ea typeface="Cambria Math"/>
                                    </a:rPr>
                                    <m:t>𝑗</m:t>
                                  </m:r>
                                </m:sub>
                                <m:sup>
                                  <m:r>
                                    <a:rPr lang="en-US" sz="2800" b="0" i="1" smtClean="0">
                                      <a:latin typeface="Cambria Math"/>
                                      <a:ea typeface="Cambria Math"/>
                                    </a:rPr>
                                    <m:t>𝑖</m:t>
                                  </m:r>
                                </m:sup>
                              </m:sSubSup>
                            </m:num>
                            <m:den>
                              <m:sSub>
                                <m:sSubPr>
                                  <m:ctrlPr>
                                    <a:rPr lang="en-US" sz="2800" b="0" i="1" smtClean="0">
                                      <a:latin typeface="Cambria Math"/>
                                      <a:ea typeface="Cambria Math"/>
                                    </a:rPr>
                                  </m:ctrlPr>
                                </m:sSubPr>
                                <m:e>
                                  <m:r>
                                    <a:rPr lang="en-US" sz="2800" b="0" i="1" smtClean="0">
                                      <a:latin typeface="Cambria Math"/>
                                      <a:ea typeface="Cambria Math"/>
                                    </a:rPr>
                                    <m:t>𝑐</m:t>
                                  </m:r>
                                </m:e>
                                <m:sub>
                                  <m:r>
                                    <a:rPr lang="en-US" sz="2800" b="0" i="1" smtClean="0">
                                      <a:latin typeface="Cambria Math"/>
                                      <a:ea typeface="Cambria Math"/>
                                    </a:rPr>
                                    <m:t>𝑖</m:t>
                                  </m:r>
                                </m:sub>
                              </m:sSub>
                            </m:den>
                          </m:f>
                        </m:e>
                      </m:d>
                    </m:oMath>
                  </m:oMathPara>
                </a14:m>
                <a:endParaRPr lang="en-US" sz="2800" dirty="0"/>
              </a:p>
            </p:txBody>
          </p:sp>
        </mc:Choice>
        <mc:Fallback xmlns="">
          <p:sp>
            <p:nvSpPr>
              <p:cNvPr id="10" name="TextBox 9"/>
              <p:cNvSpPr txBox="1">
                <a:spLocks noRot="1" noChangeAspect="1" noMove="1" noResize="1" noEditPoints="1" noAdjustHandles="1" noChangeArrowheads="1" noChangeShapeType="1" noTextEdit="1"/>
              </p:cNvSpPr>
              <p:nvPr/>
            </p:nvSpPr>
            <p:spPr>
              <a:xfrm>
                <a:off x="3491262" y="1920498"/>
                <a:ext cx="3441648" cy="1205971"/>
              </a:xfrm>
              <a:prstGeom prst="rect">
                <a:avLst/>
              </a:prstGeom>
              <a:blipFill rotWithShape="1">
                <a:blip r:embed="rId8"/>
                <a:stretch>
                  <a:fillRect/>
                </a:stretch>
              </a:blipFill>
            </p:spPr>
            <p:txBody>
              <a:bodyPr/>
              <a:lstStyle/>
              <a:p>
                <a:r>
                  <a:rPr lang="en-US">
                    <a:noFill/>
                  </a:rPr>
                  <a:t> </a:t>
                </a:r>
              </a:p>
            </p:txBody>
          </p:sp>
        </mc:Fallback>
      </mc:AlternateContent>
      <p:sp>
        <p:nvSpPr>
          <p:cNvPr id="11" name="Rounded Rectangular Callout 10"/>
          <p:cNvSpPr/>
          <p:nvPr/>
        </p:nvSpPr>
        <p:spPr>
          <a:xfrm>
            <a:off x="3276600" y="3733800"/>
            <a:ext cx="1828800" cy="685800"/>
          </a:xfrm>
          <a:prstGeom prst="wedgeRoundRectCallout">
            <a:avLst>
              <a:gd name="adj1" fmla="val 16006"/>
              <a:gd name="adj2" fmla="val -19157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Contributes a constant</a:t>
            </a:r>
            <a:endParaRPr lang="en-US" dirty="0"/>
          </a:p>
        </p:txBody>
      </p:sp>
      <p:sp>
        <p:nvSpPr>
          <p:cNvPr id="12" name="Left Brace 11"/>
          <p:cNvSpPr/>
          <p:nvPr/>
        </p:nvSpPr>
        <p:spPr>
          <a:xfrm rot="16200000">
            <a:off x="7712988" y="2146519"/>
            <a:ext cx="457200" cy="1524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ounded Rectangular Callout 12"/>
          <p:cNvSpPr/>
          <p:nvPr/>
        </p:nvSpPr>
        <p:spPr>
          <a:xfrm>
            <a:off x="304800" y="3657600"/>
            <a:ext cx="2554952" cy="762000"/>
          </a:xfrm>
          <a:prstGeom prst="wedgeRoundRectCallout">
            <a:avLst>
              <a:gd name="adj1" fmla="val 59845"/>
              <a:gd name="adj2" fmla="val -16122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Electricity price diversity may be ignored</a:t>
            </a:r>
            <a:endParaRPr lang="en-US" dirty="0"/>
          </a:p>
        </p:txBody>
      </p:sp>
      <mc:AlternateContent xmlns:mc="http://schemas.openxmlformats.org/markup-compatibility/2006" xmlns:a14="http://schemas.microsoft.com/office/drawing/2010/main">
        <mc:Choice Requires="a14">
          <p:sp>
            <p:nvSpPr>
              <p:cNvPr id="14" name="TextBox 13"/>
              <p:cNvSpPr txBox="1"/>
              <p:nvPr/>
            </p:nvSpPr>
            <p:spPr>
              <a:xfrm>
                <a:off x="2895600" y="2253500"/>
                <a:ext cx="2547813" cy="68730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3200" i="1" smtClean="0">
                              <a:latin typeface="Cambria Math"/>
                            </a:rPr>
                          </m:ctrlPr>
                        </m:sSubSupPr>
                        <m:e>
                          <m:r>
                            <a:rPr lang="en-US" sz="3200" b="0" i="1" smtClean="0">
                              <a:latin typeface="Cambria Math"/>
                            </a:rPr>
                            <m:t>𝑝</m:t>
                          </m:r>
                        </m:e>
                        <m:sub>
                          <m:r>
                            <a:rPr lang="en-US" sz="3200" b="0" i="1" smtClean="0">
                              <a:latin typeface="Cambria Math"/>
                            </a:rPr>
                            <m:t>𝑗</m:t>
                          </m:r>
                        </m:sub>
                        <m:sup>
                          <m:r>
                            <a:rPr lang="en-US" sz="3200" b="0" i="1" smtClean="0">
                              <a:latin typeface="Cambria Math"/>
                            </a:rPr>
                            <m:t>𝑖</m:t>
                          </m:r>
                        </m:sup>
                      </m:sSubSup>
                      <m:r>
                        <a:rPr lang="en-US" sz="3200" i="1" smtClean="0">
                          <a:latin typeface="Cambria Math"/>
                          <a:ea typeface="Cambria Math"/>
                        </a:rPr>
                        <m:t>𝜆</m:t>
                      </m:r>
                      <m:d>
                        <m:dPr>
                          <m:ctrlPr>
                            <a:rPr lang="en-US" sz="3200" b="0" i="1" smtClean="0">
                              <a:latin typeface="Cambria Math"/>
                              <a:ea typeface="Cambria Math"/>
                            </a:rPr>
                          </m:ctrlPr>
                        </m:dPr>
                        <m:e>
                          <m:r>
                            <a:rPr lang="en-US" sz="3200" b="0" i="1" smtClean="0">
                              <a:latin typeface="Cambria Math"/>
                              <a:ea typeface="Cambria Math"/>
                            </a:rPr>
                            <m:t>1−</m:t>
                          </m:r>
                          <m:r>
                            <a:rPr lang="en-US" sz="3200" b="0" i="1" smtClean="0">
                              <a:latin typeface="Cambria Math"/>
                              <a:ea typeface="Cambria Math"/>
                            </a:rPr>
                            <m:t>𝑓</m:t>
                          </m:r>
                        </m:e>
                      </m:d>
                      <m:sSubSup>
                        <m:sSubSupPr>
                          <m:ctrlPr>
                            <a:rPr lang="en-US" sz="3200" b="0" i="1" smtClean="0">
                              <a:latin typeface="Cambria Math"/>
                              <a:ea typeface="Cambria Math"/>
                            </a:rPr>
                          </m:ctrlPr>
                        </m:sSubSupPr>
                        <m:e>
                          <m:r>
                            <a:rPr lang="en-US" sz="3200" b="0" i="1" smtClean="0">
                              <a:latin typeface="Cambria Math"/>
                              <a:ea typeface="Cambria Math"/>
                            </a:rPr>
                            <m:t>𝑥</m:t>
                          </m:r>
                        </m:e>
                        <m:sub>
                          <m:r>
                            <a:rPr lang="en-US" sz="3200" b="0" i="1" smtClean="0">
                              <a:latin typeface="Cambria Math"/>
                              <a:ea typeface="Cambria Math"/>
                            </a:rPr>
                            <m:t>𝑗</m:t>
                          </m:r>
                        </m:sub>
                        <m:sup>
                          <m:r>
                            <a:rPr lang="en-US" sz="3200" b="0" i="1" smtClean="0">
                              <a:latin typeface="Cambria Math"/>
                              <a:ea typeface="Cambria Math"/>
                            </a:rPr>
                            <m:t>𝑖</m:t>
                          </m:r>
                        </m:sup>
                      </m:sSubSup>
                    </m:oMath>
                  </m:oMathPara>
                </a14:m>
                <a:endParaRPr lang="en-US" sz="3200" dirty="0"/>
              </a:p>
            </p:txBody>
          </p:sp>
        </mc:Choice>
        <mc:Fallback xmlns="">
          <p:sp>
            <p:nvSpPr>
              <p:cNvPr id="14" name="TextBox 13"/>
              <p:cNvSpPr txBox="1">
                <a:spLocks noRot="1" noChangeAspect="1" noMove="1" noResize="1" noEditPoints="1" noAdjustHandles="1" noChangeArrowheads="1" noChangeShapeType="1" noTextEdit="1"/>
              </p:cNvSpPr>
              <p:nvPr/>
            </p:nvSpPr>
            <p:spPr>
              <a:xfrm>
                <a:off x="2895600" y="2253500"/>
                <a:ext cx="2547813" cy="687304"/>
              </a:xfrm>
              <a:prstGeom prst="rect">
                <a:avLst/>
              </a:prstGeom>
              <a:blipFill rotWithShape="1">
                <a:blip r:embed="rId9"/>
                <a:stretch>
                  <a:fillRect/>
                </a:stretch>
              </a:blipFill>
            </p:spPr>
            <p:txBody>
              <a:bodyPr/>
              <a:lstStyle/>
              <a:p>
                <a:r>
                  <a:rPr lang="en-US">
                    <a:noFill/>
                  </a:rPr>
                  <a:t> </a:t>
                </a:r>
              </a:p>
            </p:txBody>
          </p:sp>
        </mc:Fallback>
      </mc:AlternateContent>
      <p:sp>
        <p:nvSpPr>
          <p:cNvPr id="15" name="Rounded Rectangular Callout 14"/>
          <p:cNvSpPr/>
          <p:nvPr/>
        </p:nvSpPr>
        <p:spPr>
          <a:xfrm>
            <a:off x="1981200" y="4267200"/>
            <a:ext cx="2590800" cy="533400"/>
          </a:xfrm>
          <a:prstGeom prst="wedgeRoundRectCallout">
            <a:avLst>
              <a:gd name="adj1" fmla="val -32198"/>
              <a:gd name="adj2" fmla="val -25420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Constant</a:t>
            </a:r>
            <a:endParaRPr lang="en-US" dirty="0"/>
          </a:p>
        </p:txBody>
      </p:sp>
      <p:sp>
        <p:nvSpPr>
          <p:cNvPr id="16" name="Rounded Rectangular Callout 15"/>
          <p:cNvSpPr/>
          <p:nvPr/>
        </p:nvSpPr>
        <p:spPr>
          <a:xfrm>
            <a:off x="1981200" y="4267200"/>
            <a:ext cx="2590800" cy="533400"/>
          </a:xfrm>
          <a:prstGeom prst="wedgeRoundRectCallout">
            <a:avLst>
              <a:gd name="adj1" fmla="val 67702"/>
              <a:gd name="adj2" fmla="val -31813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Constant</a:t>
            </a:r>
            <a:endParaRPr lang="en-US" dirty="0"/>
          </a:p>
        </p:txBody>
      </p:sp>
      <p:sp>
        <p:nvSpPr>
          <p:cNvPr id="17" name="Rounded Rectangular Callout 16"/>
          <p:cNvSpPr/>
          <p:nvPr/>
        </p:nvSpPr>
        <p:spPr>
          <a:xfrm>
            <a:off x="2133600" y="1066800"/>
            <a:ext cx="2590800" cy="533400"/>
          </a:xfrm>
          <a:prstGeom prst="wedgeRoundRectCallout">
            <a:avLst>
              <a:gd name="adj1" fmla="val 6685"/>
              <a:gd name="adj2" fmla="val 18453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Constant</a:t>
            </a:r>
            <a:endParaRPr lang="en-US" dirty="0"/>
          </a:p>
        </p:txBody>
      </p:sp>
      <mc:AlternateContent xmlns:mc="http://schemas.openxmlformats.org/markup-compatibility/2006" xmlns:a14="http://schemas.microsoft.com/office/drawing/2010/main">
        <mc:Choice Requires="a14">
          <p:sp>
            <p:nvSpPr>
              <p:cNvPr id="18" name="TextBox 17"/>
              <p:cNvSpPr txBox="1"/>
              <p:nvPr/>
            </p:nvSpPr>
            <p:spPr>
              <a:xfrm>
                <a:off x="2650094" y="2240796"/>
                <a:ext cx="659219" cy="68730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3200" i="1" smtClean="0">
                              <a:latin typeface="Cambria Math"/>
                            </a:rPr>
                          </m:ctrlPr>
                        </m:sSubSupPr>
                        <m:e>
                          <m:r>
                            <a:rPr lang="en-US" sz="3200" b="0" i="1" smtClean="0">
                              <a:latin typeface="Cambria Math"/>
                            </a:rPr>
                            <m:t>𝑝</m:t>
                          </m:r>
                        </m:e>
                        <m:sub>
                          <m:r>
                            <a:rPr lang="en-US" sz="3200" b="0" i="1" smtClean="0">
                              <a:latin typeface="Cambria Math"/>
                            </a:rPr>
                            <m:t>𝑗</m:t>
                          </m:r>
                        </m:sub>
                        <m:sup>
                          <m:r>
                            <a:rPr lang="en-US" sz="3200" b="0" i="1" smtClean="0">
                              <a:latin typeface="Cambria Math"/>
                            </a:rPr>
                            <m:t>𝑖</m:t>
                          </m:r>
                        </m:sup>
                      </m:sSubSup>
                    </m:oMath>
                  </m:oMathPara>
                </a14:m>
                <a:endParaRPr lang="en-US" sz="3200" dirty="0"/>
              </a:p>
            </p:txBody>
          </p:sp>
        </mc:Choice>
        <mc:Fallback xmlns="">
          <p:sp>
            <p:nvSpPr>
              <p:cNvPr id="18" name="TextBox 17"/>
              <p:cNvSpPr txBox="1">
                <a:spLocks noRot="1" noChangeAspect="1" noMove="1" noResize="1" noEditPoints="1" noAdjustHandles="1" noChangeArrowheads="1" noChangeShapeType="1" noTextEdit="1"/>
              </p:cNvSpPr>
              <p:nvPr/>
            </p:nvSpPr>
            <p:spPr>
              <a:xfrm>
                <a:off x="2650094" y="2240796"/>
                <a:ext cx="659219" cy="687304"/>
              </a:xfrm>
              <a:prstGeom prst="rect">
                <a:avLst/>
              </a:prstGeom>
              <a:blipFill rotWithShape="1">
                <a:blip r:embed="rId10"/>
                <a:stretch>
                  <a:fillRect/>
                </a:stretch>
              </a:blipFill>
            </p:spPr>
            <p:txBody>
              <a:bodyPr/>
              <a:lstStyle/>
              <a:p>
                <a:r>
                  <a:rPr lang="en-US">
                    <a:noFill/>
                  </a:rPr>
                  <a:t> </a:t>
                </a:r>
              </a:p>
            </p:txBody>
          </p:sp>
        </mc:Fallback>
      </mc:AlternateContent>
      <p:sp>
        <p:nvSpPr>
          <p:cNvPr id="19" name="Rounded Rectangular Callout 18"/>
          <p:cNvSpPr/>
          <p:nvPr/>
        </p:nvSpPr>
        <p:spPr>
          <a:xfrm>
            <a:off x="4144967" y="1333500"/>
            <a:ext cx="2590800" cy="539858"/>
          </a:xfrm>
          <a:prstGeom prst="wedgeRoundRectCallout">
            <a:avLst>
              <a:gd name="adj1" fmla="val -93813"/>
              <a:gd name="adj2" fmla="val 16156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Assume homogeneity</a:t>
            </a:r>
            <a:endParaRPr lang="en-US" dirty="0"/>
          </a:p>
        </p:txBody>
      </p:sp>
    </p:spTree>
    <p:extLst>
      <p:ext uri="{BB962C8B-B14F-4D97-AF65-F5344CB8AC3E}">
        <p14:creationId xmlns:p14="http://schemas.microsoft.com/office/powerpoint/2010/main" val="1210107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9"/>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12"/>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13"/>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10"/>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11"/>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1"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hidden"/>
                                      </p:to>
                                    </p:set>
                                  </p:childTnLst>
                                </p:cTn>
                              </p:par>
                              <p:par>
                                <p:cTn id="47" presetID="1" presetClass="exit" presetSubtype="0" fill="hold" grpId="2" nodeType="withEffect">
                                  <p:stCondLst>
                                    <p:cond delay="0"/>
                                  </p:stCondLst>
                                  <p:childTnLst>
                                    <p:set>
                                      <p:cBhvr>
                                        <p:cTn id="48" dur="1" fill="hold">
                                          <p:stCondLst>
                                            <p:cond delay="0"/>
                                          </p:stCondLst>
                                        </p:cTn>
                                        <p:tgtEl>
                                          <p:spTgt spid="19"/>
                                        </p:tgtEl>
                                        <p:attrNameLst>
                                          <p:attrName>style.visibility</p:attrName>
                                        </p:attrNameLst>
                                      </p:cBhvr>
                                      <p:to>
                                        <p:strVal val="hidden"/>
                                      </p:to>
                                    </p:set>
                                  </p:childTnLst>
                                </p:cTn>
                              </p:par>
                              <p:par>
                                <p:cTn id="49" presetID="1" presetClass="entr" presetSubtype="0"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14"/>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17"/>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16"/>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15"/>
                                        </p:tgtEl>
                                        <p:attrNameLst>
                                          <p:attrName>style.visibility</p:attrName>
                                        </p:attrNameLst>
                                      </p:cBhvr>
                                      <p:to>
                                        <p:strVal val="hidden"/>
                                      </p:to>
                                    </p:set>
                                  </p:childTnLst>
                                </p:cTn>
                              </p:par>
                              <p:par>
                                <p:cTn id="67" presetID="1" presetClass="entr" presetSubtype="0" fill="hold" grpId="0" nodeType="withEffect">
                                  <p:stCondLst>
                                    <p:cond delay="0"/>
                                  </p:stCondLst>
                                  <p:childTnLst>
                                    <p:set>
                                      <p:cBhvr>
                                        <p:cTn id="6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animBg="1"/>
      <p:bldP spid="9" grpId="1" animBg="1"/>
      <p:bldP spid="10" grpId="0"/>
      <p:bldP spid="10" grpId="1"/>
      <p:bldP spid="11" grpId="0" animBg="1"/>
      <p:bldP spid="11" grpId="1" animBg="1"/>
      <p:bldP spid="12" grpId="0" animBg="1"/>
      <p:bldP spid="12" grpId="1" animBg="1"/>
      <p:bldP spid="13" grpId="0" animBg="1"/>
      <p:bldP spid="13" grpId="1" animBg="1"/>
      <p:bldP spid="14" grpId="0"/>
      <p:bldP spid="14" grpId="1"/>
      <p:bldP spid="15" grpId="0" animBg="1"/>
      <p:bldP spid="15" grpId="1" animBg="1"/>
      <p:bldP spid="16" grpId="0" animBg="1"/>
      <p:bldP spid="16" grpId="1" animBg="1"/>
      <p:bldP spid="17" grpId="0" animBg="1"/>
      <p:bldP spid="17" grpId="1" animBg="1"/>
      <p:bldP spid="18" grpId="0"/>
      <p:bldP spid="19" grpId="1" animBg="1"/>
      <p:bldP spid="19" grpId="2"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Setup</a:t>
            </a:r>
            <a:endParaRPr lang="en-US" dirty="0"/>
          </a:p>
        </p:txBody>
      </p:sp>
      <p:sp>
        <p:nvSpPr>
          <p:cNvPr id="3" name="Content Placeholder 2"/>
          <p:cNvSpPr>
            <a:spLocks noGrp="1"/>
          </p:cNvSpPr>
          <p:nvPr>
            <p:ph idx="1"/>
          </p:nvPr>
        </p:nvSpPr>
        <p:spPr/>
        <p:txBody>
          <a:bodyPr/>
          <a:lstStyle/>
          <a:p>
            <a:r>
              <a:rPr lang="en-US" dirty="0" smtClean="0"/>
              <a:t>Call volume traces for 2 days at 26 urban BTSs</a:t>
            </a:r>
          </a:p>
          <a:p>
            <a:r>
              <a:rPr lang="en-US" dirty="0" smtClean="0"/>
              <a:t>Trace driven simulation:</a:t>
            </a:r>
          </a:p>
          <a:p>
            <a:pPr lvl="1"/>
            <a:r>
              <a:rPr lang="en-US" dirty="0" smtClean="0"/>
              <a:t>Periodically obtain optimal call placement</a:t>
            </a:r>
          </a:p>
          <a:p>
            <a:pPr lvl="1"/>
            <a:r>
              <a:rPr lang="en-US" dirty="0" smtClean="0"/>
              <a:t>Place BTSs with low-traffic in power-saving mode</a:t>
            </a:r>
            <a:endParaRPr lang="en-US" dirty="0"/>
          </a:p>
        </p:txBody>
      </p:sp>
    </p:spTree>
    <p:extLst>
      <p:ext uri="{BB962C8B-B14F-4D97-AF65-F5344CB8AC3E}">
        <p14:creationId xmlns:p14="http://schemas.microsoft.com/office/powerpoint/2010/main" val="364837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BTS Power Consumption Models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416311372"/>
              </p:ext>
            </p:extLst>
          </p:nvPr>
        </p:nvGraphicFramePr>
        <p:xfrm>
          <a:off x="1524000" y="1397000"/>
          <a:ext cx="6096000" cy="266192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rowSpan="2">
                  <a:txBody>
                    <a:bodyPr/>
                    <a:lstStyle/>
                    <a:p>
                      <a:pPr algn="ctr"/>
                      <a:r>
                        <a:rPr lang="en-US" dirty="0" smtClean="0"/>
                        <a:t>Parameter</a:t>
                      </a:r>
                      <a:endParaRPr lang="en-US" dirty="0"/>
                    </a:p>
                  </a:txBody>
                  <a:tcPr/>
                </a:tc>
                <a:tc gridSpan="3">
                  <a:txBody>
                    <a:bodyPr/>
                    <a:lstStyle/>
                    <a:p>
                      <a:pPr algn="ctr"/>
                      <a:r>
                        <a:rPr lang="en-US" dirty="0" smtClean="0"/>
                        <a:t>Value</a:t>
                      </a:r>
                      <a:endParaRPr lang="en-US" dirty="0"/>
                    </a:p>
                  </a:txBody>
                  <a:tcPr/>
                </a:tc>
                <a:tc hMerge="1">
                  <a:txBody>
                    <a:bodyPr/>
                    <a:lstStyle/>
                    <a:p>
                      <a:endParaRPr lang="en-US" dirty="0"/>
                    </a:p>
                  </a:txBody>
                  <a:tcPr/>
                </a:tc>
                <a:tc hMerge="1">
                  <a:txBody>
                    <a:bodyPr/>
                    <a:lstStyle/>
                    <a:p>
                      <a:endParaRPr lang="en-US" dirty="0"/>
                    </a:p>
                  </a:txBody>
                  <a:tcPr/>
                </a:tc>
              </a:tr>
              <a:tr h="370840">
                <a:tc vMerge="1">
                  <a:txBody>
                    <a:bodyPr/>
                    <a:lstStyle/>
                    <a:p>
                      <a:pPr algn="ctr"/>
                      <a:endParaRPr lang="en-US" dirty="0"/>
                    </a:p>
                  </a:txBody>
                  <a:tcPr/>
                </a:tc>
                <a:tc>
                  <a:txBody>
                    <a:bodyPr/>
                    <a:lstStyle/>
                    <a:p>
                      <a:pPr algn="ctr"/>
                      <a:r>
                        <a:rPr lang="en-US" dirty="0" smtClean="0"/>
                        <a:t>Model 1</a:t>
                      </a:r>
                      <a:endParaRPr lang="en-US" dirty="0"/>
                    </a:p>
                  </a:txBody>
                  <a:tcPr/>
                </a:tc>
                <a:tc>
                  <a:txBody>
                    <a:bodyPr/>
                    <a:lstStyle/>
                    <a:p>
                      <a:pPr algn="ctr"/>
                      <a:r>
                        <a:rPr lang="en-US" dirty="0" smtClean="0"/>
                        <a:t>Model</a:t>
                      </a:r>
                      <a:r>
                        <a:rPr lang="en-US" baseline="0" dirty="0" smtClean="0"/>
                        <a:t> 2</a:t>
                      </a:r>
                      <a:endParaRPr lang="en-US" dirty="0"/>
                    </a:p>
                  </a:txBody>
                  <a:tcPr/>
                </a:tc>
                <a:tc>
                  <a:txBody>
                    <a:bodyPr/>
                    <a:lstStyle/>
                    <a:p>
                      <a:pPr algn="ctr"/>
                      <a:r>
                        <a:rPr lang="en-US" dirty="0" smtClean="0"/>
                        <a:t>Model 3</a:t>
                      </a:r>
                      <a:endParaRPr lang="en-US" dirty="0"/>
                    </a:p>
                  </a:txBody>
                  <a:tcPr/>
                </a:tc>
              </a:tr>
              <a:tr h="370840">
                <a:tc>
                  <a:txBody>
                    <a:bodyPr/>
                    <a:lstStyle/>
                    <a:p>
                      <a:pPr algn="ctr"/>
                      <a:r>
                        <a:rPr lang="en-US" dirty="0" smtClean="0"/>
                        <a:t>Idle Power (W)</a:t>
                      </a:r>
                      <a:endParaRPr lang="en-US" dirty="0"/>
                    </a:p>
                  </a:txBody>
                  <a:tcPr/>
                </a:tc>
                <a:tc>
                  <a:txBody>
                    <a:bodyPr/>
                    <a:lstStyle/>
                    <a:p>
                      <a:pPr algn="ctr"/>
                      <a:r>
                        <a:rPr lang="en-US" dirty="0" smtClean="0"/>
                        <a:t>1425</a:t>
                      </a:r>
                      <a:endParaRPr lang="en-US" dirty="0"/>
                    </a:p>
                  </a:txBody>
                  <a:tcPr/>
                </a:tc>
                <a:tc>
                  <a:txBody>
                    <a:bodyPr/>
                    <a:lstStyle/>
                    <a:p>
                      <a:pPr algn="ctr"/>
                      <a:r>
                        <a:rPr lang="en-US" dirty="0" smtClean="0"/>
                        <a:t>2401.8</a:t>
                      </a:r>
                      <a:endParaRPr lang="en-US" dirty="0"/>
                    </a:p>
                  </a:txBody>
                  <a:tcPr/>
                </a:tc>
                <a:tc>
                  <a:txBody>
                    <a:bodyPr/>
                    <a:lstStyle/>
                    <a:p>
                      <a:pPr algn="ctr"/>
                      <a:r>
                        <a:rPr lang="en-US" dirty="0" smtClean="0"/>
                        <a:t>2341.5 </a:t>
                      </a:r>
                      <a:endParaRPr lang="en-US" dirty="0"/>
                    </a:p>
                  </a:txBody>
                  <a:tcPr/>
                </a:tc>
              </a:tr>
              <a:tr h="370840">
                <a:tc>
                  <a:txBody>
                    <a:bodyPr/>
                    <a:lstStyle/>
                    <a:p>
                      <a:pPr algn="ctr"/>
                      <a:r>
                        <a:rPr lang="en-US" dirty="0" smtClean="0"/>
                        <a:t>Peak</a:t>
                      </a:r>
                      <a:r>
                        <a:rPr lang="en-US" baseline="0" dirty="0" smtClean="0"/>
                        <a:t> Power (W)</a:t>
                      </a:r>
                      <a:endParaRPr lang="en-US" dirty="0"/>
                    </a:p>
                  </a:txBody>
                  <a:tcPr/>
                </a:tc>
                <a:tc>
                  <a:txBody>
                    <a:bodyPr/>
                    <a:lstStyle/>
                    <a:p>
                      <a:pPr algn="ctr"/>
                      <a:r>
                        <a:rPr lang="en-US" dirty="0" smtClean="0"/>
                        <a:t>1500</a:t>
                      </a:r>
                      <a:endParaRPr lang="en-US" dirty="0"/>
                    </a:p>
                  </a:txBody>
                  <a:tcPr/>
                </a:tc>
                <a:tc>
                  <a:txBody>
                    <a:bodyPr/>
                    <a:lstStyle/>
                    <a:p>
                      <a:pPr algn="ctr"/>
                      <a:r>
                        <a:rPr lang="en-US" dirty="0" smtClean="0"/>
                        <a:t>3887.5</a:t>
                      </a:r>
                      <a:endParaRPr lang="en-US" dirty="0"/>
                    </a:p>
                  </a:txBody>
                  <a:tcPr/>
                </a:tc>
                <a:tc>
                  <a:txBody>
                    <a:bodyPr/>
                    <a:lstStyle/>
                    <a:p>
                      <a:pPr algn="ctr"/>
                      <a:r>
                        <a:rPr lang="en-US" dirty="0" smtClean="0"/>
                        <a:t>2973.9</a:t>
                      </a:r>
                      <a:endParaRPr lang="en-US" dirty="0"/>
                    </a:p>
                  </a:txBody>
                  <a:tcPr/>
                </a:tc>
              </a:tr>
              <a:tr h="370840">
                <a:tc>
                  <a:txBody>
                    <a:bodyPr/>
                    <a:lstStyle/>
                    <a:p>
                      <a:pPr algn="ctr"/>
                      <a:r>
                        <a:rPr lang="en-US" dirty="0" smtClean="0"/>
                        <a:t>Power Saving per TRX (W)</a:t>
                      </a:r>
                      <a:endParaRPr lang="en-US" dirty="0"/>
                    </a:p>
                  </a:txBody>
                  <a:tcPr/>
                </a:tc>
                <a:tc>
                  <a:txBody>
                    <a:bodyPr/>
                    <a:lstStyle/>
                    <a:p>
                      <a:pPr algn="ctr"/>
                      <a:r>
                        <a:rPr lang="en-US" dirty="0" smtClean="0"/>
                        <a:t>20</a:t>
                      </a:r>
                      <a:endParaRPr lang="en-US" dirty="0"/>
                    </a:p>
                  </a:txBody>
                  <a:tcPr/>
                </a:tc>
                <a:tc>
                  <a:txBody>
                    <a:bodyPr/>
                    <a:lstStyle/>
                    <a:p>
                      <a:pPr algn="ctr"/>
                      <a:r>
                        <a:rPr lang="en-US" dirty="0" smtClean="0"/>
                        <a:t>50</a:t>
                      </a:r>
                      <a:endParaRPr lang="en-US" dirty="0"/>
                    </a:p>
                  </a:txBody>
                  <a:tcPr/>
                </a:tc>
                <a:tc>
                  <a:txBody>
                    <a:bodyPr/>
                    <a:lstStyle/>
                    <a:p>
                      <a:pPr algn="ctr"/>
                      <a:r>
                        <a:rPr lang="en-US" dirty="0" smtClean="0"/>
                        <a:t>100</a:t>
                      </a:r>
                      <a:endParaRPr lang="en-US" dirty="0"/>
                    </a:p>
                  </a:txBody>
                  <a:tcPr/>
                </a:tc>
              </a:tr>
            </a:tbl>
          </a:graphicData>
        </a:graphic>
      </p:graphicFrame>
    </p:spTree>
    <p:extLst>
      <p:ext uri="{BB962C8B-B14F-4D97-AF65-F5344CB8AC3E}">
        <p14:creationId xmlns:p14="http://schemas.microsoft.com/office/powerpoint/2010/main" val="37274684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Network Electricity Costs</a:t>
            </a:r>
            <a:endParaRPr lang="en-US" dirty="0"/>
          </a:p>
        </p:txBody>
      </p:sp>
      <p:sp>
        <p:nvSpPr>
          <p:cNvPr id="3" name="Content Placeholder 2"/>
          <p:cNvSpPr>
            <a:spLocks noGrp="1"/>
          </p:cNvSpPr>
          <p:nvPr>
            <p:ph idx="1"/>
          </p:nvPr>
        </p:nvSpPr>
        <p:spPr/>
        <p:txBody>
          <a:bodyPr/>
          <a:lstStyle/>
          <a:p>
            <a:r>
              <a:rPr lang="en-US" dirty="0" smtClean="0"/>
              <a:t>Facebook spent well over $1M / month on electricity bills in 2008 [TechCrunch]</a:t>
            </a:r>
          </a:p>
          <a:p>
            <a:r>
              <a:rPr lang="en-US" dirty="0" smtClean="0"/>
              <a:t>Telecom Italia’s annual electricity bill was $81M in 2012</a:t>
            </a:r>
          </a:p>
          <a:p>
            <a:r>
              <a:rPr lang="en-US" dirty="0" smtClean="0"/>
              <a:t>Electricity prices are rising</a:t>
            </a:r>
          </a:p>
          <a:p>
            <a:pPr lvl="1"/>
            <a:r>
              <a:rPr lang="en-US" dirty="0" smtClean="0"/>
              <a:t>Costs expected to increase further</a:t>
            </a:r>
          </a:p>
          <a:p>
            <a:r>
              <a:rPr lang="en-US" dirty="0" smtClean="0"/>
              <a:t>Can we reduce the electricity cost of these networks?</a:t>
            </a:r>
            <a:endParaRPr lang="en-US" dirty="0"/>
          </a:p>
        </p:txBody>
      </p:sp>
    </p:spTree>
    <p:extLst>
      <p:ext uri="{BB962C8B-B14F-4D97-AF65-F5344CB8AC3E}">
        <p14:creationId xmlns:p14="http://schemas.microsoft.com/office/powerpoint/2010/main" val="2176638589"/>
      </p:ext>
    </p:extLst>
  </p:cSld>
  <p:clrMapOvr>
    <a:masterClrMapping/>
  </p:clrMapOvr>
  <mc:AlternateContent xmlns:mc="http://schemas.openxmlformats.org/markup-compatibility/2006" xmlns:p14="http://schemas.microsoft.com/office/powerpoint/2010/main">
    <mc:Choice Requires="p14">
      <p:transition spd="slow" p14:dur="2000" advTm="65234"/>
    </mc:Choice>
    <mc:Fallback xmlns="">
      <p:transition spd="slow" advTm="6523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Results: Power-Saving Feature Only</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973659849"/>
              </p:ext>
            </p:extLst>
          </p:nvPr>
        </p:nvGraphicFramePr>
        <p:xfrm>
          <a:off x="609600" y="1793240"/>
          <a:ext cx="7467600" cy="1752600"/>
        </p:xfrm>
        <a:graphic>
          <a:graphicData uri="http://schemas.openxmlformats.org/drawingml/2006/table">
            <a:tbl>
              <a:tblPr firstRow="1" bandRow="1">
                <a:tableStyleId>{5C22544A-7EE6-4342-B048-85BDC9FD1C3A}</a:tableStyleId>
              </a:tblPr>
              <a:tblGrid>
                <a:gridCol w="3657600"/>
                <a:gridCol w="1295400"/>
                <a:gridCol w="1219200"/>
                <a:gridCol w="1295400"/>
              </a:tblGrid>
              <a:tr h="370840">
                <a:tc>
                  <a:txBody>
                    <a:bodyPr/>
                    <a:lstStyle/>
                    <a:p>
                      <a:r>
                        <a:rPr lang="en-US" dirty="0" smtClean="0"/>
                        <a:t>Energy</a:t>
                      </a:r>
                      <a:r>
                        <a:rPr lang="en-US" baseline="0" dirty="0" smtClean="0"/>
                        <a:t> savings</a:t>
                      </a:r>
                      <a:endParaRPr lang="en-US" dirty="0"/>
                    </a:p>
                  </a:txBody>
                  <a:tcPr/>
                </a:tc>
                <a:tc>
                  <a:txBody>
                    <a:bodyPr/>
                    <a:lstStyle/>
                    <a:p>
                      <a:r>
                        <a:rPr lang="en-US" dirty="0" smtClean="0"/>
                        <a:t>Model 1</a:t>
                      </a:r>
                      <a:endParaRPr lang="en-US" dirty="0"/>
                    </a:p>
                  </a:txBody>
                  <a:tcPr/>
                </a:tc>
                <a:tc>
                  <a:txBody>
                    <a:bodyPr/>
                    <a:lstStyle/>
                    <a:p>
                      <a:r>
                        <a:rPr lang="en-US" dirty="0" smtClean="0"/>
                        <a:t>Model 2</a:t>
                      </a:r>
                      <a:endParaRPr lang="en-US" dirty="0"/>
                    </a:p>
                  </a:txBody>
                  <a:tcPr/>
                </a:tc>
                <a:tc>
                  <a:txBody>
                    <a:bodyPr/>
                    <a:lstStyle/>
                    <a:p>
                      <a:r>
                        <a:rPr lang="en-US" dirty="0" smtClean="0"/>
                        <a:t>Model 3</a:t>
                      </a:r>
                      <a:endParaRPr lang="en-US" dirty="0"/>
                    </a:p>
                  </a:txBody>
                  <a:tcPr/>
                </a:tc>
              </a:tr>
              <a:tr h="370840">
                <a:tc>
                  <a:txBody>
                    <a:bodyPr/>
                    <a:lstStyle/>
                    <a:p>
                      <a:r>
                        <a:rPr lang="en-US" dirty="0" smtClean="0"/>
                        <a:t>Percentage</a:t>
                      </a:r>
                      <a:endParaRPr lang="en-US" dirty="0"/>
                    </a:p>
                  </a:txBody>
                  <a:tcPr/>
                </a:tc>
                <a:tc>
                  <a:txBody>
                    <a:bodyPr/>
                    <a:lstStyle/>
                    <a:p>
                      <a:r>
                        <a:rPr lang="en-US" dirty="0" smtClean="0"/>
                        <a:t>4.73%</a:t>
                      </a:r>
                      <a:endParaRPr lang="en-US" dirty="0"/>
                    </a:p>
                  </a:txBody>
                  <a:tcPr/>
                </a:tc>
                <a:tc>
                  <a:txBody>
                    <a:bodyPr/>
                    <a:lstStyle/>
                    <a:p>
                      <a:r>
                        <a:rPr lang="en-US" dirty="0" smtClean="0"/>
                        <a:t>5.43%</a:t>
                      </a:r>
                      <a:endParaRPr lang="en-US" dirty="0"/>
                    </a:p>
                  </a:txBody>
                  <a:tcPr/>
                </a:tc>
                <a:tc>
                  <a:txBody>
                    <a:bodyPr/>
                    <a:lstStyle/>
                    <a:p>
                      <a:r>
                        <a:rPr lang="en-US" dirty="0" smtClean="0"/>
                        <a:t>12.89%</a:t>
                      </a:r>
                      <a:endParaRPr lang="en-US" dirty="0"/>
                    </a:p>
                  </a:txBody>
                  <a:tcPr/>
                </a:tc>
              </a:tr>
              <a:tr h="370840">
                <a:tc>
                  <a:txBody>
                    <a:bodyPr/>
                    <a:lstStyle/>
                    <a:p>
                      <a:r>
                        <a:rPr lang="en-US" dirty="0" smtClean="0"/>
                        <a:t>Daily energy savings (kWh)</a:t>
                      </a:r>
                      <a:endParaRPr lang="en-US" dirty="0"/>
                    </a:p>
                  </a:txBody>
                  <a:tcPr/>
                </a:tc>
                <a:tc>
                  <a:txBody>
                    <a:bodyPr/>
                    <a:lstStyle/>
                    <a:p>
                      <a:r>
                        <a:rPr lang="en-US" dirty="0" smtClean="0"/>
                        <a:t>43.28</a:t>
                      </a:r>
                      <a:endParaRPr lang="en-US" dirty="0"/>
                    </a:p>
                  </a:txBody>
                  <a:tcPr/>
                </a:tc>
                <a:tc>
                  <a:txBody>
                    <a:bodyPr/>
                    <a:lstStyle/>
                    <a:p>
                      <a:r>
                        <a:rPr lang="en-US" dirty="0" smtClean="0"/>
                        <a:t>109.68</a:t>
                      </a:r>
                      <a:endParaRPr lang="en-US" dirty="0"/>
                    </a:p>
                  </a:txBody>
                  <a:tcPr/>
                </a:tc>
                <a:tc>
                  <a:txBody>
                    <a:bodyPr/>
                    <a:lstStyle/>
                    <a:p>
                      <a:r>
                        <a:rPr lang="en-US" dirty="0" smtClean="0"/>
                        <a:t>217.12</a:t>
                      </a:r>
                      <a:endParaRPr lang="en-US" dirty="0"/>
                    </a:p>
                  </a:txBody>
                  <a:tcPr/>
                </a:tc>
              </a:tr>
              <a:tr h="370840">
                <a:tc>
                  <a:txBody>
                    <a:bodyPr/>
                    <a:lstStyle/>
                    <a:p>
                      <a:r>
                        <a:rPr lang="en-US" dirty="0" smtClean="0"/>
                        <a:t>Country-wide</a:t>
                      </a:r>
                      <a:r>
                        <a:rPr lang="en-US" baseline="0" dirty="0" smtClean="0"/>
                        <a:t> daily savings -</a:t>
                      </a:r>
                      <a:r>
                        <a:rPr lang="en-US" baseline="0" dirty="0" smtClean="0"/>
                        <a:t>31000 </a:t>
                      </a:r>
                      <a:r>
                        <a:rPr lang="en-US" baseline="0" dirty="0" smtClean="0"/>
                        <a:t>sites (MWh)</a:t>
                      </a:r>
                      <a:endParaRPr lang="en-US" dirty="0"/>
                    </a:p>
                  </a:txBody>
                  <a:tcPr/>
                </a:tc>
                <a:tc>
                  <a:txBody>
                    <a:bodyPr/>
                    <a:lstStyle/>
                    <a:p>
                      <a:r>
                        <a:rPr lang="en-US" dirty="0" smtClean="0"/>
                        <a:t>51.6</a:t>
                      </a:r>
                      <a:endParaRPr lang="en-US" dirty="0"/>
                    </a:p>
                  </a:txBody>
                  <a:tcPr/>
                </a:tc>
                <a:tc>
                  <a:txBody>
                    <a:bodyPr/>
                    <a:lstStyle/>
                    <a:p>
                      <a:r>
                        <a:rPr lang="en-US" dirty="0" smtClean="0"/>
                        <a:t>130.77</a:t>
                      </a:r>
                      <a:endParaRPr lang="en-US" dirty="0"/>
                    </a:p>
                  </a:txBody>
                  <a:tcPr/>
                </a:tc>
                <a:tc>
                  <a:txBody>
                    <a:bodyPr/>
                    <a:lstStyle/>
                    <a:p>
                      <a:r>
                        <a:rPr lang="en-US" dirty="0" smtClean="0"/>
                        <a:t>258.87</a:t>
                      </a:r>
                      <a:endParaRPr lang="en-US" dirty="0"/>
                    </a:p>
                  </a:txBody>
                  <a:tcPr/>
                </a:tc>
              </a:tr>
            </a:tbl>
          </a:graphicData>
        </a:graphic>
      </p:graphicFrame>
    </p:spTree>
    <p:extLst>
      <p:ext uri="{BB962C8B-B14F-4D97-AF65-F5344CB8AC3E}">
        <p14:creationId xmlns:p14="http://schemas.microsoft.com/office/powerpoint/2010/main" val="216346617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Results: Power-Saving + Handoff</a:t>
            </a:r>
            <a:br>
              <a:rPr lang="en-US" dirty="0" smtClean="0"/>
            </a:br>
            <a:r>
              <a:rPr lang="en-US" dirty="0" smtClean="0"/>
              <a:t>Absolute Energy Savings (%)</a:t>
            </a:r>
            <a:endParaRPr lang="en-US" dirty="0"/>
          </a:p>
        </p:txBody>
      </p:sp>
      <p:pic>
        <p:nvPicPr>
          <p:cNvPr id="1026" name="Picture 2" descr="E:\Users\Saqib Ilyas\Documents\GitHub\waridtran\figures\ilyas5a.e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999" y="1752600"/>
            <a:ext cx="7391401"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30458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Results: Power-Saving + </a:t>
            </a:r>
            <a:r>
              <a:rPr lang="en-US" dirty="0" smtClean="0"/>
              <a:t>Handoff</a:t>
            </a:r>
            <a:r>
              <a:rPr lang="en-US" dirty="0"/>
              <a:t/>
            </a:r>
            <a:br>
              <a:rPr lang="en-US" dirty="0"/>
            </a:br>
            <a:r>
              <a:rPr lang="en-US" dirty="0"/>
              <a:t>Absolute </a:t>
            </a:r>
            <a:r>
              <a:rPr lang="en-US" dirty="0" smtClean="0"/>
              <a:t>Energy Savings (kWh)</a:t>
            </a:r>
            <a:endParaRPr lang="en-US" dirty="0"/>
          </a:p>
        </p:txBody>
      </p:sp>
      <p:pic>
        <p:nvPicPr>
          <p:cNvPr id="2050" name="Picture 2" descr="E:\Users\Saqib Ilyas\Documents\GitHub\waridtran\figures\ilyas5b.e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099" y="1828800"/>
            <a:ext cx="7505701" cy="432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95300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 of Granular Deactivation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145514602"/>
              </p:ext>
            </p:extLst>
          </p:nvPr>
        </p:nvGraphicFramePr>
        <p:xfrm>
          <a:off x="1524000" y="1397000"/>
          <a:ext cx="6096000" cy="148336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r>
                        <a:rPr lang="en-US" dirty="0" smtClean="0"/>
                        <a:t>Granularity</a:t>
                      </a:r>
                      <a:endParaRPr lang="en-US" dirty="0"/>
                    </a:p>
                  </a:txBody>
                  <a:tcPr/>
                </a:tc>
                <a:tc>
                  <a:txBody>
                    <a:bodyPr/>
                    <a:lstStyle/>
                    <a:p>
                      <a:r>
                        <a:rPr lang="en-US" dirty="0" smtClean="0"/>
                        <a:t>Model 1</a:t>
                      </a:r>
                      <a:endParaRPr lang="en-US" dirty="0"/>
                    </a:p>
                  </a:txBody>
                  <a:tcPr/>
                </a:tc>
                <a:tc>
                  <a:txBody>
                    <a:bodyPr/>
                    <a:lstStyle/>
                    <a:p>
                      <a:r>
                        <a:rPr lang="en-US" dirty="0" smtClean="0"/>
                        <a:t>Model 2</a:t>
                      </a:r>
                      <a:endParaRPr lang="en-US" dirty="0"/>
                    </a:p>
                  </a:txBody>
                  <a:tcPr/>
                </a:tc>
                <a:tc>
                  <a:txBody>
                    <a:bodyPr/>
                    <a:lstStyle/>
                    <a:p>
                      <a:r>
                        <a:rPr lang="en-US" dirty="0" smtClean="0"/>
                        <a:t>Model 3</a:t>
                      </a:r>
                      <a:endParaRPr lang="en-US" dirty="0"/>
                    </a:p>
                  </a:txBody>
                  <a:tcPr/>
                </a:tc>
              </a:tr>
              <a:tr h="370840">
                <a:tc>
                  <a:txBody>
                    <a:bodyPr/>
                    <a:lstStyle/>
                    <a:p>
                      <a:r>
                        <a:rPr lang="en-US" dirty="0" smtClean="0"/>
                        <a:t>2-state</a:t>
                      </a:r>
                      <a:endParaRPr lang="en-US" dirty="0"/>
                    </a:p>
                  </a:txBody>
                  <a:tcPr/>
                </a:tc>
                <a:tc>
                  <a:txBody>
                    <a:bodyPr/>
                    <a:lstStyle/>
                    <a:p>
                      <a:r>
                        <a:rPr lang="en-US" dirty="0" smtClean="0"/>
                        <a:t>5.38%</a:t>
                      </a:r>
                      <a:endParaRPr lang="en-US" dirty="0"/>
                    </a:p>
                  </a:txBody>
                  <a:tcPr/>
                </a:tc>
                <a:tc>
                  <a:txBody>
                    <a:bodyPr/>
                    <a:lstStyle/>
                    <a:p>
                      <a:r>
                        <a:rPr lang="en-US" dirty="0" smtClean="0"/>
                        <a:t>6.29%</a:t>
                      </a:r>
                      <a:endParaRPr lang="en-US" dirty="0"/>
                    </a:p>
                  </a:txBody>
                  <a:tcPr/>
                </a:tc>
                <a:tc>
                  <a:txBody>
                    <a:bodyPr/>
                    <a:lstStyle/>
                    <a:p>
                      <a:r>
                        <a:rPr lang="en-US" dirty="0" smtClean="0"/>
                        <a:t>14.94%</a:t>
                      </a:r>
                      <a:endParaRPr lang="en-US" dirty="0"/>
                    </a:p>
                  </a:txBody>
                  <a:tcPr/>
                </a:tc>
              </a:tr>
              <a:tr h="370840">
                <a:tc>
                  <a:txBody>
                    <a:bodyPr/>
                    <a:lstStyle/>
                    <a:p>
                      <a:r>
                        <a:rPr lang="en-US" dirty="0" smtClean="0"/>
                        <a:t>3-state</a:t>
                      </a:r>
                      <a:endParaRPr lang="en-US" dirty="0"/>
                    </a:p>
                  </a:txBody>
                  <a:tcPr/>
                </a:tc>
                <a:tc>
                  <a:txBody>
                    <a:bodyPr/>
                    <a:lstStyle/>
                    <a:p>
                      <a:r>
                        <a:rPr lang="en-US" dirty="0" smtClean="0"/>
                        <a:t>6.81%</a:t>
                      </a:r>
                      <a:endParaRPr lang="en-US" dirty="0"/>
                    </a:p>
                  </a:txBody>
                  <a:tcPr/>
                </a:tc>
                <a:tc>
                  <a:txBody>
                    <a:bodyPr/>
                    <a:lstStyle/>
                    <a:p>
                      <a:r>
                        <a:rPr lang="en-US" dirty="0" smtClean="0"/>
                        <a:t>7.73%</a:t>
                      </a:r>
                      <a:endParaRPr lang="en-US" dirty="0"/>
                    </a:p>
                  </a:txBody>
                  <a:tcPr/>
                </a:tc>
                <a:tc>
                  <a:txBody>
                    <a:bodyPr/>
                    <a:lstStyle/>
                    <a:p>
                      <a:r>
                        <a:rPr lang="en-US" dirty="0" smtClean="0"/>
                        <a:t>18.62%</a:t>
                      </a:r>
                      <a:endParaRPr lang="en-US" dirty="0"/>
                    </a:p>
                  </a:txBody>
                  <a:tcPr/>
                </a:tc>
              </a:tr>
              <a:tr h="370840">
                <a:tc>
                  <a:txBody>
                    <a:bodyPr/>
                    <a:lstStyle/>
                    <a:p>
                      <a:r>
                        <a:rPr lang="en-US" dirty="0" smtClean="0"/>
                        <a:t>6-state</a:t>
                      </a:r>
                      <a:endParaRPr lang="en-US" dirty="0"/>
                    </a:p>
                  </a:txBody>
                  <a:tcPr/>
                </a:tc>
                <a:tc>
                  <a:txBody>
                    <a:bodyPr/>
                    <a:lstStyle/>
                    <a:p>
                      <a:r>
                        <a:rPr lang="en-US" dirty="0" smtClean="0"/>
                        <a:t>8.70%</a:t>
                      </a:r>
                      <a:endParaRPr lang="en-US" dirty="0"/>
                    </a:p>
                  </a:txBody>
                  <a:tcPr/>
                </a:tc>
                <a:tc>
                  <a:txBody>
                    <a:bodyPr/>
                    <a:lstStyle/>
                    <a:p>
                      <a:r>
                        <a:rPr lang="en-US" dirty="0" smtClean="0"/>
                        <a:t>9.65%</a:t>
                      </a:r>
                      <a:endParaRPr lang="en-US" dirty="0"/>
                    </a:p>
                  </a:txBody>
                  <a:tcPr/>
                </a:tc>
                <a:tc>
                  <a:txBody>
                    <a:bodyPr/>
                    <a:lstStyle/>
                    <a:p>
                      <a:r>
                        <a:rPr lang="en-US" dirty="0" smtClean="0"/>
                        <a:t>23.37%</a:t>
                      </a:r>
                      <a:endParaRPr lang="en-US" dirty="0"/>
                    </a:p>
                  </a:txBody>
                  <a:tcPr/>
                </a:tc>
              </a:tr>
            </a:tbl>
          </a:graphicData>
        </a:graphic>
      </p:graphicFrame>
    </p:spTree>
    <p:extLst>
      <p:ext uri="{BB962C8B-B14F-4D97-AF65-F5344CB8AC3E}">
        <p14:creationId xmlns:p14="http://schemas.microsoft.com/office/powerpoint/2010/main" val="222989949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Randomized Algorithm</a:t>
            </a:r>
            <a:endParaRPr lang="en-US" dirty="0"/>
          </a:p>
        </p:txBody>
      </p:sp>
      <p:pic>
        <p:nvPicPr>
          <p:cNvPr id="4" name="Picture 3" descr="C:\Users\SAQIB\AppData\Local\Microsoft\Windows\Temporary Internet Files\Content.IE5\6OXKIC0L\MC900349993[1].wmf"/>
          <p:cNvPicPr>
            <a:picLocks noChangeAspect="1" noChangeArrowheads="1"/>
          </p:cNvPicPr>
          <p:nvPr/>
        </p:nvPicPr>
        <p:blipFill>
          <a:blip r:embed="rId2" cstate="print"/>
          <a:srcRect/>
          <a:stretch>
            <a:fillRect/>
          </a:stretch>
        </p:blipFill>
        <p:spPr bwMode="auto">
          <a:xfrm>
            <a:off x="1295400" y="2438400"/>
            <a:ext cx="304800" cy="513030"/>
          </a:xfrm>
          <a:prstGeom prst="rect">
            <a:avLst/>
          </a:prstGeom>
          <a:noFill/>
        </p:spPr>
      </p:pic>
      <p:pic>
        <p:nvPicPr>
          <p:cNvPr id="5" name="Picture 3" descr="C:\Users\SAQIB\AppData\Local\Microsoft\Windows\Temporary Internet Files\Content.IE5\6OXKIC0L\MC900349993[1].wmf"/>
          <p:cNvPicPr>
            <a:picLocks noChangeAspect="1" noChangeArrowheads="1"/>
          </p:cNvPicPr>
          <p:nvPr/>
        </p:nvPicPr>
        <p:blipFill>
          <a:blip r:embed="rId2" cstate="print"/>
          <a:srcRect/>
          <a:stretch>
            <a:fillRect/>
          </a:stretch>
        </p:blipFill>
        <p:spPr bwMode="auto">
          <a:xfrm>
            <a:off x="2209800" y="4038600"/>
            <a:ext cx="304800" cy="513030"/>
          </a:xfrm>
          <a:prstGeom prst="rect">
            <a:avLst/>
          </a:prstGeom>
          <a:noFill/>
        </p:spPr>
      </p:pic>
      <p:pic>
        <p:nvPicPr>
          <p:cNvPr id="6" name="Picture 3" descr="C:\Users\SAQIB\AppData\Local\Microsoft\Windows\Temporary Internet Files\Content.IE5\6OXKIC0L\MC900349993[1].wmf"/>
          <p:cNvPicPr>
            <a:picLocks noGrp="1" noChangeAspect="1" noChangeArrowheads="1"/>
          </p:cNvPicPr>
          <p:nvPr>
            <p:ph idx="1"/>
          </p:nvPr>
        </p:nvPicPr>
        <p:blipFill>
          <a:blip r:embed="rId2" cstate="print"/>
          <a:srcRect/>
          <a:stretch>
            <a:fillRect/>
          </a:stretch>
        </p:blipFill>
        <p:spPr bwMode="auto">
          <a:xfrm>
            <a:off x="3124200" y="2362200"/>
            <a:ext cx="304800" cy="513030"/>
          </a:xfrm>
          <a:prstGeom prst="rect">
            <a:avLst/>
          </a:prstGeom>
          <a:noFill/>
        </p:spPr>
      </p:pic>
      <p:pic>
        <p:nvPicPr>
          <p:cNvPr id="7"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457200" y="2514600"/>
            <a:ext cx="381000" cy="381000"/>
          </a:xfrm>
          <a:prstGeom prst="rect">
            <a:avLst/>
          </a:prstGeom>
          <a:noFill/>
        </p:spPr>
      </p:pic>
      <p:sp>
        <p:nvSpPr>
          <p:cNvPr id="8" name="Oval 7"/>
          <p:cNvSpPr/>
          <p:nvPr/>
        </p:nvSpPr>
        <p:spPr>
          <a:xfrm>
            <a:off x="228600" y="1447800"/>
            <a:ext cx="2438400" cy="2438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057400" y="1447800"/>
            <a:ext cx="2438400" cy="2438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219200" y="3048000"/>
            <a:ext cx="2438400" cy="24384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1641675" y="3318075"/>
            <a:ext cx="381000" cy="381000"/>
          </a:xfrm>
          <a:prstGeom prst="rect">
            <a:avLst/>
          </a:prstGeom>
          <a:noFill/>
        </p:spPr>
      </p:pic>
      <p:pic>
        <p:nvPicPr>
          <p:cNvPr id="12"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1371600" y="1828800"/>
            <a:ext cx="381000" cy="381000"/>
          </a:xfrm>
          <a:prstGeom prst="rect">
            <a:avLst/>
          </a:prstGeom>
          <a:noFill/>
        </p:spPr>
      </p:pic>
      <p:pic>
        <p:nvPicPr>
          <p:cNvPr id="13"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3200400" y="1676400"/>
            <a:ext cx="381000" cy="381000"/>
          </a:xfrm>
          <a:prstGeom prst="rect">
            <a:avLst/>
          </a:prstGeom>
          <a:noFill/>
        </p:spPr>
      </p:pic>
      <p:pic>
        <p:nvPicPr>
          <p:cNvPr id="14"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2613950" y="3241875"/>
            <a:ext cx="381000" cy="381000"/>
          </a:xfrm>
          <a:prstGeom prst="rect">
            <a:avLst/>
          </a:prstGeom>
          <a:noFill/>
        </p:spPr>
      </p:pic>
      <p:pic>
        <p:nvPicPr>
          <p:cNvPr id="15"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3733800" y="2819400"/>
            <a:ext cx="381000" cy="381000"/>
          </a:xfrm>
          <a:prstGeom prst="rect">
            <a:avLst/>
          </a:prstGeom>
          <a:noFill/>
        </p:spPr>
      </p:pic>
      <p:pic>
        <p:nvPicPr>
          <p:cNvPr id="16"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1524000" y="4343400"/>
            <a:ext cx="381000" cy="381000"/>
          </a:xfrm>
          <a:prstGeom prst="rect">
            <a:avLst/>
          </a:prstGeom>
          <a:noFill/>
        </p:spPr>
      </p:pic>
      <p:cxnSp>
        <p:nvCxnSpPr>
          <p:cNvPr id="18" name="Straight Connector 17"/>
          <p:cNvCxnSpPr>
            <a:stCxn id="7" idx="1"/>
            <a:endCxn id="4" idx="1"/>
          </p:cNvCxnSpPr>
          <p:nvPr/>
        </p:nvCxnSpPr>
        <p:spPr>
          <a:xfrm flipV="1">
            <a:off x="838200" y="2694915"/>
            <a:ext cx="457200" cy="10185"/>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1524000" y="2057400"/>
            <a:ext cx="76200" cy="314986"/>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1" idx="0"/>
          </p:cNvCxnSpPr>
          <p:nvPr/>
        </p:nvCxnSpPr>
        <p:spPr>
          <a:xfrm flipH="1" flipV="1">
            <a:off x="1447800" y="2847316"/>
            <a:ext cx="384375" cy="470759"/>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3276600" y="1905000"/>
            <a:ext cx="152400" cy="457201"/>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15" idx="0"/>
          </p:cNvCxnSpPr>
          <p:nvPr/>
        </p:nvCxnSpPr>
        <p:spPr>
          <a:xfrm>
            <a:off x="3352800" y="2600986"/>
            <a:ext cx="571500" cy="218414"/>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2880650" y="2777925"/>
            <a:ext cx="395950" cy="498675"/>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1828800" y="4419600"/>
            <a:ext cx="457200" cy="10185"/>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27" name="Rounded Rectangular Callout 26"/>
          <p:cNvSpPr/>
          <p:nvPr/>
        </p:nvSpPr>
        <p:spPr>
          <a:xfrm>
            <a:off x="1447800" y="1066800"/>
            <a:ext cx="1828800" cy="533400"/>
          </a:xfrm>
          <a:prstGeom prst="wedgeRoundRectCallout">
            <a:avLst>
              <a:gd name="adj1" fmla="val 45446"/>
              <a:gd name="adj2" fmla="val 18808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Pick this</a:t>
            </a:r>
            <a:endParaRPr lang="en-US" dirty="0"/>
          </a:p>
        </p:txBody>
      </p:sp>
      <p:sp>
        <p:nvSpPr>
          <p:cNvPr id="30" name="Content Placeholder 2"/>
          <p:cNvSpPr txBox="1">
            <a:spLocks/>
          </p:cNvSpPr>
          <p:nvPr/>
        </p:nvSpPr>
        <p:spPr>
          <a:xfrm>
            <a:off x="4800600" y="1600200"/>
            <a:ext cx="3886200" cy="4525963"/>
          </a:xfrm>
          <a:prstGeom prst="rect">
            <a:avLst/>
          </a:prstGeom>
        </p:spPr>
        <p:txBody>
          <a:bodyPr vert="horz" lIns="91440" tIns="45720" rIns="91440" bIns="45720" rtlCol="0">
            <a:normAutofit fontScale="92500"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While there are BTSs in high-power mode</a:t>
            </a:r>
          </a:p>
          <a:p>
            <a:pPr marL="800100" lvl="1" indent="-342900">
              <a:spcBef>
                <a:spcPct val="20000"/>
              </a:spcBef>
              <a:buFont typeface="Arial" pitchFamily="34" charset="0"/>
              <a:buChar cha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Pick a random BTS</a:t>
            </a:r>
          </a:p>
          <a:p>
            <a:pPr marL="800100" lvl="1" indent="-342900">
              <a:spcBef>
                <a:spcPct val="20000"/>
              </a:spcBef>
              <a:buFont typeface="Arial" pitchFamily="34" charset="0"/>
              <a:buChar char="•"/>
            </a:pPr>
            <a:r>
              <a:rPr lang="en-US" sz="3200" dirty="0" smtClean="0"/>
              <a:t>For each call being handled by this BTS</a:t>
            </a:r>
          </a:p>
          <a:p>
            <a:pPr marL="1257300" lvl="2" indent="-342900">
              <a:spcBef>
                <a:spcPct val="20000"/>
              </a:spcBef>
              <a:buFont typeface="Arial" pitchFamily="34" charset="0"/>
              <a:buChar char="•"/>
            </a:pPr>
            <a:r>
              <a:rPr lang="en-US" sz="3200" dirty="0" smtClean="0"/>
              <a:t>Hand-over to a candidate BTS in low-power mode</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31" name="Rounded Rectangular Callout 30"/>
          <p:cNvSpPr/>
          <p:nvPr/>
        </p:nvSpPr>
        <p:spPr>
          <a:xfrm>
            <a:off x="3810000" y="1219200"/>
            <a:ext cx="1143000" cy="304800"/>
          </a:xfrm>
          <a:prstGeom prst="wedgeRoundRectCallout">
            <a:avLst>
              <a:gd name="adj1" fmla="val -72926"/>
              <a:gd name="adj2" fmla="val 10436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Nope</a:t>
            </a:r>
            <a:endParaRPr lang="en-US" dirty="0"/>
          </a:p>
        </p:txBody>
      </p:sp>
      <p:sp>
        <p:nvSpPr>
          <p:cNvPr id="32" name="Rounded Rectangular Callout 31"/>
          <p:cNvSpPr/>
          <p:nvPr/>
        </p:nvSpPr>
        <p:spPr>
          <a:xfrm>
            <a:off x="4267200" y="2286000"/>
            <a:ext cx="1143000" cy="304800"/>
          </a:xfrm>
          <a:prstGeom prst="wedgeRoundRectCallout">
            <a:avLst>
              <a:gd name="adj1" fmla="val -72926"/>
              <a:gd name="adj2" fmla="val 10436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Nope</a:t>
            </a:r>
            <a:endParaRPr lang="en-US" dirty="0"/>
          </a:p>
        </p:txBody>
      </p:sp>
      <p:sp>
        <p:nvSpPr>
          <p:cNvPr id="33" name="Rounded Rectangular Callout 32"/>
          <p:cNvSpPr/>
          <p:nvPr/>
        </p:nvSpPr>
        <p:spPr>
          <a:xfrm>
            <a:off x="3352800" y="3733800"/>
            <a:ext cx="1143000" cy="304800"/>
          </a:xfrm>
          <a:prstGeom prst="wedgeRoundRectCallout">
            <a:avLst>
              <a:gd name="adj1" fmla="val -80368"/>
              <a:gd name="adj2" fmla="val -16075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Yup!</a:t>
            </a:r>
            <a:endParaRPr lang="en-US" dirty="0"/>
          </a:p>
        </p:txBody>
      </p:sp>
      <p:cxnSp>
        <p:nvCxnSpPr>
          <p:cNvPr id="34" name="Straight Connector 33"/>
          <p:cNvCxnSpPr/>
          <p:nvPr/>
        </p:nvCxnSpPr>
        <p:spPr>
          <a:xfrm flipV="1">
            <a:off x="2438400" y="3539925"/>
            <a:ext cx="395950" cy="498675"/>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35" name="Rounded Rectangular Callout 34"/>
          <p:cNvSpPr/>
          <p:nvPr/>
        </p:nvSpPr>
        <p:spPr>
          <a:xfrm>
            <a:off x="3429000" y="4572000"/>
            <a:ext cx="1524000" cy="381000"/>
          </a:xfrm>
          <a:prstGeom prst="wedgeRoundRectCallout">
            <a:avLst>
              <a:gd name="adj1" fmla="val -108042"/>
              <a:gd name="adj2" fmla="val -11331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Power saving</a:t>
            </a:r>
            <a:endParaRPr lang="en-US" dirty="0"/>
          </a:p>
        </p:txBody>
      </p:sp>
      <p:sp>
        <p:nvSpPr>
          <p:cNvPr id="36" name="Rounded Rectangular Callout 35"/>
          <p:cNvSpPr/>
          <p:nvPr/>
        </p:nvSpPr>
        <p:spPr>
          <a:xfrm>
            <a:off x="3733800" y="3581400"/>
            <a:ext cx="1524000" cy="381000"/>
          </a:xfrm>
          <a:prstGeom prst="wedgeRoundRectCallout">
            <a:avLst>
              <a:gd name="adj1" fmla="val -78042"/>
              <a:gd name="adj2" fmla="val -23052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Power saving</a:t>
            </a:r>
            <a:endParaRPr lang="en-US" dirty="0"/>
          </a:p>
        </p:txBody>
      </p:sp>
    </p:spTree>
    <p:extLst>
      <p:ext uri="{BB962C8B-B14F-4D97-AF65-F5344CB8AC3E}">
        <p14:creationId xmlns:p14="http://schemas.microsoft.com/office/powerpoint/2010/main" val="276521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27"/>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30">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0">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31"/>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32"/>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0"/>
                                          </p:stCondLst>
                                        </p:cTn>
                                        <p:tgtEl>
                                          <p:spTgt spid="23"/>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33"/>
                                        </p:tgtEl>
                                        <p:attrNameLst>
                                          <p:attrName>style.visibility</p:attrName>
                                        </p:attrNameLst>
                                      </p:cBhvr>
                                      <p:to>
                                        <p:strVal val="hidden"/>
                                      </p:to>
                                    </p:set>
                                  </p:childTnLst>
                                </p:cTn>
                              </p:par>
                              <p:par>
                                <p:cTn id="51" presetID="1" presetClass="entr" presetSubtype="0" fill="hold" grpId="0" nodeType="withEffect">
                                  <p:stCondLst>
                                    <p:cond delay="0"/>
                                  </p:stCondLst>
                                  <p:childTnLst>
                                    <p:set>
                                      <p:cBhvr>
                                        <p:cTn id="52" dur="1" fill="hold">
                                          <p:stCondLst>
                                            <p:cond delay="0"/>
                                          </p:stCondLst>
                                        </p:cTn>
                                        <p:tgtEl>
                                          <p:spTgt spid="3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30" grpId="0" build="p"/>
      <p:bldP spid="31" grpId="0" animBg="1"/>
      <p:bldP spid="31" grpId="1" animBg="1"/>
      <p:bldP spid="32" grpId="0" animBg="1"/>
      <p:bldP spid="32" grpId="1" animBg="1"/>
      <p:bldP spid="33" grpId="0" animBg="1"/>
      <p:bldP spid="33" grpId="1" animBg="1"/>
      <p:bldP spid="35" grpId="0" animBg="1"/>
      <p:bldP spid="3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of Heuristic Algorithm</a:t>
            </a:r>
            <a:endParaRPr lang="en-US" dirty="0"/>
          </a:p>
        </p:txBody>
      </p:sp>
      <p:pic>
        <p:nvPicPr>
          <p:cNvPr id="3074" name="Picture 2" descr="E:\Users\Saqib Ilyas\Documents\GitHub\waridtran\figures\ilyas6.e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599" y="1600200"/>
            <a:ext cx="7315201" cy="4356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238982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 of Late Deactivation</a:t>
            </a:r>
            <a:endParaRPr lang="en-US" dirty="0"/>
          </a:p>
        </p:txBody>
      </p:sp>
      <p:pic>
        <p:nvPicPr>
          <p:cNvPr id="4098" name="Picture 2" descr="E:\Users\Saqib Ilyas\Documents\GitHub\waridtran\figures\ilyas7.e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447800"/>
            <a:ext cx="7486650" cy="454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819170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II - Summary</a:t>
            </a:r>
            <a:endParaRPr lang="en-US" dirty="0"/>
          </a:p>
        </p:txBody>
      </p:sp>
      <p:sp>
        <p:nvSpPr>
          <p:cNvPr id="3" name="Content Placeholder 2"/>
          <p:cNvSpPr>
            <a:spLocks noGrp="1"/>
          </p:cNvSpPr>
          <p:nvPr>
            <p:ph idx="1"/>
          </p:nvPr>
        </p:nvSpPr>
        <p:spPr/>
        <p:txBody>
          <a:bodyPr/>
          <a:lstStyle/>
          <a:p>
            <a:r>
              <a:rPr lang="en-US" dirty="0" smtClean="0"/>
              <a:t>Traffic has limited geo-flexibility compared to data centers</a:t>
            </a:r>
          </a:p>
          <a:p>
            <a:r>
              <a:rPr lang="en-US" dirty="0" smtClean="0"/>
              <a:t>No geo-diversity in electricity prices</a:t>
            </a:r>
          </a:p>
          <a:p>
            <a:r>
              <a:rPr lang="en-US" dirty="0" smtClean="0"/>
              <a:t>Mere activation of power savings feature supported in hardware helps</a:t>
            </a:r>
          </a:p>
          <a:p>
            <a:r>
              <a:rPr lang="en-US" dirty="0" smtClean="0"/>
              <a:t>RED-BL achieves greater savings even for relatively conservative settings</a:t>
            </a:r>
            <a:endParaRPr lang="en-US" dirty="0"/>
          </a:p>
        </p:txBody>
      </p:sp>
    </p:spTree>
    <p:extLst>
      <p:ext uri="{BB962C8B-B14F-4D97-AF65-F5344CB8AC3E}">
        <p14:creationId xmlns:p14="http://schemas.microsoft.com/office/powerpoint/2010/main" val="311078136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normAutofit/>
          </a:bodyPr>
          <a:lstStyle/>
          <a:p>
            <a:r>
              <a:rPr lang="en-US" dirty="0" smtClean="0"/>
              <a:t>Abstracted data centers and cellular networks</a:t>
            </a:r>
          </a:p>
          <a:p>
            <a:r>
              <a:rPr lang="en-US" dirty="0" smtClean="0"/>
              <a:t>Similarity:</a:t>
            </a:r>
          </a:p>
          <a:p>
            <a:pPr lvl="1"/>
            <a:r>
              <a:rPr lang="en-US" dirty="0" smtClean="0"/>
              <a:t>May be modeled as sets of geo-diverse resources</a:t>
            </a:r>
          </a:p>
          <a:p>
            <a:r>
              <a:rPr lang="en-US" dirty="0" smtClean="0"/>
              <a:t>Contrasts:</a:t>
            </a:r>
          </a:p>
          <a:p>
            <a:pPr lvl="1"/>
            <a:r>
              <a:rPr lang="en-US" dirty="0" smtClean="0"/>
              <a:t>Availability of geo-diversity in electricity prices</a:t>
            </a:r>
          </a:p>
          <a:p>
            <a:pPr lvl="1"/>
            <a:r>
              <a:rPr lang="en-US" dirty="0" smtClean="0"/>
              <a:t>Geo-flexibility in traffic</a:t>
            </a:r>
          </a:p>
          <a:p>
            <a:pPr lvl="1"/>
            <a:r>
              <a:rPr lang="en-US" dirty="0" smtClean="0"/>
              <a:t>Magnitude of transition costs</a:t>
            </a:r>
          </a:p>
        </p:txBody>
      </p:sp>
    </p:spTree>
    <p:extLst>
      <p:ext uri="{BB962C8B-B14F-4D97-AF65-F5344CB8AC3E}">
        <p14:creationId xmlns:p14="http://schemas.microsoft.com/office/powerpoint/2010/main" val="35716506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normAutofit lnSpcReduction="10000"/>
          </a:bodyPr>
          <a:lstStyle/>
          <a:p>
            <a:r>
              <a:rPr lang="en-US" dirty="0"/>
              <a:t>Mapping of workload to resources =&gt; Network state</a:t>
            </a:r>
          </a:p>
          <a:p>
            <a:r>
              <a:rPr lang="en-US" dirty="0"/>
              <a:t>Network state has bearing on electricity cost</a:t>
            </a:r>
          </a:p>
          <a:p>
            <a:r>
              <a:rPr lang="en-US" dirty="0"/>
              <a:t>Model electricity cost minimization as an optimal state trajectory </a:t>
            </a:r>
            <a:r>
              <a:rPr lang="en-US" dirty="0" smtClean="0"/>
              <a:t>problem</a:t>
            </a:r>
          </a:p>
          <a:p>
            <a:r>
              <a:rPr lang="en-US" dirty="0" smtClean="0"/>
              <a:t>Showed the problem to be NP-Complete in the two case studies</a:t>
            </a:r>
          </a:p>
          <a:p>
            <a:r>
              <a:rPr lang="en-US" dirty="0" smtClean="0"/>
              <a:t>Studied the sensitivity of the problem to various parameters</a:t>
            </a:r>
            <a:endParaRPr lang="en-US" dirty="0"/>
          </a:p>
          <a:p>
            <a:endParaRPr lang="en-US" dirty="0"/>
          </a:p>
        </p:txBody>
      </p:sp>
    </p:spTree>
    <p:extLst>
      <p:ext uri="{BB962C8B-B14F-4D97-AF65-F5344CB8AC3E}">
        <p14:creationId xmlns:p14="http://schemas.microsoft.com/office/powerpoint/2010/main" val="19700965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Reducing Electricity Cost</a:t>
            </a:r>
            <a:endParaRPr lang="en-US" dirty="0"/>
          </a:p>
        </p:txBody>
      </p:sp>
      <p:sp>
        <p:nvSpPr>
          <p:cNvPr id="4" name="Content Placeholder 2"/>
          <p:cNvSpPr>
            <a:spLocks noGrp="1"/>
          </p:cNvSpPr>
          <p:nvPr>
            <p:ph idx="1"/>
          </p:nvPr>
        </p:nvSpPr>
        <p:spPr>
          <a:xfrm>
            <a:off x="457200" y="1600200"/>
            <a:ext cx="8229600" cy="4525963"/>
          </a:xfrm>
        </p:spPr>
        <p:txBody>
          <a:bodyPr/>
          <a:lstStyle/>
          <a:p>
            <a:r>
              <a:rPr lang="en-US" dirty="0" smtClean="0">
                <a:solidFill>
                  <a:schemeClr val="accent2">
                    <a:lumMod val="75000"/>
                  </a:schemeClr>
                </a:solidFill>
              </a:rPr>
              <a:t>Reduce bill</a:t>
            </a:r>
            <a:r>
              <a:rPr lang="en-US" dirty="0" smtClean="0"/>
              <a:t> by using </a:t>
            </a:r>
          </a:p>
          <a:p>
            <a:pPr lvl="1"/>
            <a:r>
              <a:rPr lang="en-US" dirty="0" smtClean="0"/>
              <a:t>Less electricity</a:t>
            </a:r>
          </a:p>
          <a:p>
            <a:pPr lvl="1"/>
            <a:r>
              <a:rPr lang="en-US" dirty="0" smtClean="0"/>
              <a:t>Cheaper electricity</a:t>
            </a:r>
            <a:endParaRPr lang="en-US" dirty="0"/>
          </a:p>
        </p:txBody>
      </p:sp>
      <p:cxnSp>
        <p:nvCxnSpPr>
          <p:cNvPr id="5" name="Straight Arrow Connector 4"/>
          <p:cNvCxnSpPr/>
          <p:nvPr/>
        </p:nvCxnSpPr>
        <p:spPr>
          <a:xfrm flipV="1">
            <a:off x="3352800" y="2133600"/>
            <a:ext cx="1447800" cy="304800"/>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nvGraphicFramePr>
        <p:xfrm>
          <a:off x="4724400" y="1752600"/>
          <a:ext cx="4089400" cy="1737360"/>
        </p:xfrm>
        <a:graphic>
          <a:graphicData uri="http://schemas.openxmlformats.org/drawingml/2006/table">
            <a:tbl>
              <a:tblPr firstRow="1" bandRow="1">
                <a:tableStyleId>{2D5ABB26-0587-4C30-8999-92F81FD0307C}</a:tableStyleId>
              </a:tblPr>
              <a:tblGrid>
                <a:gridCol w="2133600"/>
                <a:gridCol w="1955800"/>
              </a:tblGrid>
              <a:tr h="370840">
                <a:tc>
                  <a:txBody>
                    <a:bodyPr/>
                    <a:lstStyle/>
                    <a:p>
                      <a:r>
                        <a:rPr lang="en-US" sz="2400" dirty="0" smtClean="0">
                          <a:solidFill>
                            <a:schemeClr val="tx2">
                              <a:lumMod val="60000"/>
                              <a:lumOff val="40000"/>
                            </a:schemeClr>
                          </a:solidFill>
                        </a:rPr>
                        <a:t>Energy Consumed (e)</a:t>
                      </a:r>
                      <a:endParaRPr lang="en-US" sz="2400" dirty="0">
                        <a:solidFill>
                          <a:schemeClr val="tx2">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tx2">
                              <a:lumMod val="60000"/>
                              <a:lumOff val="40000"/>
                            </a:schemeClr>
                          </a:solidFill>
                        </a:rPr>
                        <a:t>285</a:t>
                      </a:r>
                      <a:r>
                        <a:rPr lang="en-US" sz="2400" baseline="0" dirty="0" smtClean="0">
                          <a:solidFill>
                            <a:schemeClr val="tx2">
                              <a:lumMod val="60000"/>
                              <a:lumOff val="40000"/>
                            </a:schemeClr>
                          </a:solidFill>
                        </a:rPr>
                        <a:t> Million kWh</a:t>
                      </a:r>
                      <a:endParaRPr lang="en-US" sz="2400" dirty="0" smtClean="0">
                        <a:solidFill>
                          <a:schemeClr val="tx2">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tx2">
                              <a:lumMod val="60000"/>
                              <a:lumOff val="40000"/>
                            </a:schemeClr>
                          </a:solidFill>
                        </a:rPr>
                        <a:t>Unit Price (p)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2400" dirty="0" smtClean="0">
                          <a:solidFill>
                            <a:schemeClr val="tx2">
                              <a:lumMod val="60000"/>
                              <a:lumOff val="40000"/>
                            </a:schemeClr>
                          </a:solidFill>
                        </a:rPr>
                        <a:t>$0.7</a:t>
                      </a:r>
                      <a:endParaRPr lang="en-US" sz="2400" dirty="0">
                        <a:solidFill>
                          <a:schemeClr val="tx2">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bg1"/>
                          </a:solidFill>
                        </a:rPr>
                        <a:t>Total Bill</a:t>
                      </a:r>
                      <a:r>
                        <a:rPr lang="en-US" sz="2400" baseline="0" dirty="0" smtClean="0">
                          <a:solidFill>
                            <a:schemeClr val="bg1"/>
                          </a:solidFill>
                        </a:rPr>
                        <a:t> = e x p</a:t>
                      </a:r>
                      <a:endParaRPr lang="en-US" sz="2400"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bg1"/>
                          </a:solidFill>
                        </a:rPr>
                        <a:t>$200 Million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bl>
          </a:graphicData>
        </a:graphic>
      </p:graphicFrame>
      <p:cxnSp>
        <p:nvCxnSpPr>
          <p:cNvPr id="7" name="Straight Arrow Connector 6"/>
          <p:cNvCxnSpPr/>
          <p:nvPr/>
        </p:nvCxnSpPr>
        <p:spPr>
          <a:xfrm flipV="1">
            <a:off x="3962400" y="2895600"/>
            <a:ext cx="762000" cy="152400"/>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4724400"/>
            <a:ext cx="7582781" cy="523220"/>
          </a:xfrm>
          <a:prstGeom prst="rect">
            <a:avLst/>
          </a:prstGeom>
          <a:noFill/>
        </p:spPr>
        <p:txBody>
          <a:bodyPr wrap="none" rtlCol="0">
            <a:spAutoFit/>
          </a:bodyPr>
          <a:lstStyle/>
          <a:p>
            <a:r>
              <a:rPr lang="en-US" sz="2800" dirty="0" smtClean="0">
                <a:solidFill>
                  <a:schemeClr val="accent2"/>
                </a:solidFill>
              </a:rPr>
              <a:t>How can we reduce network energy consumption?</a:t>
            </a:r>
            <a:endParaRPr lang="en-US" sz="2800" dirty="0">
              <a:solidFill>
                <a:schemeClr val="accent2"/>
              </a:solidFill>
            </a:endParaRPr>
          </a:p>
        </p:txBody>
      </p:sp>
    </p:spTree>
    <p:custDataLst>
      <p:tags r:id="rId1"/>
    </p:custDataLst>
    <p:extLst>
      <p:ext uri="{BB962C8B-B14F-4D97-AF65-F5344CB8AC3E}">
        <p14:creationId xmlns:p14="http://schemas.microsoft.com/office/powerpoint/2010/main" val="4260105427"/>
      </p:ext>
    </p:extLst>
  </p:cSld>
  <p:clrMapOvr>
    <a:masterClrMapping/>
  </p:clrMapOvr>
  <mc:AlternateContent xmlns:mc="http://schemas.openxmlformats.org/markup-compatibility/2006" xmlns:p14="http://schemas.microsoft.com/office/powerpoint/2010/main">
    <mc:Choice Requires="p14">
      <p:transition spd="slow" p14:dur="2000" advTm="26562"/>
    </mc:Choice>
    <mc:Fallback xmlns="">
      <p:transition spd="slow" advTm="2656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Factor in the cost of change in latency</a:t>
            </a:r>
          </a:p>
          <a:p>
            <a:r>
              <a:rPr lang="en-US" dirty="0" smtClean="0"/>
              <a:t>Factor in the cost of increase in call blocking probability</a:t>
            </a:r>
          </a:p>
          <a:p>
            <a:r>
              <a:rPr lang="en-US" dirty="0" smtClean="0"/>
              <a:t>Implementation on software </a:t>
            </a:r>
            <a:r>
              <a:rPr lang="en-US" dirty="0" smtClean="0"/>
              <a:t>BTS</a:t>
            </a:r>
          </a:p>
          <a:p>
            <a:r>
              <a:rPr lang="en-US" dirty="0" smtClean="0"/>
              <a:t>Consider expensive diesel-generated power in cellular BTSs</a:t>
            </a:r>
            <a:endParaRPr lang="en-US" dirty="0" smtClean="0"/>
          </a:p>
          <a:p>
            <a:r>
              <a:rPr lang="en-US" dirty="0" smtClean="0"/>
              <a:t>Adaptation to recent generations of cellular networks </a:t>
            </a:r>
            <a:endParaRPr lang="en-US" dirty="0"/>
          </a:p>
        </p:txBody>
      </p:sp>
    </p:spTree>
    <p:extLst>
      <p:ext uri="{BB962C8B-B14F-4D97-AF65-F5344CB8AC3E}">
        <p14:creationId xmlns:p14="http://schemas.microsoft.com/office/powerpoint/2010/main" val="250244561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and Answers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53961849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of Papers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Published:</a:t>
            </a:r>
          </a:p>
          <a:p>
            <a:pPr lvl="1"/>
            <a:r>
              <a:rPr lang="en-US" dirty="0" smtClean="0"/>
              <a:t>A simulation study of GELS for Ethernet over WAN, GLOBECOM 2007</a:t>
            </a:r>
          </a:p>
          <a:p>
            <a:pPr lvl="1"/>
            <a:r>
              <a:rPr lang="en-US" dirty="0" smtClean="0"/>
              <a:t>RED-BL: Energy solution for loading data centers, INFOCOM Mini-Conference, 2012</a:t>
            </a:r>
          </a:p>
          <a:p>
            <a:pPr lvl="1"/>
            <a:r>
              <a:rPr lang="en-US" dirty="0" smtClean="0"/>
              <a:t>Electricity cost efficient workload mapping, INFOCOM Computer Communications Workshop, 2013</a:t>
            </a:r>
          </a:p>
          <a:p>
            <a:pPr lvl="1"/>
            <a:r>
              <a:rPr lang="en-US" dirty="0" smtClean="0"/>
              <a:t>Low-Carb: Reducing energy consumption in operational cellular networks, GLOBECOM 2013</a:t>
            </a:r>
          </a:p>
          <a:p>
            <a:pPr lvl="1"/>
            <a:r>
              <a:rPr lang="en-US" dirty="0" smtClean="0"/>
              <a:t>RED-BL: Evaluating dynamic right sizing for data centers, Computer Networks, vol. 72, 2014</a:t>
            </a:r>
          </a:p>
          <a:p>
            <a:r>
              <a:rPr lang="en-US" dirty="0" smtClean="0"/>
              <a:t>Submitted:</a:t>
            </a:r>
          </a:p>
          <a:p>
            <a:pPr lvl="1"/>
            <a:r>
              <a:rPr lang="en-US" dirty="0" smtClean="0"/>
              <a:t>Low-Carb: A practical scheme for improving energy efficiency in cellular networks</a:t>
            </a:r>
          </a:p>
        </p:txBody>
      </p:sp>
    </p:spTree>
    <p:extLst>
      <p:ext uri="{BB962C8B-B14F-4D97-AF65-F5344CB8AC3E}">
        <p14:creationId xmlns:p14="http://schemas.microsoft.com/office/powerpoint/2010/main" val="19787272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Reducing Energy Consumption - I</a:t>
            </a:r>
            <a:endParaRPr lang="en-US" dirty="0"/>
          </a:p>
        </p:txBody>
      </p:sp>
      <p:sp>
        <p:nvSpPr>
          <p:cNvPr id="3" name="Content Placeholder 2"/>
          <p:cNvSpPr>
            <a:spLocks noGrp="1"/>
          </p:cNvSpPr>
          <p:nvPr>
            <p:ph idx="1"/>
          </p:nvPr>
        </p:nvSpPr>
        <p:spPr/>
        <p:txBody>
          <a:bodyPr/>
          <a:lstStyle/>
          <a:p>
            <a:r>
              <a:rPr lang="en-US" dirty="0" smtClean="0"/>
              <a:t>Clean slate: Upgrade to energy efficient hardware</a:t>
            </a:r>
          </a:p>
          <a:p>
            <a:pPr lvl="1"/>
            <a:r>
              <a:rPr lang="en-US" dirty="0" smtClean="0"/>
              <a:t>Con: capital intensive</a:t>
            </a:r>
          </a:p>
          <a:p>
            <a:r>
              <a:rPr lang="en-US" dirty="0" smtClean="0"/>
              <a:t>Incremental approach</a:t>
            </a:r>
          </a:p>
          <a:p>
            <a:pPr lvl="1"/>
            <a:r>
              <a:rPr lang="en-US" dirty="0" smtClean="0"/>
              <a:t>Hardware consolidation</a:t>
            </a:r>
          </a:p>
          <a:p>
            <a:pPr lvl="1"/>
            <a:r>
              <a:rPr lang="en-US" dirty="0" smtClean="0"/>
              <a:t>Turning off equipment when not needed</a:t>
            </a:r>
            <a:endParaRPr lang="en-US" dirty="0"/>
          </a:p>
        </p:txBody>
      </p:sp>
      <p:sp>
        <p:nvSpPr>
          <p:cNvPr id="5" name="TextBox 4"/>
          <p:cNvSpPr txBox="1"/>
          <p:nvPr/>
        </p:nvSpPr>
        <p:spPr>
          <a:xfrm>
            <a:off x="1105099" y="5715000"/>
            <a:ext cx="6972101" cy="523220"/>
          </a:xfrm>
          <a:prstGeom prst="rect">
            <a:avLst/>
          </a:prstGeom>
          <a:noFill/>
        </p:spPr>
        <p:txBody>
          <a:bodyPr wrap="none" rtlCol="0">
            <a:spAutoFit/>
          </a:bodyPr>
          <a:lstStyle/>
          <a:p>
            <a:r>
              <a:rPr lang="en-US" sz="2800" dirty="0" smtClean="0">
                <a:solidFill>
                  <a:schemeClr val="accent2"/>
                </a:solidFill>
              </a:rPr>
              <a:t>What kind of equipment are we talking about?</a:t>
            </a:r>
            <a:endParaRPr lang="en-US" sz="2800" dirty="0">
              <a:solidFill>
                <a:schemeClr val="accent2"/>
              </a:solidFill>
            </a:endParaRPr>
          </a:p>
        </p:txBody>
      </p:sp>
    </p:spTree>
    <p:extLst>
      <p:ext uri="{BB962C8B-B14F-4D97-AF65-F5344CB8AC3E}">
        <p14:creationId xmlns:p14="http://schemas.microsoft.com/office/powerpoint/2010/main" val="3834177827"/>
      </p:ext>
    </p:extLst>
  </p:cSld>
  <p:clrMapOvr>
    <a:masterClrMapping/>
  </p:clrMapOvr>
  <mc:AlternateContent xmlns:mc="http://schemas.openxmlformats.org/markup-compatibility/2006" xmlns:p14="http://schemas.microsoft.com/office/powerpoint/2010/main">
    <mc:Choice Requires="p14">
      <p:transition spd="slow" p14:dur="2000" advTm="73477"/>
    </mc:Choice>
    <mc:Fallback xmlns="">
      <p:transition spd="slow" advTm="7347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Electrical Load in Networks</a:t>
            </a:r>
            <a:endParaRPr lang="en-US" dirty="0"/>
          </a:p>
        </p:txBody>
      </p:sp>
      <p:sp>
        <p:nvSpPr>
          <p:cNvPr id="3" name="Content Placeholder 2"/>
          <p:cNvSpPr>
            <a:spLocks noGrp="1"/>
          </p:cNvSpPr>
          <p:nvPr>
            <p:ph idx="1"/>
          </p:nvPr>
        </p:nvSpPr>
        <p:spPr/>
        <p:txBody>
          <a:bodyPr/>
          <a:lstStyle/>
          <a:p>
            <a:r>
              <a:rPr lang="en-US" dirty="0" smtClean="0">
                <a:solidFill>
                  <a:schemeClr val="accent2"/>
                </a:solidFill>
              </a:rPr>
              <a:t>Example: Data centers</a:t>
            </a:r>
          </a:p>
          <a:p>
            <a:r>
              <a:rPr lang="en-US" dirty="0" smtClean="0"/>
              <a:t>Geographically diverse sites</a:t>
            </a:r>
          </a:p>
          <a:p>
            <a:r>
              <a:rPr lang="en-US" dirty="0" smtClean="0"/>
              <a:t>Electricity consumption: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751860838"/>
              </p:ext>
            </p:extLst>
          </p:nvPr>
        </p:nvGraphicFramePr>
        <p:xfrm>
          <a:off x="1524000" y="3429000"/>
          <a:ext cx="6096000" cy="1483360"/>
        </p:xfrm>
        <a:graphic>
          <a:graphicData uri="http://schemas.openxmlformats.org/drawingml/2006/table">
            <a:tbl>
              <a:tblPr firstRow="1" bandRow="1">
                <a:tableStyleId>{7E9639D4-E3E2-4D34-9284-5A2195B3D0D7}</a:tableStyleId>
              </a:tblPr>
              <a:tblGrid>
                <a:gridCol w="3048000"/>
                <a:gridCol w="3048000"/>
              </a:tblGrid>
              <a:tr h="370840">
                <a:tc>
                  <a:txBody>
                    <a:bodyPr/>
                    <a:lstStyle/>
                    <a:p>
                      <a:r>
                        <a:rPr lang="en-US" dirty="0" smtClean="0"/>
                        <a:t>IT Load</a:t>
                      </a:r>
                      <a:endParaRPr lang="en-US" dirty="0"/>
                    </a:p>
                  </a:txBody>
                  <a:tcPr/>
                </a:tc>
                <a:tc>
                  <a:txBody>
                    <a:bodyPr/>
                    <a:lstStyle/>
                    <a:p>
                      <a:r>
                        <a:rPr lang="en-US" dirty="0" smtClean="0"/>
                        <a:t>Non-IT</a:t>
                      </a:r>
                      <a:r>
                        <a:rPr lang="en-US" baseline="0" dirty="0" smtClean="0"/>
                        <a:t> Load</a:t>
                      </a:r>
                      <a:endParaRPr lang="en-US" dirty="0"/>
                    </a:p>
                  </a:txBody>
                  <a:tcPr/>
                </a:tc>
              </a:tr>
              <a:tr h="370840">
                <a:tc>
                  <a:txBody>
                    <a:bodyPr/>
                    <a:lstStyle/>
                    <a:p>
                      <a:r>
                        <a:rPr lang="en-US" dirty="0" smtClean="0"/>
                        <a:t>Servers</a:t>
                      </a:r>
                      <a:endParaRPr lang="en-US" dirty="0"/>
                    </a:p>
                  </a:txBody>
                  <a:tcPr/>
                </a:tc>
                <a:tc>
                  <a:txBody>
                    <a:bodyPr/>
                    <a:lstStyle/>
                    <a:p>
                      <a:r>
                        <a:rPr lang="en-US" dirty="0" smtClean="0"/>
                        <a:t>Lighting</a:t>
                      </a:r>
                      <a:endParaRPr lang="en-US" dirty="0"/>
                    </a:p>
                  </a:txBody>
                  <a:tcPr/>
                </a:tc>
              </a:tr>
              <a:tr h="370840">
                <a:tc>
                  <a:txBody>
                    <a:bodyPr/>
                    <a:lstStyle/>
                    <a:p>
                      <a:r>
                        <a:rPr lang="en-US" dirty="0" smtClean="0"/>
                        <a:t>Storage</a:t>
                      </a:r>
                      <a:endParaRPr lang="en-US" dirty="0"/>
                    </a:p>
                  </a:txBody>
                  <a:tcPr/>
                </a:tc>
                <a:tc>
                  <a:txBody>
                    <a:bodyPr/>
                    <a:lstStyle/>
                    <a:p>
                      <a:r>
                        <a:rPr lang="en-US" dirty="0" smtClean="0"/>
                        <a:t>Cooling</a:t>
                      </a:r>
                      <a:endParaRPr lang="en-US" dirty="0"/>
                    </a:p>
                  </a:txBody>
                  <a:tcPr/>
                </a:tc>
              </a:tr>
              <a:tr h="370840">
                <a:tc>
                  <a:txBody>
                    <a:bodyPr/>
                    <a:lstStyle/>
                    <a:p>
                      <a:r>
                        <a:rPr lang="en-US" dirty="0" smtClean="0"/>
                        <a:t>Network</a:t>
                      </a:r>
                      <a:endParaRPr lang="en-US" dirty="0"/>
                    </a:p>
                  </a:txBody>
                  <a:tcPr/>
                </a:tc>
                <a:tc>
                  <a:txBody>
                    <a:bodyPr/>
                    <a:lstStyle/>
                    <a:p>
                      <a:r>
                        <a:rPr lang="en-US" dirty="0" smtClean="0"/>
                        <a:t>Power distribution</a:t>
                      </a:r>
                      <a:endParaRPr lang="en-US" dirty="0"/>
                    </a:p>
                  </a:txBody>
                  <a:tcPr/>
                </a:tc>
              </a:tr>
            </a:tbl>
          </a:graphicData>
        </a:graphic>
      </p:graphicFrame>
      <p:sp>
        <p:nvSpPr>
          <p:cNvPr id="6" name="TextBox 5"/>
          <p:cNvSpPr txBox="1"/>
          <p:nvPr/>
        </p:nvSpPr>
        <p:spPr>
          <a:xfrm>
            <a:off x="685800" y="5715000"/>
            <a:ext cx="7755521" cy="523220"/>
          </a:xfrm>
          <a:prstGeom prst="rect">
            <a:avLst/>
          </a:prstGeom>
          <a:noFill/>
        </p:spPr>
        <p:txBody>
          <a:bodyPr wrap="none" rtlCol="0">
            <a:spAutoFit/>
          </a:bodyPr>
          <a:lstStyle/>
          <a:p>
            <a:r>
              <a:rPr lang="en-US" sz="2800" dirty="0" smtClean="0">
                <a:solidFill>
                  <a:schemeClr val="accent2"/>
                </a:solidFill>
              </a:rPr>
              <a:t>What is the nature of network power consumption?</a:t>
            </a:r>
            <a:endParaRPr lang="en-US" sz="2800" dirty="0">
              <a:solidFill>
                <a:schemeClr val="accent2"/>
              </a:solidFill>
            </a:endParaRPr>
          </a:p>
        </p:txBody>
      </p:sp>
    </p:spTree>
    <p:extLst>
      <p:ext uri="{BB962C8B-B14F-4D97-AF65-F5344CB8AC3E}">
        <p14:creationId xmlns:p14="http://schemas.microsoft.com/office/powerpoint/2010/main" val="1708042060"/>
      </p:ext>
    </p:extLst>
  </p:cSld>
  <p:clrMapOvr>
    <a:masterClrMapping/>
  </p:clrMapOvr>
  <mc:AlternateContent xmlns:mc="http://schemas.openxmlformats.org/markup-compatibility/2006" xmlns:p14="http://schemas.microsoft.com/office/powerpoint/2010/main">
    <mc:Choice Requires="p14">
      <p:transition spd="slow" p14:dur="2000" advTm="39465"/>
    </mc:Choice>
    <mc:Fallback xmlns="">
      <p:transition spd="slow" advTm="3946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5125381" y="1385248"/>
            <a:ext cx="6380819" cy="1066800"/>
            <a:chOff x="2292126" y="1371600"/>
            <a:chExt cx="6380819" cy="1066800"/>
          </a:xfrm>
        </p:grpSpPr>
        <p:cxnSp>
          <p:nvCxnSpPr>
            <p:cNvPr id="12" name="Straight Connector 11"/>
            <p:cNvCxnSpPr/>
            <p:nvPr/>
          </p:nvCxnSpPr>
          <p:spPr>
            <a:xfrm flipV="1">
              <a:off x="2292126" y="1905000"/>
              <a:ext cx="3194274" cy="5334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5478671" y="1371600"/>
              <a:ext cx="3194274" cy="5334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normAutofit fontScale="90000"/>
          </a:bodyPr>
          <a:lstStyle/>
          <a:p>
            <a:r>
              <a:rPr lang="en-US" dirty="0" smtClean="0"/>
              <a:t>Reducing Data Center Energy Consumption</a:t>
            </a:r>
            <a:endParaRPr lang="en-US" dirty="0"/>
          </a:p>
        </p:txBody>
      </p:sp>
      <p:sp>
        <p:nvSpPr>
          <p:cNvPr id="3" name="Content Placeholder 2"/>
          <p:cNvSpPr>
            <a:spLocks noGrp="1"/>
          </p:cNvSpPr>
          <p:nvPr>
            <p:ph idx="1"/>
          </p:nvPr>
        </p:nvSpPr>
        <p:spPr>
          <a:xfrm>
            <a:off x="457200" y="1600200"/>
            <a:ext cx="4654326" cy="4525963"/>
          </a:xfrm>
        </p:spPr>
        <p:txBody>
          <a:bodyPr>
            <a:normAutofit/>
          </a:bodyPr>
          <a:lstStyle/>
          <a:p>
            <a:r>
              <a:rPr lang="en-US" dirty="0" smtClean="0"/>
              <a:t>Data center power consumption</a:t>
            </a:r>
          </a:p>
          <a:p>
            <a:r>
              <a:rPr lang="en-US" dirty="0" smtClean="0"/>
              <a:t>Workload is mostly low</a:t>
            </a:r>
          </a:p>
          <a:p>
            <a:r>
              <a:rPr lang="en-US" dirty="0" smtClean="0"/>
              <a:t>Turn off equipment when not needed</a:t>
            </a:r>
          </a:p>
          <a:p>
            <a:pPr lvl="1"/>
            <a:r>
              <a:rPr lang="en-US" dirty="0" smtClean="0"/>
              <a:t>Resource Pruning (RP)</a:t>
            </a:r>
          </a:p>
        </p:txBody>
      </p:sp>
      <p:cxnSp>
        <p:nvCxnSpPr>
          <p:cNvPr id="4" name="Straight Arrow Connector 3"/>
          <p:cNvCxnSpPr/>
          <p:nvPr/>
        </p:nvCxnSpPr>
        <p:spPr>
          <a:xfrm flipV="1">
            <a:off x="5486400" y="1473778"/>
            <a:ext cx="0" cy="2895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5486400" y="4369378"/>
            <a:ext cx="3429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6019800" y="4445578"/>
            <a:ext cx="2387257" cy="369332"/>
          </a:xfrm>
          <a:prstGeom prst="rect">
            <a:avLst/>
          </a:prstGeom>
          <a:noFill/>
        </p:spPr>
        <p:txBody>
          <a:bodyPr wrap="none" rtlCol="0">
            <a:spAutoFit/>
          </a:bodyPr>
          <a:lstStyle/>
          <a:p>
            <a:r>
              <a:rPr lang="en-US" dirty="0" smtClean="0">
                <a:solidFill>
                  <a:prstClr val="black"/>
                </a:solidFill>
              </a:rPr>
              <a:t>Average CPU Utilization</a:t>
            </a:r>
            <a:endParaRPr lang="en-US" dirty="0">
              <a:solidFill>
                <a:prstClr val="black"/>
              </a:solidFill>
            </a:endParaRPr>
          </a:p>
        </p:txBody>
      </p:sp>
      <p:cxnSp>
        <p:nvCxnSpPr>
          <p:cNvPr id="7" name="Straight Connector 6"/>
          <p:cNvCxnSpPr/>
          <p:nvPr/>
        </p:nvCxnSpPr>
        <p:spPr>
          <a:xfrm flipV="1">
            <a:off x="5486400" y="1930978"/>
            <a:ext cx="2819400" cy="2438400"/>
          </a:xfrm>
          <a:prstGeom prst="line">
            <a:avLst/>
          </a:prstGeom>
          <a:ln>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196430" y="1714046"/>
            <a:ext cx="584584" cy="369332"/>
          </a:xfrm>
          <a:prstGeom prst="rect">
            <a:avLst/>
          </a:prstGeom>
          <a:noFill/>
        </p:spPr>
        <p:txBody>
          <a:bodyPr wrap="none" rtlCol="0">
            <a:spAutoFit/>
          </a:bodyPr>
          <a:lstStyle/>
          <a:p>
            <a:r>
              <a:rPr lang="en-US" dirty="0" smtClean="0">
                <a:solidFill>
                  <a:srgbClr val="FF0000"/>
                </a:solidFill>
              </a:rPr>
              <a:t>Real</a:t>
            </a:r>
            <a:endParaRPr lang="en-US" dirty="0">
              <a:solidFill>
                <a:srgbClr val="FF0000"/>
              </a:solidFill>
            </a:endParaRPr>
          </a:p>
        </p:txBody>
      </p:sp>
      <p:sp>
        <p:nvSpPr>
          <p:cNvPr id="9" name="TextBox 8"/>
          <p:cNvSpPr txBox="1"/>
          <p:nvPr/>
        </p:nvSpPr>
        <p:spPr>
          <a:xfrm>
            <a:off x="6781800" y="3150178"/>
            <a:ext cx="643125" cy="369332"/>
          </a:xfrm>
          <a:prstGeom prst="rect">
            <a:avLst/>
          </a:prstGeom>
          <a:noFill/>
        </p:spPr>
        <p:txBody>
          <a:bodyPr wrap="none" rtlCol="0">
            <a:spAutoFit/>
          </a:bodyPr>
          <a:lstStyle/>
          <a:p>
            <a:r>
              <a:rPr lang="en-US" dirty="0" smtClean="0">
                <a:solidFill>
                  <a:srgbClr val="00B050"/>
                </a:solidFill>
              </a:rPr>
              <a:t>Ideal</a:t>
            </a:r>
            <a:endParaRPr lang="en-US" dirty="0">
              <a:solidFill>
                <a:srgbClr val="00B050"/>
              </a:solidFill>
            </a:endParaRPr>
          </a:p>
        </p:txBody>
      </p:sp>
      <p:sp>
        <p:nvSpPr>
          <p:cNvPr id="14" name="Rectangle 13"/>
          <p:cNvSpPr/>
          <p:nvPr/>
        </p:nvSpPr>
        <p:spPr>
          <a:xfrm>
            <a:off x="4940534" y="1977736"/>
            <a:ext cx="533400" cy="22602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rot="16200000">
            <a:off x="3940629" y="2829148"/>
            <a:ext cx="2711127" cy="369332"/>
          </a:xfrm>
          <a:prstGeom prst="rect">
            <a:avLst/>
          </a:prstGeom>
          <a:solidFill>
            <a:schemeClr val="bg1"/>
          </a:solidFill>
        </p:spPr>
        <p:txBody>
          <a:bodyPr wrap="none" rtlCol="0">
            <a:spAutoFit/>
          </a:bodyPr>
          <a:lstStyle/>
          <a:p>
            <a:r>
              <a:rPr lang="en-US" dirty="0" smtClean="0">
                <a:solidFill>
                  <a:prstClr val="black"/>
                </a:solidFill>
              </a:rPr>
              <a:t>Power consumption (Watt)</a:t>
            </a:r>
            <a:endParaRPr lang="en-US" dirty="0">
              <a:solidFill>
                <a:prstClr val="black"/>
              </a:solidFill>
            </a:endParaRPr>
          </a:p>
        </p:txBody>
      </p:sp>
      <p:sp>
        <p:nvSpPr>
          <p:cNvPr id="15" name="Up Arrow Callout 14"/>
          <p:cNvSpPr/>
          <p:nvPr/>
        </p:nvSpPr>
        <p:spPr>
          <a:xfrm>
            <a:off x="5867400" y="4800600"/>
            <a:ext cx="2337970" cy="838200"/>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Depends on workload</a:t>
            </a:r>
            <a:endParaRPr lang="en-US" dirty="0"/>
          </a:p>
        </p:txBody>
      </p:sp>
      <p:sp>
        <p:nvSpPr>
          <p:cNvPr id="17" name="Rounded Rectangular Callout 16"/>
          <p:cNvSpPr/>
          <p:nvPr/>
        </p:nvSpPr>
        <p:spPr>
          <a:xfrm>
            <a:off x="6750227" y="3657600"/>
            <a:ext cx="2165173" cy="497488"/>
          </a:xfrm>
          <a:prstGeom prst="wedgeRoundRectCallout">
            <a:avLst>
              <a:gd name="adj1" fmla="val 21175"/>
              <a:gd name="adj2" fmla="val -37006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Real is close to ideal</a:t>
            </a:r>
            <a:endParaRPr lang="en-US" dirty="0"/>
          </a:p>
        </p:txBody>
      </p:sp>
      <p:sp>
        <p:nvSpPr>
          <p:cNvPr id="18" name="Rounded Rectangular Callout 17"/>
          <p:cNvSpPr/>
          <p:nvPr/>
        </p:nvSpPr>
        <p:spPr>
          <a:xfrm>
            <a:off x="2895600" y="4093831"/>
            <a:ext cx="2215926" cy="497488"/>
          </a:xfrm>
          <a:prstGeom prst="wedgeRoundRectCallout">
            <a:avLst>
              <a:gd name="adj1" fmla="val 70378"/>
              <a:gd name="adj2" fmla="val -37284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Real is far from ideal</a:t>
            </a:r>
            <a:endParaRPr lang="en-US" dirty="0"/>
          </a:p>
        </p:txBody>
      </p:sp>
      <p:sp>
        <p:nvSpPr>
          <p:cNvPr id="19" name="TextBox 18"/>
          <p:cNvSpPr txBox="1"/>
          <p:nvPr/>
        </p:nvSpPr>
        <p:spPr>
          <a:xfrm>
            <a:off x="737961" y="3429000"/>
            <a:ext cx="4480394" cy="523220"/>
          </a:xfrm>
          <a:prstGeom prst="rect">
            <a:avLst/>
          </a:prstGeom>
          <a:noFill/>
        </p:spPr>
        <p:txBody>
          <a:bodyPr wrap="none" rtlCol="0">
            <a:spAutoFit/>
          </a:bodyPr>
          <a:lstStyle/>
          <a:p>
            <a:r>
              <a:rPr lang="en-US" sz="2800" dirty="0" smtClean="0">
                <a:solidFill>
                  <a:srgbClr val="FF0000"/>
                </a:solidFill>
              </a:rPr>
              <a:t>Houston, we have a problem!</a:t>
            </a:r>
            <a:endParaRPr lang="en-US" sz="2800" dirty="0">
              <a:solidFill>
                <a:srgbClr val="FF0000"/>
              </a:solidFill>
            </a:endParaRPr>
          </a:p>
        </p:txBody>
      </p:sp>
      <p:sp>
        <p:nvSpPr>
          <p:cNvPr id="21" name="TextBox 20"/>
          <p:cNvSpPr txBox="1"/>
          <p:nvPr/>
        </p:nvSpPr>
        <p:spPr>
          <a:xfrm>
            <a:off x="1799613" y="5867400"/>
            <a:ext cx="5591787" cy="523220"/>
          </a:xfrm>
          <a:prstGeom prst="rect">
            <a:avLst/>
          </a:prstGeom>
          <a:noFill/>
        </p:spPr>
        <p:txBody>
          <a:bodyPr wrap="none" rtlCol="0">
            <a:spAutoFit/>
          </a:bodyPr>
          <a:lstStyle/>
          <a:p>
            <a:r>
              <a:rPr lang="en-US" sz="2800" dirty="0" smtClean="0">
                <a:solidFill>
                  <a:schemeClr val="accent2"/>
                </a:solidFill>
              </a:rPr>
              <a:t>How about using cheaper electricity?</a:t>
            </a:r>
            <a:endParaRPr lang="en-US" sz="2800" dirty="0">
              <a:solidFill>
                <a:schemeClr val="accent2"/>
              </a:solidFill>
            </a:endParaRPr>
          </a:p>
        </p:txBody>
      </p:sp>
    </p:spTree>
    <p:custDataLst>
      <p:tags r:id="rId1"/>
    </p:custDataLst>
    <p:extLst>
      <p:ext uri="{BB962C8B-B14F-4D97-AF65-F5344CB8AC3E}">
        <p14:creationId xmlns:p14="http://schemas.microsoft.com/office/powerpoint/2010/main" val="3663756470"/>
      </p:ext>
    </p:extLst>
  </p:cSld>
  <p:clrMapOvr>
    <a:masterClrMapping/>
  </p:clrMapOvr>
  <mc:AlternateContent xmlns:mc="http://schemas.openxmlformats.org/markup-compatibility/2006" xmlns:p14="http://schemas.microsoft.com/office/powerpoint/2010/main">
    <mc:Choice Requires="p14">
      <p:transition spd="slow" p14:dur="2000" advTm="105864"/>
    </mc:Choice>
    <mc:Fallback xmlns="">
      <p:transition spd="slow" advTm="10586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5"/>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18"/>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17"/>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19"/>
                                        </p:tgtEl>
                                        <p:attrNameLst>
                                          <p:attrName>style.visibility</p:attrName>
                                        </p:attrNameLst>
                                      </p:cBhvr>
                                      <p:to>
                                        <p:strVal val="hidden"/>
                                      </p:to>
                                    </p:set>
                                  </p:childTnLst>
                                </p:cTn>
                              </p:par>
                              <p:par>
                                <p:cTn id="51" presetID="8" presetClass="emph" presetSubtype="0" fill="hold" nodeType="withEffect">
                                  <p:stCondLst>
                                    <p:cond delay="0"/>
                                  </p:stCondLst>
                                  <p:childTnLst>
                                    <p:animRot by="-1080000">
                                      <p:cBhvr>
                                        <p:cTn id="52" dur="2000" fill="hold"/>
                                        <p:tgtEl>
                                          <p:spTgt spid="11"/>
                                        </p:tgtEl>
                                        <p:attrNameLst>
                                          <p:attrName>r</p:attrName>
                                        </p:attrNameLst>
                                      </p:cBhvr>
                                    </p:animRo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nodeType="clickEffect">
                                  <p:stCondLst>
                                    <p:cond delay="0"/>
                                  </p:stCondLst>
                                  <p:childTnLst>
                                    <p:set>
                                      <p:cBhvr>
                                        <p:cTn id="56" dur="1" fill="hold">
                                          <p:stCondLst>
                                            <p:cond delay="0"/>
                                          </p:stCondLst>
                                        </p:cTn>
                                        <p:tgtEl>
                                          <p:spTgt spid="4"/>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10"/>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5"/>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6"/>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8"/>
                                        </p:tgtEl>
                                        <p:attrNameLst>
                                          <p:attrName>style.visibility</p:attrName>
                                        </p:attrNameLst>
                                      </p:cBhvr>
                                      <p:to>
                                        <p:strVal val="hidden"/>
                                      </p:to>
                                    </p:set>
                                  </p:childTnLst>
                                </p:cTn>
                              </p:par>
                              <p:par>
                                <p:cTn id="65" presetID="1" presetClass="exit" presetSubtype="0" fill="hold" nodeType="withEffect">
                                  <p:stCondLst>
                                    <p:cond delay="0"/>
                                  </p:stCondLst>
                                  <p:childTnLst>
                                    <p:set>
                                      <p:cBhvr>
                                        <p:cTn id="66" dur="1" fill="hold">
                                          <p:stCondLst>
                                            <p:cond delay="0"/>
                                          </p:stCondLst>
                                        </p:cTn>
                                        <p:tgtEl>
                                          <p:spTgt spid="7"/>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9"/>
                                        </p:tgtEl>
                                        <p:attrNameLst>
                                          <p:attrName>style.visibility</p:attrName>
                                        </p:attrNameLst>
                                      </p:cBhvr>
                                      <p:to>
                                        <p:strVal val="hidden"/>
                                      </p:to>
                                    </p:set>
                                  </p:childTnLst>
                                </p:cTn>
                              </p:par>
                              <p:par>
                                <p:cTn id="69" presetID="1" presetClass="exit" presetSubtype="0" fill="hold" grpId="0" nodeType="withEffect">
                                  <p:stCondLst>
                                    <p:cond delay="0"/>
                                  </p:stCondLst>
                                  <p:childTnLst>
                                    <p:set>
                                      <p:cBhvr>
                                        <p:cTn id="70" dur="1" fill="hold">
                                          <p:stCondLst>
                                            <p:cond delay="0"/>
                                          </p:stCondLst>
                                        </p:cTn>
                                        <p:tgtEl>
                                          <p:spTgt spid="14"/>
                                        </p:tgtEl>
                                        <p:attrNameLst>
                                          <p:attrName>style.visibility</p:attrName>
                                        </p:attrNameLst>
                                      </p:cBhvr>
                                      <p:to>
                                        <p:strVal val="hidden"/>
                                      </p:to>
                                    </p:set>
                                  </p:childTnLst>
                                </p:cTn>
                              </p:par>
                              <p:par>
                                <p:cTn id="71" presetID="1" presetClass="exit" presetSubtype="0" fill="hold" nodeType="withEffect">
                                  <p:stCondLst>
                                    <p:cond delay="0"/>
                                  </p:stCondLst>
                                  <p:childTnLst>
                                    <p:set>
                                      <p:cBhvr>
                                        <p:cTn id="72" dur="1" fill="hold">
                                          <p:stCondLst>
                                            <p:cond delay="0"/>
                                          </p:stCondLst>
                                        </p:cTn>
                                        <p:tgtEl>
                                          <p:spTgt spid="11"/>
                                        </p:tgtEl>
                                        <p:attrNameLst>
                                          <p:attrName>style.visibility</p:attrName>
                                        </p:attrNameLst>
                                      </p:cBhvr>
                                      <p:to>
                                        <p:strVal val="hidden"/>
                                      </p:to>
                                    </p:set>
                                  </p:childTnLst>
                                </p:cTn>
                              </p:par>
                              <p:par>
                                <p:cTn id="73" presetID="1" presetClass="entr" presetSubtype="0" fill="hold" grpId="0" nodeType="withEffect">
                                  <p:stCondLst>
                                    <p:cond delay="0"/>
                                  </p:stCondLst>
                                  <p:childTnLst>
                                    <p:set>
                                      <p:cBhvr>
                                        <p:cTn id="74" dur="1" fill="hold">
                                          <p:stCondLst>
                                            <p:cond delay="0"/>
                                          </p:stCondLst>
                                        </p:cTn>
                                        <p:tgtEl>
                                          <p:spTgt spid="3">
                                            <p:txEl>
                                              <p:pRg st="2" end="2"/>
                                            </p:txEl>
                                          </p:spTgt>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P spid="6" grpId="1"/>
      <p:bldP spid="8" grpId="0"/>
      <p:bldP spid="8" grpId="1"/>
      <p:bldP spid="9" grpId="0"/>
      <p:bldP spid="9" grpId="1"/>
      <p:bldP spid="14" grpId="0" animBg="1"/>
      <p:bldP spid="10" grpId="0" animBg="1"/>
      <p:bldP spid="10" grpId="1" animBg="1"/>
      <p:bldP spid="15" grpId="0" animBg="1"/>
      <p:bldP spid="15" grpId="1" animBg="1"/>
      <p:bldP spid="17" grpId="0" animBg="1"/>
      <p:bldP spid="17" grpId="1" animBg="1"/>
      <p:bldP spid="18" grpId="0" animBg="1"/>
      <p:bldP spid="18" grpId="1" animBg="1"/>
      <p:bldP spid="19" grpId="0"/>
      <p:bldP spid="19" grpId="1"/>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Cheaper Electricity</a:t>
            </a:r>
            <a:endParaRPr lang="en-US" dirty="0"/>
          </a:p>
        </p:txBody>
      </p:sp>
      <p:sp>
        <p:nvSpPr>
          <p:cNvPr id="4" name="Oval 3"/>
          <p:cNvSpPr/>
          <p:nvPr/>
        </p:nvSpPr>
        <p:spPr>
          <a:xfrm>
            <a:off x="2895600" y="2971800"/>
            <a:ext cx="685800" cy="685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4038600" y="3505200"/>
            <a:ext cx="685800" cy="685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953000" y="2628900"/>
            <a:ext cx="685800" cy="685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a:off x="2438400" y="5105400"/>
            <a:ext cx="4876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553200" y="5181600"/>
            <a:ext cx="1387816" cy="369332"/>
          </a:xfrm>
          <a:prstGeom prst="rect">
            <a:avLst/>
          </a:prstGeom>
          <a:noFill/>
        </p:spPr>
        <p:txBody>
          <a:bodyPr wrap="none" rtlCol="0">
            <a:spAutoFit/>
          </a:bodyPr>
          <a:lstStyle/>
          <a:p>
            <a:r>
              <a:rPr lang="en-US" dirty="0" smtClean="0"/>
              <a:t>Data Centers</a:t>
            </a:r>
            <a:endParaRPr lang="en-US" dirty="0"/>
          </a:p>
        </p:txBody>
      </p:sp>
      <p:sp>
        <p:nvSpPr>
          <p:cNvPr id="9" name="TextBox 8"/>
          <p:cNvSpPr txBox="1"/>
          <p:nvPr/>
        </p:nvSpPr>
        <p:spPr>
          <a:xfrm>
            <a:off x="3048000" y="5257800"/>
            <a:ext cx="301686" cy="369332"/>
          </a:xfrm>
          <a:prstGeom prst="rect">
            <a:avLst/>
          </a:prstGeom>
          <a:noFill/>
        </p:spPr>
        <p:txBody>
          <a:bodyPr wrap="none" rtlCol="0">
            <a:spAutoFit/>
          </a:bodyPr>
          <a:lstStyle/>
          <a:p>
            <a:r>
              <a:rPr lang="en-US" dirty="0" smtClean="0"/>
              <a:t>1</a:t>
            </a:r>
            <a:endParaRPr lang="en-US" dirty="0"/>
          </a:p>
        </p:txBody>
      </p:sp>
      <p:sp>
        <p:nvSpPr>
          <p:cNvPr id="10" name="TextBox 9"/>
          <p:cNvSpPr txBox="1"/>
          <p:nvPr/>
        </p:nvSpPr>
        <p:spPr>
          <a:xfrm>
            <a:off x="4270314" y="5257800"/>
            <a:ext cx="301686" cy="369332"/>
          </a:xfrm>
          <a:prstGeom prst="rect">
            <a:avLst/>
          </a:prstGeom>
          <a:noFill/>
        </p:spPr>
        <p:txBody>
          <a:bodyPr wrap="none" rtlCol="0">
            <a:spAutoFit/>
          </a:bodyPr>
          <a:lstStyle/>
          <a:p>
            <a:r>
              <a:rPr lang="en-US" dirty="0" smtClean="0"/>
              <a:t>2</a:t>
            </a:r>
            <a:endParaRPr lang="en-US" dirty="0"/>
          </a:p>
        </p:txBody>
      </p:sp>
      <p:sp>
        <p:nvSpPr>
          <p:cNvPr id="11" name="TextBox 10"/>
          <p:cNvSpPr txBox="1"/>
          <p:nvPr/>
        </p:nvSpPr>
        <p:spPr>
          <a:xfrm>
            <a:off x="5260914" y="5257800"/>
            <a:ext cx="301686" cy="369332"/>
          </a:xfrm>
          <a:prstGeom prst="rect">
            <a:avLst/>
          </a:prstGeom>
          <a:noFill/>
        </p:spPr>
        <p:txBody>
          <a:bodyPr wrap="none" rtlCol="0">
            <a:spAutoFit/>
          </a:bodyPr>
          <a:lstStyle/>
          <a:p>
            <a:r>
              <a:rPr lang="en-US" dirty="0" smtClean="0"/>
              <a:t>3</a:t>
            </a:r>
            <a:endParaRPr lang="en-US" dirty="0"/>
          </a:p>
        </p:txBody>
      </p:sp>
      <p:cxnSp>
        <p:nvCxnSpPr>
          <p:cNvPr id="12" name="Straight Arrow Connector 11"/>
          <p:cNvCxnSpPr/>
          <p:nvPr/>
        </p:nvCxnSpPr>
        <p:spPr>
          <a:xfrm flipV="1">
            <a:off x="2438400" y="1752600"/>
            <a:ext cx="0" cy="3352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rot="16200000">
            <a:off x="1288451" y="3269651"/>
            <a:ext cx="1625766" cy="369332"/>
          </a:xfrm>
          <a:prstGeom prst="rect">
            <a:avLst/>
          </a:prstGeom>
          <a:noFill/>
        </p:spPr>
        <p:txBody>
          <a:bodyPr wrap="none" rtlCol="0">
            <a:spAutoFit/>
          </a:bodyPr>
          <a:lstStyle/>
          <a:p>
            <a:r>
              <a:rPr lang="en-US" dirty="0" smtClean="0"/>
              <a:t>Electricity price</a:t>
            </a:r>
            <a:endParaRPr lang="en-US" dirty="0"/>
          </a:p>
        </p:txBody>
      </p:sp>
      <p:sp>
        <p:nvSpPr>
          <p:cNvPr id="14" name="Chord 13"/>
          <p:cNvSpPr/>
          <p:nvPr/>
        </p:nvSpPr>
        <p:spPr>
          <a:xfrm>
            <a:off x="2910385" y="2980214"/>
            <a:ext cx="640080" cy="677385"/>
          </a:xfrm>
          <a:prstGeom prst="chord">
            <a:avLst>
              <a:gd name="adj1" fmla="val 5321798"/>
              <a:gd name="adj2" fmla="val 1620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hord 14"/>
          <p:cNvSpPr/>
          <p:nvPr/>
        </p:nvSpPr>
        <p:spPr>
          <a:xfrm>
            <a:off x="4042307" y="3507180"/>
            <a:ext cx="640080" cy="677385"/>
          </a:xfrm>
          <a:prstGeom prst="chord">
            <a:avLst>
              <a:gd name="adj1" fmla="val 5321798"/>
              <a:gd name="adj2" fmla="val 1620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ular Callout 15"/>
          <p:cNvSpPr/>
          <p:nvPr/>
        </p:nvSpPr>
        <p:spPr>
          <a:xfrm>
            <a:off x="2709013" y="1828800"/>
            <a:ext cx="2243987" cy="591791"/>
          </a:xfrm>
          <a:prstGeom prst="wedgeRoundRectCallout">
            <a:avLst>
              <a:gd name="adj1" fmla="val 19916"/>
              <a:gd name="adj2" fmla="val 235925"/>
              <a:gd name="adj3" fmla="val 16667"/>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Workload relocation (WR)</a:t>
            </a:r>
            <a:endParaRPr lang="en-US" dirty="0"/>
          </a:p>
        </p:txBody>
      </p:sp>
      <p:sp>
        <p:nvSpPr>
          <p:cNvPr id="18" name="Rounded Rectangular Callout 17"/>
          <p:cNvSpPr/>
          <p:nvPr/>
        </p:nvSpPr>
        <p:spPr>
          <a:xfrm>
            <a:off x="6019800" y="1600200"/>
            <a:ext cx="1447800" cy="524495"/>
          </a:xfrm>
          <a:prstGeom prst="wedgeRoundRectCallout">
            <a:avLst>
              <a:gd name="adj1" fmla="val -86132"/>
              <a:gd name="adj2" fmla="val 15114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Center</a:t>
            </a:r>
            <a:endParaRPr lang="en-US" dirty="0"/>
          </a:p>
        </p:txBody>
      </p:sp>
      <p:sp>
        <p:nvSpPr>
          <p:cNvPr id="19" name="Rounded Rectangular Callout 18"/>
          <p:cNvSpPr/>
          <p:nvPr/>
        </p:nvSpPr>
        <p:spPr>
          <a:xfrm>
            <a:off x="1371600" y="1761505"/>
            <a:ext cx="1219200" cy="524495"/>
          </a:xfrm>
          <a:prstGeom prst="wedgeRoundRectCallout">
            <a:avLst>
              <a:gd name="adj1" fmla="val 97387"/>
              <a:gd name="adj2" fmla="val 254569"/>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Workload</a:t>
            </a:r>
            <a:endParaRPr lang="en-US" dirty="0">
              <a:solidFill>
                <a:schemeClr val="tx1"/>
              </a:solidFill>
            </a:endParaRPr>
          </a:p>
        </p:txBody>
      </p:sp>
      <p:sp>
        <p:nvSpPr>
          <p:cNvPr id="20" name="Rounded Rectangular Callout 19"/>
          <p:cNvSpPr/>
          <p:nvPr/>
        </p:nvSpPr>
        <p:spPr>
          <a:xfrm>
            <a:off x="347376" y="4572000"/>
            <a:ext cx="1688068" cy="685800"/>
          </a:xfrm>
          <a:prstGeom prst="wedgeRoundRectCallout">
            <a:avLst>
              <a:gd name="adj1" fmla="val 166461"/>
              <a:gd name="adj2" fmla="val -14541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Center 2 least expensive</a:t>
            </a:r>
            <a:endParaRPr lang="en-US" dirty="0"/>
          </a:p>
        </p:txBody>
      </p:sp>
      <p:sp>
        <p:nvSpPr>
          <p:cNvPr id="21" name="Rounded Rectangular Callout 20"/>
          <p:cNvSpPr/>
          <p:nvPr/>
        </p:nvSpPr>
        <p:spPr>
          <a:xfrm>
            <a:off x="6934200" y="2628900"/>
            <a:ext cx="1828800" cy="800100"/>
          </a:xfrm>
          <a:prstGeom prst="wedgeRoundRectCallout">
            <a:avLst>
              <a:gd name="adj1" fmla="val -114901"/>
              <a:gd name="adj2" fmla="val -335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Center 3 most expensive</a:t>
            </a:r>
            <a:endParaRPr lang="en-US" dirty="0"/>
          </a:p>
        </p:txBody>
      </p:sp>
      <p:pic>
        <p:nvPicPr>
          <p:cNvPr id="1026" name="Picture 2" descr="http://cliparts.co/cliparts/kcK/or9/kcKor9y6i.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42436" y="5442466"/>
            <a:ext cx="1224564" cy="1066732"/>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2743200" y="5975832"/>
            <a:ext cx="5519524" cy="461665"/>
          </a:xfrm>
          <a:prstGeom prst="rect">
            <a:avLst/>
          </a:prstGeom>
          <a:noFill/>
        </p:spPr>
        <p:txBody>
          <a:bodyPr wrap="none" rtlCol="0">
            <a:spAutoFit/>
          </a:bodyPr>
          <a:lstStyle/>
          <a:p>
            <a:r>
              <a:rPr lang="en-US" sz="2400" dirty="0" smtClean="0"/>
              <a:t>Beware of cost overheads due to WR or RP</a:t>
            </a:r>
            <a:endParaRPr lang="en-US" sz="2400" dirty="0"/>
          </a:p>
        </p:txBody>
      </p:sp>
      <p:sp>
        <p:nvSpPr>
          <p:cNvPr id="23" name="Rounded Rectangular Callout 22"/>
          <p:cNvSpPr/>
          <p:nvPr/>
        </p:nvSpPr>
        <p:spPr>
          <a:xfrm>
            <a:off x="239981" y="2319647"/>
            <a:ext cx="1633824" cy="618505"/>
          </a:xfrm>
          <a:prstGeom prst="wedgeRoundRectCallout">
            <a:avLst>
              <a:gd name="adj1" fmla="val 106278"/>
              <a:gd name="adj2" fmla="val 12013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As workload rises…</a:t>
            </a:r>
            <a:endParaRPr lang="en-US" dirty="0"/>
          </a:p>
        </p:txBody>
      </p:sp>
      <p:sp>
        <p:nvSpPr>
          <p:cNvPr id="24" name="Rounded Rectangular Callout 23"/>
          <p:cNvSpPr/>
          <p:nvPr/>
        </p:nvSpPr>
        <p:spPr>
          <a:xfrm>
            <a:off x="4953001" y="1447800"/>
            <a:ext cx="3810000" cy="575952"/>
          </a:xfrm>
          <a:prstGeom prst="wedgeRoundRectCallout">
            <a:avLst>
              <a:gd name="adj1" fmla="val -38731"/>
              <a:gd name="adj2" fmla="val 14591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When workload rises even more …</a:t>
            </a:r>
            <a:endParaRPr lang="en-US" dirty="0"/>
          </a:p>
        </p:txBody>
      </p:sp>
    </p:spTree>
    <p:custDataLst>
      <p:tags r:id="rId1"/>
    </p:custDataLst>
    <p:extLst>
      <p:ext uri="{BB962C8B-B14F-4D97-AF65-F5344CB8AC3E}">
        <p14:creationId xmlns:p14="http://schemas.microsoft.com/office/powerpoint/2010/main" val="1609907438"/>
      </p:ext>
    </p:extLst>
  </p:cSld>
  <p:clrMapOvr>
    <a:masterClrMapping/>
  </p:clrMapOvr>
  <mc:AlternateContent xmlns:mc="http://schemas.openxmlformats.org/markup-compatibility/2006" xmlns:p14="http://schemas.microsoft.com/office/powerpoint/2010/main">
    <mc:Choice Requires="p14">
      <p:transition spd="slow" p14:dur="2000" advTm="69817"/>
    </mc:Choice>
    <mc:Fallback xmlns="">
      <p:transition spd="slow" advTm="698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1" nodeType="clickEffect">
                                  <p:stCondLst>
                                    <p:cond delay="0"/>
                                  </p:stCondLst>
                                  <p:childTnLst>
                                    <p:set>
                                      <p:cBhvr>
                                        <p:cTn id="6" dur="1" fill="hold">
                                          <p:stCondLst>
                                            <p:cond delay="0"/>
                                          </p:stCondLst>
                                        </p:cTn>
                                        <p:tgtEl>
                                          <p:spTgt spid="18"/>
                                        </p:tgtEl>
                                        <p:attrNameLst>
                                          <p:attrName>style.visibility</p:attrName>
                                        </p:attrNameLst>
                                      </p:cBhvr>
                                      <p:to>
                                        <p:strVal val="hidden"/>
                                      </p:to>
                                    </p:set>
                                  </p:childTnLst>
                                </p:cTn>
                              </p:par>
                              <p:par>
                                <p:cTn id="7" presetID="1" presetClass="exit" presetSubtype="0" fill="hold" grpId="1" nodeType="withEffect">
                                  <p:stCondLst>
                                    <p:cond delay="0"/>
                                  </p:stCondLst>
                                  <p:childTnLst>
                                    <p:set>
                                      <p:cBhvr>
                                        <p:cTn id="8" dur="1" fill="hold">
                                          <p:stCondLst>
                                            <p:cond delay="0"/>
                                          </p:stCondLst>
                                        </p:cTn>
                                        <p:tgtEl>
                                          <p:spTgt spid="19"/>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20"/>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21"/>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hidden"/>
                                      </p:to>
                                    </p:set>
                                  </p:childTnLst>
                                </p:cTn>
                              </p:par>
                              <p:par>
                                <p:cTn id="23" presetID="1" presetClass="emph" presetSubtype="1" nodeType="withEffect">
                                  <p:stCondLst>
                                    <p:cond delay="0"/>
                                  </p:stCondLst>
                                  <p:childTnLst>
                                    <p:set>
                                      <p:cBhvr>
                                        <p:cTn id="24" dur="indefinite"/>
                                        <p:tgtEl>
                                          <p:spTgt spid="5"/>
                                        </p:tgtEl>
                                        <p:attrNameLst>
                                          <p:attrName>fillcolor</p:attrName>
                                        </p:attrNameLst>
                                      </p:cBhvr>
                                      <p:to>
                                        <p:clrVal>
                                          <a:schemeClr val="accent1"/>
                                        </p:clrVal>
                                      </p:to>
                                    </p:set>
                                    <p:set>
                                      <p:cBhvr>
                                        <p:cTn id="25" dur="indefinite"/>
                                        <p:tgtEl>
                                          <p:spTgt spid="5"/>
                                        </p:tgtEl>
                                        <p:attrNameLst>
                                          <p:attrName>fill.type</p:attrName>
                                        </p:attrNameLst>
                                      </p:cBhvr>
                                      <p:to>
                                        <p:strVal val="solid"/>
                                      </p:to>
                                    </p:set>
                                    <p:set>
                                      <p:cBhvr>
                                        <p:cTn id="26" dur="indefinite"/>
                                        <p:tgtEl>
                                          <p:spTgt spid="5"/>
                                        </p:tgtEl>
                                        <p:attrNameLst>
                                          <p:attrName>fill.on</p:attrName>
                                        </p:attrNameLst>
                                      </p:cBhvr>
                                      <p:to>
                                        <p:strVal val="true"/>
                                      </p:to>
                                    </p:set>
                                  </p:childTnLst>
                                </p:cTn>
                              </p:par>
                              <p:par>
                                <p:cTn id="27" presetID="1" presetClass="exit"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16"/>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mph" presetSubtype="2" fill="hold" nodeType="withEffect">
                                  <p:stCondLst>
                                    <p:cond delay="0"/>
                                  </p:stCondLst>
                                  <p:childTnLst>
                                    <p:animClr clrSpc="rgb" dir="cw">
                                      <p:cBhvr>
                                        <p:cTn id="40" dur="2000" fill="hold"/>
                                        <p:tgtEl>
                                          <p:spTgt spid="4"/>
                                        </p:tgtEl>
                                        <p:attrNameLst>
                                          <p:attrName>fillcolor</p:attrName>
                                        </p:attrNameLst>
                                      </p:cBhvr>
                                      <p:to>
                                        <a:schemeClr val="accent1"/>
                                      </p:to>
                                    </p:animClr>
                                    <p:set>
                                      <p:cBhvr>
                                        <p:cTn id="41" dur="2000" fill="hold"/>
                                        <p:tgtEl>
                                          <p:spTgt spid="4"/>
                                        </p:tgtEl>
                                        <p:attrNameLst>
                                          <p:attrName>fill.type</p:attrName>
                                        </p:attrNameLst>
                                      </p:cBhvr>
                                      <p:to>
                                        <p:strVal val="solid"/>
                                      </p:to>
                                    </p:set>
                                    <p:set>
                                      <p:cBhvr>
                                        <p:cTn id="42" dur="2000" fill="hold"/>
                                        <p:tgtEl>
                                          <p:spTgt spid="4"/>
                                        </p:tgtEl>
                                        <p:attrNameLst>
                                          <p:attrName>fill.on</p:attrName>
                                        </p:attrNameLst>
                                      </p:cBhvr>
                                      <p:to>
                                        <p:strVal val="tru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23"/>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par>
                                <p:cTn id="49" presetID="1" presetClass="emph" presetSubtype="2" fill="hold" nodeType="withEffect">
                                  <p:stCondLst>
                                    <p:cond delay="0"/>
                                  </p:stCondLst>
                                  <p:childTnLst>
                                    <p:animClr clrSpc="rgb" dir="cw">
                                      <p:cBhvr>
                                        <p:cTn id="50" dur="2000" fill="hold"/>
                                        <p:tgtEl>
                                          <p:spTgt spid="6"/>
                                        </p:tgtEl>
                                        <p:attrNameLst>
                                          <p:attrName>fillcolor</p:attrName>
                                        </p:attrNameLst>
                                      </p:cBhvr>
                                      <p:to>
                                        <a:schemeClr val="accent1"/>
                                      </p:to>
                                    </p:animClr>
                                    <p:set>
                                      <p:cBhvr>
                                        <p:cTn id="51" dur="2000" fill="hold"/>
                                        <p:tgtEl>
                                          <p:spTgt spid="6"/>
                                        </p:tgtEl>
                                        <p:attrNameLst>
                                          <p:attrName>fill.type</p:attrName>
                                        </p:attrNameLst>
                                      </p:cBhvr>
                                      <p:to>
                                        <p:strVal val="solid"/>
                                      </p:to>
                                    </p:set>
                                    <p:set>
                                      <p:cBhvr>
                                        <p:cTn id="52" dur="2000" fill="hold"/>
                                        <p:tgtEl>
                                          <p:spTgt spid="6"/>
                                        </p:tgtEl>
                                        <p:attrNameLst>
                                          <p:attrName>fill.on</p:attrName>
                                        </p:attrNameLst>
                                      </p:cBhvr>
                                      <p:to>
                                        <p:strVal val="tru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24"/>
                                        </p:tgtEl>
                                        <p:attrNameLst>
                                          <p:attrName>style.visibility</p:attrName>
                                        </p:attrNameLst>
                                      </p:cBhvr>
                                      <p:to>
                                        <p:strVal val="hidden"/>
                                      </p:to>
                                    </p:set>
                                  </p:childTnLst>
                                </p:cTn>
                              </p:par>
                              <p:par>
                                <p:cTn id="57" presetID="1" presetClass="entr" presetSubtype="0" fill="hold" grpId="0" nodeType="withEffect">
                                  <p:stCondLst>
                                    <p:cond delay="0"/>
                                  </p:stCondLst>
                                  <p:childTnLst>
                                    <p:set>
                                      <p:cBhvr>
                                        <p:cTn id="58" dur="1" fill="hold">
                                          <p:stCondLst>
                                            <p:cond delay="0"/>
                                          </p:stCondLst>
                                        </p:cTn>
                                        <p:tgtEl>
                                          <p:spTgt spid="2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6" grpId="1" animBg="1"/>
      <p:bldP spid="18" grpId="1" animBg="1"/>
      <p:bldP spid="19" grpId="1" animBg="1"/>
      <p:bldP spid="20" grpId="0" animBg="1"/>
      <p:bldP spid="20" grpId="1" animBg="1"/>
      <p:bldP spid="21" grpId="0" animBg="1"/>
      <p:bldP spid="21" grpId="1" animBg="1"/>
      <p:bldP spid="22" grpId="0"/>
      <p:bldP spid="23" grpId="0" animBg="1"/>
      <p:bldP spid="23" grpId="1" animBg="1"/>
      <p:bldP spid="24" grpId="0" animBg="1"/>
      <p:bldP spid="24"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t>Questions that we wish to answer</a:t>
            </a:r>
            <a:endParaRPr lang="en-US" sz="4800" dirty="0"/>
          </a:p>
        </p:txBody>
      </p:sp>
      <p:sp>
        <p:nvSpPr>
          <p:cNvPr id="3" name="Content Placeholder 2"/>
          <p:cNvSpPr>
            <a:spLocks noGrp="1"/>
          </p:cNvSpPr>
          <p:nvPr>
            <p:ph idx="1"/>
          </p:nvPr>
        </p:nvSpPr>
        <p:spPr/>
        <p:txBody>
          <a:bodyPr>
            <a:normAutofit lnSpcReduction="10000"/>
          </a:bodyPr>
          <a:lstStyle/>
          <a:p>
            <a:r>
              <a:rPr lang="en-US" dirty="0" smtClean="0"/>
              <a:t>Can we use WR and RP to reduce electricity costs?</a:t>
            </a:r>
          </a:p>
          <a:p>
            <a:r>
              <a:rPr lang="en-US" dirty="0" smtClean="0"/>
              <a:t>What factors influence the electricity cost savings?</a:t>
            </a:r>
          </a:p>
          <a:p>
            <a:r>
              <a:rPr lang="en-US" dirty="0" smtClean="0"/>
              <a:t>How do the electricity cost savings vary with the above factors?</a:t>
            </a:r>
          </a:p>
          <a:p>
            <a:r>
              <a:rPr lang="en-US" dirty="0" smtClean="0"/>
              <a:t>Can we generalize the electricity cost optimization problem?</a:t>
            </a:r>
          </a:p>
          <a:p>
            <a:pPr lvl="1"/>
            <a:r>
              <a:rPr lang="en-US" dirty="0" smtClean="0"/>
              <a:t>For instance, apply it to cellular networks</a:t>
            </a:r>
            <a:endParaRPr lang="en-US" dirty="0"/>
          </a:p>
        </p:txBody>
      </p:sp>
    </p:spTree>
    <p:extLst>
      <p:ext uri="{BB962C8B-B14F-4D97-AF65-F5344CB8AC3E}">
        <p14:creationId xmlns:p14="http://schemas.microsoft.com/office/powerpoint/2010/main" val="2152729195"/>
      </p:ext>
    </p:extLst>
  </p:cSld>
  <p:clrMapOvr>
    <a:masterClrMapping/>
  </p:clrMapOvr>
  <mc:AlternateContent xmlns:mc="http://schemas.openxmlformats.org/markup-compatibility/2006" xmlns:p14="http://schemas.microsoft.com/office/powerpoint/2010/main">
    <mc:Choice Requires="p14">
      <p:transition spd="slow" p14:dur="2000" advTm="70379"/>
    </mc:Choice>
    <mc:Fallback xmlns="">
      <p:transition spd="slow" advTm="70379"/>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4.9"/>
</p:tagLst>
</file>

<file path=ppt/tags/tag2.xml><?xml version="1.0" encoding="utf-8"?>
<p:tagLst xmlns:a="http://schemas.openxmlformats.org/drawingml/2006/main" xmlns:r="http://schemas.openxmlformats.org/officeDocument/2006/relationships" xmlns:p="http://schemas.openxmlformats.org/presentationml/2006/main">
  <p:tag name="TIMING" val="|15.6|11.2|9.3|15.9|11.2|10.3|11.1|5.6|7.7"/>
</p:tagLst>
</file>

<file path=ppt/tags/tag3.xml><?xml version="1.0" encoding="utf-8"?>
<p:tagLst xmlns:a="http://schemas.openxmlformats.org/drawingml/2006/main" xmlns:r="http://schemas.openxmlformats.org/officeDocument/2006/relationships" xmlns:p="http://schemas.openxmlformats.org/presentationml/2006/main">
  <p:tag name="TIMING" val="|31.8|14.1|12.5|1|5.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1871</TotalTime>
  <Words>2808</Words>
  <Application>Microsoft Office PowerPoint</Application>
  <PresentationFormat>On-screen Show (4:3)</PresentationFormat>
  <Paragraphs>359</Paragraphs>
  <Slides>42</Slides>
  <Notes>19</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RED-BL</vt:lpstr>
      <vt:lpstr>Agenda</vt:lpstr>
      <vt:lpstr>High Network Electricity Costs</vt:lpstr>
      <vt:lpstr>Reducing Electricity Cost</vt:lpstr>
      <vt:lpstr>Reducing Energy Consumption - I</vt:lpstr>
      <vt:lpstr>Electrical Load in Networks</vt:lpstr>
      <vt:lpstr>Reducing Data Center Energy Consumption</vt:lpstr>
      <vt:lpstr>Using Cheaper Electricity</vt:lpstr>
      <vt:lpstr>Questions that we wish to answer</vt:lpstr>
      <vt:lpstr>Case Study I – Data Centers</vt:lpstr>
      <vt:lpstr>Workload Relocation</vt:lpstr>
      <vt:lpstr>Reducing Idling Costs</vt:lpstr>
      <vt:lpstr>A Simple Example</vt:lpstr>
      <vt:lpstr>Optimization Formulation</vt:lpstr>
      <vt:lpstr>Experimental Setup</vt:lpstr>
      <vt:lpstr>Algorithms</vt:lpstr>
      <vt:lpstr>Cost Savings vs Over-provisioning</vt:lpstr>
      <vt:lpstr>Electricity Cost vs Transition Cost</vt:lpstr>
      <vt:lpstr>Granular (De)activation</vt:lpstr>
      <vt:lpstr>DVFS Instead of Deactivation</vt:lpstr>
      <vt:lpstr>Reserve Margin</vt:lpstr>
      <vt:lpstr>Summary – Case Study I</vt:lpstr>
      <vt:lpstr>Case Study II Cellular Networks</vt:lpstr>
      <vt:lpstr>Does workload relocation help?</vt:lpstr>
      <vt:lpstr>Is Workload Relocation Possible?</vt:lpstr>
      <vt:lpstr>Drawing Parallels With Case Study I</vt:lpstr>
      <vt:lpstr>Optimization Formulation </vt:lpstr>
      <vt:lpstr>Experimental Setup</vt:lpstr>
      <vt:lpstr>BTS Power Consumption Models</vt:lpstr>
      <vt:lpstr>Results: Power-Saving Feature Only</vt:lpstr>
      <vt:lpstr>Results: Power-Saving + Handoff Absolute Energy Savings (%)</vt:lpstr>
      <vt:lpstr>Results: Power-Saving + Handoff Absolute Energy Savings (kWh)</vt:lpstr>
      <vt:lpstr>Effect of Granular Deactivation</vt:lpstr>
      <vt:lpstr>A Randomized Algorithm</vt:lpstr>
      <vt:lpstr>Performance of Heuristic Algorithm</vt:lpstr>
      <vt:lpstr>Effect of Late Deactivation</vt:lpstr>
      <vt:lpstr>Case Study II - Summary</vt:lpstr>
      <vt:lpstr>Conclusions</vt:lpstr>
      <vt:lpstr>Conclusions</vt:lpstr>
      <vt:lpstr>Future Work</vt:lpstr>
      <vt:lpstr>Questions and Answers</vt:lpstr>
      <vt:lpstr>List of Papers</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ismail - [2010]</dc:creator>
  <cp:lastModifiedBy>ismail - [2010]</cp:lastModifiedBy>
  <cp:revision>106</cp:revision>
  <dcterms:created xsi:type="dcterms:W3CDTF">2016-02-05T21:56:16Z</dcterms:created>
  <dcterms:modified xsi:type="dcterms:W3CDTF">2016-02-07T17:30:50Z</dcterms:modified>
</cp:coreProperties>
</file>