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2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F4F7-8B47-4B66-BC98-29E6C2664C89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B92A-CB75-4E54-8293-CBC8A13B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RED-BL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Problem statement and formulation</a:t>
            </a:r>
          </a:p>
          <a:p>
            <a:r>
              <a:rPr lang="en-US" dirty="0" smtClean="0"/>
              <a:t>Two case studies – simulation results</a:t>
            </a:r>
          </a:p>
          <a:p>
            <a:r>
              <a:rPr lang="en-US" dirty="0" smtClean="0"/>
              <a:t>Conclusions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Electricity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distributed systems such as data centers are energy hogs</a:t>
            </a:r>
          </a:p>
          <a:p>
            <a:r>
              <a:rPr lang="en-US" dirty="0" smtClean="0"/>
              <a:t>Estimated electricity cost for a 100 MW data center </a:t>
            </a:r>
          </a:p>
          <a:p>
            <a:pPr lvl="1"/>
            <a:r>
              <a:rPr lang="en-US" dirty="0" smtClean="0"/>
              <a:t>$114 M/year</a:t>
            </a:r>
          </a:p>
          <a:p>
            <a:r>
              <a:rPr lang="en-US" dirty="0" smtClean="0"/>
              <a:t>Let us look closely at this cost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Google Search 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has many data centers at different locations</a:t>
            </a:r>
          </a:p>
          <a:p>
            <a:r>
              <a:rPr lang="en-US" dirty="0" smtClean="0"/>
              <a:t>A data center has two types of electric 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Overall power consumption is a function of server CPU utilization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28359"/>
              </p:ext>
            </p:extLst>
          </p:nvPr>
        </p:nvGraphicFramePr>
        <p:xfrm>
          <a:off x="1524000" y="3393440"/>
          <a:ext cx="6096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Non-IT</a:t>
                      </a:r>
                      <a:r>
                        <a:rPr lang="en-US" baseline="0" dirty="0" smtClean="0"/>
                        <a:t> 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distribution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8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queries constitute data center workload</a:t>
            </a:r>
          </a:p>
          <a:p>
            <a:r>
              <a:rPr lang="en-US" dirty="0" smtClean="0"/>
              <a:t>Workload has diurnal cycles</a:t>
            </a:r>
          </a:p>
          <a:p>
            <a:r>
              <a:rPr lang="en-US" dirty="0" smtClean="0"/>
              <a:t>Workload is distributed amongst data centers</a:t>
            </a:r>
          </a:p>
          <a:p>
            <a:r>
              <a:rPr lang="en-US" dirty="0" smtClean="0"/>
              <a:t>More workload =&gt; higher CPU utilization =&gt; higher power consumption</a:t>
            </a:r>
          </a:p>
          <a:p>
            <a:r>
              <a:rPr lang="en-US" dirty="0" smtClean="0"/>
              <a:t>We can use this principle to cut electricity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Using Cheaper Electricity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5600" y="2971800"/>
            <a:ext cx="685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35052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6289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5105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5181600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Centers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6514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6265" y="2781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38400" y="1752600"/>
            <a:ext cx="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288451" y="326965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Electricity price</a:t>
            </a:r>
            <a:endParaRPr lang="en-US" dirty="0"/>
          </a:p>
        </p:txBody>
      </p:sp>
      <p:sp>
        <p:nvSpPr>
          <p:cNvPr id="15" name="Chord 14"/>
          <p:cNvSpPr/>
          <p:nvPr/>
        </p:nvSpPr>
        <p:spPr>
          <a:xfrm>
            <a:off x="2910385" y="2980214"/>
            <a:ext cx="640080" cy="677385"/>
          </a:xfrm>
          <a:prstGeom prst="chord">
            <a:avLst>
              <a:gd name="adj1" fmla="val 5321798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>
            <a:off x="4042307" y="3507180"/>
            <a:ext cx="640080" cy="677385"/>
          </a:xfrm>
          <a:prstGeom prst="chord">
            <a:avLst>
              <a:gd name="adj1" fmla="val 5321798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709013" y="1828800"/>
            <a:ext cx="2243987" cy="591791"/>
          </a:xfrm>
          <a:prstGeom prst="wedgeRoundRectCallout">
            <a:avLst>
              <a:gd name="adj1" fmla="val 19916"/>
              <a:gd name="adj2" fmla="val 235925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Workload </a:t>
            </a:r>
            <a:r>
              <a:rPr lang="en-US" dirty="0" smtClean="0"/>
              <a:t>relocation (WR)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019800" y="1600200"/>
            <a:ext cx="1447800" cy="524495"/>
          </a:xfrm>
          <a:prstGeom prst="wedgeRoundRectCallout">
            <a:avLst>
              <a:gd name="adj1" fmla="val -86132"/>
              <a:gd name="adj2" fmla="val 151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1371600" y="1761505"/>
            <a:ext cx="1219200" cy="524495"/>
          </a:xfrm>
          <a:prstGeom prst="wedgeRoundRectCallout">
            <a:avLst>
              <a:gd name="adj1" fmla="val 97387"/>
              <a:gd name="adj2" fmla="val 2545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7376" y="4572000"/>
            <a:ext cx="1688068" cy="685800"/>
          </a:xfrm>
          <a:prstGeom prst="wedgeRoundRectCallout">
            <a:avLst>
              <a:gd name="adj1" fmla="val 166461"/>
              <a:gd name="adj2" fmla="val -145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 2 least expensive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934200" y="2628900"/>
            <a:ext cx="1828800" cy="800100"/>
          </a:xfrm>
          <a:prstGeom prst="wedgeRoundRectCallout">
            <a:avLst>
              <a:gd name="adj1" fmla="val -114901"/>
              <a:gd name="adj2" fmla="val -33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 3 most expensive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239981" y="2319647"/>
            <a:ext cx="1633824" cy="618505"/>
          </a:xfrm>
          <a:prstGeom prst="wedgeRoundRectCallout">
            <a:avLst>
              <a:gd name="adj1" fmla="val 106278"/>
              <a:gd name="adj2" fmla="val 120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workload rises…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953001" y="1447800"/>
            <a:ext cx="3810000" cy="575952"/>
          </a:xfrm>
          <a:prstGeom prst="wedgeRoundRectCallout">
            <a:avLst>
              <a:gd name="adj1" fmla="val -38731"/>
              <a:gd name="adj2" fmla="val 145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workload rises even more …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239981" y="1194460"/>
            <a:ext cx="2350819" cy="575952"/>
          </a:xfrm>
          <a:prstGeom prst="wedgeRoundRectCallout">
            <a:avLst>
              <a:gd name="adj1" fmla="val 85839"/>
              <a:gd name="adj2" fmla="val 2982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Idling data centers still consume a lot energy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5867400"/>
            <a:ext cx="665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Workload relocation can help reduce electricity cost</a:t>
            </a:r>
            <a:endParaRPr lang="en-US" sz="24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239981" y="1862447"/>
            <a:ext cx="2046019" cy="558144"/>
          </a:xfrm>
          <a:prstGeom prst="wedgeRoundRectCallout">
            <a:avLst>
              <a:gd name="adj1" fmla="val 86156"/>
              <a:gd name="adj2" fmla="val 151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pruning (RP)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20140" y="6248400"/>
            <a:ext cx="726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Resource pruning can help further reduce electricity cost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27314" y="313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5874" y="5481935"/>
            <a:ext cx="708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Relocate Energy Demand to Cheaper Locations (RED-CL)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4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1C7E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1C7E1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1C7E1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 animBg="1"/>
      <p:bldP spid="29" grpId="0"/>
      <p:bldP spid="30" grpId="1"/>
      <p:bldP spid="3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This Thesis Tries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use WR and RP to reduce electricity costs?</a:t>
            </a:r>
          </a:p>
          <a:p>
            <a:r>
              <a:rPr lang="en-US" dirty="0" smtClean="0"/>
              <a:t>What factors influence the electricity cost savings?</a:t>
            </a:r>
          </a:p>
          <a:p>
            <a:r>
              <a:rPr lang="en-US" dirty="0" smtClean="0"/>
              <a:t>Can we generalize the electricity cost optimization problem?</a:t>
            </a:r>
          </a:p>
          <a:p>
            <a:pPr lvl="1"/>
            <a:r>
              <a:rPr lang="en-US" dirty="0" smtClean="0"/>
              <a:t>For instance, apply it to cellular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I – Data Centers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5693" y="2060535"/>
            <a:ext cx="601579" cy="5808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10430" y="2538671"/>
            <a:ext cx="601579" cy="5808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75167" y="1957867"/>
            <a:ext cx="601579" cy="580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1828800"/>
            <a:ext cx="2199713" cy="1513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41293" y="2280536"/>
            <a:ext cx="601579" cy="5808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6030" y="1893334"/>
            <a:ext cx="601579" cy="580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70767" y="2667738"/>
            <a:ext cx="601579" cy="5808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0" y="1828801"/>
            <a:ext cx="2199713" cy="1513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70780" y="2667738"/>
            <a:ext cx="601579" cy="5808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35517" y="2133600"/>
            <a:ext cx="601579" cy="580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0254" y="2280536"/>
            <a:ext cx="601579" cy="5808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639487" y="1828800"/>
            <a:ext cx="2199713" cy="15136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9600" y="1219200"/>
            <a:ext cx="0" cy="21232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-713862" y="2115496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Electricity Price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1290935"/>
            <a:ext cx="152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Interval - 1</a:t>
            </a:r>
            <a:endParaRPr lang="en-US" sz="2400" dirty="0"/>
          </a:p>
        </p:txBody>
      </p:sp>
      <p:sp>
        <p:nvSpPr>
          <p:cNvPr id="24" name="Chord 23"/>
          <p:cNvSpPr/>
          <p:nvPr/>
        </p:nvSpPr>
        <p:spPr>
          <a:xfrm>
            <a:off x="2466110" y="2060535"/>
            <a:ext cx="608872" cy="598050"/>
          </a:xfrm>
          <a:prstGeom prst="chord">
            <a:avLst>
              <a:gd name="adj1" fmla="val 5321798"/>
              <a:gd name="adj2" fmla="val 162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35825" y="1295400"/>
            <a:ext cx="152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Interval - 2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933231" y="1290935"/>
            <a:ext cx="152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Interval - 3</a:t>
            </a:r>
            <a:endParaRPr lang="en-US" sz="2400" dirty="0"/>
          </a:p>
        </p:txBody>
      </p:sp>
      <p:sp>
        <p:nvSpPr>
          <p:cNvPr id="25" name="Chord 24"/>
          <p:cNvSpPr/>
          <p:nvPr/>
        </p:nvSpPr>
        <p:spPr>
          <a:xfrm>
            <a:off x="5358914" y="2269971"/>
            <a:ext cx="608872" cy="598050"/>
          </a:xfrm>
          <a:prstGeom prst="chord">
            <a:avLst>
              <a:gd name="adj1" fmla="val 5321798"/>
              <a:gd name="adj2" fmla="val 162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ord 25"/>
          <p:cNvSpPr/>
          <p:nvPr/>
        </p:nvSpPr>
        <p:spPr>
          <a:xfrm>
            <a:off x="6701223" y="2284823"/>
            <a:ext cx="608872" cy="598050"/>
          </a:xfrm>
          <a:prstGeom prst="chord">
            <a:avLst>
              <a:gd name="adj1" fmla="val 5321798"/>
              <a:gd name="adj2" fmla="val 162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3"/>
            <a:endCxn id="11" idx="1"/>
          </p:cNvCxnSpPr>
          <p:nvPr/>
        </p:nvCxnSpPr>
        <p:spPr>
          <a:xfrm>
            <a:off x="3114113" y="2585605"/>
            <a:ext cx="69588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5" idx="1"/>
          </p:cNvCxnSpPr>
          <p:nvPr/>
        </p:nvCxnSpPr>
        <p:spPr>
          <a:xfrm flipV="1">
            <a:off x="6009713" y="2585605"/>
            <a:ext cx="629774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8604" y="2202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97235" y="2417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14005" y="2417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57848" y="3810000"/>
            <a:ext cx="1604197" cy="318655"/>
          </a:xfrm>
          <a:prstGeom prst="wedgeRoundRectCallout">
            <a:avLst>
              <a:gd name="adj1" fmla="val 40486"/>
              <a:gd name="adj2" fmla="val -196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State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983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53998" y="2983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82296" y="2983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2718604" y="3761510"/>
            <a:ext cx="1452952" cy="277090"/>
          </a:xfrm>
          <a:prstGeom prst="wedgeRoundRectCallout">
            <a:avLst>
              <a:gd name="adj1" fmla="val -47532"/>
              <a:gd name="adj2" fmla="val -230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Cost</a:t>
            </a:r>
            <a:endParaRPr lang="en-US" dirty="0"/>
          </a:p>
        </p:txBody>
      </p:sp>
      <p:sp>
        <p:nvSpPr>
          <p:cNvPr id="39" name="Rounded Rectangular Callout 38"/>
          <p:cNvSpPr/>
          <p:nvPr/>
        </p:nvSpPr>
        <p:spPr>
          <a:xfrm>
            <a:off x="4472346" y="3761510"/>
            <a:ext cx="1426291" cy="581890"/>
          </a:xfrm>
          <a:prstGeom prst="wedgeRoundRectCallout">
            <a:avLst>
              <a:gd name="adj1" fmla="val -53860"/>
              <a:gd name="adj2" fmla="val -131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 activation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5791200" y="838200"/>
            <a:ext cx="1426291" cy="581890"/>
          </a:xfrm>
          <a:prstGeom prst="wedgeRoundRectCallout">
            <a:avLst>
              <a:gd name="adj1" fmla="val -94658"/>
              <a:gd name="adj2" fmla="val 154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 deactivation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76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9114" y="2220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2388209" y="3477492"/>
            <a:ext cx="1646926" cy="304800"/>
          </a:xfrm>
          <a:prstGeom prst="wedgeRoundRectCallout">
            <a:avLst>
              <a:gd name="adj1" fmla="val 14499"/>
              <a:gd name="adj2" fmla="val -360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Transition cost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97701" y="3581400"/>
            <a:ext cx="446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Optimal State Trajectory Problem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623227" y="4034135"/>
            <a:ext cx="377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RED-CL might not be optimal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0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/>
      <p:bldP spid="22" grpId="0"/>
      <p:bldP spid="23" grpId="0"/>
      <p:bldP spid="25" grpId="1" animBg="1"/>
      <p:bldP spid="26" grpId="1" animBg="1"/>
      <p:bldP spid="32" grpId="0"/>
      <p:bldP spid="32" grpId="1"/>
      <p:bldP spid="33" grpId="0"/>
      <p:bldP spid="34" grpId="0" animBg="1"/>
      <p:bldP spid="34" grpId="1" animBg="1"/>
      <p:bldP spid="35" grpId="0"/>
      <p:bldP spid="36" grpId="0"/>
      <p:bldP spid="37" grpId="0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1"/>
      <p:bldP spid="42" grpId="1"/>
      <p:bldP spid="43" grpId="0" animBg="1"/>
      <p:bldP spid="43" grpId="1" animBg="1"/>
      <p:bldP spid="44" grpId="0"/>
      <p:bldP spid="44" grpId="1"/>
      <p:bldP spid="45" grpId="0"/>
      <p:bldP spid="4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305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RED-BL</vt:lpstr>
      <vt:lpstr>Agenda</vt:lpstr>
      <vt:lpstr>Network Electricity Costs</vt:lpstr>
      <vt:lpstr>Example: Google Search Data Center</vt:lpstr>
      <vt:lpstr>Data Center Power Consumption</vt:lpstr>
      <vt:lpstr>Using Cheaper Electricity</vt:lpstr>
      <vt:lpstr>Questions This Thesis Tries To Answer</vt:lpstr>
      <vt:lpstr>Case Study I – Data Centers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66</cp:revision>
  <dcterms:created xsi:type="dcterms:W3CDTF">2016-02-06T17:36:06Z</dcterms:created>
  <dcterms:modified xsi:type="dcterms:W3CDTF">2016-02-06T20:33:14Z</dcterms:modified>
</cp:coreProperties>
</file>