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4" r:id="rId5"/>
    <p:sldId id="300" r:id="rId6"/>
    <p:sldId id="299" r:id="rId7"/>
    <p:sldId id="261" r:id="rId8"/>
    <p:sldId id="265" r:id="rId9"/>
    <p:sldId id="263" r:id="rId10"/>
    <p:sldId id="266"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98"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67"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5" autoAdjust="0"/>
  </p:normalViewPr>
  <p:slideViewPr>
    <p:cSldViewPr>
      <p:cViewPr>
        <p:scale>
          <a:sx n="70" d="100"/>
          <a:sy n="70" d="100"/>
        </p:scale>
        <p:origin x="-137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B487E-B796-4807-B1EF-483A6FE45489}"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A7A2-B93B-40AA-81CE-B72C9F12ACE9}" type="slidenum">
              <a:rPr lang="en-US" smtClean="0"/>
              <a:t>‹#›</a:t>
            </a:fld>
            <a:endParaRPr lang="en-US"/>
          </a:p>
        </p:txBody>
      </p:sp>
    </p:spTree>
    <p:extLst>
      <p:ext uri="{BB962C8B-B14F-4D97-AF65-F5344CB8AC3E}">
        <p14:creationId xmlns:p14="http://schemas.microsoft.com/office/powerpoint/2010/main" val="228346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4</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23</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10</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76478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69069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19</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22</a:t>
            </a:fld>
            <a:endParaRPr lang="en-US"/>
          </a:p>
        </p:txBody>
      </p:sp>
    </p:spTree>
    <p:extLst>
      <p:ext uri="{BB962C8B-B14F-4D97-AF65-F5344CB8AC3E}">
        <p14:creationId xmlns:p14="http://schemas.microsoft.com/office/powerpoint/2010/main" val="368422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702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9734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40620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238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7828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0487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A0F4F7-8B47-4B66-BC98-29E6C2664C89}"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869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A0F4F7-8B47-4B66-BC98-29E6C2664C89}"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5680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0F4F7-8B47-4B66-BC98-29E6C2664C89}"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5154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215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770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0F4F7-8B47-4B66-BC98-29E6C2664C89}" type="datetimeFigureOut">
              <a:rPr lang="en-US" smtClean="0"/>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B92A-CB75-4E54-8293-CBC8A13B5AFB}" type="slidenum">
              <a:rPr lang="en-US" smtClean="0"/>
              <a:t>‹#›</a:t>
            </a:fld>
            <a:endParaRPr lang="en-US"/>
          </a:p>
        </p:txBody>
      </p:sp>
    </p:spTree>
    <p:extLst>
      <p:ext uri="{BB962C8B-B14F-4D97-AF65-F5344CB8AC3E}">
        <p14:creationId xmlns:p14="http://schemas.microsoft.com/office/powerpoint/2010/main" val="306187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Cutting Electricity Cost For Service Provider </a:t>
            </a:r>
            <a:r>
              <a:rPr lang="en-US" dirty="0" smtClean="0"/>
              <a:t>Networks</a:t>
            </a:r>
            <a:endParaRPr lang="en-US" dirty="0"/>
          </a:p>
        </p:txBody>
      </p:sp>
      <p:sp>
        <p:nvSpPr>
          <p:cNvPr id="3" name="Subtitle 2"/>
          <p:cNvSpPr>
            <a:spLocks noGrp="1"/>
          </p:cNvSpPr>
          <p:nvPr>
            <p:ph type="subTitle" idx="1"/>
          </p:nvPr>
        </p:nvSpPr>
        <p:spPr/>
        <p:txBody>
          <a:bodyPr/>
          <a:lstStyle/>
          <a:p>
            <a:r>
              <a:rPr lang="en-US" dirty="0" smtClean="0"/>
              <a:t>Muhammad </a:t>
            </a:r>
            <a:r>
              <a:rPr lang="en-US" dirty="0" err="1" smtClean="0"/>
              <a:t>Saqib</a:t>
            </a:r>
            <a:r>
              <a:rPr lang="en-US" dirty="0" smtClean="0"/>
              <a:t> </a:t>
            </a:r>
            <a:r>
              <a:rPr lang="en-US" dirty="0" err="1" smtClean="0"/>
              <a:t>Ilyas</a:t>
            </a:r>
            <a:endParaRPr lang="en-US" dirty="0"/>
          </a:p>
        </p:txBody>
      </p:sp>
    </p:spTree>
    <p:extLst>
      <p:ext uri="{BB962C8B-B14F-4D97-AF65-F5344CB8AC3E}">
        <p14:creationId xmlns:p14="http://schemas.microsoft.com/office/powerpoint/2010/main" val="37829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5" name="Rounded Rectangular Callout 4"/>
          <p:cNvSpPr/>
          <p:nvPr/>
        </p:nvSpPr>
        <p:spPr>
          <a:xfrm>
            <a:off x="304800" y="4038600"/>
            <a:ext cx="1600200" cy="609600"/>
          </a:xfrm>
          <a:prstGeom prst="wedgeRoundRectCallout">
            <a:avLst>
              <a:gd name="adj1" fmla="val 55236"/>
              <a:gd name="adj2" fmla="val -135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6" name="Rounded Rectangular Callout 5"/>
          <p:cNvSpPr/>
          <p:nvPr/>
        </p:nvSpPr>
        <p:spPr>
          <a:xfrm>
            <a:off x="1981200" y="4038600"/>
            <a:ext cx="1600200" cy="609600"/>
          </a:xfrm>
          <a:prstGeom prst="wedgeRoundRectCallout">
            <a:avLst>
              <a:gd name="adj1" fmla="val -4570"/>
              <a:gd name="adj2" fmla="val -137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7" name="TextBox 6"/>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6705600" y="4038600"/>
            <a:ext cx="2057400" cy="381000"/>
          </a:xfrm>
          <a:prstGeom prst="wedgeRoundRectCallout">
            <a:avLst>
              <a:gd name="adj1" fmla="val -5528"/>
              <a:gd name="adj2" fmla="val -153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10" name="Right Brace 9"/>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ular Callout 10"/>
          <p:cNvSpPr/>
          <p:nvPr/>
        </p:nvSpPr>
        <p:spPr>
          <a:xfrm>
            <a:off x="4419600" y="4114800"/>
            <a:ext cx="1393879" cy="304800"/>
          </a:xfrm>
          <a:prstGeom prst="wedgeRoundRectCallout">
            <a:avLst>
              <a:gd name="adj1" fmla="val 740"/>
              <a:gd name="adj2" fmla="val -200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4" name="Rounded Rectangular Callout 13"/>
          <p:cNvSpPr/>
          <p:nvPr/>
        </p:nvSpPr>
        <p:spPr>
          <a:xfrm>
            <a:off x="5715001" y="1466527"/>
            <a:ext cx="1222428" cy="342900"/>
          </a:xfrm>
          <a:prstGeom prst="wedgeRoundRectCallout">
            <a:avLst>
              <a:gd name="adj1" fmla="val -6535"/>
              <a:gd name="adj2" fmla="val 2682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5" name="Rounded Rectangular Callout 14"/>
          <p:cNvSpPr/>
          <p:nvPr/>
        </p:nvSpPr>
        <p:spPr>
          <a:xfrm>
            <a:off x="3352800" y="2133600"/>
            <a:ext cx="2209800" cy="457200"/>
          </a:xfrm>
          <a:prstGeom prst="wedgeRoundRectCallout">
            <a:avLst>
              <a:gd name="adj1" fmla="val 75264"/>
              <a:gd name="adj2" fmla="val 164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16" name="Rounded Rectangular Callout 15"/>
          <p:cNvSpPr/>
          <p:nvPr/>
        </p:nvSpPr>
        <p:spPr>
          <a:xfrm>
            <a:off x="873071" y="1219200"/>
            <a:ext cx="2479729" cy="590873"/>
          </a:xfrm>
          <a:prstGeom prst="wedgeRoundRectCallout">
            <a:avLst>
              <a:gd name="adj1" fmla="val 67292"/>
              <a:gd name="adj2" fmla="val 238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17" name="Rounded Rectangular Callout 16"/>
          <p:cNvSpPr/>
          <p:nvPr/>
        </p:nvSpPr>
        <p:spPr>
          <a:xfrm>
            <a:off x="1028700" y="1295401"/>
            <a:ext cx="1638300" cy="609600"/>
          </a:xfrm>
          <a:prstGeom prst="wedgeRoundRectCallout">
            <a:avLst>
              <a:gd name="adj1" fmla="val 97417"/>
              <a:gd name="adj2" fmla="val 2175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Tree>
    <p:extLst>
      <p:ext uri="{BB962C8B-B14F-4D97-AF65-F5344CB8AC3E}">
        <p14:creationId xmlns:p14="http://schemas.microsoft.com/office/powerpoint/2010/main" val="17526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674275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30" name="TextBox 29"/>
          <p:cNvSpPr txBox="1"/>
          <p:nvPr/>
        </p:nvSpPr>
        <p:spPr>
          <a:xfrm>
            <a:off x="169182" y="2665013"/>
            <a:ext cx="2776979" cy="369332"/>
          </a:xfrm>
          <a:prstGeom prst="rect">
            <a:avLst/>
          </a:prstGeom>
          <a:noFill/>
        </p:spPr>
        <p:txBody>
          <a:bodyPr wrap="none" rtlCol="0">
            <a:spAutoFit/>
          </a:bodyPr>
          <a:lstStyle/>
          <a:p>
            <a:r>
              <a:rPr lang="en-US" dirty="0">
                <a:solidFill>
                  <a:prstClr val="black"/>
                </a:solidFill>
              </a:rPr>
              <a:t>LI: Local Optimal with Idling</a:t>
            </a:r>
          </a:p>
        </p:txBody>
      </p:sp>
      <p:sp>
        <p:nvSpPr>
          <p:cNvPr id="31" name="TextBox 30"/>
          <p:cNvSpPr txBox="1"/>
          <p:nvPr/>
        </p:nvSpPr>
        <p:spPr>
          <a:xfrm>
            <a:off x="169182" y="3729826"/>
            <a:ext cx="3001271" cy="369332"/>
          </a:xfrm>
          <a:prstGeom prst="rect">
            <a:avLst/>
          </a:prstGeom>
          <a:noFill/>
        </p:spPr>
        <p:txBody>
          <a:bodyPr wrap="none" rtlCol="0">
            <a:spAutoFit/>
          </a:bodyPr>
          <a:lstStyle/>
          <a:p>
            <a:r>
              <a:rPr lang="en-US" dirty="0">
                <a:solidFill>
                  <a:prstClr val="black"/>
                </a:solidFill>
              </a:rPr>
              <a:t>LO: LI ignoring transition costs</a:t>
            </a:r>
          </a:p>
        </p:txBody>
      </p:sp>
      <p:sp>
        <p:nvSpPr>
          <p:cNvPr id="32" name="TextBox 31"/>
          <p:cNvSpPr txBox="1"/>
          <p:nvPr/>
        </p:nvSpPr>
        <p:spPr>
          <a:xfrm>
            <a:off x="169182" y="4794639"/>
            <a:ext cx="3494418" cy="369332"/>
          </a:xfrm>
          <a:prstGeom prst="rect">
            <a:avLst/>
          </a:prstGeom>
          <a:noFill/>
        </p:spPr>
        <p:txBody>
          <a:bodyPr wrap="none" rtlCol="0">
            <a:spAutoFit/>
          </a:bodyPr>
          <a:lstStyle/>
          <a:p>
            <a:r>
              <a:rPr lang="en-US" dirty="0">
                <a:solidFill>
                  <a:prstClr val="black"/>
                </a:solidFill>
              </a:rPr>
              <a:t>LD: Local Optimal with Deactivation</a:t>
            </a:r>
          </a:p>
        </p:txBody>
      </p:sp>
      <p:sp>
        <p:nvSpPr>
          <p:cNvPr id="33" name="TextBox 32"/>
          <p:cNvSpPr txBox="1"/>
          <p:nvPr/>
        </p:nvSpPr>
        <p:spPr>
          <a:xfrm>
            <a:off x="169182" y="5859451"/>
            <a:ext cx="3169714" cy="369332"/>
          </a:xfrm>
          <a:prstGeom prst="rect">
            <a:avLst/>
          </a:prstGeom>
          <a:noFill/>
        </p:spPr>
        <p:txBody>
          <a:bodyPr wrap="none" rtlCol="0">
            <a:spAutoFit/>
          </a:bodyPr>
          <a:lstStyle/>
          <a:p>
            <a:r>
              <a:rPr lang="en-US" dirty="0">
                <a:solidFill>
                  <a:prstClr val="black"/>
                </a:solidFill>
              </a:rPr>
              <a:t>LS: Local Optimal with Selection</a:t>
            </a:r>
          </a:p>
        </p:txBody>
      </p:sp>
      <p:sp>
        <p:nvSpPr>
          <p:cNvPr id="34" name="TextBox 33"/>
          <p:cNvSpPr txBox="1"/>
          <p:nvPr/>
        </p:nvSpPr>
        <p:spPr>
          <a:xfrm>
            <a:off x="169182" y="1600200"/>
            <a:ext cx="3793218" cy="369332"/>
          </a:xfrm>
          <a:prstGeom prst="rect">
            <a:avLst/>
          </a:prstGeom>
          <a:noFill/>
        </p:spPr>
        <p:txBody>
          <a:bodyPr wrap="none" rtlCol="0">
            <a:spAutoFit/>
          </a:bodyPr>
          <a:lstStyle/>
          <a:p>
            <a:r>
              <a:rPr lang="en-US" dirty="0">
                <a:solidFill>
                  <a:prstClr val="black"/>
                </a:solidFill>
              </a:rPr>
              <a:t>UNIFORM: Equally distribute workload</a:t>
            </a:r>
          </a:p>
        </p:txBody>
      </p:sp>
      <p:grpSp>
        <p:nvGrpSpPr>
          <p:cNvPr id="124" name="Group 123"/>
          <p:cNvGrpSpPr/>
          <p:nvPr/>
        </p:nvGrpSpPr>
        <p:grpSpPr>
          <a:xfrm>
            <a:off x="4267200" y="2392895"/>
            <a:ext cx="4636331" cy="896817"/>
            <a:chOff x="4267200" y="2456373"/>
            <a:chExt cx="4636331" cy="896817"/>
          </a:xfrm>
        </p:grpSpPr>
        <p:sp>
          <p:nvSpPr>
            <p:cNvPr id="4" name="Oval 3"/>
            <p:cNvSpPr/>
            <p:nvPr/>
          </p:nvSpPr>
          <p:spPr>
            <a:xfrm>
              <a:off x="5163069" y="258423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4732910" y="284804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4302751" y="252758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Rounded Rectangle 6"/>
            <p:cNvSpPr/>
            <p:nvPr/>
          </p:nvSpPr>
          <p:spPr>
            <a:xfrm>
              <a:off x="4267200" y="245637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7113" y="270562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26954" y="249198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 name="Oval 9"/>
            <p:cNvSpPr/>
            <p:nvPr/>
          </p:nvSpPr>
          <p:spPr>
            <a:xfrm>
              <a:off x="5996795" y="291926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Rounded Rectangle 10"/>
            <p:cNvSpPr/>
            <p:nvPr/>
          </p:nvSpPr>
          <p:spPr>
            <a:xfrm>
              <a:off x="5961244" y="245637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12478" y="291926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8082319" y="249841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Oval 13"/>
            <p:cNvSpPr/>
            <p:nvPr/>
          </p:nvSpPr>
          <p:spPr>
            <a:xfrm>
              <a:off x="7652160" y="270562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616609" y="245637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p:cNvSpPr/>
            <p:nvPr/>
          </p:nvSpPr>
          <p:spPr>
            <a:xfrm>
              <a:off x="5175014" y="2597344"/>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7" idx="3"/>
              <a:endCxn id="11" idx="1"/>
            </p:cNvCxnSpPr>
            <p:nvPr/>
          </p:nvCxnSpPr>
          <p:spPr>
            <a:xfrm>
              <a:off x="5554122" y="287394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5" idx="1"/>
            </p:cNvCxnSpPr>
            <p:nvPr/>
          </p:nvCxnSpPr>
          <p:spPr>
            <a:xfrm flipV="1">
              <a:off x="7248166" y="287394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41663" y="2549530"/>
              <a:ext cx="176499" cy="203782"/>
            </a:xfrm>
            <a:prstGeom prst="rect">
              <a:avLst/>
            </a:prstGeom>
            <a:noFill/>
          </p:spPr>
          <p:txBody>
            <a:bodyPr wrap="none" rtlCol="0">
              <a:spAutoFit/>
            </a:bodyPr>
            <a:lstStyle/>
            <a:p>
              <a:r>
                <a:rPr lang="en-US" dirty="0" smtClean="0"/>
                <a:t>3</a:t>
              </a:r>
              <a:endParaRPr lang="en-US" dirty="0"/>
            </a:p>
          </p:txBody>
        </p:sp>
        <p:sp>
          <p:nvSpPr>
            <p:cNvPr id="22" name="TextBox 21"/>
            <p:cNvSpPr txBox="1"/>
            <p:nvPr/>
          </p:nvSpPr>
          <p:spPr>
            <a:xfrm>
              <a:off x="6934056" y="2680724"/>
              <a:ext cx="176499" cy="203782"/>
            </a:xfrm>
            <a:prstGeom prst="rect">
              <a:avLst/>
            </a:prstGeom>
            <a:noFill/>
          </p:spPr>
          <p:txBody>
            <a:bodyPr wrap="none" rtlCol="0">
              <a:spAutoFit/>
            </a:bodyPr>
            <a:lstStyle/>
            <a:p>
              <a:r>
                <a:rPr lang="en-US" dirty="0" smtClean="0"/>
                <a:t>3</a:t>
              </a:r>
              <a:endParaRPr lang="en-US" dirty="0"/>
            </a:p>
          </p:txBody>
        </p:sp>
        <p:sp>
          <p:nvSpPr>
            <p:cNvPr id="23" name="TextBox 22"/>
            <p:cNvSpPr txBox="1"/>
            <p:nvPr/>
          </p:nvSpPr>
          <p:spPr>
            <a:xfrm>
              <a:off x="7697644" y="2677095"/>
              <a:ext cx="176499" cy="20378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5087669" y="2983858"/>
              <a:ext cx="418704" cy="369332"/>
            </a:xfrm>
            <a:prstGeom prst="rect">
              <a:avLst/>
            </a:prstGeom>
            <a:noFill/>
          </p:spPr>
          <p:txBody>
            <a:bodyPr wrap="none" rtlCol="0">
              <a:spAutoFit/>
            </a:bodyPr>
            <a:lstStyle/>
            <a:p>
              <a:r>
                <a:rPr lang="en-US" dirty="0" smtClean="0"/>
                <a:t>20</a:t>
              </a:r>
              <a:endParaRPr lang="en-US" dirty="0"/>
            </a:p>
          </p:txBody>
        </p:sp>
        <p:sp>
          <p:nvSpPr>
            <p:cNvPr id="25" name="TextBox 24"/>
            <p:cNvSpPr txBox="1"/>
            <p:nvPr/>
          </p:nvSpPr>
          <p:spPr>
            <a:xfrm>
              <a:off x="6654898" y="2969570"/>
              <a:ext cx="418704" cy="369332"/>
            </a:xfrm>
            <a:prstGeom prst="rect">
              <a:avLst/>
            </a:prstGeom>
            <a:noFill/>
          </p:spPr>
          <p:txBody>
            <a:bodyPr wrap="none" rtlCol="0">
              <a:spAutoFit/>
            </a:bodyPr>
            <a:lstStyle/>
            <a:p>
              <a:r>
                <a:rPr lang="en-US" dirty="0" smtClean="0"/>
                <a:t>18</a:t>
              </a:r>
              <a:endParaRPr lang="en-US" dirty="0"/>
            </a:p>
          </p:txBody>
        </p:sp>
        <p:sp>
          <p:nvSpPr>
            <p:cNvPr id="26" name="TextBox 25"/>
            <p:cNvSpPr txBox="1"/>
            <p:nvPr/>
          </p:nvSpPr>
          <p:spPr>
            <a:xfrm>
              <a:off x="8112545" y="2971397"/>
              <a:ext cx="418704" cy="369332"/>
            </a:xfrm>
            <a:prstGeom prst="rect">
              <a:avLst/>
            </a:prstGeom>
            <a:noFill/>
          </p:spPr>
          <p:txBody>
            <a:bodyPr wrap="none" rtlCol="0">
              <a:spAutoFit/>
            </a:bodyPr>
            <a:lstStyle/>
            <a:p>
              <a:r>
                <a:rPr lang="en-US" dirty="0" smtClean="0"/>
                <a:t>18</a:t>
              </a:r>
              <a:endParaRPr lang="en-US" dirty="0"/>
            </a:p>
          </p:txBody>
        </p:sp>
        <p:sp>
          <p:nvSpPr>
            <p:cNvPr id="27" name="TextBox 26"/>
            <p:cNvSpPr txBox="1"/>
            <p:nvPr/>
          </p:nvSpPr>
          <p:spPr>
            <a:xfrm>
              <a:off x="5587236" y="2555909"/>
              <a:ext cx="301686" cy="369332"/>
            </a:xfrm>
            <a:prstGeom prst="rect">
              <a:avLst/>
            </a:prstGeom>
            <a:noFill/>
          </p:spPr>
          <p:txBody>
            <a:bodyPr wrap="none" rtlCol="0">
              <a:spAutoFit/>
            </a:bodyPr>
            <a:lstStyle/>
            <a:p>
              <a:r>
                <a:rPr lang="en-US" dirty="0" smtClean="0"/>
                <a:t>0</a:t>
              </a:r>
              <a:endParaRPr lang="en-US" dirty="0"/>
            </a:p>
          </p:txBody>
        </p:sp>
        <p:sp>
          <p:nvSpPr>
            <p:cNvPr id="28" name="TextBox 27"/>
            <p:cNvSpPr txBox="1"/>
            <p:nvPr/>
          </p:nvSpPr>
          <p:spPr>
            <a:xfrm>
              <a:off x="7238521" y="2559287"/>
              <a:ext cx="301686" cy="369332"/>
            </a:xfrm>
            <a:prstGeom prst="rect">
              <a:avLst/>
            </a:prstGeom>
            <a:noFill/>
          </p:spPr>
          <p:txBody>
            <a:bodyPr wrap="none" rtlCol="0">
              <a:spAutoFit/>
            </a:bodyPr>
            <a:lstStyle/>
            <a:p>
              <a:r>
                <a:rPr lang="en-US" dirty="0" smtClean="0"/>
                <a:t>0</a:t>
              </a:r>
              <a:endParaRPr lang="en-US" dirty="0"/>
            </a:p>
          </p:txBody>
        </p:sp>
        <p:sp>
          <p:nvSpPr>
            <p:cNvPr id="112" name="Chord 111"/>
            <p:cNvSpPr/>
            <p:nvPr/>
          </p:nvSpPr>
          <p:spPr>
            <a:xfrm>
              <a:off x="6867457" y="2715979"/>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hord 112"/>
            <p:cNvSpPr/>
            <p:nvPr/>
          </p:nvSpPr>
          <p:spPr>
            <a:xfrm>
              <a:off x="7660895" y="271349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4267200" y="3472807"/>
            <a:ext cx="4636331" cy="896817"/>
            <a:chOff x="4267200" y="3508256"/>
            <a:chExt cx="4636331" cy="896817"/>
          </a:xfrm>
        </p:grpSpPr>
        <p:sp>
          <p:nvSpPr>
            <p:cNvPr id="37" name="Oval 36"/>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Oval 37"/>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Oval 38"/>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ounded Rectangle 39"/>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Oval 42"/>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4" name="Rounded Rectangle 43"/>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Oval 45"/>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0" idx="3"/>
              <a:endCxn id="44"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3"/>
              <a:endCxn id="48"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55" name="TextBox 54"/>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56" name="TextBox 55"/>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57" name="TextBox 56"/>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58" name="TextBox 57"/>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59" name="TextBox 58"/>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60" name="TextBox 59"/>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61" name="TextBox 60"/>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114" name="Chord 113"/>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hord 114"/>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hord 115"/>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4267200" y="1309688"/>
            <a:ext cx="4636331" cy="900112"/>
            <a:chOff x="4267200" y="1309688"/>
            <a:chExt cx="4636331" cy="900112"/>
          </a:xfrm>
        </p:grpSpPr>
        <p:sp>
          <p:nvSpPr>
            <p:cNvPr id="63" name="Oval 62"/>
            <p:cNvSpPr/>
            <p:nvPr/>
          </p:nvSpPr>
          <p:spPr>
            <a:xfrm>
              <a:off x="5163067" y="144084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p:cNvSpPr/>
            <p:nvPr/>
          </p:nvSpPr>
          <p:spPr>
            <a:xfrm>
              <a:off x="4732908" y="1704659"/>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ounded Rectangle 65"/>
            <p:cNvSpPr/>
            <p:nvPr/>
          </p:nvSpPr>
          <p:spPr>
            <a:xfrm>
              <a:off x="4267200"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857113" y="156223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26954" y="134859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p:cNvSpPr/>
            <p:nvPr/>
          </p:nvSpPr>
          <p:spPr>
            <a:xfrm>
              <a:off x="5996795" y="1775872"/>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p:cNvSpPr/>
            <p:nvPr/>
          </p:nvSpPr>
          <p:spPr>
            <a:xfrm>
              <a:off x="5961244" y="131298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512478" y="179119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8082319" y="135502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7652160" y="1562231"/>
              <a:ext cx="351948"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616609"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66" idx="3"/>
              <a:endCxn id="70" idx="1"/>
            </p:cNvCxnSpPr>
            <p:nvPr/>
          </p:nvCxnSpPr>
          <p:spPr>
            <a:xfrm>
              <a:off x="5554122" y="173055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0" idx="3"/>
              <a:endCxn id="74" idx="1"/>
            </p:cNvCxnSpPr>
            <p:nvPr/>
          </p:nvCxnSpPr>
          <p:spPr>
            <a:xfrm flipV="1">
              <a:off x="7248166" y="173055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217913" y="1406140"/>
              <a:ext cx="176499" cy="203782"/>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6898431" y="1537334"/>
              <a:ext cx="176499" cy="203782"/>
            </a:xfrm>
            <a:prstGeom prst="rect">
              <a:avLst/>
            </a:prstGeom>
            <a:noFill/>
          </p:spPr>
          <p:txBody>
            <a:bodyPr wrap="none" rtlCol="0">
              <a:spAutoFit/>
            </a:bodyPr>
            <a:lstStyle/>
            <a:p>
              <a:r>
                <a:rPr lang="en-US" dirty="0" smtClean="0"/>
                <a:t>3</a:t>
              </a:r>
              <a:endParaRPr lang="en-US" dirty="0"/>
            </a:p>
          </p:txBody>
        </p:sp>
        <p:sp>
          <p:nvSpPr>
            <p:cNvPr id="82" name="TextBox 81"/>
            <p:cNvSpPr txBox="1"/>
            <p:nvPr/>
          </p:nvSpPr>
          <p:spPr>
            <a:xfrm>
              <a:off x="7716568" y="1534530"/>
              <a:ext cx="176499" cy="203782"/>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5087669" y="1840468"/>
              <a:ext cx="418704" cy="369332"/>
            </a:xfrm>
            <a:prstGeom prst="rect">
              <a:avLst/>
            </a:prstGeom>
            <a:noFill/>
          </p:spPr>
          <p:txBody>
            <a:bodyPr wrap="none" rtlCol="0">
              <a:spAutoFit/>
            </a:bodyPr>
            <a:lstStyle/>
            <a:p>
              <a:r>
                <a:rPr lang="en-US" dirty="0" smtClean="0"/>
                <a:t>15</a:t>
              </a:r>
              <a:endParaRPr lang="en-US" dirty="0"/>
            </a:p>
          </p:txBody>
        </p:sp>
        <p:sp>
          <p:nvSpPr>
            <p:cNvPr id="84" name="TextBox 83"/>
            <p:cNvSpPr txBox="1"/>
            <p:nvPr/>
          </p:nvSpPr>
          <p:spPr>
            <a:xfrm>
              <a:off x="6654898" y="1826180"/>
              <a:ext cx="418704" cy="369332"/>
            </a:xfrm>
            <a:prstGeom prst="rect">
              <a:avLst/>
            </a:prstGeom>
            <a:noFill/>
          </p:spPr>
          <p:txBody>
            <a:bodyPr wrap="none" rtlCol="0">
              <a:spAutoFit/>
            </a:bodyPr>
            <a:lstStyle/>
            <a:p>
              <a:r>
                <a:rPr lang="en-US" dirty="0" smtClean="0"/>
                <a:t>15</a:t>
              </a:r>
              <a:endParaRPr lang="en-US" dirty="0"/>
            </a:p>
          </p:txBody>
        </p:sp>
        <p:sp>
          <p:nvSpPr>
            <p:cNvPr id="85" name="TextBox 84"/>
            <p:cNvSpPr txBox="1"/>
            <p:nvPr/>
          </p:nvSpPr>
          <p:spPr>
            <a:xfrm>
              <a:off x="8112545" y="1828007"/>
              <a:ext cx="418704" cy="369332"/>
            </a:xfrm>
            <a:prstGeom prst="rect">
              <a:avLst/>
            </a:prstGeom>
            <a:noFill/>
          </p:spPr>
          <p:txBody>
            <a:bodyPr wrap="none" rtlCol="0">
              <a:spAutoFit/>
            </a:bodyPr>
            <a:lstStyle/>
            <a:p>
              <a:r>
                <a:rPr lang="en-US" dirty="0" smtClean="0"/>
                <a:t>20</a:t>
              </a:r>
              <a:endParaRPr lang="en-US" dirty="0"/>
            </a:p>
          </p:txBody>
        </p:sp>
        <p:sp>
          <p:nvSpPr>
            <p:cNvPr id="86" name="TextBox 85"/>
            <p:cNvSpPr txBox="1"/>
            <p:nvPr/>
          </p:nvSpPr>
          <p:spPr>
            <a:xfrm>
              <a:off x="5587236" y="1412519"/>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7238521" y="1415897"/>
              <a:ext cx="301686" cy="369332"/>
            </a:xfrm>
            <a:prstGeom prst="rect">
              <a:avLst/>
            </a:prstGeom>
            <a:noFill/>
          </p:spPr>
          <p:txBody>
            <a:bodyPr wrap="none" rtlCol="0">
              <a:spAutoFit/>
            </a:bodyPr>
            <a:lstStyle/>
            <a:p>
              <a:r>
                <a:rPr lang="en-US" dirty="0" smtClean="0"/>
                <a:t>0</a:t>
              </a:r>
              <a:endParaRPr lang="en-US" dirty="0"/>
            </a:p>
          </p:txBody>
        </p:sp>
        <p:sp>
          <p:nvSpPr>
            <p:cNvPr id="90" name="TextBox 89"/>
            <p:cNvSpPr txBox="1"/>
            <p:nvPr/>
          </p:nvSpPr>
          <p:spPr>
            <a:xfrm>
              <a:off x="8135177" y="1309688"/>
              <a:ext cx="301686" cy="320040"/>
            </a:xfrm>
            <a:prstGeom prst="rect">
              <a:avLst/>
            </a:prstGeom>
            <a:noFill/>
          </p:spPr>
          <p:txBody>
            <a:bodyPr wrap="none" rtlCol="0">
              <a:spAutoFit/>
            </a:bodyPr>
            <a:lstStyle/>
            <a:p>
              <a:r>
                <a:rPr lang="en-US" dirty="0" smtClean="0"/>
                <a:t>2</a:t>
              </a:r>
              <a:endParaRPr lang="en-US" dirty="0"/>
            </a:p>
          </p:txBody>
        </p:sp>
        <p:sp>
          <p:nvSpPr>
            <p:cNvPr id="95" name="Oval 94"/>
            <p:cNvSpPr/>
            <p:nvPr/>
          </p:nvSpPr>
          <p:spPr>
            <a:xfrm>
              <a:off x="4332040" y="136546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Chord 102"/>
            <p:cNvSpPr/>
            <p:nvPr/>
          </p:nvSpPr>
          <p:spPr>
            <a:xfrm>
              <a:off x="4343650" y="138787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hord 103"/>
            <p:cNvSpPr/>
            <p:nvPr/>
          </p:nvSpPr>
          <p:spPr>
            <a:xfrm>
              <a:off x="4741230" y="172455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hord 104"/>
            <p:cNvSpPr/>
            <p:nvPr/>
          </p:nvSpPr>
          <p:spPr>
            <a:xfrm>
              <a:off x="5169455" y="145902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hord 105"/>
            <p:cNvSpPr/>
            <p:nvPr/>
          </p:nvSpPr>
          <p:spPr>
            <a:xfrm>
              <a:off x="6007610" y="179351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hord 106"/>
            <p:cNvSpPr/>
            <p:nvPr/>
          </p:nvSpPr>
          <p:spPr>
            <a:xfrm>
              <a:off x="6435836" y="1365463"/>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hord 107"/>
            <p:cNvSpPr/>
            <p:nvPr/>
          </p:nvSpPr>
          <p:spPr>
            <a:xfrm>
              <a:off x="6867240" y="15786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hord 108"/>
            <p:cNvSpPr/>
            <p:nvPr/>
          </p:nvSpPr>
          <p:spPr>
            <a:xfrm>
              <a:off x="7668585" y="1574196"/>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hord 109"/>
            <p:cNvSpPr/>
            <p:nvPr/>
          </p:nvSpPr>
          <p:spPr>
            <a:xfrm>
              <a:off x="8094585" y="1370478"/>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hord 110"/>
            <p:cNvSpPr/>
            <p:nvPr/>
          </p:nvSpPr>
          <p:spPr>
            <a:xfrm>
              <a:off x="8518088" y="18118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463816" y="1330619"/>
              <a:ext cx="301686" cy="320040"/>
            </a:xfrm>
            <a:prstGeom prst="rect">
              <a:avLst/>
            </a:prstGeom>
            <a:noFill/>
          </p:spPr>
          <p:txBody>
            <a:bodyPr wrap="none" rtlCol="0">
              <a:spAutoFit/>
            </a:bodyPr>
            <a:lstStyle/>
            <a:p>
              <a:r>
                <a:rPr lang="en-US" dirty="0" smtClean="0"/>
                <a:t>2</a:t>
              </a:r>
              <a:endParaRPr lang="en-US" dirty="0"/>
            </a:p>
          </p:txBody>
        </p:sp>
        <p:sp>
          <p:nvSpPr>
            <p:cNvPr id="119" name="TextBox 118"/>
            <p:cNvSpPr txBox="1"/>
            <p:nvPr/>
          </p:nvSpPr>
          <p:spPr>
            <a:xfrm>
              <a:off x="4747943" y="1672998"/>
              <a:ext cx="301686" cy="320040"/>
            </a:xfrm>
            <a:prstGeom prst="rect">
              <a:avLst/>
            </a:prstGeom>
            <a:noFill/>
          </p:spPr>
          <p:txBody>
            <a:bodyPr wrap="none" rtlCol="0">
              <a:spAutoFit/>
            </a:bodyPr>
            <a:lstStyle/>
            <a:p>
              <a:r>
                <a:rPr lang="en-US" dirty="0" smtClean="0"/>
                <a:t>2</a:t>
              </a:r>
              <a:endParaRPr lang="en-US" dirty="0"/>
            </a:p>
          </p:txBody>
        </p:sp>
        <p:sp>
          <p:nvSpPr>
            <p:cNvPr id="120" name="TextBox 119"/>
            <p:cNvSpPr txBox="1"/>
            <p:nvPr/>
          </p:nvSpPr>
          <p:spPr>
            <a:xfrm>
              <a:off x="6019800" y="1752600"/>
              <a:ext cx="176499" cy="203782"/>
            </a:xfrm>
            <a:prstGeom prst="rect">
              <a:avLst/>
            </a:prstGeom>
            <a:noFill/>
          </p:spPr>
          <p:txBody>
            <a:bodyPr wrap="none" rtlCol="0">
              <a:spAutoFit/>
            </a:bodyPr>
            <a:lstStyle/>
            <a:p>
              <a:r>
                <a:rPr lang="en-US" dirty="0" smtClean="0"/>
                <a:t>1</a:t>
              </a:r>
              <a:endParaRPr lang="en-US" dirty="0"/>
            </a:p>
          </p:txBody>
        </p:sp>
        <p:sp>
          <p:nvSpPr>
            <p:cNvPr id="121" name="TextBox 120"/>
            <p:cNvSpPr txBox="1"/>
            <p:nvPr/>
          </p:nvSpPr>
          <p:spPr>
            <a:xfrm>
              <a:off x="4367150" y="1355843"/>
              <a:ext cx="176499" cy="203782"/>
            </a:xfrm>
            <a:prstGeom prst="rect">
              <a:avLst/>
            </a:prstGeom>
            <a:noFill/>
          </p:spPr>
          <p:txBody>
            <a:bodyPr wrap="none" rtlCol="0">
              <a:spAutoFit/>
            </a:bodyPr>
            <a:lstStyle/>
            <a:p>
              <a:r>
                <a:rPr lang="en-US" dirty="0" smtClean="0"/>
                <a:t>1</a:t>
              </a:r>
              <a:endParaRPr lang="en-US" dirty="0"/>
            </a:p>
          </p:txBody>
        </p:sp>
        <p:sp>
          <p:nvSpPr>
            <p:cNvPr id="122" name="TextBox 121"/>
            <p:cNvSpPr txBox="1"/>
            <p:nvPr/>
          </p:nvSpPr>
          <p:spPr>
            <a:xfrm>
              <a:off x="8548623" y="1776063"/>
              <a:ext cx="176499" cy="203782"/>
            </a:xfrm>
            <a:prstGeom prst="rect">
              <a:avLst/>
            </a:prstGeom>
            <a:noFill/>
          </p:spPr>
          <p:txBody>
            <a:bodyPr wrap="none" rtlCol="0">
              <a:spAutoFit/>
            </a:bodyPr>
            <a:lstStyle/>
            <a:p>
              <a:r>
                <a:rPr lang="en-US" dirty="0" smtClean="0"/>
                <a:t>3</a:t>
              </a:r>
              <a:endParaRPr lang="en-US" dirty="0"/>
            </a:p>
          </p:txBody>
        </p:sp>
      </p:grpSp>
      <p:grpSp>
        <p:nvGrpSpPr>
          <p:cNvPr id="126" name="Group 125"/>
          <p:cNvGrpSpPr/>
          <p:nvPr/>
        </p:nvGrpSpPr>
        <p:grpSpPr>
          <a:xfrm>
            <a:off x="4267194" y="4552720"/>
            <a:ext cx="4636331" cy="896817"/>
            <a:chOff x="4267200" y="3508256"/>
            <a:chExt cx="4636331" cy="896817"/>
          </a:xfrm>
        </p:grpSpPr>
        <p:sp>
          <p:nvSpPr>
            <p:cNvPr id="127" name="Oval 126"/>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Oval 127"/>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9" name="Oval 128"/>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0" name="Rounded Rectangle 129"/>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3" name="Oval 132"/>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4" name="Rounded Rectangle 133"/>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6" name="Oval 135"/>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7" name="Oval 136"/>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a:stCxn id="130" idx="3"/>
              <a:endCxn id="134"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3"/>
              <a:endCxn id="138"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142" name="TextBox 141"/>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143" name="TextBox 142"/>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144" name="TextBox 143"/>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145" name="TextBox 144"/>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146" name="TextBox 145"/>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147" name="TextBox 146"/>
            <p:cNvSpPr txBox="1"/>
            <p:nvPr/>
          </p:nvSpPr>
          <p:spPr>
            <a:xfrm>
              <a:off x="5587236" y="3607792"/>
              <a:ext cx="301686" cy="369332"/>
            </a:xfrm>
            <a:prstGeom prst="rect">
              <a:avLst/>
            </a:prstGeom>
            <a:noFill/>
          </p:spPr>
          <p:txBody>
            <a:bodyPr wrap="none" rtlCol="0">
              <a:spAutoFit/>
            </a:bodyPr>
            <a:lstStyle/>
            <a:p>
              <a:r>
                <a:rPr lang="en-US" dirty="0" smtClean="0"/>
                <a:t>8</a:t>
              </a:r>
              <a:endParaRPr lang="en-US" dirty="0"/>
            </a:p>
          </p:txBody>
        </p:sp>
        <p:sp>
          <p:nvSpPr>
            <p:cNvPr id="148" name="TextBox 147"/>
            <p:cNvSpPr txBox="1"/>
            <p:nvPr/>
          </p:nvSpPr>
          <p:spPr>
            <a:xfrm>
              <a:off x="7238521" y="3609976"/>
              <a:ext cx="301686" cy="369332"/>
            </a:xfrm>
            <a:prstGeom prst="rect">
              <a:avLst/>
            </a:prstGeom>
            <a:noFill/>
          </p:spPr>
          <p:txBody>
            <a:bodyPr wrap="none" rtlCol="0">
              <a:spAutoFit/>
            </a:bodyPr>
            <a:lstStyle/>
            <a:p>
              <a:r>
                <a:rPr lang="en-US" dirty="0" smtClean="0"/>
                <a:t>6</a:t>
              </a:r>
              <a:endParaRPr lang="en-US" dirty="0"/>
            </a:p>
          </p:txBody>
        </p:sp>
        <p:sp>
          <p:nvSpPr>
            <p:cNvPr id="149" name="Chord 148"/>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hord 149"/>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hord 150"/>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67194" y="5632633"/>
            <a:ext cx="4636331" cy="896817"/>
            <a:chOff x="4267194" y="5632633"/>
            <a:chExt cx="4636331" cy="896817"/>
          </a:xfrm>
        </p:grpSpPr>
        <p:sp>
          <p:nvSpPr>
            <p:cNvPr id="153" name="Oval 15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Oval 15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5" name="Oval 15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6" name="Rounded Rectangle 15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9" name="Oval 15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0" name="Rounded Rectangle 15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2" name="Oval 16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3" name="Oval 162"/>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56" idx="3"/>
              <a:endCxn id="16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3"/>
              <a:endCxn id="164"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168" name="TextBox 167"/>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169" name="TextBox 168"/>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170" name="TextBox 169"/>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171" name="TextBox 170"/>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172" name="TextBox 171"/>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173" name="TextBox 172"/>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174" name="TextBox 173"/>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175" name="Chord 174"/>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hord 175"/>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hord 176"/>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03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RED-BL close to ideal savings</a:t>
            </a:r>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Falsely predicts high savings</a:t>
            </a:r>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Actual savings 10.35% lower</a:t>
            </a:r>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50% over provisioning =&gt; 26% Savings</a:t>
            </a:r>
          </a:p>
        </p:txBody>
      </p:sp>
    </p:spTree>
    <p:extLst>
      <p:ext uri="{BB962C8B-B14F-4D97-AF65-F5344CB8AC3E}">
        <p14:creationId xmlns:p14="http://schemas.microsoft.com/office/powerpoint/2010/main" val="350792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105400" y="5105400"/>
            <a:ext cx="3886200" cy="457200"/>
          </a:xfrm>
          <a:prstGeom prst="wedgeRoundRectCallout">
            <a:avLst>
              <a:gd name="adj1" fmla="val 46243"/>
              <a:gd name="adj2" fmla="val 1938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 = energy cost</a:t>
            </a:r>
            <a:endParaRPr lang="en-US" dirty="0"/>
          </a:p>
        </p:txBody>
      </p:sp>
      <p:sp>
        <p:nvSpPr>
          <p:cNvPr id="5" name="Rounded Rectangular Callout 4"/>
          <p:cNvSpPr/>
          <p:nvPr/>
        </p:nvSpPr>
        <p:spPr>
          <a:xfrm>
            <a:off x="1676400" y="5105400"/>
            <a:ext cx="2133600" cy="381000"/>
          </a:xfrm>
          <a:prstGeom prst="wedgeRoundRectCallout">
            <a:avLst>
              <a:gd name="adj1" fmla="val -82880"/>
              <a:gd name="adj2" fmla="val 2630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
        <p:nvSpPr>
          <p:cNvPr id="6" name="Rounded Rectangular Callout 5"/>
          <p:cNvSpPr/>
          <p:nvPr/>
        </p:nvSpPr>
        <p:spPr>
          <a:xfrm>
            <a:off x="6172200" y="1181100"/>
            <a:ext cx="2209800" cy="685800"/>
          </a:xfrm>
          <a:prstGeom prst="wedgeRoundRectCallout">
            <a:avLst>
              <a:gd name="adj1" fmla="val 68102"/>
              <a:gd name="adj2" fmla="val 1699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Near optimal savings</a:t>
            </a:r>
            <a:endParaRPr lang="en-US" dirty="0"/>
          </a:p>
        </p:txBody>
      </p:sp>
      <p:sp>
        <p:nvSpPr>
          <p:cNvPr id="7" name="Rounded Rectangular Callout 6"/>
          <p:cNvSpPr/>
          <p:nvPr/>
        </p:nvSpPr>
        <p:spPr>
          <a:xfrm>
            <a:off x="3657600" y="1123950"/>
            <a:ext cx="2214562" cy="495300"/>
          </a:xfrm>
          <a:prstGeom prst="wedgeRoundRectCallout">
            <a:avLst>
              <a:gd name="adj1" fmla="val -55960"/>
              <a:gd name="adj2" fmla="val 277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 widens rapidly</a:t>
            </a:r>
            <a:endParaRPr lang="en-US" dirty="0"/>
          </a:p>
        </p:txBody>
      </p:sp>
      <p:sp>
        <p:nvSpPr>
          <p:cNvPr id="8" name="Right Brace 7"/>
          <p:cNvSpPr/>
          <p:nvPr/>
        </p:nvSpPr>
        <p:spPr>
          <a:xfrm>
            <a:off x="3352800" y="2452048"/>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9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7" name="Rounded Rectangular Callout 6"/>
          <p:cNvSpPr/>
          <p:nvPr/>
        </p:nvSpPr>
        <p:spPr>
          <a:xfrm>
            <a:off x="3733800" y="1066800"/>
            <a:ext cx="2819400" cy="685800"/>
          </a:xfrm>
          <a:prstGeom prst="wedgeRoundRectCallout">
            <a:avLst>
              <a:gd name="adj1" fmla="val -66744"/>
              <a:gd name="adj2" fmla="val 2468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Cost savings over full data center (de)activation</a:t>
            </a:r>
          </a:p>
        </p:txBody>
      </p:sp>
      <p:sp>
        <p:nvSpPr>
          <p:cNvPr id="8" name="TextBox 7"/>
          <p:cNvSpPr txBox="1"/>
          <p:nvPr/>
        </p:nvSpPr>
        <p:spPr>
          <a:xfrm>
            <a:off x="4479497" y="2052935"/>
            <a:ext cx="4159087" cy="461665"/>
          </a:xfrm>
          <a:prstGeom prst="rect">
            <a:avLst/>
          </a:prstGeom>
          <a:noFill/>
          <a:ln>
            <a:solidFill>
              <a:schemeClr val="accent1"/>
            </a:solidFill>
          </a:ln>
        </p:spPr>
        <p:txBody>
          <a:bodyPr wrap="none" rtlCol="0">
            <a:spAutoFit/>
          </a:bodyPr>
          <a:lstStyle/>
          <a:p>
            <a:r>
              <a:rPr lang="en-US" sz="2400" dirty="0">
                <a:solidFill>
                  <a:prstClr val="black"/>
                </a:solidFill>
              </a:rPr>
              <a:t>Opportunity for greater </a:t>
            </a:r>
            <a:r>
              <a:rPr lang="en-US" sz="2400" dirty="0" smtClean="0">
                <a:solidFill>
                  <a:prstClr val="black"/>
                </a:solidFill>
              </a:rPr>
              <a:t>savings</a:t>
            </a:r>
            <a:endParaRPr lang="en-US" sz="2400" dirty="0">
              <a:solidFill>
                <a:prstClr val="black"/>
              </a:solidFill>
            </a:endParaRPr>
          </a:p>
        </p:txBody>
      </p:sp>
    </p:spTree>
    <p:extLst>
      <p:ext uri="{BB962C8B-B14F-4D97-AF65-F5344CB8AC3E}">
        <p14:creationId xmlns:p14="http://schemas.microsoft.com/office/powerpoint/2010/main" val="23745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97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41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
        <p:nvSpPr>
          <p:cNvPr id="4" name="TextBox 3"/>
          <p:cNvSpPr txBox="1"/>
          <p:nvPr/>
        </p:nvSpPr>
        <p:spPr>
          <a:xfrm>
            <a:off x="685800" y="6019800"/>
            <a:ext cx="8122223" cy="461665"/>
          </a:xfrm>
          <a:prstGeom prst="rect">
            <a:avLst/>
          </a:prstGeom>
          <a:noFill/>
        </p:spPr>
        <p:txBody>
          <a:bodyPr wrap="none" rtlCol="0">
            <a:spAutoFit/>
          </a:bodyPr>
          <a:lstStyle/>
          <a:p>
            <a:r>
              <a:rPr lang="en-US" sz="2400" dirty="0" smtClean="0">
                <a:solidFill>
                  <a:srgbClr val="FF0000"/>
                </a:solidFill>
              </a:rPr>
              <a:t>Can we apply this optimization “machinery” to other networks?</a:t>
            </a:r>
            <a:endParaRPr lang="en-US" sz="2400" dirty="0">
              <a:solidFill>
                <a:srgbClr val="FF0000"/>
              </a:solidFill>
            </a:endParaRPr>
          </a:p>
        </p:txBody>
      </p:sp>
    </p:spTree>
    <p:extLst>
      <p:ext uri="{BB962C8B-B14F-4D97-AF65-F5344CB8AC3E}">
        <p14:creationId xmlns:p14="http://schemas.microsoft.com/office/powerpoint/2010/main" val="37235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524000" y="360177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600200" y="24384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8"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90600" y="56388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066800" y="4475430"/>
            <a:ext cx="304800" cy="513030"/>
          </a:xfrm>
          <a:prstGeom prst="rect">
            <a:avLst/>
          </a:prstGeom>
          <a:noFill/>
        </p:spPr>
      </p:pic>
      <p:pic>
        <p:nvPicPr>
          <p:cNvPr id="10"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1" name="Rounded Rectangle 10"/>
          <p:cNvSpPr/>
          <p:nvPr/>
        </p:nvSpPr>
        <p:spPr>
          <a:xfrm>
            <a:off x="2057400"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2" name="Rounded Rectangle 11"/>
          <p:cNvSpPr/>
          <p:nvPr/>
        </p:nvSpPr>
        <p:spPr>
          <a:xfrm>
            <a:off x="1676400" y="52578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3" name="Rounded Rectangle 12"/>
          <p:cNvSpPr/>
          <p:nvPr/>
        </p:nvSpPr>
        <p:spPr>
          <a:xfrm>
            <a:off x="3124200" y="41148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4" name="Straight Connector 13"/>
          <p:cNvCxnSpPr>
            <a:stCxn id="6" idx="3"/>
            <a:endCxn id="11" idx="0"/>
          </p:cNvCxnSpPr>
          <p:nvPr/>
        </p:nvCxnSpPr>
        <p:spPr>
          <a:xfrm>
            <a:off x="1905000" y="26949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11" idx="1"/>
          </p:cNvCxnSpPr>
          <p:nvPr/>
        </p:nvCxnSpPr>
        <p:spPr>
          <a:xfrm>
            <a:off x="1447800" y="32283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2"/>
          </p:cNvCxnSpPr>
          <p:nvPr/>
        </p:nvCxnSpPr>
        <p:spPr>
          <a:xfrm flipV="1">
            <a:off x="1828800" y="35052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0"/>
          </p:cNvCxnSpPr>
          <p:nvPr/>
        </p:nvCxnSpPr>
        <p:spPr>
          <a:xfrm>
            <a:off x="2743200" y="33147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12" idx="0"/>
          </p:cNvCxnSpPr>
          <p:nvPr/>
        </p:nvCxnSpPr>
        <p:spPr>
          <a:xfrm>
            <a:off x="1371600" y="47319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3"/>
            <a:endCxn id="12" idx="1"/>
          </p:cNvCxnSpPr>
          <p:nvPr/>
        </p:nvCxnSpPr>
        <p:spPr>
          <a:xfrm>
            <a:off x="914400" y="52653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12" idx="2"/>
          </p:cNvCxnSpPr>
          <p:nvPr/>
        </p:nvCxnSpPr>
        <p:spPr>
          <a:xfrm flipV="1">
            <a:off x="1295400" y="56388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3" idx="2"/>
          </p:cNvCxnSpPr>
          <p:nvPr/>
        </p:nvCxnSpPr>
        <p:spPr>
          <a:xfrm flipV="1">
            <a:off x="2362200" y="4495800"/>
            <a:ext cx="11049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2200689" y="1447800"/>
            <a:ext cx="2209800" cy="609600"/>
          </a:xfrm>
          <a:prstGeom prst="wedgeRoundRectCallout">
            <a:avLst>
              <a:gd name="adj1" fmla="val -65810"/>
              <a:gd name="adj2" fmla="val 116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15%-80% of total power consumption</a:t>
            </a:r>
            <a:endParaRPr lang="en-US" dirty="0"/>
          </a:p>
        </p:txBody>
      </p:sp>
      <p:pic>
        <p:nvPicPr>
          <p:cNvPr id="23"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781800" y="2909557"/>
            <a:ext cx="1752600" cy="2949923"/>
          </a:xfrm>
          <a:prstGeom prst="rect">
            <a:avLst/>
          </a:prstGeom>
          <a:noFill/>
        </p:spPr>
      </p:pic>
      <p:sp>
        <p:nvSpPr>
          <p:cNvPr id="24" name="Rounded Rectangular Callout 23"/>
          <p:cNvSpPr/>
          <p:nvPr/>
        </p:nvSpPr>
        <p:spPr>
          <a:xfrm>
            <a:off x="4724400" y="1752600"/>
            <a:ext cx="2057400" cy="942315"/>
          </a:xfrm>
          <a:prstGeom prst="wedgeRoundRectCallout">
            <a:avLst>
              <a:gd name="adj1" fmla="val 84803"/>
              <a:gd name="adj2" fmla="val 1207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25" name="Rounded Rectangular Callout 24"/>
          <p:cNvSpPr/>
          <p:nvPr/>
        </p:nvSpPr>
        <p:spPr>
          <a:xfrm>
            <a:off x="4410489" y="3858284"/>
            <a:ext cx="1914111" cy="637515"/>
          </a:xfrm>
          <a:prstGeom prst="wedgeRoundRectCallout">
            <a:avLst>
              <a:gd name="adj1" fmla="val 108635"/>
              <a:gd name="adj2" fmla="val -1027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Built-in power saving mode (RP)</a:t>
            </a:r>
            <a:endParaRPr lang="en-US" dirty="0"/>
          </a:p>
        </p:txBody>
      </p:sp>
    </p:spTree>
    <p:extLst>
      <p:ext uri="{BB962C8B-B14F-4D97-AF65-F5344CB8AC3E}">
        <p14:creationId xmlns:p14="http://schemas.microsoft.com/office/powerpoint/2010/main" val="452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22" grpId="0" animBg="1"/>
      <p:bldP spid="22" grpId="1" animBg="1"/>
      <p:bldP spid="24" grpId="0" animBg="1"/>
      <p:bldP spid="24" grpId="1"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Two case studies – simulation results</a:t>
            </a:r>
          </a:p>
          <a:p>
            <a:r>
              <a:rPr lang="en-US" dirty="0" smtClean="0"/>
              <a:t>Conclusions and future work</a:t>
            </a:r>
            <a:endParaRPr lang="en-US" dirty="0"/>
          </a:p>
        </p:txBody>
      </p:sp>
    </p:spTree>
    <p:extLst>
      <p:ext uri="{BB962C8B-B14F-4D97-AF65-F5344CB8AC3E}">
        <p14:creationId xmlns:p14="http://schemas.microsoft.com/office/powerpoint/2010/main" val="2615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8" name="Straight Connector 17"/>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8" name="Rounded Rectangular Callout 27"/>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0" name="TextBox 2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3958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3"/>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0"/>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animBg="1"/>
      <p:bldP spid="27" grpId="1" animBg="1"/>
      <p:bldP spid="28" grpId="0" animBg="1"/>
      <p:bldP spid="29"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Workload Relocation Possible?</a:t>
            </a:r>
            <a:endParaRPr lang="en-US" dirty="0"/>
          </a:p>
        </p:txBody>
      </p:sp>
      <p:pic>
        <p:nvPicPr>
          <p:cNvPr id="4" name="Picture 3" descr="coveragecdf.eps"/>
          <p:cNvPicPr>
            <a:picLocks noChangeAspect="1"/>
          </p:cNvPicPr>
          <p:nvPr/>
        </p:nvPicPr>
        <p:blipFill>
          <a:blip r:embed="rId2"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02552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Parallels With Case Study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22059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8" name="TextBox 7"/>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9" name="TextBox 8"/>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1" name="TextBox 10"/>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2" name="TextBox 11"/>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3" name="TextBox 12"/>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4" name="TextBox 13"/>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5" name="TextBox 14"/>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6" name="TextBox 15"/>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Tree>
    <p:extLst>
      <p:ext uri="{BB962C8B-B14F-4D97-AF65-F5344CB8AC3E}">
        <p14:creationId xmlns:p14="http://schemas.microsoft.com/office/powerpoint/2010/main" val="375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5215" y="1905000"/>
                <a:ext cx="2702215"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nary>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5215" y="1905000"/>
                <a:ext cx="2702215" cy="1317348"/>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057400" y="1905000"/>
                <a:ext cx="1132490"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nary>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057400" y="1905000"/>
                <a:ext cx="1132490" cy="126855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90800" y="2296180"/>
                <a:ext cx="5379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𝑐</m:t>
                          </m:r>
                        </m:e>
                        <m:sub>
                          <m:r>
                            <a:rPr lang="en-US" sz="2800" b="0" i="1" smtClean="0">
                              <a:latin typeface="Cambria Math"/>
                            </a:rPr>
                            <m:t>𝑖</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90800" y="2296180"/>
                <a:ext cx="537904"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925420" y="2256300"/>
                <a:ext cx="619144" cy="626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a:rPr>
                          </m:ctrlPr>
                        </m:sSubSupPr>
                        <m:e>
                          <m:r>
                            <a:rPr lang="en-US" sz="2800" b="0" i="1" smtClean="0">
                              <a:latin typeface="Cambria Math"/>
                            </a:rPr>
                            <m:t>𝑒</m:t>
                          </m:r>
                        </m:e>
                        <m:sub>
                          <m:r>
                            <a:rPr lang="en-US" sz="2800" b="0" i="1" smtClean="0">
                              <a:latin typeface="Cambria Math"/>
                            </a:rPr>
                            <m:t>𝑖</m:t>
                          </m:r>
                        </m:sub>
                        <m:sup>
                          <m:r>
                            <a:rPr lang="en-US" sz="2800" b="0" i="1" smtClean="0">
                              <a:latin typeface="Cambria Math"/>
                            </a:rPr>
                            <m:t>𝑗</m:t>
                          </m:r>
                        </m:sup>
                      </m:sSub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925420" y="2256300"/>
                <a:ext cx="619144" cy="62664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76600" y="1920498"/>
                <a:ext cx="5776774"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a:rPr>
                          </m:ctrlPr>
                        </m:dPr>
                        <m:e>
                          <m:sSubSup>
                            <m:sSubSupPr>
                              <m:ctrlPr>
                                <a:rPr lang="en-US" sz="2800" i="1" smtClean="0">
                                  <a:latin typeface="Cambria Math"/>
                                </a:rPr>
                              </m:ctrlPr>
                            </m:sSubSupPr>
                            <m:e>
                              <m:r>
                                <a:rPr lang="en-US" sz="2800" b="0" i="1" smtClean="0">
                                  <a:latin typeface="Cambria Math"/>
                                </a:rPr>
                                <m:t>𝑝</m:t>
                              </m:r>
                            </m:e>
                            <m:sub>
                              <m:r>
                                <a:rPr lang="en-US" sz="2800" b="0" i="1" smtClean="0">
                                  <a:latin typeface="Cambria Math"/>
                                </a:rPr>
                                <m:t>𝑗</m:t>
                              </m:r>
                            </m:sub>
                            <m:sup>
                              <m:r>
                                <a:rPr lang="en-US" sz="2800" b="0" i="1" smtClean="0">
                                  <a:latin typeface="Cambria Math"/>
                                </a:rPr>
                                <m:t>𝑖</m:t>
                              </m:r>
                            </m:sup>
                          </m:sSubSup>
                          <m:r>
                            <a:rPr lang="en-US" sz="2800" i="1" smtClean="0">
                              <a:latin typeface="Cambria Math"/>
                              <a:ea typeface="Cambria Math"/>
                            </a:rPr>
                            <m:t>𝜆</m:t>
                          </m:r>
                          <m:d>
                            <m:dPr>
                              <m:ctrlPr>
                                <a:rPr lang="en-US" sz="2800" i="1" smtClean="0">
                                  <a:latin typeface="Cambria Math"/>
                                  <a:ea typeface="Cambria Math"/>
                                </a:rPr>
                              </m:ctrlPr>
                            </m:dPr>
                            <m:e>
                              <m:r>
                                <a:rPr lang="en-US" sz="2800" b="0" i="1" smtClean="0">
                                  <a:latin typeface="Cambria Math"/>
                                  <a:ea typeface="Cambria Math"/>
                                </a:rPr>
                                <m:t>𝑓</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r>
                                    <a:rPr lang="en-US" sz="2800" b="0" i="1" smtClean="0">
                                      <a:latin typeface="Cambria Math"/>
                                      <a:ea typeface="Cambria Math"/>
                                    </a:rPr>
                                    <m:t>𝑓</m:t>
                                  </m:r>
                                </m:e>
                              </m:d>
                              <m:f>
                                <m:fPr>
                                  <m:ctrlPr>
                                    <a:rPr lang="en-US" sz="2800" b="0" i="1" smtClean="0">
                                      <a:latin typeface="Cambria Math"/>
                                      <a:ea typeface="Cambria Math"/>
                                    </a:rPr>
                                  </m:ctrlPr>
                                </m:fPr>
                                <m:num>
                                  <m:sSubSup>
                                    <m:sSubSupPr>
                                      <m:ctrlPr>
                                        <a:rPr lang="en-US" sz="2800" b="0" i="1" smtClean="0">
                                          <a:latin typeface="Cambria Math"/>
                                          <a:ea typeface="Cambria Math"/>
                                        </a:rPr>
                                      </m:ctrlPr>
                                    </m:sSubSupPr>
                                    <m:e>
                                      <m:r>
                                        <a:rPr lang="en-US" sz="2800" b="0" i="1" smtClean="0">
                                          <a:latin typeface="Cambria Math"/>
                                          <a:ea typeface="Cambria Math"/>
                                        </a:rPr>
                                        <m:t>𝑥</m:t>
                                      </m:r>
                                    </m:e>
                                    <m:sub>
                                      <m:r>
                                        <a:rPr lang="en-US" sz="2800" b="0" i="1" smtClean="0">
                                          <a:latin typeface="Cambria Math"/>
                                          <a:ea typeface="Cambria Math"/>
                                        </a:rPr>
                                        <m:t>𝑗</m:t>
                                      </m:r>
                                    </m:sub>
                                    <m:sup>
                                      <m:r>
                                        <a:rPr lang="en-US" sz="2800" b="0" i="1" smtClean="0">
                                          <a:latin typeface="Cambria Math"/>
                                          <a:ea typeface="Cambria Math"/>
                                        </a:rPr>
                                        <m:t>𝑖</m:t>
                                      </m:r>
                                    </m:sup>
                                  </m:sSubSup>
                                </m:num>
                                <m:den>
                                  <m:sSub>
                                    <m:sSubPr>
                                      <m:ctrlPr>
                                        <a:rPr lang="en-US" sz="2800" b="0" i="1" smtClean="0">
                                          <a:latin typeface="Cambria Math"/>
                                          <a:ea typeface="Cambria Math"/>
                                        </a:rPr>
                                      </m:ctrlPr>
                                    </m:sSubPr>
                                    <m:e>
                                      <m:r>
                                        <a:rPr lang="en-US" sz="2800" b="0" i="1" smtClean="0">
                                          <a:latin typeface="Cambria Math"/>
                                          <a:ea typeface="Cambria Math"/>
                                        </a:rPr>
                                        <m:t>𝑐</m:t>
                                      </m:r>
                                    </m:e>
                                    <m:sub>
                                      <m:r>
                                        <a:rPr lang="en-US" sz="2800" b="0" i="1" smtClean="0">
                                          <a:latin typeface="Cambria Math"/>
                                          <a:ea typeface="Cambria Math"/>
                                        </a:rPr>
                                        <m:t>𝑖</m:t>
                                      </m:r>
                                    </m:sub>
                                  </m:sSub>
                                </m:den>
                              </m:f>
                            </m:e>
                          </m:d>
                          <m:r>
                            <a:rPr lang="en-US" sz="2800" b="0" i="1" smtClean="0">
                              <a:latin typeface="Cambria Math"/>
                              <a:ea typeface="Cambria Math"/>
                            </a:rPr>
                            <m:t>+</m:t>
                          </m:r>
                          <m:sSubSup>
                            <m:sSubSupPr>
                              <m:ctrlPr>
                                <a:rPr lang="en-US" sz="2800" b="0" i="1" smtClean="0">
                                  <a:latin typeface="Cambria Math"/>
                                  <a:ea typeface="Cambria Math"/>
                                </a:rPr>
                              </m:ctrlPr>
                            </m:sSubSupPr>
                            <m:e>
                              <m:r>
                                <a:rPr lang="en-US" sz="2800" b="0" i="1" smtClean="0">
                                  <a:latin typeface="Cambria Math"/>
                                  <a:ea typeface="Cambria Math"/>
                                </a:rPr>
                                <m:t>𝑏</m:t>
                              </m:r>
                            </m:e>
                            <m:sub>
                              <m:r>
                                <a:rPr lang="en-US" sz="2800" b="0" i="1" smtClean="0">
                                  <a:latin typeface="Cambria Math"/>
                                  <a:ea typeface="Cambria Math"/>
                                </a:rPr>
                                <m:t>𝑗</m:t>
                              </m:r>
                            </m:sub>
                            <m:sup>
                              <m:r>
                                <a:rPr lang="en-US" sz="2800" b="0" i="1" smtClean="0">
                                  <a:latin typeface="Cambria Math"/>
                                  <a:ea typeface="Cambria Math"/>
                                </a:rPr>
                                <m:t>𝑖</m:t>
                              </m:r>
                            </m:sup>
                          </m:sSubSup>
                          <m:r>
                            <a:rPr lang="en-US" sz="2800" b="0" i="1" smtClean="0">
                              <a:latin typeface="Cambria Math"/>
                              <a:ea typeface="Cambria Math"/>
                            </a:rPr>
                            <m:t>𝜎</m:t>
                          </m:r>
                          <m:r>
                            <a:rPr lang="en-US" sz="2800" b="0" i="1" smtClean="0">
                              <a:latin typeface="Cambria Math"/>
                              <a:ea typeface="Cambria Math"/>
                            </a:rPr>
                            <m:t>+</m:t>
                          </m:r>
                          <m:sSubSup>
                            <m:sSubSupPr>
                              <m:ctrlPr>
                                <a:rPr lang="en-US" sz="2800" b="0" i="1" smtClean="0">
                                  <a:latin typeface="Cambria Math"/>
                                  <a:ea typeface="Cambria Math"/>
                                </a:rPr>
                              </m:ctrlPr>
                            </m:sSubSupPr>
                            <m:e>
                              <m:r>
                                <a:rPr lang="en-US" sz="2800" b="0" i="1" smtClean="0">
                                  <a:latin typeface="Cambria Math"/>
                                  <a:ea typeface="Cambria Math"/>
                                </a:rPr>
                                <m:t>𝑠</m:t>
                              </m:r>
                            </m:e>
                            <m:sub>
                              <m:r>
                                <a:rPr lang="en-US" sz="2800" b="0" i="1" smtClean="0">
                                  <a:latin typeface="Cambria Math"/>
                                  <a:ea typeface="Cambria Math"/>
                                </a:rPr>
                                <m:t>𝑗</m:t>
                              </m:r>
                            </m:sub>
                            <m:sup>
                              <m:r>
                                <a:rPr lang="en-US" sz="2800" b="0" i="1" smtClean="0">
                                  <a:latin typeface="Cambria Math"/>
                                  <a:ea typeface="Cambria Math"/>
                                </a:rPr>
                                <m:t>𝑖</m:t>
                              </m:r>
                            </m:sup>
                          </m:sSubSup>
                          <m:r>
                            <a:rPr lang="en-US" sz="2800" b="0" i="1" smtClean="0">
                              <a:latin typeface="Cambria Math"/>
                              <a:ea typeface="Cambria Math"/>
                            </a:rPr>
                            <m:t>𝛿</m:t>
                          </m:r>
                        </m:e>
                      </m:d>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276600" y="1920498"/>
                <a:ext cx="5776774" cy="1205971"/>
              </a:xfrm>
              <a:prstGeom prst="rect">
                <a:avLst/>
              </a:prstGeom>
              <a:blipFill rotWithShape="1">
                <a:blip r:embed="rId7"/>
                <a:stretch>
                  <a:fillRect/>
                </a:stretch>
              </a:blipFill>
            </p:spPr>
            <p:txBody>
              <a:bodyPr/>
              <a:lstStyle/>
              <a:p>
                <a:r>
                  <a:rPr lang="en-US">
                    <a:noFill/>
                  </a:rPr>
                  <a:t> </a:t>
                </a:r>
              </a:p>
            </p:txBody>
          </p:sp>
        </mc:Fallback>
      </mc:AlternateContent>
      <p:sp>
        <p:nvSpPr>
          <p:cNvPr id="9" name="Rounded Rectangular Callout 8"/>
          <p:cNvSpPr/>
          <p:nvPr/>
        </p:nvSpPr>
        <p:spPr>
          <a:xfrm>
            <a:off x="6248400" y="3657600"/>
            <a:ext cx="2743200" cy="609600"/>
          </a:xfrm>
          <a:prstGeom prst="wedgeRoundRectCallout">
            <a:avLst>
              <a:gd name="adj1" fmla="val 11370"/>
              <a:gd name="adj2" fmla="val -1307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overheads negligible</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3491262" y="1920498"/>
                <a:ext cx="3441648"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a:rPr>
                          </m:ctrlPr>
                        </m:sSubSupPr>
                        <m:e>
                          <m:r>
                            <a:rPr lang="en-US" sz="2800" b="0" i="1" smtClean="0">
                              <a:latin typeface="Cambria Math"/>
                            </a:rPr>
                            <m:t>𝑝</m:t>
                          </m:r>
                        </m:e>
                        <m:sub>
                          <m:r>
                            <a:rPr lang="en-US" sz="2800" b="0" i="1" smtClean="0">
                              <a:latin typeface="Cambria Math"/>
                            </a:rPr>
                            <m:t>𝑗</m:t>
                          </m:r>
                        </m:sub>
                        <m:sup>
                          <m:r>
                            <a:rPr lang="en-US" sz="2800" b="0" i="1" smtClean="0">
                              <a:latin typeface="Cambria Math"/>
                            </a:rPr>
                            <m:t>𝑖</m:t>
                          </m:r>
                        </m:sup>
                      </m:sSubSup>
                      <m:r>
                        <a:rPr lang="en-US" sz="2800" i="1" smtClean="0">
                          <a:latin typeface="Cambria Math"/>
                          <a:ea typeface="Cambria Math"/>
                        </a:rPr>
                        <m:t>𝜆</m:t>
                      </m:r>
                      <m:d>
                        <m:dPr>
                          <m:ctrlPr>
                            <a:rPr lang="en-US" sz="2800" i="1" smtClean="0">
                              <a:latin typeface="Cambria Math"/>
                              <a:ea typeface="Cambria Math"/>
                            </a:rPr>
                          </m:ctrlPr>
                        </m:dPr>
                        <m:e>
                          <m:r>
                            <a:rPr lang="en-US" sz="2800" b="0" i="1" smtClean="0">
                              <a:latin typeface="Cambria Math"/>
                              <a:ea typeface="Cambria Math"/>
                            </a:rPr>
                            <m:t>𝑓</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r>
                                <a:rPr lang="en-US" sz="2800" b="0" i="1" smtClean="0">
                                  <a:latin typeface="Cambria Math"/>
                                  <a:ea typeface="Cambria Math"/>
                                </a:rPr>
                                <m:t>𝑓</m:t>
                              </m:r>
                            </m:e>
                          </m:d>
                          <m:f>
                            <m:fPr>
                              <m:ctrlPr>
                                <a:rPr lang="en-US" sz="2800" b="0" i="1" smtClean="0">
                                  <a:latin typeface="Cambria Math"/>
                                  <a:ea typeface="Cambria Math"/>
                                </a:rPr>
                              </m:ctrlPr>
                            </m:fPr>
                            <m:num>
                              <m:sSubSup>
                                <m:sSubSupPr>
                                  <m:ctrlPr>
                                    <a:rPr lang="en-US" sz="2800" b="0" i="1" smtClean="0">
                                      <a:latin typeface="Cambria Math"/>
                                      <a:ea typeface="Cambria Math"/>
                                    </a:rPr>
                                  </m:ctrlPr>
                                </m:sSubSupPr>
                                <m:e>
                                  <m:r>
                                    <a:rPr lang="en-US" sz="2800" b="0" i="1" smtClean="0">
                                      <a:latin typeface="Cambria Math"/>
                                      <a:ea typeface="Cambria Math"/>
                                    </a:rPr>
                                    <m:t>𝑥</m:t>
                                  </m:r>
                                </m:e>
                                <m:sub>
                                  <m:r>
                                    <a:rPr lang="en-US" sz="2800" b="0" i="1" smtClean="0">
                                      <a:latin typeface="Cambria Math"/>
                                      <a:ea typeface="Cambria Math"/>
                                    </a:rPr>
                                    <m:t>𝑗</m:t>
                                  </m:r>
                                </m:sub>
                                <m:sup>
                                  <m:r>
                                    <a:rPr lang="en-US" sz="2800" b="0" i="1" smtClean="0">
                                      <a:latin typeface="Cambria Math"/>
                                      <a:ea typeface="Cambria Math"/>
                                    </a:rPr>
                                    <m:t>𝑖</m:t>
                                  </m:r>
                                </m:sup>
                              </m:sSubSup>
                            </m:num>
                            <m:den>
                              <m:sSub>
                                <m:sSubPr>
                                  <m:ctrlPr>
                                    <a:rPr lang="en-US" sz="2800" b="0" i="1" smtClean="0">
                                      <a:latin typeface="Cambria Math"/>
                                      <a:ea typeface="Cambria Math"/>
                                    </a:rPr>
                                  </m:ctrlPr>
                                </m:sSubPr>
                                <m:e>
                                  <m:r>
                                    <a:rPr lang="en-US" sz="2800" b="0" i="1" smtClean="0">
                                      <a:latin typeface="Cambria Math"/>
                                      <a:ea typeface="Cambria Math"/>
                                    </a:rPr>
                                    <m:t>𝑐</m:t>
                                  </m:r>
                                </m:e>
                                <m:sub>
                                  <m:r>
                                    <a:rPr lang="en-US" sz="2800" b="0" i="1" smtClean="0">
                                      <a:latin typeface="Cambria Math"/>
                                      <a:ea typeface="Cambria Math"/>
                                    </a:rPr>
                                    <m:t>𝑖</m:t>
                                  </m:r>
                                </m:sub>
                              </m:sSub>
                            </m:den>
                          </m:f>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3491262" y="1920498"/>
                <a:ext cx="3441648" cy="1205971"/>
              </a:xfrm>
              <a:prstGeom prst="rect">
                <a:avLst/>
              </a:prstGeom>
              <a:blipFill rotWithShape="1">
                <a:blip r:embed="rId8"/>
                <a:stretch>
                  <a:fillRect/>
                </a:stretch>
              </a:blipFill>
            </p:spPr>
            <p:txBody>
              <a:bodyPr/>
              <a:lstStyle/>
              <a:p>
                <a:r>
                  <a:rPr lang="en-US">
                    <a:noFill/>
                  </a:rPr>
                  <a:t> </a:t>
                </a:r>
              </a:p>
            </p:txBody>
          </p:sp>
        </mc:Fallback>
      </mc:AlternateContent>
      <p:sp>
        <p:nvSpPr>
          <p:cNvPr id="11" name="Rounded Rectangular Callout 10"/>
          <p:cNvSpPr/>
          <p:nvPr/>
        </p:nvSpPr>
        <p:spPr>
          <a:xfrm>
            <a:off x="3276600" y="3733800"/>
            <a:ext cx="1828800" cy="685800"/>
          </a:xfrm>
          <a:prstGeom prst="wedgeRoundRectCallout">
            <a:avLst>
              <a:gd name="adj1" fmla="val 16006"/>
              <a:gd name="adj2" fmla="val -1915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Contributes a constant</a:t>
            </a:r>
            <a:endParaRPr lang="en-US" dirty="0"/>
          </a:p>
        </p:txBody>
      </p:sp>
      <p:sp>
        <p:nvSpPr>
          <p:cNvPr id="12" name="Left Brace 11"/>
          <p:cNvSpPr/>
          <p:nvPr/>
        </p:nvSpPr>
        <p:spPr>
          <a:xfrm rot="16200000">
            <a:off x="7712988" y="2146519"/>
            <a:ext cx="457200"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ular Callout 12"/>
          <p:cNvSpPr/>
          <p:nvPr/>
        </p:nvSpPr>
        <p:spPr>
          <a:xfrm>
            <a:off x="304800" y="3657600"/>
            <a:ext cx="2554952" cy="762000"/>
          </a:xfrm>
          <a:prstGeom prst="wedgeRoundRectCallout">
            <a:avLst>
              <a:gd name="adj1" fmla="val 59845"/>
              <a:gd name="adj2" fmla="val -161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Electricity price diversity may be ignored</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2895600" y="2253500"/>
                <a:ext cx="2547813" cy="687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a:rPr>
                          </m:ctrlPr>
                        </m:sSubSupPr>
                        <m:e>
                          <m:r>
                            <a:rPr lang="en-US" sz="3200" b="0" i="1" smtClean="0">
                              <a:latin typeface="Cambria Math"/>
                            </a:rPr>
                            <m:t>𝑝</m:t>
                          </m:r>
                        </m:e>
                        <m:sub>
                          <m:r>
                            <a:rPr lang="en-US" sz="3200" b="0" i="1" smtClean="0">
                              <a:latin typeface="Cambria Math"/>
                            </a:rPr>
                            <m:t>𝑗</m:t>
                          </m:r>
                        </m:sub>
                        <m:sup>
                          <m:r>
                            <a:rPr lang="en-US" sz="3200" b="0" i="1" smtClean="0">
                              <a:latin typeface="Cambria Math"/>
                            </a:rPr>
                            <m:t>𝑖</m:t>
                          </m:r>
                        </m:sup>
                      </m:sSubSup>
                      <m:r>
                        <a:rPr lang="en-US" sz="3200" i="1" smtClean="0">
                          <a:latin typeface="Cambria Math"/>
                          <a:ea typeface="Cambria Math"/>
                        </a:rPr>
                        <m:t>𝜆</m:t>
                      </m:r>
                      <m:d>
                        <m:dPr>
                          <m:ctrlPr>
                            <a:rPr lang="en-US" sz="3200" b="0" i="1" smtClean="0">
                              <a:latin typeface="Cambria Math"/>
                              <a:ea typeface="Cambria Math"/>
                            </a:rPr>
                          </m:ctrlPr>
                        </m:dPr>
                        <m:e>
                          <m:r>
                            <a:rPr lang="en-US" sz="3200" b="0" i="1" smtClean="0">
                              <a:latin typeface="Cambria Math"/>
                              <a:ea typeface="Cambria Math"/>
                            </a:rPr>
                            <m:t>1−</m:t>
                          </m:r>
                          <m:r>
                            <a:rPr lang="en-US" sz="3200" b="0" i="1" smtClean="0">
                              <a:latin typeface="Cambria Math"/>
                              <a:ea typeface="Cambria Math"/>
                            </a:rPr>
                            <m:t>𝑓</m:t>
                          </m:r>
                        </m:e>
                      </m:d>
                      <m:sSubSup>
                        <m:sSubSupPr>
                          <m:ctrlPr>
                            <a:rPr lang="en-US" sz="3200" b="0" i="1" smtClean="0">
                              <a:latin typeface="Cambria Math"/>
                              <a:ea typeface="Cambria Math"/>
                            </a:rPr>
                          </m:ctrlPr>
                        </m:sSubSupPr>
                        <m:e>
                          <m:r>
                            <a:rPr lang="en-US" sz="3200" b="0" i="1" smtClean="0">
                              <a:latin typeface="Cambria Math"/>
                              <a:ea typeface="Cambria Math"/>
                            </a:rPr>
                            <m:t>𝑥</m:t>
                          </m:r>
                        </m:e>
                        <m:sub>
                          <m:r>
                            <a:rPr lang="en-US" sz="3200" b="0" i="1" smtClean="0">
                              <a:latin typeface="Cambria Math"/>
                              <a:ea typeface="Cambria Math"/>
                            </a:rPr>
                            <m:t>𝑗</m:t>
                          </m:r>
                        </m:sub>
                        <m:sup>
                          <m:r>
                            <a:rPr lang="en-US" sz="3200" b="0" i="1" smtClean="0">
                              <a:latin typeface="Cambria Math"/>
                              <a:ea typeface="Cambria Math"/>
                            </a:rPr>
                            <m:t>𝑖</m:t>
                          </m:r>
                        </m:sup>
                      </m:sSubSup>
                    </m:oMath>
                  </m:oMathPara>
                </a14:m>
                <a:endParaRPr lang="en-US"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895600" y="2253500"/>
                <a:ext cx="2547813" cy="687304"/>
              </a:xfrm>
              <a:prstGeom prst="rect">
                <a:avLst/>
              </a:prstGeom>
              <a:blipFill rotWithShape="1">
                <a:blip r:embed="rId9"/>
                <a:stretch>
                  <a:fillRect/>
                </a:stretch>
              </a:blipFill>
            </p:spPr>
            <p:txBody>
              <a:bodyPr/>
              <a:lstStyle/>
              <a:p>
                <a:r>
                  <a:rPr lang="en-US">
                    <a:noFill/>
                  </a:rPr>
                  <a:t> </a:t>
                </a:r>
              </a:p>
            </p:txBody>
          </p:sp>
        </mc:Fallback>
      </mc:AlternateContent>
      <p:sp>
        <p:nvSpPr>
          <p:cNvPr id="15" name="Rounded Rectangular Callout 14"/>
          <p:cNvSpPr/>
          <p:nvPr/>
        </p:nvSpPr>
        <p:spPr>
          <a:xfrm>
            <a:off x="1981200" y="4267200"/>
            <a:ext cx="2590800" cy="533400"/>
          </a:xfrm>
          <a:prstGeom prst="wedgeRoundRectCallout">
            <a:avLst>
              <a:gd name="adj1" fmla="val -32198"/>
              <a:gd name="adj2" fmla="val -25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p:sp>
        <p:nvSpPr>
          <p:cNvPr id="16" name="Rounded Rectangular Callout 15"/>
          <p:cNvSpPr/>
          <p:nvPr/>
        </p:nvSpPr>
        <p:spPr>
          <a:xfrm>
            <a:off x="1981200" y="4267200"/>
            <a:ext cx="2590800" cy="533400"/>
          </a:xfrm>
          <a:prstGeom prst="wedgeRoundRectCallout">
            <a:avLst>
              <a:gd name="adj1" fmla="val 67702"/>
              <a:gd name="adj2" fmla="val -318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p:sp>
        <p:nvSpPr>
          <p:cNvPr id="17" name="Rounded Rectangular Callout 16"/>
          <p:cNvSpPr/>
          <p:nvPr/>
        </p:nvSpPr>
        <p:spPr>
          <a:xfrm>
            <a:off x="2133600" y="1066800"/>
            <a:ext cx="2590800" cy="533400"/>
          </a:xfrm>
          <a:prstGeom prst="wedgeRoundRectCallout">
            <a:avLst>
              <a:gd name="adj1" fmla="val 6685"/>
              <a:gd name="adj2" fmla="val 1845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2650094" y="2240796"/>
                <a:ext cx="659219" cy="687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a:rPr>
                          </m:ctrlPr>
                        </m:sSubSupPr>
                        <m:e>
                          <m:r>
                            <a:rPr lang="en-US" sz="3200" b="0" i="1" smtClean="0">
                              <a:latin typeface="Cambria Math"/>
                            </a:rPr>
                            <m:t>𝑝</m:t>
                          </m:r>
                        </m:e>
                        <m:sub>
                          <m:r>
                            <a:rPr lang="en-US" sz="3200" b="0" i="1" smtClean="0">
                              <a:latin typeface="Cambria Math"/>
                            </a:rPr>
                            <m:t>𝑗</m:t>
                          </m:r>
                        </m:sub>
                        <m:sup>
                          <m:r>
                            <a:rPr lang="en-US" sz="3200" b="0" i="1" smtClean="0">
                              <a:latin typeface="Cambria Math"/>
                            </a:rPr>
                            <m:t>𝑖</m:t>
                          </m:r>
                        </m:sup>
                      </m:sSubSup>
                    </m:oMath>
                  </m:oMathPara>
                </a14:m>
                <a:endParaRPr lang="en-US" sz="3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650094" y="2240796"/>
                <a:ext cx="659219" cy="687304"/>
              </a:xfrm>
              <a:prstGeom prst="rect">
                <a:avLst/>
              </a:prstGeom>
              <a:blipFill rotWithShape="1">
                <a:blip r:embed="rId10"/>
                <a:stretch>
                  <a:fillRect/>
                </a:stretch>
              </a:blipFill>
            </p:spPr>
            <p:txBody>
              <a:bodyPr/>
              <a:lstStyle/>
              <a:p>
                <a:r>
                  <a:rPr lang="en-US">
                    <a:noFill/>
                  </a:rPr>
                  <a:t> </a:t>
                </a:r>
              </a:p>
            </p:txBody>
          </p:sp>
        </mc:Fallback>
      </mc:AlternateContent>
      <p:sp>
        <p:nvSpPr>
          <p:cNvPr id="19" name="Rounded Rectangular Callout 18"/>
          <p:cNvSpPr/>
          <p:nvPr/>
        </p:nvSpPr>
        <p:spPr>
          <a:xfrm>
            <a:off x="4144967" y="1333500"/>
            <a:ext cx="2590800" cy="539858"/>
          </a:xfrm>
          <a:prstGeom prst="wedgeRoundRectCallout">
            <a:avLst>
              <a:gd name="adj1" fmla="val -93813"/>
              <a:gd name="adj2" fmla="val 1615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Assume homogeneity</a:t>
            </a:r>
            <a:endParaRPr lang="en-US" dirty="0"/>
          </a:p>
        </p:txBody>
      </p:sp>
    </p:spTree>
    <p:extLst>
      <p:ext uri="{BB962C8B-B14F-4D97-AF65-F5344CB8AC3E}">
        <p14:creationId xmlns:p14="http://schemas.microsoft.com/office/powerpoint/2010/main" val="24611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0" grpId="0"/>
      <p:bldP spid="10" grpId="1"/>
      <p:bldP spid="11" grpId="0" animBg="1"/>
      <p:bldP spid="11" grpId="1" animBg="1"/>
      <p:bldP spid="12" grpId="0" animBg="1"/>
      <p:bldP spid="12" grpId="1" animBg="1"/>
      <p:bldP spid="13" grpId="0" animBg="1"/>
      <p:bldP spid="13" grpId="1" animBg="1"/>
      <p:bldP spid="14" grpId="0"/>
      <p:bldP spid="14" grpId="1"/>
      <p:bldP spid="15" grpId="0" animBg="1"/>
      <p:bldP spid="15" grpId="1" animBg="1"/>
      <p:bldP spid="16" grpId="0" animBg="1"/>
      <p:bldP spid="16" grpId="1" animBg="1"/>
      <p:bldP spid="17" grpId="0" animBg="1"/>
      <p:bldP spid="17" grpId="1" animBg="1"/>
      <p:bldP spid="18" grpId="0"/>
      <p:bldP spid="19" grpId="0" animBg="1"/>
      <p:bldP spid="1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Objective: Minimum number of active TRXs</a:t>
            </a:r>
            <a:endParaRPr lang="en-US" dirty="0"/>
          </a:p>
        </p:txBody>
      </p:sp>
      <p:sp>
        <p:nvSpPr>
          <p:cNvPr id="4" name="Oval 3"/>
          <p:cNvSpPr/>
          <p:nvPr/>
        </p:nvSpPr>
        <p:spPr>
          <a:xfrm>
            <a:off x="457200" y="2514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572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2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72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7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4478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478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478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4" idx="6"/>
            <a:endCxn id="9" idx="2"/>
          </p:cNvCxnSpPr>
          <p:nvPr/>
        </p:nvCxnSpPr>
        <p:spPr>
          <a:xfrm>
            <a:off x="838200" y="27051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10" idx="2"/>
          </p:cNvCxnSpPr>
          <p:nvPr/>
        </p:nvCxnSpPr>
        <p:spPr>
          <a:xfrm>
            <a:off x="838200" y="32385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9" idx="2"/>
          </p:cNvCxnSpPr>
          <p:nvPr/>
        </p:nvCxnSpPr>
        <p:spPr>
          <a:xfrm flipV="1">
            <a:off x="838200" y="32385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6"/>
            <a:endCxn id="11" idx="2"/>
          </p:cNvCxnSpPr>
          <p:nvPr/>
        </p:nvCxnSpPr>
        <p:spPr>
          <a:xfrm>
            <a:off x="838200" y="3771900"/>
            <a:ext cx="609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6"/>
            <a:endCxn id="9" idx="2"/>
          </p:cNvCxnSpPr>
          <p:nvPr/>
        </p:nvCxnSpPr>
        <p:spPr>
          <a:xfrm flipV="1">
            <a:off x="838200" y="3238500"/>
            <a:ext cx="609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6"/>
            <a:endCxn id="10" idx="2"/>
          </p:cNvCxnSpPr>
          <p:nvPr/>
        </p:nvCxnSpPr>
        <p:spPr>
          <a:xfrm flipV="1">
            <a:off x="838200" y="3848100"/>
            <a:ext cx="6096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7290" y="5257800"/>
            <a:ext cx="805862" cy="369332"/>
          </a:xfrm>
          <a:prstGeom prst="rect">
            <a:avLst/>
          </a:prstGeom>
          <a:noFill/>
        </p:spPr>
        <p:txBody>
          <a:bodyPr wrap="none" rtlCol="0">
            <a:spAutoFit/>
          </a:bodyPr>
          <a:lstStyle/>
          <a:p>
            <a:r>
              <a:rPr lang="en-US" dirty="0" smtClean="0"/>
              <a:t>Callers</a:t>
            </a:r>
            <a:endParaRPr lang="en-US" dirty="0"/>
          </a:p>
        </p:txBody>
      </p:sp>
      <p:sp>
        <p:nvSpPr>
          <p:cNvPr id="25" name="TextBox 24"/>
          <p:cNvSpPr txBox="1"/>
          <p:nvPr/>
        </p:nvSpPr>
        <p:spPr>
          <a:xfrm>
            <a:off x="1322696" y="5257800"/>
            <a:ext cx="610936" cy="369332"/>
          </a:xfrm>
          <a:prstGeom prst="rect">
            <a:avLst/>
          </a:prstGeom>
          <a:noFill/>
        </p:spPr>
        <p:txBody>
          <a:bodyPr wrap="none" rtlCol="0">
            <a:spAutoFit/>
          </a:bodyPr>
          <a:lstStyle/>
          <a:p>
            <a:r>
              <a:rPr lang="en-US" dirty="0" smtClean="0"/>
              <a:t>BTSs</a:t>
            </a:r>
            <a:endParaRPr lang="en-US" dirty="0"/>
          </a:p>
        </p:txBody>
      </p:sp>
    </p:spTree>
    <p:extLst>
      <p:ext uri="{BB962C8B-B14F-4D97-AF65-F5344CB8AC3E}">
        <p14:creationId xmlns:p14="http://schemas.microsoft.com/office/powerpoint/2010/main" val="1225846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6203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6524749"/>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659420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5365888"/>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381894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10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(kWh)</a:t>
            </a:r>
            <a:endParaRPr lang="en-US" dirty="0"/>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570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Large scale networks: </a:t>
            </a:r>
          </a:p>
          <a:p>
            <a:pPr lvl="1"/>
            <a:r>
              <a:rPr lang="en-US" dirty="0" smtClean="0"/>
              <a:t>Enable critical services</a:t>
            </a:r>
          </a:p>
          <a:p>
            <a:pPr lvl="1"/>
            <a:r>
              <a:rPr lang="en-US" dirty="0" smtClean="0"/>
              <a:t>Consume a lot of energy</a:t>
            </a:r>
          </a:p>
          <a:p>
            <a:r>
              <a:rPr lang="en-US" dirty="0" smtClean="0"/>
              <a:t>A 100 MW data center in the US ~ $114 M/year</a:t>
            </a:r>
          </a:p>
          <a:p>
            <a:r>
              <a:rPr lang="en-US" dirty="0" smtClean="0"/>
              <a:t>Network electricity costs expected to increase</a:t>
            </a:r>
          </a:p>
          <a:p>
            <a:pPr lvl="1"/>
            <a:r>
              <a:rPr lang="en-US" dirty="0" smtClean="0"/>
              <a:t>Electricity prices are rising globally</a:t>
            </a:r>
            <a:endParaRPr lang="en-US" dirty="0"/>
          </a:p>
        </p:txBody>
      </p:sp>
    </p:spTree>
    <p:extLst>
      <p:ext uri="{BB962C8B-B14F-4D97-AF65-F5344CB8AC3E}">
        <p14:creationId xmlns:p14="http://schemas.microsoft.com/office/powerpoint/2010/main" val="324121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5279019"/>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2147561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5046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892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10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1377955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2734270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425783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Factor in other forms of transition costs:</a:t>
            </a:r>
          </a:p>
          <a:p>
            <a:pPr lvl="1"/>
            <a:r>
              <a:rPr lang="en-US" dirty="0" smtClean="0"/>
              <a:t>Cost of change in latency</a:t>
            </a:r>
          </a:p>
          <a:p>
            <a:pPr lvl="1"/>
            <a:r>
              <a:rPr lang="en-US" dirty="0" smtClean="0"/>
              <a:t>Cost of replication</a:t>
            </a:r>
          </a:p>
          <a:p>
            <a:pPr lvl="1"/>
            <a:r>
              <a:rPr lang="en-US" dirty="0" smtClean="0"/>
              <a:t>Cost of increase in call blocking probability</a:t>
            </a:r>
          </a:p>
          <a:p>
            <a:r>
              <a:rPr lang="en-US" dirty="0" smtClean="0"/>
              <a:t>Implementation on software BTS</a:t>
            </a:r>
          </a:p>
          <a:p>
            <a:r>
              <a:rPr lang="en-US" dirty="0" smtClean="0"/>
              <a:t>Adaptation to recent generations of cellular networks </a:t>
            </a:r>
          </a:p>
          <a:p>
            <a:r>
              <a:rPr lang="en-US" dirty="0"/>
              <a:t>Consider expensive diesel-generated power in cellular </a:t>
            </a:r>
            <a:r>
              <a:rPr lang="en-US" dirty="0" smtClean="0"/>
              <a:t>BTSs</a:t>
            </a:r>
            <a:endParaRPr lang="en-US" dirty="0"/>
          </a:p>
        </p:txBody>
      </p:sp>
    </p:spTree>
    <p:extLst>
      <p:ext uri="{BB962C8B-B14F-4D97-AF65-F5344CB8AC3E}">
        <p14:creationId xmlns:p14="http://schemas.microsoft.com/office/powerpoint/2010/main" val="1851045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66902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2970604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Google Search</a:t>
            </a:r>
            <a:endParaRPr lang="en-US" dirty="0"/>
          </a:p>
        </p:txBody>
      </p:sp>
      <p:pic>
        <p:nvPicPr>
          <p:cNvPr id="5" name="Picture 4" descr="usa-outline-map"/>
          <p:cNvPicPr>
            <a:picLocks noChangeAspect="1" noChangeArrowheads="1"/>
          </p:cNvPicPr>
          <p:nvPr/>
        </p:nvPicPr>
        <p:blipFill>
          <a:blip r:embed="rId3" cstate="print"/>
          <a:srcRect/>
          <a:stretch>
            <a:fillRect/>
          </a:stretch>
        </p:blipFill>
        <p:spPr bwMode="auto">
          <a:xfrm>
            <a:off x="2580259" y="1693206"/>
            <a:ext cx="4546540" cy="3071105"/>
          </a:xfrm>
          <a:prstGeom prst="rect">
            <a:avLst/>
          </a:prstGeom>
          <a:noFill/>
          <a:ln w="9525" algn="in">
            <a:noFill/>
            <a:miter lim="800000"/>
            <a:headEnd/>
            <a:tailEnd/>
          </a:ln>
          <a:effectLst/>
        </p:spPr>
      </p:pic>
      <p:pic>
        <p:nvPicPr>
          <p:cNvPr id="7" name="Picture 6" descr="computer_user_icon_button-d1454100927184353777pvx_325[1]"/>
          <p:cNvPicPr>
            <a:picLocks noChangeAspect="1" noChangeArrowheads="1"/>
          </p:cNvPicPr>
          <p:nvPr/>
        </p:nvPicPr>
        <p:blipFill>
          <a:blip r:embed="rId4" cstate="print"/>
          <a:srcRect/>
          <a:stretch>
            <a:fillRect/>
          </a:stretch>
        </p:blipFill>
        <p:spPr bwMode="auto">
          <a:xfrm>
            <a:off x="3023422" y="3201651"/>
            <a:ext cx="534887" cy="582579"/>
          </a:xfrm>
          <a:prstGeom prst="rect">
            <a:avLst/>
          </a:prstGeom>
          <a:noFill/>
          <a:ln w="9525" algn="in">
            <a:noFill/>
            <a:miter lim="800000"/>
            <a:headEnd/>
            <a:tailEnd/>
          </a:ln>
          <a:effectLst/>
        </p:spPr>
      </p:pic>
      <p:pic>
        <p:nvPicPr>
          <p:cNvPr id="8" name="Picture 7" descr="computer_user_icon_button-d1454100927184353777pvx_325[1]"/>
          <p:cNvPicPr>
            <a:picLocks noChangeAspect="1" noChangeArrowheads="1"/>
          </p:cNvPicPr>
          <p:nvPr/>
        </p:nvPicPr>
        <p:blipFill>
          <a:blip r:embed="rId4" cstate="print"/>
          <a:srcRect/>
          <a:stretch>
            <a:fillRect/>
          </a:stretch>
        </p:blipFill>
        <p:spPr bwMode="auto">
          <a:xfrm>
            <a:off x="3290866" y="2036494"/>
            <a:ext cx="534887" cy="582579"/>
          </a:xfrm>
          <a:prstGeom prst="rect">
            <a:avLst/>
          </a:prstGeom>
          <a:noFill/>
          <a:ln w="9525" algn="in">
            <a:noFill/>
            <a:miter lim="800000"/>
            <a:headEnd/>
            <a:tailEnd/>
          </a:ln>
          <a:effectLst/>
        </p:spPr>
      </p:pic>
      <p:pic>
        <p:nvPicPr>
          <p:cNvPr id="9" name="Picture 8" descr="computer_user_icon_button-d1454100927184353777pvx_325[1]"/>
          <p:cNvPicPr>
            <a:picLocks noChangeAspect="1" noChangeArrowheads="1"/>
          </p:cNvPicPr>
          <p:nvPr/>
        </p:nvPicPr>
        <p:blipFill>
          <a:blip r:embed="rId4" cstate="print"/>
          <a:srcRect/>
          <a:stretch>
            <a:fillRect/>
          </a:stretch>
        </p:blipFill>
        <p:spPr bwMode="auto">
          <a:xfrm>
            <a:off x="4360640" y="2327783"/>
            <a:ext cx="534887" cy="582579"/>
          </a:xfrm>
          <a:prstGeom prst="rect">
            <a:avLst/>
          </a:prstGeom>
          <a:noFill/>
          <a:ln w="9525" algn="in">
            <a:noFill/>
            <a:miter lim="800000"/>
            <a:headEnd/>
            <a:tailEnd/>
          </a:ln>
          <a:effectLst/>
        </p:spPr>
      </p:pic>
      <p:pic>
        <p:nvPicPr>
          <p:cNvPr id="10" name="Picture 9" descr="computer_user_icon_button-d1454100927184353777pvx_325[1]"/>
          <p:cNvPicPr>
            <a:picLocks noChangeAspect="1" noChangeArrowheads="1"/>
          </p:cNvPicPr>
          <p:nvPr/>
        </p:nvPicPr>
        <p:blipFill>
          <a:blip r:embed="rId4" cstate="print"/>
          <a:srcRect/>
          <a:stretch>
            <a:fillRect/>
          </a:stretch>
        </p:blipFill>
        <p:spPr bwMode="auto">
          <a:xfrm>
            <a:off x="5965301" y="2910362"/>
            <a:ext cx="534887" cy="582579"/>
          </a:xfrm>
          <a:prstGeom prst="rect">
            <a:avLst/>
          </a:prstGeom>
          <a:noFill/>
          <a:ln w="9525" algn="in">
            <a:noFill/>
            <a:miter lim="800000"/>
            <a:headEnd/>
            <a:tailEnd/>
          </a:ln>
          <a:effectLst/>
        </p:spPr>
      </p:pic>
      <p:pic>
        <p:nvPicPr>
          <p:cNvPr id="11" name="Picture 10" descr="computer_user_icon_button-d1454100927184353777pvx_325[1]"/>
          <p:cNvPicPr>
            <a:picLocks noChangeAspect="1" noChangeArrowheads="1"/>
          </p:cNvPicPr>
          <p:nvPr/>
        </p:nvPicPr>
        <p:blipFill>
          <a:blip r:embed="rId4" cstate="print"/>
          <a:srcRect/>
          <a:stretch>
            <a:fillRect/>
          </a:stretch>
        </p:blipFill>
        <p:spPr bwMode="auto">
          <a:xfrm>
            <a:off x="5430414" y="2910362"/>
            <a:ext cx="534887" cy="582579"/>
          </a:xfrm>
          <a:prstGeom prst="rect">
            <a:avLst/>
          </a:prstGeom>
          <a:noFill/>
          <a:ln w="9525" algn="in">
            <a:noFill/>
            <a:miter lim="800000"/>
            <a:headEnd/>
            <a:tailEnd/>
          </a:ln>
          <a:effectLst/>
        </p:spPr>
      </p:pic>
      <p:pic>
        <p:nvPicPr>
          <p:cNvPr id="12" name="Picture 11"/>
          <p:cNvPicPr>
            <a:picLocks noChangeAspect="1" noChangeArrowheads="1"/>
          </p:cNvPicPr>
          <p:nvPr/>
        </p:nvPicPr>
        <p:blipFill>
          <a:blip r:embed="rId5" cstate="print"/>
          <a:srcRect/>
          <a:stretch>
            <a:fillRect/>
          </a:stretch>
        </p:blipFill>
        <p:spPr bwMode="auto">
          <a:xfrm>
            <a:off x="2889701" y="2473428"/>
            <a:ext cx="212190" cy="400072"/>
          </a:xfrm>
          <a:prstGeom prst="rect">
            <a:avLst/>
          </a:prstGeom>
          <a:noFill/>
          <a:ln w="9525" algn="in">
            <a:noFill/>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4494362" y="3347296"/>
            <a:ext cx="212190" cy="400072"/>
          </a:xfrm>
          <a:prstGeom prst="rect">
            <a:avLst/>
          </a:prstGeom>
          <a:noFill/>
          <a:ln w="9525" algn="in">
            <a:noFill/>
            <a:miter lim="800000"/>
            <a:headEnd/>
            <a:tailEnd/>
          </a:ln>
          <a:effectLst/>
        </p:spPr>
      </p:pic>
      <p:pic>
        <p:nvPicPr>
          <p:cNvPr id="14" name="Picture 13"/>
          <p:cNvPicPr>
            <a:picLocks noChangeAspect="1" noChangeArrowheads="1"/>
          </p:cNvPicPr>
          <p:nvPr/>
        </p:nvPicPr>
        <p:blipFill>
          <a:blip r:embed="rId5" cstate="print"/>
          <a:srcRect/>
          <a:stretch>
            <a:fillRect/>
          </a:stretch>
        </p:blipFill>
        <p:spPr bwMode="auto">
          <a:xfrm>
            <a:off x="6099023" y="3784230"/>
            <a:ext cx="212190" cy="400072"/>
          </a:xfrm>
          <a:prstGeom prst="rect">
            <a:avLst/>
          </a:prstGeom>
          <a:noFill/>
          <a:ln w="9525" algn="in">
            <a:noFill/>
            <a:miter lim="800000"/>
            <a:headEnd/>
            <a:tailEnd/>
          </a:ln>
          <a:effectLst/>
        </p:spPr>
      </p:pic>
      <p:pic>
        <p:nvPicPr>
          <p:cNvPr id="15" name="Picture 14" descr="computer_user_icon_button-d1454100927184353777pvx_325[1]"/>
          <p:cNvPicPr>
            <a:picLocks noChangeAspect="1" noChangeArrowheads="1"/>
          </p:cNvPicPr>
          <p:nvPr/>
        </p:nvPicPr>
        <p:blipFill>
          <a:blip r:embed="rId4" cstate="print"/>
          <a:srcRect/>
          <a:stretch>
            <a:fillRect/>
          </a:stretch>
        </p:blipFill>
        <p:spPr bwMode="auto">
          <a:xfrm>
            <a:off x="3772264" y="2677331"/>
            <a:ext cx="534887" cy="582579"/>
          </a:xfrm>
          <a:prstGeom prst="rect">
            <a:avLst/>
          </a:prstGeom>
          <a:noFill/>
          <a:ln w="9525" algn="in">
            <a:noFill/>
            <a:miter lim="800000"/>
            <a:headEnd/>
            <a:tailEnd/>
          </a:ln>
          <a:effectLst/>
        </p:spPr>
      </p:pic>
      <p:sp>
        <p:nvSpPr>
          <p:cNvPr id="16" name="Line 15"/>
          <p:cNvSpPr>
            <a:spLocks noChangeShapeType="1"/>
          </p:cNvSpPr>
          <p:nvPr/>
        </p:nvSpPr>
        <p:spPr bwMode="auto">
          <a:xfrm flipH="1">
            <a:off x="3023422" y="2327783"/>
            <a:ext cx="267444" cy="14564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7" name="Line 16"/>
          <p:cNvSpPr>
            <a:spLocks noChangeShapeType="1"/>
          </p:cNvSpPr>
          <p:nvPr/>
        </p:nvSpPr>
        <p:spPr bwMode="auto">
          <a:xfrm flipH="1" flipV="1">
            <a:off x="2956561" y="2892157"/>
            <a:ext cx="334304" cy="30949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8" name="Line 17"/>
          <p:cNvSpPr>
            <a:spLocks noChangeShapeType="1"/>
          </p:cNvSpPr>
          <p:nvPr/>
        </p:nvSpPr>
        <p:spPr bwMode="auto">
          <a:xfrm>
            <a:off x="4628083" y="2910362"/>
            <a:ext cx="0"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9" name="Line 18"/>
          <p:cNvSpPr>
            <a:spLocks noChangeShapeType="1"/>
          </p:cNvSpPr>
          <p:nvPr/>
        </p:nvSpPr>
        <p:spPr bwMode="auto">
          <a:xfrm>
            <a:off x="5831579" y="3492941"/>
            <a:ext cx="267444"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 name="Line 19"/>
          <p:cNvSpPr>
            <a:spLocks noChangeShapeType="1"/>
          </p:cNvSpPr>
          <p:nvPr/>
        </p:nvSpPr>
        <p:spPr bwMode="auto">
          <a:xfrm>
            <a:off x="6232744" y="3492941"/>
            <a:ext cx="0" cy="291289"/>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 name="Line 20"/>
          <p:cNvSpPr>
            <a:spLocks noChangeShapeType="1"/>
          </p:cNvSpPr>
          <p:nvPr/>
        </p:nvSpPr>
        <p:spPr bwMode="auto">
          <a:xfrm>
            <a:off x="4299774" y="3197634"/>
            <a:ext cx="255454" cy="29932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2" name="Rectangle 21"/>
          <p:cNvSpPr>
            <a:spLocks noChangeArrowheads="1"/>
          </p:cNvSpPr>
          <p:nvPr/>
        </p:nvSpPr>
        <p:spPr bwMode="auto">
          <a:xfrm>
            <a:off x="2281958" y="1676400"/>
            <a:ext cx="4880844" cy="3422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3" name="Rounded Rectangular Callout 22"/>
          <p:cNvSpPr/>
          <p:nvPr/>
        </p:nvSpPr>
        <p:spPr>
          <a:xfrm>
            <a:off x="762000" y="1676400"/>
            <a:ext cx="1447800" cy="381000"/>
          </a:xfrm>
          <a:prstGeom prst="wedgeRoundRectCallout">
            <a:avLst>
              <a:gd name="adj1" fmla="val 94220"/>
              <a:gd name="adj2" fmla="val 16588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25" name="Rounded Rectangular Callout 24"/>
          <p:cNvSpPr/>
          <p:nvPr/>
        </p:nvSpPr>
        <p:spPr>
          <a:xfrm>
            <a:off x="3657600" y="1143000"/>
            <a:ext cx="762000" cy="381000"/>
          </a:xfrm>
          <a:prstGeom prst="wedgeRoundRectCallout">
            <a:avLst>
              <a:gd name="adj1" fmla="val -59602"/>
              <a:gd name="adj2" fmla="val 19911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27" name="Rounded Rectangular Callout 26"/>
          <p:cNvSpPr/>
          <p:nvPr/>
        </p:nvSpPr>
        <p:spPr>
          <a:xfrm>
            <a:off x="148358" y="2473428"/>
            <a:ext cx="2290042" cy="786482"/>
          </a:xfrm>
          <a:prstGeom prst="wedgeRoundRectCallout">
            <a:avLst>
              <a:gd name="adj1" fmla="val 73546"/>
              <a:gd name="adj2" fmla="val 16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is distributed amongst data centers</a:t>
            </a:r>
            <a:endParaRPr lang="en-US" dirty="0"/>
          </a:p>
        </p:txBody>
      </p:sp>
      <p:sp>
        <p:nvSpPr>
          <p:cNvPr id="28" name="Rounded Rectangular Callout 27"/>
          <p:cNvSpPr/>
          <p:nvPr/>
        </p:nvSpPr>
        <p:spPr>
          <a:xfrm>
            <a:off x="5105400" y="1866900"/>
            <a:ext cx="3810000" cy="342900"/>
          </a:xfrm>
          <a:prstGeom prst="wedgeRoundRectCallout">
            <a:avLst>
              <a:gd name="adj1" fmla="val -62512"/>
              <a:gd name="adj2" fmla="val 437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Arriving traffic is data center workload</a:t>
            </a:r>
            <a:endParaRPr lang="en-US" dirty="0"/>
          </a:p>
        </p:txBody>
      </p:sp>
      <p:sp>
        <p:nvSpPr>
          <p:cNvPr id="4" name="TextBox 3"/>
          <p:cNvSpPr txBox="1"/>
          <p:nvPr/>
        </p:nvSpPr>
        <p:spPr>
          <a:xfrm>
            <a:off x="2819366" y="2521162"/>
            <a:ext cx="301686"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26" name="TextBox 25"/>
          <p:cNvSpPr txBox="1"/>
          <p:nvPr/>
        </p:nvSpPr>
        <p:spPr>
          <a:xfrm>
            <a:off x="4422318" y="3387602"/>
            <a:ext cx="30168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29" name="TextBox 28"/>
          <p:cNvSpPr txBox="1"/>
          <p:nvPr/>
        </p:nvSpPr>
        <p:spPr>
          <a:xfrm>
            <a:off x="6040672" y="3813248"/>
            <a:ext cx="301686"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6" name="TextBox 5"/>
          <p:cNvSpPr txBox="1"/>
          <p:nvPr/>
        </p:nvSpPr>
        <p:spPr>
          <a:xfrm>
            <a:off x="1066800" y="5486400"/>
            <a:ext cx="7284430" cy="461665"/>
          </a:xfrm>
          <a:prstGeom prst="rect">
            <a:avLst/>
          </a:prstGeom>
          <a:noFill/>
        </p:spPr>
        <p:txBody>
          <a:bodyPr wrap="none" rtlCol="0">
            <a:spAutoFit/>
          </a:bodyPr>
          <a:lstStyle/>
          <a:p>
            <a:r>
              <a:rPr lang="en-US" sz="2400" dirty="0" smtClean="0"/>
              <a:t>How does this relate to data center power consumption?</a:t>
            </a:r>
            <a:endParaRPr lang="en-US" sz="2400" dirty="0"/>
          </a:p>
        </p:txBody>
      </p:sp>
    </p:spTree>
    <p:extLst>
      <p:ext uri="{BB962C8B-B14F-4D97-AF65-F5344CB8AC3E}">
        <p14:creationId xmlns:p14="http://schemas.microsoft.com/office/powerpoint/2010/main" val="317068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3" grpId="1" animBg="1"/>
      <p:bldP spid="23" grpId="2" animBg="1"/>
      <p:bldP spid="25" grpId="1" animBg="1"/>
      <p:bldP spid="25" grpId="2" animBg="1"/>
      <p:bldP spid="27" grpId="0" animBg="1"/>
      <p:bldP spid="27" grpId="1" animBg="1"/>
      <p:bldP spid="28" grpId="0" animBg="1"/>
      <p:bldP spid="4" grpId="0"/>
      <p:bldP spid="26"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9650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TODO</a:t>
            </a:r>
          </a:p>
          <a:p>
            <a:r>
              <a:rPr lang="en-US" dirty="0" smtClean="0"/>
              <a:t>General description of benefits of geo-diversity and pruning</a:t>
            </a:r>
          </a:p>
          <a:p>
            <a:r>
              <a:rPr lang="en-US" dirty="0" smtClean="0"/>
              <a:t>Identify presence of opportunities</a:t>
            </a:r>
            <a:endParaRPr lang="en-US" dirty="0"/>
          </a:p>
        </p:txBody>
      </p:sp>
    </p:spTree>
    <p:extLst>
      <p:ext uri="{BB962C8B-B14F-4D97-AF65-F5344CB8AC3E}">
        <p14:creationId xmlns:p14="http://schemas.microsoft.com/office/powerpoint/2010/main" val="3164033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Using Cheaper Electricity</a:t>
            </a:r>
            <a:endParaRPr lang="en-US" dirty="0"/>
          </a:p>
        </p:txBody>
      </p:sp>
      <p:sp>
        <p:nvSpPr>
          <p:cNvPr id="5" name="Oval 4"/>
          <p:cNvSpPr/>
          <p:nvPr/>
        </p:nvSpPr>
        <p:spPr>
          <a:xfrm>
            <a:off x="1729551" y="297180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72551"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6951" y="26289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272351" y="5105400"/>
            <a:ext cx="33520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27019" y="5181600"/>
            <a:ext cx="1387816" cy="369332"/>
          </a:xfrm>
          <a:prstGeom prst="rect">
            <a:avLst/>
          </a:prstGeom>
          <a:noFill/>
        </p:spPr>
        <p:txBody>
          <a:bodyPr wrap="none" rtlCol="0">
            <a:spAutoFit/>
          </a:bodyPr>
          <a:lstStyle/>
          <a:p>
            <a:r>
              <a:rPr lang="en-US" dirty="0" smtClean="0"/>
              <a:t>Data Centers</a:t>
            </a:r>
            <a:endParaRPr lang="en-US" dirty="0"/>
          </a:p>
        </p:txBody>
      </p:sp>
      <p:sp>
        <p:nvSpPr>
          <p:cNvPr id="11" name="TextBox 10"/>
          <p:cNvSpPr txBox="1"/>
          <p:nvPr/>
        </p:nvSpPr>
        <p:spPr>
          <a:xfrm>
            <a:off x="3180465" y="3657600"/>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980216" y="2781693"/>
            <a:ext cx="301686" cy="369332"/>
          </a:xfrm>
          <a:prstGeom prst="rect">
            <a:avLst/>
          </a:prstGeom>
          <a:noFill/>
        </p:spPr>
        <p:txBody>
          <a:bodyPr wrap="none" rtlCol="0">
            <a:spAutoFit/>
          </a:bodyPr>
          <a:lstStyle/>
          <a:p>
            <a:r>
              <a:rPr lang="en-US" dirty="0" smtClean="0"/>
              <a:t>3</a:t>
            </a:r>
            <a:endParaRPr lang="en-US" dirty="0"/>
          </a:p>
        </p:txBody>
      </p:sp>
      <p:cxnSp>
        <p:nvCxnSpPr>
          <p:cNvPr id="13" name="Straight Arrow Connector 12"/>
          <p:cNvCxnSpPr/>
          <p:nvPr/>
        </p:nvCxnSpPr>
        <p:spPr>
          <a:xfrm flipV="1">
            <a:off x="1272351" y="1752600"/>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122402" y="3269651"/>
            <a:ext cx="1625766" cy="369332"/>
          </a:xfrm>
          <a:prstGeom prst="rect">
            <a:avLst/>
          </a:prstGeom>
          <a:noFill/>
        </p:spPr>
        <p:txBody>
          <a:bodyPr wrap="none" rtlCol="0">
            <a:spAutoFit/>
          </a:bodyPr>
          <a:lstStyle/>
          <a:p>
            <a:r>
              <a:rPr lang="en-US" dirty="0" smtClean="0"/>
              <a:t>Electricity price</a:t>
            </a:r>
            <a:endParaRPr lang="en-US" dirty="0"/>
          </a:p>
        </p:txBody>
      </p:sp>
      <p:sp>
        <p:nvSpPr>
          <p:cNvPr id="15" name="Chord 14"/>
          <p:cNvSpPr/>
          <p:nvPr/>
        </p:nvSpPr>
        <p:spPr>
          <a:xfrm>
            <a:off x="1744336" y="2980214"/>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p:cNvSpPr/>
          <p:nvPr/>
        </p:nvSpPr>
        <p:spPr>
          <a:xfrm>
            <a:off x="2876258"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1542964" y="1828800"/>
            <a:ext cx="2243987" cy="591791"/>
          </a:xfrm>
          <a:prstGeom prst="wedgeRoundRectCallout">
            <a:avLst>
              <a:gd name="adj1" fmla="val 19916"/>
              <a:gd name="adj2" fmla="val 235925"/>
              <a:gd name="adj3" fmla="val 16667"/>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 (WR)</a:t>
            </a:r>
            <a:endParaRPr lang="en-US" dirty="0"/>
          </a:p>
        </p:txBody>
      </p:sp>
      <p:sp>
        <p:nvSpPr>
          <p:cNvPr id="19" name="Rounded Rectangular Callout 18"/>
          <p:cNvSpPr/>
          <p:nvPr/>
        </p:nvSpPr>
        <p:spPr>
          <a:xfrm>
            <a:off x="1055419" y="1761505"/>
            <a:ext cx="1219200" cy="524495"/>
          </a:xfrm>
          <a:prstGeom prst="wedgeRoundRectCallout">
            <a:avLst>
              <a:gd name="adj1" fmla="val 14432"/>
              <a:gd name="adj2" fmla="val 2466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Workload</a:t>
            </a:r>
            <a:endParaRPr lang="en-US" dirty="0">
              <a:solidFill>
                <a:schemeClr val="tx1"/>
              </a:solidFill>
            </a:endParaRPr>
          </a:p>
        </p:txBody>
      </p:sp>
      <p:sp>
        <p:nvSpPr>
          <p:cNvPr id="20" name="Rounded Rectangular Callout 19"/>
          <p:cNvSpPr/>
          <p:nvPr/>
        </p:nvSpPr>
        <p:spPr>
          <a:xfrm>
            <a:off x="31195" y="4572000"/>
            <a:ext cx="1688068" cy="685800"/>
          </a:xfrm>
          <a:prstGeom prst="wedgeRoundRectCallout">
            <a:avLst>
              <a:gd name="adj1" fmla="val 124604"/>
              <a:gd name="adj2" fmla="val -113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2 least expensive</a:t>
            </a:r>
            <a:endParaRPr lang="en-US" dirty="0"/>
          </a:p>
        </p:txBody>
      </p:sp>
      <p:sp>
        <p:nvSpPr>
          <p:cNvPr id="24" name="Rounded Rectangular Callout 23"/>
          <p:cNvSpPr/>
          <p:nvPr/>
        </p:nvSpPr>
        <p:spPr>
          <a:xfrm>
            <a:off x="87581" y="2319647"/>
            <a:ext cx="1633824" cy="618505"/>
          </a:xfrm>
          <a:prstGeom prst="wedgeRoundRectCallout">
            <a:avLst>
              <a:gd name="adj1" fmla="val 53703"/>
              <a:gd name="adj2" fmla="val 798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 workload rises…</a:t>
            </a:r>
            <a:endParaRPr lang="en-US" dirty="0"/>
          </a:p>
        </p:txBody>
      </p:sp>
      <p:sp>
        <p:nvSpPr>
          <p:cNvPr id="26" name="Rounded Rectangular Callout 25"/>
          <p:cNvSpPr/>
          <p:nvPr/>
        </p:nvSpPr>
        <p:spPr>
          <a:xfrm>
            <a:off x="87581" y="1194460"/>
            <a:ext cx="2350819" cy="575952"/>
          </a:xfrm>
          <a:prstGeom prst="wedgeRoundRectCallout">
            <a:avLst>
              <a:gd name="adj1" fmla="val 38102"/>
              <a:gd name="adj2" fmla="val 259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Significant idling power</a:t>
            </a:r>
            <a:endParaRPr lang="en-US" dirty="0"/>
          </a:p>
        </p:txBody>
      </p:sp>
      <p:sp>
        <p:nvSpPr>
          <p:cNvPr id="27" name="TextBox 26"/>
          <p:cNvSpPr txBox="1"/>
          <p:nvPr/>
        </p:nvSpPr>
        <p:spPr>
          <a:xfrm>
            <a:off x="1447800" y="5867400"/>
            <a:ext cx="6657785" cy="461665"/>
          </a:xfrm>
          <a:prstGeom prst="rect">
            <a:avLst/>
          </a:prstGeom>
          <a:noFill/>
        </p:spPr>
        <p:txBody>
          <a:bodyPr wrap="none" rtlCol="0">
            <a:spAutoFit/>
          </a:bodyPr>
          <a:lstStyle/>
          <a:p>
            <a:r>
              <a:rPr lang="en-US" sz="2400" dirty="0" smtClean="0"/>
              <a:t>Workload relocation can help reduce electricity cost</a:t>
            </a:r>
            <a:endParaRPr lang="en-US" sz="2400" dirty="0"/>
          </a:p>
        </p:txBody>
      </p:sp>
      <p:sp>
        <p:nvSpPr>
          <p:cNvPr id="28" name="Rounded Rectangular Callout 27"/>
          <p:cNvSpPr/>
          <p:nvPr/>
        </p:nvSpPr>
        <p:spPr>
          <a:xfrm>
            <a:off x="87581" y="1862447"/>
            <a:ext cx="2046019" cy="558144"/>
          </a:xfrm>
          <a:prstGeom prst="wedgeRoundRectCallout">
            <a:avLst>
              <a:gd name="adj1" fmla="val 44173"/>
              <a:gd name="adj2" fmla="val 159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pruning (RP)</a:t>
            </a:r>
            <a:endParaRPr lang="en-US" dirty="0"/>
          </a:p>
        </p:txBody>
      </p:sp>
      <p:sp>
        <p:nvSpPr>
          <p:cNvPr id="29" name="TextBox 28"/>
          <p:cNvSpPr txBox="1"/>
          <p:nvPr/>
        </p:nvSpPr>
        <p:spPr>
          <a:xfrm>
            <a:off x="1120140" y="6248400"/>
            <a:ext cx="7261860" cy="461665"/>
          </a:xfrm>
          <a:prstGeom prst="rect">
            <a:avLst/>
          </a:prstGeom>
          <a:noFill/>
        </p:spPr>
        <p:txBody>
          <a:bodyPr wrap="none" rtlCol="0">
            <a:spAutoFit/>
          </a:bodyPr>
          <a:lstStyle/>
          <a:p>
            <a:r>
              <a:rPr lang="en-US" sz="2400" dirty="0" smtClean="0"/>
              <a:t>Resource pruning can help further reduce electricity cost</a:t>
            </a:r>
            <a:endParaRPr lang="en-US" sz="2400" dirty="0"/>
          </a:p>
        </p:txBody>
      </p:sp>
      <p:sp>
        <p:nvSpPr>
          <p:cNvPr id="10" name="TextBox 9"/>
          <p:cNvSpPr txBox="1"/>
          <p:nvPr/>
        </p:nvSpPr>
        <p:spPr>
          <a:xfrm>
            <a:off x="1961265" y="3137848"/>
            <a:ext cx="301686" cy="369332"/>
          </a:xfrm>
          <a:prstGeom prst="rect">
            <a:avLst/>
          </a:prstGeom>
          <a:noFill/>
        </p:spPr>
        <p:txBody>
          <a:bodyPr wrap="none" rtlCol="0">
            <a:spAutoFit/>
          </a:bodyPr>
          <a:lstStyle/>
          <a:p>
            <a:r>
              <a:rPr lang="en-US" dirty="0" smtClean="0"/>
              <a:t>1</a:t>
            </a:r>
            <a:endParaRPr lang="en-US" dirty="0"/>
          </a:p>
        </p:txBody>
      </p:sp>
      <p:sp>
        <p:nvSpPr>
          <p:cNvPr id="30" name="TextBox 29"/>
          <p:cNvSpPr txBox="1"/>
          <p:nvPr/>
        </p:nvSpPr>
        <p:spPr>
          <a:xfrm>
            <a:off x="1155874" y="5481935"/>
            <a:ext cx="7087581" cy="461665"/>
          </a:xfrm>
          <a:prstGeom prst="rect">
            <a:avLst/>
          </a:prstGeom>
          <a:noFill/>
        </p:spPr>
        <p:txBody>
          <a:bodyPr wrap="none" rtlCol="0">
            <a:spAutoFit/>
          </a:bodyPr>
          <a:lstStyle/>
          <a:p>
            <a:r>
              <a:rPr lang="en-US" sz="2400" dirty="0" smtClean="0"/>
              <a:t>Relocate Energy Demand to Cheaper Locations (RED-CL)</a:t>
            </a:r>
            <a:endParaRPr lang="en-US" sz="2400" dirty="0"/>
          </a:p>
        </p:txBody>
      </p:sp>
      <p:grpSp>
        <p:nvGrpSpPr>
          <p:cNvPr id="31" name="Group 30"/>
          <p:cNvGrpSpPr/>
          <p:nvPr/>
        </p:nvGrpSpPr>
        <p:grpSpPr>
          <a:xfrm>
            <a:off x="5125381" y="2132938"/>
            <a:ext cx="6380819" cy="1066800"/>
            <a:chOff x="2292126" y="1371600"/>
            <a:chExt cx="6380819" cy="1066800"/>
          </a:xfrm>
        </p:grpSpPr>
        <p:cxnSp>
          <p:nvCxnSpPr>
            <p:cNvPr id="32" name="Straight Connector 31"/>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V="1">
            <a:off x="5486400" y="2209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486400" y="51170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19800" y="5193268"/>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cxnSp>
        <p:nvCxnSpPr>
          <p:cNvPr id="37" name="Straight Connector 36"/>
          <p:cNvCxnSpPr/>
          <p:nvPr/>
        </p:nvCxnSpPr>
        <p:spPr>
          <a:xfrm flipV="1">
            <a:off x="5486400" y="2678668"/>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96430" y="2450068"/>
            <a:ext cx="584584" cy="369332"/>
          </a:xfrm>
          <a:prstGeom prst="rect">
            <a:avLst/>
          </a:prstGeom>
          <a:noFill/>
        </p:spPr>
        <p:txBody>
          <a:bodyPr wrap="none" rtlCol="0">
            <a:spAutoFit/>
          </a:bodyPr>
          <a:lstStyle/>
          <a:p>
            <a:r>
              <a:rPr lang="en-US" dirty="0" smtClean="0">
                <a:solidFill>
                  <a:srgbClr val="FF0000"/>
                </a:solidFill>
              </a:rPr>
              <a:t>Real</a:t>
            </a:r>
            <a:endParaRPr lang="en-US" dirty="0">
              <a:solidFill>
                <a:srgbClr val="FF0000"/>
              </a:solidFill>
            </a:endParaRPr>
          </a:p>
        </p:txBody>
      </p:sp>
      <p:sp>
        <p:nvSpPr>
          <p:cNvPr id="39" name="TextBox 38"/>
          <p:cNvSpPr txBox="1"/>
          <p:nvPr/>
        </p:nvSpPr>
        <p:spPr>
          <a:xfrm>
            <a:off x="6781800" y="3897868"/>
            <a:ext cx="643125" cy="369332"/>
          </a:xfrm>
          <a:prstGeom prst="rect">
            <a:avLst/>
          </a:prstGeom>
          <a:noFill/>
        </p:spPr>
        <p:txBody>
          <a:bodyPr wrap="none" rtlCol="0">
            <a:spAutoFit/>
          </a:bodyPr>
          <a:lstStyle/>
          <a:p>
            <a:r>
              <a:rPr lang="en-US" dirty="0" smtClean="0">
                <a:solidFill>
                  <a:srgbClr val="00B050"/>
                </a:solidFill>
              </a:rPr>
              <a:t>Ideal</a:t>
            </a:r>
            <a:endParaRPr lang="en-US" dirty="0">
              <a:solidFill>
                <a:srgbClr val="00B050"/>
              </a:solidFill>
            </a:endParaRPr>
          </a:p>
        </p:txBody>
      </p:sp>
      <p:sp>
        <p:nvSpPr>
          <p:cNvPr id="40" name="Rectangle 39"/>
          <p:cNvSpPr/>
          <p:nvPr/>
        </p:nvSpPr>
        <p:spPr>
          <a:xfrm>
            <a:off x="4940534" y="2725426"/>
            <a:ext cx="533400" cy="2260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3940629" y="357683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25" name="Rounded Rectangular Callout 24"/>
          <p:cNvSpPr/>
          <p:nvPr/>
        </p:nvSpPr>
        <p:spPr>
          <a:xfrm>
            <a:off x="4636820" y="1371600"/>
            <a:ext cx="3810000" cy="575952"/>
          </a:xfrm>
          <a:prstGeom prst="wedgeRoundRectCallout">
            <a:avLst>
              <a:gd name="adj1" fmla="val -55095"/>
              <a:gd name="adj2" fmla="val 179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workload rises even more …</a:t>
            </a:r>
            <a:endParaRPr lang="en-US" dirty="0"/>
          </a:p>
        </p:txBody>
      </p:sp>
      <p:sp>
        <p:nvSpPr>
          <p:cNvPr id="18" name="Rounded Rectangular Callout 17"/>
          <p:cNvSpPr/>
          <p:nvPr/>
        </p:nvSpPr>
        <p:spPr>
          <a:xfrm>
            <a:off x="4853751" y="1600200"/>
            <a:ext cx="1447800" cy="524495"/>
          </a:xfrm>
          <a:prstGeom prst="wedgeRoundRectCallout">
            <a:avLst>
              <a:gd name="adj1" fmla="val -86132"/>
              <a:gd name="adj2" fmla="val 151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21" name="Rounded Rectangular Callout 20"/>
          <p:cNvSpPr/>
          <p:nvPr/>
        </p:nvSpPr>
        <p:spPr>
          <a:xfrm>
            <a:off x="5638800" y="2581232"/>
            <a:ext cx="1828800" cy="800100"/>
          </a:xfrm>
          <a:prstGeom prst="wedgeRoundRectCallout">
            <a:avLst>
              <a:gd name="adj1" fmla="val -114901"/>
              <a:gd name="adj2" fmla="val -3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3 most expensive</a:t>
            </a:r>
            <a:endParaRPr lang="en-US" dirty="0"/>
          </a:p>
        </p:txBody>
      </p:sp>
    </p:spTree>
    <p:extLst>
      <p:ext uri="{BB962C8B-B14F-4D97-AF65-F5344CB8AC3E}">
        <p14:creationId xmlns:p14="http://schemas.microsoft.com/office/powerpoint/2010/main" val="126046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mph" presetSubtype="1" nodeType="withEffect">
                                  <p:stCondLst>
                                    <p:cond delay="0"/>
                                  </p:stCondLst>
                                  <p:childTnLst>
                                    <p:set>
                                      <p:cBhvr>
                                        <p:cTn id="24" dur="indefinite"/>
                                        <p:tgtEl>
                                          <p:spTgt spid="6"/>
                                        </p:tgtEl>
                                        <p:attrNameLst>
                                          <p:attrName>fillcolor</p:attrName>
                                        </p:attrNameLst>
                                      </p:cBhvr>
                                      <p:to>
                                        <p:clrVal>
                                          <a:srgbClr val="B1C7E1"/>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xit"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mph" presetSubtype="2" fill="hold" nodeType="withEffect">
                                  <p:stCondLst>
                                    <p:cond delay="0"/>
                                  </p:stCondLst>
                                  <p:childTnLst>
                                    <p:animClr clrSpc="rgb" dir="cw">
                                      <p:cBhvr>
                                        <p:cTn id="46" dur="2000" fill="hold"/>
                                        <p:tgtEl>
                                          <p:spTgt spid="5"/>
                                        </p:tgtEl>
                                        <p:attrNameLst>
                                          <p:attrName>fillcolor</p:attrName>
                                        </p:attrNameLst>
                                      </p:cBhvr>
                                      <p:to>
                                        <a:srgbClr val="B1C7E1"/>
                                      </p:to>
                                    </p:animClr>
                                    <p:set>
                                      <p:cBhvr>
                                        <p:cTn id="47" dur="2000" fill="hold"/>
                                        <p:tgtEl>
                                          <p:spTgt spid="5"/>
                                        </p:tgtEl>
                                        <p:attrNameLst>
                                          <p:attrName>fill.type</p:attrName>
                                        </p:attrNameLst>
                                      </p:cBhvr>
                                      <p:to>
                                        <p:strVal val="solid"/>
                                      </p:to>
                                    </p:set>
                                    <p:set>
                                      <p:cBhvr>
                                        <p:cTn id="48" dur="2000" fill="hold"/>
                                        <p:tgtEl>
                                          <p:spTgt spid="5"/>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mph" presetSubtype="2" fill="hold" nodeType="withEffect">
                                  <p:stCondLst>
                                    <p:cond delay="0"/>
                                  </p:stCondLst>
                                  <p:childTnLst>
                                    <p:animClr clrSpc="rgb" dir="cw">
                                      <p:cBhvr>
                                        <p:cTn id="56" dur="2000" fill="hold"/>
                                        <p:tgtEl>
                                          <p:spTgt spid="7"/>
                                        </p:tgtEl>
                                        <p:attrNameLst>
                                          <p:attrName>fillcolor</p:attrName>
                                        </p:attrNameLst>
                                      </p:cBhvr>
                                      <p:to>
                                        <a:srgbClr val="B1C7E1"/>
                                      </p:to>
                                    </p:animClr>
                                    <p:set>
                                      <p:cBhvr>
                                        <p:cTn id="57" dur="2000" fill="hold"/>
                                        <p:tgtEl>
                                          <p:spTgt spid="7"/>
                                        </p:tgtEl>
                                        <p:attrNameLst>
                                          <p:attrName>fill.type</p:attrName>
                                        </p:attrNameLst>
                                      </p:cBhvr>
                                      <p:to>
                                        <p:strVal val="solid"/>
                                      </p:to>
                                    </p:set>
                                    <p:set>
                                      <p:cBhvr>
                                        <p:cTn id="58" dur="2000" fill="hold"/>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1" presetClass="entr" presetSubtype="0" fill="hold" grpId="1"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mph" presetSubtype="2" fill="hold" grpId="0" nodeType="withEffect">
                                  <p:stCondLst>
                                    <p:cond delay="0"/>
                                  </p:stCondLst>
                                  <p:childTnLst>
                                    <p:animClr clrSpc="rgb" dir="cw">
                                      <p:cBhvr>
                                        <p:cTn id="70" dur="500" fill="hold"/>
                                        <p:tgtEl>
                                          <p:spTgt spid="5"/>
                                        </p:tgtEl>
                                        <p:attrNameLst>
                                          <p:attrName>fillcolor</p:attrName>
                                        </p:attrNameLst>
                                      </p:cBhvr>
                                      <p:to>
                                        <a:schemeClr val="bg1"/>
                                      </p:to>
                                    </p:animClr>
                                    <p:set>
                                      <p:cBhvr>
                                        <p:cTn id="71" dur="500" fill="hold"/>
                                        <p:tgtEl>
                                          <p:spTgt spid="5"/>
                                        </p:tgtEl>
                                        <p:attrNameLst>
                                          <p:attrName>fill.type</p:attrName>
                                        </p:attrNameLst>
                                      </p:cBhvr>
                                      <p:to>
                                        <p:strVal val="solid"/>
                                      </p:to>
                                    </p:set>
                                    <p:set>
                                      <p:cBhvr>
                                        <p:cTn id="72" dur="5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7"/>
                                        </p:tgtEl>
                                        <p:attrNameLst>
                                          <p:attrName>fillcolor</p:attrName>
                                        </p:attrNameLst>
                                      </p:cBhvr>
                                      <p:to>
                                        <a:schemeClr val="bg1"/>
                                      </p:to>
                                    </p:animClr>
                                    <p:set>
                                      <p:cBhvr>
                                        <p:cTn id="75" dur="500" fill="hold"/>
                                        <p:tgtEl>
                                          <p:spTgt spid="7"/>
                                        </p:tgtEl>
                                        <p:attrNameLst>
                                          <p:attrName>fill.type</p:attrName>
                                        </p:attrNameLst>
                                      </p:cBhvr>
                                      <p:to>
                                        <p:strVal val="solid"/>
                                      </p:to>
                                    </p:set>
                                    <p:set>
                                      <p:cBhvr>
                                        <p:cTn id="76" dur="500" fill="hold"/>
                                        <p:tgtEl>
                                          <p:spTgt spid="7"/>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3"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3"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6"/>
                                        </p:tgtEl>
                                        <p:attrNameLst>
                                          <p:attrName>style.visibility</p:attrName>
                                        </p:attrNameLst>
                                      </p:cBhvr>
                                      <p:to>
                                        <p:strVal val="hidden"/>
                                      </p:to>
                                    </p:set>
                                  </p:childTnLst>
                                </p:cTn>
                              </p:par>
                              <p:par>
                                <p:cTn id="105" presetID="7" presetClass="emph" presetSubtype="2" fill="hold" nodeType="withEffect">
                                  <p:stCondLst>
                                    <p:cond delay="0"/>
                                  </p:stCondLst>
                                  <p:childTnLst>
                                    <p:animClr clrSpc="rgb" dir="cw">
                                      <p:cBhvr>
                                        <p:cTn id="106" dur="500" fill="hold"/>
                                        <p:tgtEl>
                                          <p:spTgt spid="5"/>
                                        </p:tgtEl>
                                        <p:attrNameLst>
                                          <p:attrName>stroke.color</p:attrName>
                                        </p:attrNameLst>
                                      </p:cBhvr>
                                      <p:to>
                                        <a:srgbClr val="B2B2B2"/>
                                      </p:to>
                                    </p:animClr>
                                    <p:set>
                                      <p:cBhvr>
                                        <p:cTn id="107" dur="500" fill="hold"/>
                                        <p:tgtEl>
                                          <p:spTgt spid="5"/>
                                        </p:tgtEl>
                                        <p:attrNameLst>
                                          <p:attrName>stroke.on</p:attrName>
                                        </p:attrNameLst>
                                      </p:cBhvr>
                                      <p:to>
                                        <p:strVal val="true"/>
                                      </p:to>
                                    </p:set>
                                  </p:childTnLst>
                                </p:cTn>
                              </p:par>
                              <p:par>
                                <p:cTn id="108" presetID="7" presetClass="emph" presetSubtype="2" fill="hold" nodeType="withEffect">
                                  <p:stCondLst>
                                    <p:cond delay="0"/>
                                  </p:stCondLst>
                                  <p:childTnLst>
                                    <p:animClr clrSpc="rgb" dir="cw">
                                      <p:cBhvr>
                                        <p:cTn id="109" dur="500" fill="hold"/>
                                        <p:tgtEl>
                                          <p:spTgt spid="7"/>
                                        </p:tgtEl>
                                        <p:attrNameLst>
                                          <p:attrName>stroke.color</p:attrName>
                                        </p:attrNameLst>
                                      </p:cBhvr>
                                      <p:to>
                                        <a:srgbClr val="B2B2B2"/>
                                      </p:to>
                                    </p:animClr>
                                    <p:set>
                                      <p:cBhvr>
                                        <p:cTn id="110" dur="500" fill="hold"/>
                                        <p:tgtEl>
                                          <p:spTgt spid="7"/>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par>
                                <p:cTn id="115" presetID="8" presetClass="emph" presetSubtype="0" fill="hold" nodeType="withEffect">
                                  <p:stCondLst>
                                    <p:cond delay="0"/>
                                  </p:stCondLst>
                                  <p:childTnLst>
                                    <p:animRot by="-1080000">
                                      <p:cBhvr>
                                        <p:cTn id="116" dur="2000" fill="hold"/>
                                        <p:tgtEl>
                                          <p:spTgt spid="31"/>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34"/>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1"/>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35"/>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36"/>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37"/>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9"/>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3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3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4"/>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41"/>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35"/>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36"/>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38"/>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37"/>
                                        </p:tgtEl>
                                        <p:attrNameLst>
                                          <p:attrName>style.visibility</p:attrName>
                                        </p:attrNameLst>
                                      </p:cBhvr>
                                      <p:to>
                                        <p:strVal val="hidden"/>
                                      </p:to>
                                    </p:set>
                                  </p:childTnLst>
                                </p:cTn>
                              </p:par>
                              <p:par>
                                <p:cTn id="151" presetID="1" presetClass="exit" presetSubtype="0" fill="hold" grpId="2" nodeType="withEffect">
                                  <p:stCondLst>
                                    <p:cond delay="0"/>
                                  </p:stCondLst>
                                  <p:childTnLst>
                                    <p:set>
                                      <p:cBhvr>
                                        <p:cTn id="152" dur="1" fill="hold">
                                          <p:stCondLst>
                                            <p:cond delay="0"/>
                                          </p:stCondLst>
                                        </p:cTn>
                                        <p:tgtEl>
                                          <p:spTgt spid="39"/>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40"/>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8"/>
                                        </p:tgtEl>
                                        <p:attrNameLst>
                                          <p:attrName>style.visibility</p:attrName>
                                        </p:attrNameLst>
                                      </p:cBhvr>
                                      <p:to>
                                        <p:strVal val="hidden"/>
                                      </p:to>
                                    </p:set>
                                  </p:childTnLst>
                                </p:cTn>
                              </p:par>
                              <p:par>
                                <p:cTn id="157" presetID="1" presetClass="entr" presetSubtype="0" fill="hold" grpId="1" nodeType="withEffect">
                                  <p:stCondLst>
                                    <p:cond delay="0"/>
                                  </p:stCondLst>
                                  <p:childTnLst>
                                    <p:set>
                                      <p:cBhvr>
                                        <p:cTn id="158" dur="1" fill="hold">
                                          <p:stCondLst>
                                            <p:cond delay="0"/>
                                          </p:stCondLst>
                                        </p:cTn>
                                        <p:tgtEl>
                                          <p:spTgt spid="2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17" grpId="0" animBg="1"/>
      <p:bldP spid="17" grpId="1" animBg="1"/>
      <p:bldP spid="19" grpId="0" animBg="1"/>
      <p:bldP spid="20" grpId="0" animBg="1"/>
      <p:bldP spid="20" grpId="1" animBg="1"/>
      <p:bldP spid="24" grpId="0" animBg="1"/>
      <p:bldP spid="24" grpId="1" animBg="1"/>
      <p:bldP spid="26" grpId="0" animBg="1"/>
      <p:bldP spid="26" grpId="1" animBg="1"/>
      <p:bldP spid="27" grpId="0"/>
      <p:bldP spid="27" grpId="1"/>
      <p:bldP spid="27" grpId="2"/>
      <p:bldP spid="28" grpId="0" animBg="1"/>
      <p:bldP spid="28" grpId="1" animBg="1"/>
      <p:bldP spid="29" grpId="0"/>
      <p:bldP spid="30" grpId="1"/>
      <p:bldP spid="30" grpId="2"/>
      <p:bldP spid="36" grpId="0"/>
      <p:bldP spid="36" grpId="1"/>
      <p:bldP spid="36" grpId="2"/>
      <p:bldP spid="38" grpId="1"/>
      <p:bldP spid="38" grpId="2"/>
      <p:bldP spid="38" grpId="3"/>
      <p:bldP spid="39" grpId="1"/>
      <p:bldP spid="39" grpId="2"/>
      <p:bldP spid="39" grpId="3"/>
      <p:bldP spid="40" grpId="0" animBg="1"/>
      <p:bldP spid="40" grpId="1" animBg="1"/>
      <p:bldP spid="41" grpId="0" animBg="1"/>
      <p:bldP spid="41" grpId="1" animBg="1"/>
      <p:bldP spid="41" grpId="2" animBg="1"/>
      <p:bldP spid="25" grpId="0" animBg="1"/>
      <p:bldP spid="25" grpId="1" animBg="1"/>
      <p:bldP spid="18" grpId="0" animBg="1"/>
      <p:bldP spid="21" grpId="0" animBg="1"/>
      <p:bldP spid="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Cut network electricity costs by:</a:t>
            </a:r>
          </a:p>
          <a:p>
            <a:pPr lvl="1"/>
            <a:r>
              <a:rPr lang="en-US" dirty="0" smtClean="0"/>
              <a:t>Using cheaper electricity</a:t>
            </a:r>
          </a:p>
          <a:p>
            <a:pPr lvl="2"/>
            <a:r>
              <a:rPr lang="en-US" dirty="0" smtClean="0"/>
              <a:t>Workload Relocation (WR)</a:t>
            </a:r>
          </a:p>
          <a:p>
            <a:pPr lvl="1"/>
            <a:r>
              <a:rPr lang="en-US" dirty="0" smtClean="0"/>
              <a:t>Reducing idling power consumption</a:t>
            </a:r>
          </a:p>
          <a:p>
            <a:pPr lvl="2"/>
            <a:r>
              <a:rPr lang="en-US" dirty="0" smtClean="0"/>
              <a:t>Resource Pruning (RP)</a:t>
            </a:r>
          </a:p>
          <a:p>
            <a:r>
              <a:rPr lang="en-US" dirty="0" smtClean="0"/>
              <a:t>TODO: Generic cost reduction techniques</a:t>
            </a:r>
          </a:p>
          <a:p>
            <a:pPr lvl="1"/>
            <a:r>
              <a:rPr lang="en-US" dirty="0" smtClean="0"/>
              <a:t>application to other networks </a:t>
            </a:r>
          </a:p>
          <a:p>
            <a:r>
              <a:rPr lang="en-US" dirty="0" smtClean="0"/>
              <a:t>We investigated:</a:t>
            </a:r>
          </a:p>
          <a:p>
            <a:pPr lvl="1"/>
            <a:r>
              <a:rPr lang="en-US" dirty="0" smtClean="0"/>
              <a:t>Data Centers</a:t>
            </a:r>
          </a:p>
          <a:p>
            <a:pPr lvl="1"/>
            <a:r>
              <a:rPr lang="en-US" dirty="0" smtClean="0"/>
              <a:t>Cellular networks</a:t>
            </a:r>
            <a:endParaRPr lang="en-US" dirty="0"/>
          </a:p>
        </p:txBody>
      </p:sp>
    </p:spTree>
    <p:extLst>
      <p:ext uri="{BB962C8B-B14F-4D97-AF65-F5344CB8AC3E}">
        <p14:creationId xmlns:p14="http://schemas.microsoft.com/office/powerpoint/2010/main" val="40602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 – Data Centers</a:t>
            </a:r>
            <a:endParaRPr lang="en-US" dirty="0"/>
          </a:p>
        </p:txBody>
      </p:sp>
      <p:sp>
        <p:nvSpPr>
          <p:cNvPr id="4" name="Oval 3"/>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Rounded Rectangle 6"/>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 name="Oval 9"/>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Rounded Rectangle 10"/>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Oval 13"/>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609600" y="1219200"/>
            <a:ext cx="0" cy="21232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713862" y="2115496"/>
            <a:ext cx="2101857" cy="461665"/>
          </a:xfrm>
          <a:prstGeom prst="rect">
            <a:avLst/>
          </a:prstGeom>
          <a:noFill/>
        </p:spPr>
        <p:txBody>
          <a:bodyPr wrap="none" rtlCol="0">
            <a:spAutoFit/>
          </a:bodyPr>
          <a:lstStyle/>
          <a:p>
            <a:r>
              <a:rPr lang="en-US" sz="2400" dirty="0" smtClean="0"/>
              <a:t>Electricity Price</a:t>
            </a:r>
            <a:endParaRPr lang="en-US" sz="2400" dirty="0"/>
          </a:p>
        </p:txBody>
      </p:sp>
      <p:sp>
        <p:nvSpPr>
          <p:cNvPr id="21" name="TextBox 20"/>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23" name="TextBox 22"/>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25" name="Chord 24"/>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ord 25"/>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7" idx="3"/>
            <a:endCxn id="11" idx="1"/>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5" idx="1"/>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18604" y="2202875"/>
            <a:ext cx="301686" cy="369332"/>
          </a:xfrm>
          <a:prstGeom prst="rect">
            <a:avLst/>
          </a:prstGeom>
          <a:noFill/>
        </p:spPr>
        <p:txBody>
          <a:bodyPr wrap="none" rtlCol="0">
            <a:spAutoFit/>
          </a:bodyPr>
          <a:lstStyle/>
          <a:p>
            <a:r>
              <a:rPr lang="en-US" dirty="0" smtClean="0"/>
              <a:t>3</a:t>
            </a:r>
            <a:endParaRPr lang="en-US" dirty="0"/>
          </a:p>
        </p:txBody>
      </p:sp>
      <p:sp>
        <p:nvSpPr>
          <p:cNvPr id="32" name="TextBox 31"/>
          <p:cNvSpPr txBox="1"/>
          <p:nvPr/>
        </p:nvSpPr>
        <p:spPr>
          <a:xfrm>
            <a:off x="5597235" y="2417620"/>
            <a:ext cx="301686" cy="369332"/>
          </a:xfrm>
          <a:prstGeom prst="rect">
            <a:avLst/>
          </a:prstGeom>
          <a:noFill/>
        </p:spPr>
        <p:txBody>
          <a:bodyPr wrap="none" rtlCol="0">
            <a:spAutoFit/>
          </a:bodyPr>
          <a:lstStyle/>
          <a:p>
            <a:r>
              <a:rPr lang="en-US" dirty="0" smtClean="0"/>
              <a:t>3</a:t>
            </a:r>
            <a:endParaRPr lang="en-US" dirty="0"/>
          </a:p>
        </p:txBody>
      </p:sp>
      <p:sp>
        <p:nvSpPr>
          <p:cNvPr id="33" name="TextBox 32"/>
          <p:cNvSpPr txBox="1"/>
          <p:nvPr/>
        </p:nvSpPr>
        <p:spPr>
          <a:xfrm>
            <a:off x="6914005" y="2417452"/>
            <a:ext cx="301686" cy="369332"/>
          </a:xfrm>
          <a:prstGeom prst="rect">
            <a:avLst/>
          </a:prstGeom>
          <a:noFill/>
        </p:spPr>
        <p:txBody>
          <a:bodyPr wrap="none" rtlCol="0">
            <a:spAutoFit/>
          </a:bodyPr>
          <a:lstStyle/>
          <a:p>
            <a:r>
              <a:rPr lang="en-US" dirty="0" smtClean="0"/>
              <a:t>1</a:t>
            </a:r>
            <a:endParaRPr lang="en-US" dirty="0"/>
          </a:p>
        </p:txBody>
      </p:sp>
      <p:sp>
        <p:nvSpPr>
          <p:cNvPr id="34" name="Rounded Rectangular Callout 33"/>
          <p:cNvSpPr/>
          <p:nvPr/>
        </p:nvSpPr>
        <p:spPr>
          <a:xfrm>
            <a:off x="357848" y="3810000"/>
            <a:ext cx="1604197" cy="318655"/>
          </a:xfrm>
          <a:prstGeom prst="wedgeRoundRectCallout">
            <a:avLst>
              <a:gd name="adj1" fmla="val 40486"/>
              <a:gd name="adj2" fmla="val -196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35" name="TextBox 34"/>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36" name="TextBox 35"/>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7" name="TextBox 36"/>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8" name="Rounded Rectangular Callout 37"/>
          <p:cNvSpPr/>
          <p:nvPr/>
        </p:nvSpPr>
        <p:spPr>
          <a:xfrm>
            <a:off x="2718604" y="3761510"/>
            <a:ext cx="1452952" cy="277090"/>
          </a:xfrm>
          <a:prstGeom prst="wedgeRoundRectCallout">
            <a:avLst>
              <a:gd name="adj1" fmla="val -47532"/>
              <a:gd name="adj2" fmla="val -230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39" name="Rounded Rectangular Callout 38"/>
          <p:cNvSpPr/>
          <p:nvPr/>
        </p:nvSpPr>
        <p:spPr>
          <a:xfrm>
            <a:off x="4472346" y="3761510"/>
            <a:ext cx="1426291" cy="581890"/>
          </a:xfrm>
          <a:prstGeom prst="wedgeRoundRectCallout">
            <a:avLst>
              <a:gd name="adj1" fmla="val -53860"/>
              <a:gd name="adj2" fmla="val -1318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40" name="Rounded Rectangular Callout 39"/>
          <p:cNvSpPr/>
          <p:nvPr/>
        </p:nvSpPr>
        <p:spPr>
          <a:xfrm>
            <a:off x="5791200" y="838200"/>
            <a:ext cx="1426291" cy="581890"/>
          </a:xfrm>
          <a:prstGeom prst="wedgeRoundRectCallout">
            <a:avLst>
              <a:gd name="adj1" fmla="val -94658"/>
              <a:gd name="adj2" fmla="val 1549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41" name="TextBox 40"/>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Rounded Rectangular Callout 42"/>
          <p:cNvSpPr/>
          <p:nvPr/>
        </p:nvSpPr>
        <p:spPr>
          <a:xfrm>
            <a:off x="2388209" y="3477492"/>
            <a:ext cx="1646926" cy="304800"/>
          </a:xfrm>
          <a:prstGeom prst="wedgeRoundRectCallout">
            <a:avLst>
              <a:gd name="adj1" fmla="val 14499"/>
              <a:gd name="adj2" fmla="val -360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a:t>
            </a:r>
            <a:endParaRPr lang="en-US" dirty="0"/>
          </a:p>
        </p:txBody>
      </p:sp>
      <p:sp>
        <p:nvSpPr>
          <p:cNvPr id="44" name="TextBox 43"/>
          <p:cNvSpPr txBox="1"/>
          <p:nvPr/>
        </p:nvSpPr>
        <p:spPr>
          <a:xfrm>
            <a:off x="2297701" y="3772472"/>
            <a:ext cx="4466031" cy="461665"/>
          </a:xfrm>
          <a:prstGeom prst="rect">
            <a:avLst/>
          </a:prstGeom>
          <a:noFill/>
        </p:spPr>
        <p:txBody>
          <a:bodyPr wrap="none" rtlCol="0">
            <a:spAutoFit/>
          </a:bodyPr>
          <a:lstStyle/>
          <a:p>
            <a:r>
              <a:rPr lang="en-US" sz="2400" dirty="0" smtClean="0"/>
              <a:t>Optimal State Trajectory Problem</a:t>
            </a:r>
            <a:endParaRPr lang="en-US" sz="2400" dirty="0"/>
          </a:p>
        </p:txBody>
      </p:sp>
      <p:sp>
        <p:nvSpPr>
          <p:cNvPr id="45" name="TextBox 44"/>
          <p:cNvSpPr txBox="1"/>
          <p:nvPr/>
        </p:nvSpPr>
        <p:spPr>
          <a:xfrm>
            <a:off x="2623227" y="4034135"/>
            <a:ext cx="3777573" cy="461665"/>
          </a:xfrm>
          <a:prstGeom prst="rect">
            <a:avLst/>
          </a:prstGeom>
          <a:noFill/>
        </p:spPr>
        <p:txBody>
          <a:bodyPr wrap="none" rtlCol="0">
            <a:spAutoFit/>
          </a:bodyPr>
          <a:lstStyle/>
          <a:p>
            <a:r>
              <a:rPr lang="en-US" sz="2400" dirty="0" smtClean="0"/>
              <a:t>RED-CL might not be optimal</a:t>
            </a:r>
            <a:endParaRPr lang="en-US" sz="2400" dirty="0"/>
          </a:p>
        </p:txBody>
      </p:sp>
      <p:sp>
        <p:nvSpPr>
          <p:cNvPr id="46" name="Oval 45"/>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Oval 47"/>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ounded Rectangle 48"/>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Oval 50"/>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3" name="Rounded Rectangle 52"/>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Oval 54"/>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7" name="Rounded Rectangle 56"/>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hord 57"/>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ord 58"/>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hord 59"/>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49" idx="3"/>
            <a:endCxn id="53" idx="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3"/>
            <a:endCxn id="57" idx="1"/>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67" name="TextBox 66"/>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8" name="TextBox 67"/>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9" name="TextBox 68"/>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70" name="TextBox 69"/>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2700059" y="5096101"/>
            <a:ext cx="301686" cy="369332"/>
          </a:xfrm>
          <a:prstGeom prst="rect">
            <a:avLst/>
          </a:prstGeom>
          <a:noFill/>
        </p:spPr>
        <p:txBody>
          <a:bodyPr wrap="none" rtlCol="0">
            <a:spAutoFit/>
          </a:bodyPr>
          <a:lstStyle/>
          <a:p>
            <a:r>
              <a:rPr lang="en-US" dirty="0" smtClean="0"/>
              <a:t>3</a:t>
            </a:r>
            <a:endParaRPr lang="en-US" dirty="0"/>
          </a:p>
        </p:txBody>
      </p:sp>
      <p:sp>
        <p:nvSpPr>
          <p:cNvPr id="72" name="TextBox 71"/>
          <p:cNvSpPr txBox="1"/>
          <p:nvPr/>
        </p:nvSpPr>
        <p:spPr>
          <a:xfrm>
            <a:off x="4879914" y="4923103"/>
            <a:ext cx="301686" cy="369332"/>
          </a:xfrm>
          <a:prstGeom prst="rect">
            <a:avLst/>
          </a:prstGeom>
          <a:noFill/>
        </p:spPr>
        <p:txBody>
          <a:bodyPr wrap="none" rtlCol="0">
            <a:spAutoFit/>
          </a:bodyPr>
          <a:lstStyle/>
          <a:p>
            <a:r>
              <a:rPr lang="en-US" dirty="0" smtClean="0"/>
              <a:t>2</a:t>
            </a:r>
            <a:endParaRPr lang="en-US" dirty="0"/>
          </a:p>
        </p:txBody>
      </p:sp>
      <p:sp>
        <p:nvSpPr>
          <p:cNvPr id="73" name="TextBox 72"/>
          <p:cNvSpPr txBox="1"/>
          <p:nvPr/>
        </p:nvSpPr>
        <p:spPr>
          <a:xfrm>
            <a:off x="7692384" y="4911435"/>
            <a:ext cx="301686" cy="369332"/>
          </a:xfrm>
          <a:prstGeom prst="rect">
            <a:avLst/>
          </a:prstGeom>
          <a:noFill/>
        </p:spPr>
        <p:txBody>
          <a:bodyPr wrap="none" rtlCol="0">
            <a:spAutoFit/>
          </a:bodyPr>
          <a:lstStyle/>
          <a:p>
            <a:r>
              <a:rPr lang="en-US" dirty="0" smtClean="0"/>
              <a:t>2</a:t>
            </a:r>
            <a:endParaRPr lang="en-US" dirty="0"/>
          </a:p>
        </p:txBody>
      </p:sp>
      <p:sp>
        <p:nvSpPr>
          <p:cNvPr id="3" name="Rounded Rectangular Callout 2"/>
          <p:cNvSpPr/>
          <p:nvPr/>
        </p:nvSpPr>
        <p:spPr>
          <a:xfrm>
            <a:off x="357848" y="3588327"/>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74" name="Rounded Rectangular Callout 73"/>
          <p:cNvSpPr/>
          <p:nvPr/>
        </p:nvSpPr>
        <p:spPr>
          <a:xfrm>
            <a:off x="3622747" y="3581400"/>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75" name="Rounded Rectangular Callout 74"/>
          <p:cNvSpPr/>
          <p:nvPr/>
        </p:nvSpPr>
        <p:spPr>
          <a:xfrm>
            <a:off x="6670747" y="3588327"/>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16" name="TextBox 15"/>
          <p:cNvSpPr txBox="1"/>
          <p:nvPr/>
        </p:nvSpPr>
        <p:spPr>
          <a:xfrm>
            <a:off x="1295400" y="6324600"/>
            <a:ext cx="6887463" cy="461665"/>
          </a:xfrm>
          <a:prstGeom prst="rect">
            <a:avLst/>
          </a:prstGeom>
          <a:noFill/>
        </p:spPr>
        <p:txBody>
          <a:bodyPr wrap="none" rtlCol="0">
            <a:spAutoFit/>
          </a:bodyPr>
          <a:lstStyle/>
          <a:p>
            <a:r>
              <a:rPr lang="en-US" sz="2400" dirty="0" smtClean="0">
                <a:solidFill>
                  <a:srgbClr val="00B050"/>
                </a:solidFill>
              </a:rPr>
              <a:t>Relocate Energy Demand to </a:t>
            </a:r>
            <a:r>
              <a:rPr lang="en-US" sz="2400" b="1" i="1" dirty="0" smtClean="0">
                <a:solidFill>
                  <a:srgbClr val="00B050"/>
                </a:solidFill>
              </a:rPr>
              <a:t>Better</a:t>
            </a:r>
            <a:r>
              <a:rPr lang="en-US" sz="2400" dirty="0" smtClean="0">
                <a:solidFill>
                  <a:srgbClr val="00B050"/>
                </a:solidFill>
              </a:rPr>
              <a:t> Locations (RED-BL)</a:t>
            </a:r>
            <a:endParaRPr lang="en-US" sz="2400" dirty="0">
              <a:solidFill>
                <a:srgbClr val="FF0000"/>
              </a:solidFill>
            </a:endParaRPr>
          </a:p>
        </p:txBody>
      </p:sp>
      <p:sp>
        <p:nvSpPr>
          <p:cNvPr id="18" name="TextBox 17"/>
          <p:cNvSpPr txBox="1"/>
          <p:nvPr/>
        </p:nvSpPr>
        <p:spPr>
          <a:xfrm>
            <a:off x="2667000" y="4186535"/>
            <a:ext cx="1825821" cy="461665"/>
          </a:xfrm>
          <a:prstGeom prst="rect">
            <a:avLst/>
          </a:prstGeom>
          <a:noFill/>
        </p:spPr>
        <p:txBody>
          <a:bodyPr wrap="none" rtlCol="0">
            <a:spAutoFit/>
          </a:bodyPr>
          <a:lstStyle/>
          <a:p>
            <a:r>
              <a:rPr lang="en-US" sz="2400" dirty="0" smtClean="0">
                <a:solidFill>
                  <a:srgbClr val="00B050"/>
                </a:solidFill>
              </a:rPr>
              <a:t>Total cost: 42</a:t>
            </a:r>
            <a:endParaRPr lang="en-US" sz="2400" dirty="0">
              <a:solidFill>
                <a:srgbClr val="00B050"/>
              </a:solidFill>
            </a:endParaRPr>
          </a:p>
        </p:txBody>
      </p:sp>
      <p:sp>
        <p:nvSpPr>
          <p:cNvPr id="76" name="TextBox 75"/>
          <p:cNvSpPr txBox="1"/>
          <p:nvPr/>
        </p:nvSpPr>
        <p:spPr>
          <a:xfrm>
            <a:off x="5257800" y="3505200"/>
            <a:ext cx="1825821" cy="461665"/>
          </a:xfrm>
          <a:prstGeom prst="rect">
            <a:avLst/>
          </a:prstGeom>
          <a:noFill/>
        </p:spPr>
        <p:txBody>
          <a:bodyPr wrap="none" rtlCol="0">
            <a:spAutoFit/>
          </a:bodyPr>
          <a:lstStyle/>
          <a:p>
            <a:r>
              <a:rPr lang="en-US" sz="2400" dirty="0" smtClean="0">
                <a:solidFill>
                  <a:srgbClr val="FF0000"/>
                </a:solidFill>
              </a:rPr>
              <a:t>Total cost: 46</a:t>
            </a:r>
            <a:endParaRPr lang="en-US" sz="2400" dirty="0">
              <a:solidFill>
                <a:srgbClr val="FF0000"/>
              </a:solidFill>
            </a:endParaRPr>
          </a:p>
        </p:txBody>
      </p:sp>
      <p:sp>
        <p:nvSpPr>
          <p:cNvPr id="27" name="Rounded Rectangular Callout 26"/>
          <p:cNvSpPr/>
          <p:nvPr/>
        </p:nvSpPr>
        <p:spPr>
          <a:xfrm>
            <a:off x="3038173" y="3976253"/>
            <a:ext cx="2256537" cy="651163"/>
          </a:xfrm>
          <a:prstGeom prst="wedgeRoundRectCallout">
            <a:avLst>
              <a:gd name="adj1" fmla="val -31720"/>
              <a:gd name="adj2" fmla="val 133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costs lower than RED-CL</a:t>
            </a:r>
            <a:endParaRPr lang="en-US" dirty="0"/>
          </a:p>
        </p:txBody>
      </p:sp>
    </p:spTree>
    <p:extLst>
      <p:ext uri="{BB962C8B-B14F-4D97-AF65-F5344CB8AC3E}">
        <p14:creationId xmlns:p14="http://schemas.microsoft.com/office/powerpoint/2010/main" val="173308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3"/>
                                        </p:tgtEl>
                                        <p:attrNameLst>
                                          <p:attrName>style.visibility</p:attrName>
                                        </p:attrNameLst>
                                      </p:cBhvr>
                                      <p:to>
                                        <p:strVal val="hidden"/>
                                      </p:to>
                                    </p:set>
                                  </p:childTnLst>
                                </p:cTn>
                              </p:par>
                              <p:par>
                                <p:cTn id="65" presetID="1" presetClass="entr" presetSubtype="0" fill="hold" grpId="1"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5"/>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4"/>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75"/>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6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6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27"/>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76"/>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8"/>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76"/>
                                        </p:tgtEl>
                                        <p:attrNameLst>
                                          <p:attrName>style.visibility</p:attrName>
                                        </p:attrNameLst>
                                      </p:cBhvr>
                                      <p:to>
                                        <p:strVal val="hidden"/>
                                      </p:to>
                                    </p:set>
                                  </p:childTnLst>
                                </p:cTn>
                              </p:par>
                              <p:par>
                                <p:cTn id="183" presetID="1" presetClass="entr" presetSubtype="0" fill="hold" grpId="0" nodeType="withEffect">
                                  <p:stCondLst>
                                    <p:cond delay="0"/>
                                  </p:stCondLst>
                                  <p:childTnLst>
                                    <p:set>
                                      <p:cBhvr>
                                        <p:cTn id="184" dur="1" fill="hold">
                                          <p:stCondLst>
                                            <p:cond delay="0"/>
                                          </p:stCondLst>
                                        </p:cTn>
                                        <p:tgtEl>
                                          <p:spTgt spid="4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1" grpId="0"/>
      <p:bldP spid="22" grpId="0"/>
      <p:bldP spid="23" grpId="0"/>
      <p:bldP spid="25" grpId="1" animBg="1"/>
      <p:bldP spid="26" grpId="1" animBg="1"/>
      <p:bldP spid="32" grpId="0"/>
      <p:bldP spid="32" grpId="1"/>
      <p:bldP spid="33" grpId="0"/>
      <p:bldP spid="34" grpId="0" animBg="1"/>
      <p:bldP spid="34" grpId="1" animBg="1"/>
      <p:bldP spid="35" grpId="0"/>
      <p:bldP spid="36" grpId="0"/>
      <p:bldP spid="37" grpId="0"/>
      <p:bldP spid="38" grpId="0" animBg="1"/>
      <p:bldP spid="38" grpId="1" animBg="1"/>
      <p:bldP spid="39" grpId="0" animBg="1"/>
      <p:bldP spid="39" grpId="1" animBg="1"/>
      <p:bldP spid="40" grpId="0" animBg="1"/>
      <p:bldP spid="40" grpId="1" animBg="1"/>
      <p:bldP spid="41" grpId="1"/>
      <p:bldP spid="42" grpId="1"/>
      <p:bldP spid="43" grpId="0" animBg="1"/>
      <p:bldP spid="43" grpId="1" animBg="1"/>
      <p:bldP spid="44" grpId="0"/>
      <p:bldP spid="45" grpId="0"/>
      <p:bldP spid="45" grpId="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6" grpId="0"/>
      <p:bldP spid="67" grpId="0"/>
      <p:bldP spid="68" grpId="0"/>
      <p:bldP spid="69" grpId="0"/>
      <p:bldP spid="70" grpId="0"/>
      <p:bldP spid="71" grpId="0"/>
      <p:bldP spid="72" grpId="0"/>
      <p:bldP spid="73" grpId="0"/>
      <p:bldP spid="3" grpId="0" animBg="1"/>
      <p:bldP spid="3" grpId="1" animBg="1"/>
      <p:bldP spid="74" grpId="0" animBg="1"/>
      <p:bldP spid="74" grpId="1" animBg="1"/>
      <p:bldP spid="75" grpId="0" animBg="1"/>
      <p:bldP spid="75" grpId="1" animBg="1"/>
      <p:bldP spid="16" grpId="0"/>
      <p:bldP spid="18" grpId="0"/>
      <p:bldP spid="18" grpId="1"/>
      <p:bldP spid="76" grpId="0"/>
      <p:bldP spid="76" grpId="1"/>
      <p:bldP spid="27" grpId="0" animBg="1"/>
      <p:bldP spid="27"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3519</TotalTime>
  <Words>1904</Words>
  <Application>Microsoft Office PowerPoint</Application>
  <PresentationFormat>On-screen Show (4:3)</PresentationFormat>
  <Paragraphs>401</Paragraphs>
  <Slides>39</Slides>
  <Notes>10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Cutting Electricity Cost For Service Provider Networks</vt:lpstr>
      <vt:lpstr>Agenda</vt:lpstr>
      <vt:lpstr>Motivation</vt:lpstr>
      <vt:lpstr>Example – Google Search</vt:lpstr>
      <vt:lpstr>PowerPoint Presentation</vt:lpstr>
      <vt:lpstr>PowerPoint Presentation</vt:lpstr>
      <vt:lpstr>Using Cheaper Electricity</vt:lpstr>
      <vt:lpstr>This Thesis</vt:lpstr>
      <vt:lpstr>Case Study I – Data Centers</vt:lpstr>
      <vt:lpstr>Optimization Formulation</vt:lpstr>
      <vt:lpstr>Experimental Setup</vt:lpstr>
      <vt:lpstr>Comparison Benchmarks</vt:lpstr>
      <vt:lpstr>Cost Savings vs Over-provisioning</vt:lpstr>
      <vt:lpstr>Electricity Cost vs Transition Cost</vt:lpstr>
      <vt:lpstr>Granular (De)activation</vt:lpstr>
      <vt:lpstr>DVFS Instead of Deactivation</vt:lpstr>
      <vt:lpstr>Reserve Margin</vt:lpstr>
      <vt:lpstr>Summary – Case Study I</vt:lpstr>
      <vt:lpstr>Case Study II Cellular Networks</vt:lpstr>
      <vt:lpstr>Does workload relocation help?</vt:lpstr>
      <vt:lpstr>Is Workload Relocation Possible?</vt:lpstr>
      <vt:lpstr>Drawing Parallels With Case Study I</vt:lpstr>
      <vt:lpstr>Optimization Formulation </vt:lpstr>
      <vt:lpstr>Complexity</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Future Work</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169</cp:revision>
  <dcterms:created xsi:type="dcterms:W3CDTF">2016-02-06T17:36:06Z</dcterms:created>
  <dcterms:modified xsi:type="dcterms:W3CDTF">2016-02-10T09:22:41Z</dcterms:modified>
</cp:coreProperties>
</file>