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10" r:id="rId4"/>
    <p:sldId id="305" r:id="rId5"/>
    <p:sldId id="264" r:id="rId6"/>
    <p:sldId id="300" r:id="rId7"/>
    <p:sldId id="301" r:id="rId8"/>
    <p:sldId id="302" r:id="rId9"/>
    <p:sldId id="303" r:id="rId10"/>
    <p:sldId id="265" r:id="rId11"/>
    <p:sldId id="307" r:id="rId12"/>
    <p:sldId id="308" r:id="rId13"/>
    <p:sldId id="306" r:id="rId14"/>
    <p:sldId id="263" r:id="rId15"/>
    <p:sldId id="266" r:id="rId16"/>
    <p:sldId id="269" r:id="rId17"/>
    <p:sldId id="270" r:id="rId18"/>
    <p:sldId id="271" r:id="rId19"/>
    <p:sldId id="272" r:id="rId20"/>
    <p:sldId id="273" r:id="rId21"/>
    <p:sldId id="274" r:id="rId22"/>
    <p:sldId id="275" r:id="rId23"/>
    <p:sldId id="276" r:id="rId24"/>
    <p:sldId id="278" r:id="rId25"/>
    <p:sldId id="309" r:id="rId26"/>
    <p:sldId id="279" r:id="rId27"/>
    <p:sldId id="280" r:id="rId28"/>
    <p:sldId id="281" r:id="rId29"/>
    <p:sldId id="282" r:id="rId30"/>
    <p:sldId id="298"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67" r:id="rId44"/>
    <p:sldId id="296" r:id="rId45"/>
    <p:sldId id="29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25" autoAdjust="0"/>
  </p:normalViewPr>
  <p:slideViewPr>
    <p:cSldViewPr>
      <p:cViewPr>
        <p:scale>
          <a:sx n="60" d="100"/>
          <a:sy n="60" d="100"/>
        </p:scale>
        <p:origin x="-1098"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25"/>
          <c:val>
            <c:numRef>
              <c:f>Sheet1!$B$7:$C$7</c:f>
              <c:numCache>
                <c:formatCode>General</c:formatCode>
                <c:ptCount val="2"/>
                <c:pt idx="0">
                  <c:v>82</c:v>
                </c:pt>
                <c:pt idx="1">
                  <c:v>18</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background details</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3</a:t>
            </a:fld>
            <a:endParaRPr lang="en-US"/>
          </a:p>
        </p:txBody>
      </p:sp>
    </p:spTree>
    <p:extLst>
      <p:ext uri="{BB962C8B-B14F-4D97-AF65-F5344CB8AC3E}">
        <p14:creationId xmlns:p14="http://schemas.microsoft.com/office/powerpoint/2010/main" val="398204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24</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28</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29</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5</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7</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238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0F4F7-8B47-4B66-BC98-29E6C2664C89}"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A0F4F7-8B47-4B66-BC98-29E6C2664C89}"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A0F4F7-8B47-4B66-BC98-29E6C2664C89}"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0F4F7-8B47-4B66-BC98-29E6C2664C89}"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0F4F7-8B47-4B66-BC98-29E6C2664C89}"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0F4F7-8B47-4B66-BC98-29E6C2664C89}" type="datetimeFigureOut">
              <a:rPr lang="en-US" smtClean="0"/>
              <a:t>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Cut network electricity costs by:</a:t>
            </a:r>
          </a:p>
          <a:p>
            <a:pPr lvl="1"/>
            <a:r>
              <a:rPr lang="en-US" dirty="0" smtClean="0"/>
              <a:t>Using cheaper electricity</a:t>
            </a:r>
          </a:p>
          <a:p>
            <a:pPr lvl="2"/>
            <a:r>
              <a:rPr lang="en-US" dirty="0" smtClean="0"/>
              <a:t>Workload Relocation (WR)</a:t>
            </a:r>
          </a:p>
          <a:p>
            <a:pPr lvl="1"/>
            <a:r>
              <a:rPr lang="en-US" dirty="0" smtClean="0"/>
              <a:t>Reducing idling power consumption</a:t>
            </a:r>
          </a:p>
          <a:p>
            <a:pPr lvl="2"/>
            <a:r>
              <a:rPr lang="en-US" dirty="0" smtClean="0"/>
              <a:t>Resource Pruning (RP)</a:t>
            </a:r>
          </a:p>
          <a:p>
            <a:r>
              <a:rPr lang="en-US" dirty="0" smtClean="0"/>
              <a:t>Towards a generic framework for electricity cost reduction</a:t>
            </a:r>
          </a:p>
          <a:p>
            <a:r>
              <a:rPr lang="en-US" dirty="0" smtClean="0"/>
              <a:t>Possible application to different networks </a:t>
            </a:r>
          </a:p>
          <a:p>
            <a:pPr lvl="1"/>
            <a:r>
              <a:rPr lang="en-US" dirty="0" smtClean="0"/>
              <a:t>We investigated:</a:t>
            </a:r>
          </a:p>
          <a:p>
            <a:pPr lvl="2"/>
            <a:r>
              <a:rPr lang="en-US" dirty="0" smtClean="0"/>
              <a:t>Data Centers</a:t>
            </a:r>
          </a:p>
          <a:p>
            <a:pPr lvl="2"/>
            <a:r>
              <a:rPr lang="en-US" dirty="0" smtClean="0"/>
              <a:t>Cellular networks</a:t>
            </a:r>
            <a:endParaRPr lang="en-US" dirty="0"/>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Data center operator</a:t>
            </a:r>
          </a:p>
          <a:p>
            <a:pPr lvl="1"/>
            <a:r>
              <a:rPr lang="en-US" dirty="0" smtClean="0"/>
              <a:t>Geographically distributed data centers</a:t>
            </a:r>
          </a:p>
          <a:p>
            <a:r>
              <a:rPr lang="en-US" dirty="0" smtClean="0"/>
              <a:t>Data center equipment</a:t>
            </a:r>
          </a:p>
          <a:p>
            <a:endParaRPr lang="en-US" dirty="0"/>
          </a:p>
          <a:p>
            <a:endParaRPr lang="en-US" dirty="0" smtClean="0"/>
          </a:p>
          <a:p>
            <a:endParaRPr lang="en-US" dirty="0"/>
          </a:p>
          <a:p>
            <a:r>
              <a:rPr lang="en-US" dirty="0" smtClean="0"/>
              <a:t>Workload handled by servers</a:t>
            </a:r>
          </a:p>
          <a:p>
            <a:pPr lvl="1"/>
            <a:r>
              <a:rPr lang="en-US" dirty="0" smtClean="0"/>
              <a:t>Causes power consumption</a:t>
            </a:r>
          </a:p>
        </p:txBody>
      </p:sp>
      <p:graphicFrame>
        <p:nvGraphicFramePr>
          <p:cNvPr id="4" name="Table 3"/>
          <p:cNvGraphicFramePr>
            <a:graphicFrameLocks noGrp="1"/>
          </p:cNvGraphicFramePr>
          <p:nvPr>
            <p:extLst>
              <p:ext uri="{D42A27DB-BD31-4B8C-83A1-F6EECF244321}">
                <p14:modId xmlns:p14="http://schemas.microsoft.com/office/powerpoint/2010/main" val="89651295"/>
              </p:ext>
            </p:extLst>
          </p:nvPr>
        </p:nvGraphicFramePr>
        <p:xfrm>
          <a:off x="1524000" y="320040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Tree>
    <p:extLst>
      <p:ext uri="{BB962C8B-B14F-4D97-AF65-F5344CB8AC3E}">
        <p14:creationId xmlns:p14="http://schemas.microsoft.com/office/powerpoint/2010/main" val="8175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grpSp>
        <p:nvGrpSpPr>
          <p:cNvPr id="4" name="Group 3"/>
          <p:cNvGrpSpPr/>
          <p:nvPr/>
        </p:nvGrpSpPr>
        <p:grpSpPr>
          <a:xfrm>
            <a:off x="2763181" y="1461247"/>
            <a:ext cx="6380819" cy="1066800"/>
            <a:chOff x="2292126" y="1371600"/>
            <a:chExt cx="6380819" cy="1066800"/>
          </a:xfrm>
        </p:grpSpPr>
        <p:cxnSp>
          <p:nvCxnSpPr>
            <p:cNvPr id="5" name="Straight Connector 4"/>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p:nvPr/>
        </p:nvCxnSpPr>
        <p:spPr>
          <a:xfrm flipV="1">
            <a:off x="3136666" y="15240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36666" y="44312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0066" y="4507468"/>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10" name="Straight Connector 9"/>
          <p:cNvCxnSpPr/>
          <p:nvPr/>
        </p:nvCxnSpPr>
        <p:spPr>
          <a:xfrm flipV="1">
            <a:off x="3136666" y="1992868"/>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46696" y="1764268"/>
            <a:ext cx="584584" cy="369332"/>
          </a:xfrm>
          <a:prstGeom prst="rect">
            <a:avLst/>
          </a:prstGeom>
          <a:noFill/>
        </p:spPr>
        <p:txBody>
          <a:bodyPr wrap="none" rtlCol="0">
            <a:spAutoFit/>
          </a:bodyPr>
          <a:lstStyle/>
          <a:p>
            <a:r>
              <a:rPr lang="en-US" dirty="0" smtClean="0">
                <a:solidFill>
                  <a:srgbClr val="FF0000"/>
                </a:solidFill>
              </a:rPr>
              <a:t>Real</a:t>
            </a:r>
            <a:endParaRPr lang="en-US" dirty="0">
              <a:solidFill>
                <a:srgbClr val="FF0000"/>
              </a:solidFill>
            </a:endParaRPr>
          </a:p>
        </p:txBody>
      </p:sp>
      <p:sp>
        <p:nvSpPr>
          <p:cNvPr id="12" name="TextBox 11"/>
          <p:cNvSpPr txBox="1"/>
          <p:nvPr/>
        </p:nvSpPr>
        <p:spPr>
          <a:xfrm>
            <a:off x="4432066" y="3212068"/>
            <a:ext cx="643125" cy="369332"/>
          </a:xfrm>
          <a:prstGeom prst="rect">
            <a:avLst/>
          </a:prstGeom>
          <a:noFill/>
        </p:spPr>
        <p:txBody>
          <a:bodyPr wrap="none" rtlCol="0">
            <a:spAutoFit/>
          </a:bodyPr>
          <a:lstStyle/>
          <a:p>
            <a:r>
              <a:rPr lang="en-US" dirty="0" smtClean="0">
                <a:solidFill>
                  <a:srgbClr val="00B050"/>
                </a:solidFill>
              </a:rPr>
              <a:t>Ideal</a:t>
            </a:r>
            <a:endParaRPr lang="en-US" dirty="0">
              <a:solidFill>
                <a:srgbClr val="00B050"/>
              </a:solidFill>
            </a:endParaRPr>
          </a:p>
        </p:txBody>
      </p:sp>
      <p:sp>
        <p:nvSpPr>
          <p:cNvPr id="13" name="Rectangle 12"/>
          <p:cNvSpPr/>
          <p:nvPr/>
        </p:nvSpPr>
        <p:spPr>
          <a:xfrm>
            <a:off x="2590800" y="2039626"/>
            <a:ext cx="533400" cy="2260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590895" y="289103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16" name="TextBox 15"/>
          <p:cNvSpPr txBox="1"/>
          <p:nvPr/>
        </p:nvSpPr>
        <p:spPr>
          <a:xfrm>
            <a:off x="647417" y="5150241"/>
            <a:ext cx="2633478" cy="461665"/>
          </a:xfrm>
          <a:prstGeom prst="rect">
            <a:avLst/>
          </a:prstGeom>
          <a:noFill/>
        </p:spPr>
        <p:txBody>
          <a:bodyPr wrap="none" rtlCol="0">
            <a:spAutoFit/>
          </a:bodyPr>
          <a:lstStyle/>
          <a:p>
            <a:r>
              <a:rPr lang="en-US" sz="2400" dirty="0" smtClean="0"/>
              <a:t>Workload =&gt; Power</a:t>
            </a:r>
          </a:p>
        </p:txBody>
      </p:sp>
      <p:sp>
        <p:nvSpPr>
          <p:cNvPr id="17" name="TextBox 16"/>
          <p:cNvSpPr txBox="1"/>
          <p:nvPr/>
        </p:nvSpPr>
        <p:spPr>
          <a:xfrm>
            <a:off x="3590458" y="5139480"/>
            <a:ext cx="1038041" cy="461665"/>
          </a:xfrm>
          <a:prstGeom prst="rect">
            <a:avLst/>
          </a:prstGeom>
          <a:noFill/>
        </p:spPr>
        <p:txBody>
          <a:bodyPr wrap="none" rtlCol="0">
            <a:spAutoFit/>
          </a:bodyPr>
          <a:lstStyle/>
          <a:p>
            <a:r>
              <a:rPr lang="en-US" sz="2400" dirty="0" smtClean="0"/>
              <a:t>Energy</a:t>
            </a:r>
            <a:endParaRPr lang="en-US" sz="2400" dirty="0"/>
          </a:p>
        </p:txBody>
      </p:sp>
      <p:sp>
        <p:nvSpPr>
          <p:cNvPr id="18" name="TextBox 17"/>
          <p:cNvSpPr txBox="1"/>
          <p:nvPr/>
        </p:nvSpPr>
        <p:spPr>
          <a:xfrm>
            <a:off x="4554164" y="5145741"/>
            <a:ext cx="2303836" cy="461665"/>
          </a:xfrm>
          <a:prstGeom prst="rect">
            <a:avLst/>
          </a:prstGeom>
          <a:noFill/>
        </p:spPr>
        <p:txBody>
          <a:bodyPr wrap="none" rtlCol="0">
            <a:spAutoFit/>
          </a:bodyPr>
          <a:lstStyle/>
          <a:p>
            <a:r>
              <a:rPr lang="en-US" sz="2400" dirty="0" smtClean="0"/>
              <a:t>x Electricity Price</a:t>
            </a:r>
            <a:endParaRPr lang="en-US" sz="2400" dirty="0"/>
          </a:p>
        </p:txBody>
      </p:sp>
      <p:sp>
        <p:nvSpPr>
          <p:cNvPr id="20" name="TextBox 19"/>
          <p:cNvSpPr txBox="1"/>
          <p:nvPr/>
        </p:nvSpPr>
        <p:spPr>
          <a:xfrm>
            <a:off x="3178604" y="5163688"/>
            <a:ext cx="492443" cy="461665"/>
          </a:xfrm>
          <a:prstGeom prst="rect">
            <a:avLst/>
          </a:prstGeom>
          <a:noFill/>
        </p:spPr>
        <p:txBody>
          <a:bodyPr wrap="none" rtlCol="0">
            <a:spAutoFit/>
          </a:bodyPr>
          <a:lstStyle/>
          <a:p>
            <a:r>
              <a:rPr lang="en-US" sz="2400" dirty="0"/>
              <a:t>=&gt;</a:t>
            </a:r>
          </a:p>
        </p:txBody>
      </p:sp>
      <p:sp>
        <p:nvSpPr>
          <p:cNvPr id="21" name="TextBox 20"/>
          <p:cNvSpPr txBox="1"/>
          <p:nvPr/>
        </p:nvSpPr>
        <p:spPr>
          <a:xfrm>
            <a:off x="1447800" y="5145741"/>
            <a:ext cx="2318007" cy="461665"/>
          </a:xfrm>
          <a:prstGeom prst="rect">
            <a:avLst/>
          </a:prstGeom>
          <a:noFill/>
        </p:spPr>
        <p:txBody>
          <a:bodyPr wrap="none" rtlCol="0">
            <a:spAutoFit/>
          </a:bodyPr>
          <a:lstStyle/>
          <a:p>
            <a:r>
              <a:rPr lang="en-US" sz="2400" dirty="0" smtClean="0"/>
              <a:t>Electricity Cost = </a:t>
            </a:r>
            <a:endParaRPr lang="en-US" sz="2400" dirty="0"/>
          </a:p>
        </p:txBody>
      </p:sp>
    </p:spTree>
    <p:extLst>
      <p:ext uri="{BB962C8B-B14F-4D97-AF65-F5344CB8AC3E}">
        <p14:creationId xmlns:p14="http://schemas.microsoft.com/office/powerpoint/2010/main" val="3438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nodeType="clickEffect">
                                  <p:stCondLst>
                                    <p:cond delay="0"/>
                                  </p:stCondLst>
                                  <p:childTnLst>
                                    <p:animRot by="-1080000">
                                      <p:cBhvr>
                                        <p:cTn id="44"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p:bldP spid="12" grpId="2"/>
      <p:bldP spid="14" grpId="0" animBg="1"/>
      <p:bldP spid="16" grpId="0"/>
      <p:bldP spid="16" grpId="1"/>
      <p:bldP spid="17" grpId="0"/>
      <p:bldP spid="18" grpId="0"/>
      <p:bldP spid="20" grpId="0"/>
      <p:bldP spid="20" grpId="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4" name="Oval 3"/>
          <p:cNvSpPr/>
          <p:nvPr/>
        </p:nvSpPr>
        <p:spPr>
          <a:xfrm>
            <a:off x="1729551" y="3810000"/>
            <a:ext cx="685800" cy="6858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2758251" y="3810000"/>
            <a:ext cx="685800" cy="6858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 name="Oval 5"/>
          <p:cNvSpPr/>
          <p:nvPr/>
        </p:nvSpPr>
        <p:spPr>
          <a:xfrm>
            <a:off x="3786951" y="3810000"/>
            <a:ext cx="685800" cy="6858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1272351" y="5105400"/>
            <a:ext cx="33520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27019" y="5181600"/>
            <a:ext cx="1387816" cy="369332"/>
          </a:xfrm>
          <a:prstGeom prst="rect">
            <a:avLst/>
          </a:prstGeom>
          <a:noFill/>
        </p:spPr>
        <p:txBody>
          <a:bodyPr wrap="none" rtlCol="0">
            <a:spAutoFit/>
          </a:bodyPr>
          <a:lstStyle/>
          <a:p>
            <a:r>
              <a:rPr lang="en-US" dirty="0" smtClean="0"/>
              <a:t>Data Centers</a:t>
            </a:r>
            <a:endParaRPr lang="en-US" dirty="0"/>
          </a:p>
        </p:txBody>
      </p:sp>
      <p:cxnSp>
        <p:nvCxnSpPr>
          <p:cNvPr id="9" name="Straight Arrow Connector 8"/>
          <p:cNvCxnSpPr/>
          <p:nvPr/>
        </p:nvCxnSpPr>
        <p:spPr>
          <a:xfrm flipV="1">
            <a:off x="1272351" y="1766047"/>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122402" y="3269651"/>
            <a:ext cx="1625766" cy="369332"/>
          </a:xfrm>
          <a:prstGeom prst="rect">
            <a:avLst/>
          </a:prstGeom>
          <a:noFill/>
        </p:spPr>
        <p:txBody>
          <a:bodyPr wrap="none" rtlCol="0">
            <a:spAutoFit/>
          </a:bodyPr>
          <a:lstStyle/>
          <a:p>
            <a:r>
              <a:rPr lang="en-US" dirty="0" smtClean="0"/>
              <a:t>Electricity price</a:t>
            </a:r>
            <a:endParaRPr lang="en-US" dirty="0"/>
          </a:p>
        </p:txBody>
      </p:sp>
      <p:sp>
        <p:nvSpPr>
          <p:cNvPr id="12" name="Rounded Rectangular Callout 11"/>
          <p:cNvSpPr/>
          <p:nvPr/>
        </p:nvSpPr>
        <p:spPr>
          <a:xfrm>
            <a:off x="31195" y="4800600"/>
            <a:ext cx="1688068" cy="685800"/>
          </a:xfrm>
          <a:prstGeom prst="wedgeRoundRectCallout">
            <a:avLst>
              <a:gd name="adj1" fmla="val 124604"/>
              <a:gd name="adj2" fmla="val -11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2 least expensive</a:t>
            </a:r>
            <a:endParaRPr lang="en-US" dirty="0"/>
          </a:p>
        </p:txBody>
      </p:sp>
      <p:sp>
        <p:nvSpPr>
          <p:cNvPr id="14" name="TextBox 13"/>
          <p:cNvSpPr txBox="1"/>
          <p:nvPr/>
        </p:nvSpPr>
        <p:spPr>
          <a:xfrm>
            <a:off x="1833725" y="5562600"/>
            <a:ext cx="5557675" cy="461665"/>
          </a:xfrm>
          <a:prstGeom prst="rect">
            <a:avLst/>
          </a:prstGeom>
          <a:noFill/>
        </p:spPr>
        <p:txBody>
          <a:bodyPr wrap="none" rtlCol="0">
            <a:spAutoFit/>
          </a:bodyPr>
          <a:lstStyle/>
          <a:p>
            <a:r>
              <a:rPr lang="en-US" sz="2400" dirty="0" smtClean="0"/>
              <a:t>Consume most energy at cheapest location</a:t>
            </a:r>
            <a:endParaRPr lang="en-US" sz="2400" dirty="0"/>
          </a:p>
        </p:txBody>
      </p:sp>
      <p:cxnSp>
        <p:nvCxnSpPr>
          <p:cNvPr id="18" name="Straight Arrow Connector 17"/>
          <p:cNvCxnSpPr/>
          <p:nvPr/>
        </p:nvCxnSpPr>
        <p:spPr>
          <a:xfrm>
            <a:off x="5486400" y="5105400"/>
            <a:ext cx="33520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41068" y="5181600"/>
            <a:ext cx="649537" cy="369332"/>
          </a:xfrm>
          <a:prstGeom prst="rect">
            <a:avLst/>
          </a:prstGeom>
          <a:noFill/>
        </p:spPr>
        <p:txBody>
          <a:bodyPr wrap="none" rtlCol="0">
            <a:spAutoFit/>
          </a:bodyPr>
          <a:lstStyle/>
          <a:p>
            <a:r>
              <a:rPr lang="en-US" dirty="0" smtClean="0"/>
              <a:t>Time</a:t>
            </a:r>
            <a:endParaRPr lang="en-US" dirty="0"/>
          </a:p>
        </p:txBody>
      </p:sp>
      <p:cxnSp>
        <p:nvCxnSpPr>
          <p:cNvPr id="20" name="Straight Arrow Connector 19"/>
          <p:cNvCxnSpPr/>
          <p:nvPr/>
        </p:nvCxnSpPr>
        <p:spPr>
          <a:xfrm flipV="1">
            <a:off x="5486400" y="1766047"/>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4602584" y="3269651"/>
            <a:ext cx="1093504" cy="369332"/>
          </a:xfrm>
          <a:prstGeom prst="rect">
            <a:avLst/>
          </a:prstGeom>
          <a:noFill/>
        </p:spPr>
        <p:txBody>
          <a:bodyPr wrap="none" rtlCol="0">
            <a:spAutoFit/>
          </a:bodyPr>
          <a:lstStyle/>
          <a:p>
            <a:r>
              <a:rPr lang="en-US" dirty="0" smtClean="0"/>
              <a:t>Workload</a:t>
            </a:r>
            <a:endParaRPr lang="en-US" dirty="0"/>
          </a:p>
        </p:txBody>
      </p:sp>
      <p:sp>
        <p:nvSpPr>
          <p:cNvPr id="27" name="Freeform 26"/>
          <p:cNvSpPr/>
          <p:nvPr/>
        </p:nvSpPr>
        <p:spPr>
          <a:xfrm>
            <a:off x="5486400" y="2213258"/>
            <a:ext cx="2111188" cy="2434942"/>
          </a:xfrm>
          <a:custGeom>
            <a:avLst/>
            <a:gdLst>
              <a:gd name="connsiteX0" fmla="*/ 0 w 2111188"/>
              <a:gd name="connsiteY0" fmla="*/ 2434942 h 2434942"/>
              <a:gd name="connsiteX1" fmla="*/ 53788 w 2111188"/>
              <a:gd name="connsiteY1" fmla="*/ 2367707 h 2434942"/>
              <a:gd name="connsiteX2" fmla="*/ 94129 w 2111188"/>
              <a:gd name="connsiteY2" fmla="*/ 2327366 h 2434942"/>
              <a:gd name="connsiteX3" fmla="*/ 121023 w 2111188"/>
              <a:gd name="connsiteY3" fmla="*/ 2246684 h 2434942"/>
              <a:gd name="connsiteX4" fmla="*/ 147917 w 2111188"/>
              <a:gd name="connsiteY4" fmla="*/ 2192895 h 2434942"/>
              <a:gd name="connsiteX5" fmla="*/ 161364 w 2111188"/>
              <a:gd name="connsiteY5" fmla="*/ 2152554 h 2434942"/>
              <a:gd name="connsiteX6" fmla="*/ 201706 w 2111188"/>
              <a:gd name="connsiteY6" fmla="*/ 2139107 h 2434942"/>
              <a:gd name="connsiteX7" fmla="*/ 242047 w 2111188"/>
              <a:gd name="connsiteY7" fmla="*/ 2112213 h 2434942"/>
              <a:gd name="connsiteX8" fmla="*/ 282388 w 2111188"/>
              <a:gd name="connsiteY8" fmla="*/ 2098766 h 2434942"/>
              <a:gd name="connsiteX9" fmla="*/ 309282 w 2111188"/>
              <a:gd name="connsiteY9" fmla="*/ 2058425 h 2434942"/>
              <a:gd name="connsiteX10" fmla="*/ 363070 w 2111188"/>
              <a:gd name="connsiteY10" fmla="*/ 1937401 h 2434942"/>
              <a:gd name="connsiteX11" fmla="*/ 403411 w 2111188"/>
              <a:gd name="connsiteY11" fmla="*/ 1910507 h 2434942"/>
              <a:gd name="connsiteX12" fmla="*/ 484094 w 2111188"/>
              <a:gd name="connsiteY12" fmla="*/ 1883613 h 2434942"/>
              <a:gd name="connsiteX13" fmla="*/ 497541 w 2111188"/>
              <a:gd name="connsiteY13" fmla="*/ 1843272 h 2434942"/>
              <a:gd name="connsiteX14" fmla="*/ 524435 w 2111188"/>
              <a:gd name="connsiteY14" fmla="*/ 1789484 h 2434942"/>
              <a:gd name="connsiteX15" fmla="*/ 578223 w 2111188"/>
              <a:gd name="connsiteY15" fmla="*/ 1695354 h 2434942"/>
              <a:gd name="connsiteX16" fmla="*/ 645459 w 2111188"/>
              <a:gd name="connsiteY16" fmla="*/ 1681907 h 2434942"/>
              <a:gd name="connsiteX17" fmla="*/ 685800 w 2111188"/>
              <a:gd name="connsiteY17" fmla="*/ 1641566 h 2434942"/>
              <a:gd name="connsiteX18" fmla="*/ 712694 w 2111188"/>
              <a:gd name="connsiteY18" fmla="*/ 1601225 h 2434942"/>
              <a:gd name="connsiteX19" fmla="*/ 753035 w 2111188"/>
              <a:gd name="connsiteY19" fmla="*/ 1587778 h 2434942"/>
              <a:gd name="connsiteX20" fmla="*/ 806823 w 2111188"/>
              <a:gd name="connsiteY20" fmla="*/ 1466754 h 2434942"/>
              <a:gd name="connsiteX21" fmla="*/ 833717 w 2111188"/>
              <a:gd name="connsiteY21" fmla="*/ 1359178 h 2434942"/>
              <a:gd name="connsiteX22" fmla="*/ 874059 w 2111188"/>
              <a:gd name="connsiteY22" fmla="*/ 1318837 h 2434942"/>
              <a:gd name="connsiteX23" fmla="*/ 914400 w 2111188"/>
              <a:gd name="connsiteY23" fmla="*/ 1197813 h 2434942"/>
              <a:gd name="connsiteX24" fmla="*/ 927847 w 2111188"/>
              <a:gd name="connsiteY24" fmla="*/ 1157472 h 2434942"/>
              <a:gd name="connsiteX25" fmla="*/ 1021976 w 2111188"/>
              <a:gd name="connsiteY25" fmla="*/ 1130578 h 2434942"/>
              <a:gd name="connsiteX26" fmla="*/ 1102659 w 2111188"/>
              <a:gd name="connsiteY26" fmla="*/ 996107 h 2434942"/>
              <a:gd name="connsiteX27" fmla="*/ 1129553 w 2111188"/>
              <a:gd name="connsiteY27" fmla="*/ 955766 h 2434942"/>
              <a:gd name="connsiteX28" fmla="*/ 1250576 w 2111188"/>
              <a:gd name="connsiteY28" fmla="*/ 928872 h 2434942"/>
              <a:gd name="connsiteX29" fmla="*/ 1264023 w 2111188"/>
              <a:gd name="connsiteY29" fmla="*/ 888531 h 2434942"/>
              <a:gd name="connsiteX30" fmla="*/ 1290917 w 2111188"/>
              <a:gd name="connsiteY30" fmla="*/ 848190 h 2434942"/>
              <a:gd name="connsiteX31" fmla="*/ 1304364 w 2111188"/>
              <a:gd name="connsiteY31" fmla="*/ 794401 h 2434942"/>
              <a:gd name="connsiteX32" fmla="*/ 1358153 w 2111188"/>
              <a:gd name="connsiteY32" fmla="*/ 780954 h 2434942"/>
              <a:gd name="connsiteX33" fmla="*/ 1398494 w 2111188"/>
              <a:gd name="connsiteY33" fmla="*/ 740613 h 2434942"/>
              <a:gd name="connsiteX34" fmla="*/ 1438835 w 2111188"/>
              <a:gd name="connsiteY34" fmla="*/ 727166 h 2434942"/>
              <a:gd name="connsiteX35" fmla="*/ 1479176 w 2111188"/>
              <a:gd name="connsiteY35" fmla="*/ 700272 h 2434942"/>
              <a:gd name="connsiteX36" fmla="*/ 1506070 w 2111188"/>
              <a:gd name="connsiteY36" fmla="*/ 619590 h 2434942"/>
              <a:gd name="connsiteX37" fmla="*/ 1600200 w 2111188"/>
              <a:gd name="connsiteY37" fmla="*/ 498566 h 2434942"/>
              <a:gd name="connsiteX38" fmla="*/ 1680882 w 2111188"/>
              <a:gd name="connsiteY38" fmla="*/ 444778 h 2434942"/>
              <a:gd name="connsiteX39" fmla="*/ 1721223 w 2111188"/>
              <a:gd name="connsiteY39" fmla="*/ 431331 h 2434942"/>
              <a:gd name="connsiteX40" fmla="*/ 1801906 w 2111188"/>
              <a:gd name="connsiteY40" fmla="*/ 377542 h 2434942"/>
              <a:gd name="connsiteX41" fmla="*/ 1869141 w 2111188"/>
              <a:gd name="connsiteY41" fmla="*/ 283413 h 2434942"/>
              <a:gd name="connsiteX42" fmla="*/ 1909482 w 2111188"/>
              <a:gd name="connsiteY42" fmla="*/ 202731 h 2434942"/>
              <a:gd name="connsiteX43" fmla="*/ 1922929 w 2111188"/>
              <a:gd name="connsiteY43" fmla="*/ 108601 h 2434942"/>
              <a:gd name="connsiteX44" fmla="*/ 2043953 w 2111188"/>
              <a:gd name="connsiteY44" fmla="*/ 41366 h 2434942"/>
              <a:gd name="connsiteX45" fmla="*/ 2111188 w 2111188"/>
              <a:gd name="connsiteY45" fmla="*/ 1025 h 243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11188" h="2434942">
                <a:moveTo>
                  <a:pt x="0" y="2434942"/>
                </a:moveTo>
                <a:cubicBezTo>
                  <a:pt x="17929" y="2412530"/>
                  <a:pt x="34888" y="2389307"/>
                  <a:pt x="53788" y="2367707"/>
                </a:cubicBezTo>
                <a:cubicBezTo>
                  <a:pt x="66311" y="2353395"/>
                  <a:pt x="84894" y="2343990"/>
                  <a:pt x="94129" y="2327366"/>
                </a:cubicBezTo>
                <a:cubicBezTo>
                  <a:pt x="107896" y="2302585"/>
                  <a:pt x="108345" y="2272040"/>
                  <a:pt x="121023" y="2246684"/>
                </a:cubicBezTo>
                <a:cubicBezTo>
                  <a:pt x="129988" y="2228754"/>
                  <a:pt x="140021" y="2211320"/>
                  <a:pt x="147917" y="2192895"/>
                </a:cubicBezTo>
                <a:cubicBezTo>
                  <a:pt x="153501" y="2179867"/>
                  <a:pt x="151341" y="2162577"/>
                  <a:pt x="161364" y="2152554"/>
                </a:cubicBezTo>
                <a:cubicBezTo>
                  <a:pt x="171387" y="2142531"/>
                  <a:pt x="188259" y="2143589"/>
                  <a:pt x="201706" y="2139107"/>
                </a:cubicBezTo>
                <a:cubicBezTo>
                  <a:pt x="215153" y="2130142"/>
                  <a:pt x="227592" y="2119441"/>
                  <a:pt x="242047" y="2112213"/>
                </a:cubicBezTo>
                <a:cubicBezTo>
                  <a:pt x="254725" y="2105874"/>
                  <a:pt x="271320" y="2107621"/>
                  <a:pt x="282388" y="2098766"/>
                </a:cubicBezTo>
                <a:cubicBezTo>
                  <a:pt x="295008" y="2088670"/>
                  <a:pt x="302718" y="2073193"/>
                  <a:pt x="309282" y="2058425"/>
                </a:cubicBezTo>
                <a:cubicBezTo>
                  <a:pt x="330586" y="2010491"/>
                  <a:pt x="326551" y="1973920"/>
                  <a:pt x="363070" y="1937401"/>
                </a:cubicBezTo>
                <a:cubicBezTo>
                  <a:pt x="374498" y="1925973"/>
                  <a:pt x="388643" y="1917071"/>
                  <a:pt x="403411" y="1910507"/>
                </a:cubicBezTo>
                <a:cubicBezTo>
                  <a:pt x="429317" y="1898993"/>
                  <a:pt x="484094" y="1883613"/>
                  <a:pt x="484094" y="1883613"/>
                </a:cubicBezTo>
                <a:cubicBezTo>
                  <a:pt x="488576" y="1870166"/>
                  <a:pt x="491957" y="1856300"/>
                  <a:pt x="497541" y="1843272"/>
                </a:cubicBezTo>
                <a:cubicBezTo>
                  <a:pt x="505437" y="1824847"/>
                  <a:pt x="517397" y="1808253"/>
                  <a:pt x="524435" y="1789484"/>
                </a:cubicBezTo>
                <a:cubicBezTo>
                  <a:pt x="541630" y="1743631"/>
                  <a:pt x="525703" y="1721614"/>
                  <a:pt x="578223" y="1695354"/>
                </a:cubicBezTo>
                <a:cubicBezTo>
                  <a:pt x="598666" y="1685133"/>
                  <a:pt x="623047" y="1686389"/>
                  <a:pt x="645459" y="1681907"/>
                </a:cubicBezTo>
                <a:cubicBezTo>
                  <a:pt x="658906" y="1668460"/>
                  <a:pt x="673626" y="1656175"/>
                  <a:pt x="685800" y="1641566"/>
                </a:cubicBezTo>
                <a:cubicBezTo>
                  <a:pt x="696146" y="1629151"/>
                  <a:pt x="700074" y="1611321"/>
                  <a:pt x="712694" y="1601225"/>
                </a:cubicBezTo>
                <a:cubicBezTo>
                  <a:pt x="723762" y="1592370"/>
                  <a:pt x="739588" y="1592260"/>
                  <a:pt x="753035" y="1587778"/>
                </a:cubicBezTo>
                <a:cubicBezTo>
                  <a:pt x="785229" y="1539488"/>
                  <a:pt x="793106" y="1535337"/>
                  <a:pt x="806823" y="1466754"/>
                </a:cubicBezTo>
                <a:cubicBezTo>
                  <a:pt x="808763" y="1457056"/>
                  <a:pt x="821903" y="1376899"/>
                  <a:pt x="833717" y="1359178"/>
                </a:cubicBezTo>
                <a:cubicBezTo>
                  <a:pt x="844266" y="1343355"/>
                  <a:pt x="860612" y="1332284"/>
                  <a:pt x="874059" y="1318837"/>
                </a:cubicBezTo>
                <a:lnTo>
                  <a:pt x="914400" y="1197813"/>
                </a:lnTo>
                <a:cubicBezTo>
                  <a:pt x="918882" y="1184366"/>
                  <a:pt x="914096" y="1160910"/>
                  <a:pt x="927847" y="1157472"/>
                </a:cubicBezTo>
                <a:cubicBezTo>
                  <a:pt x="995386" y="1140587"/>
                  <a:pt x="964102" y="1149869"/>
                  <a:pt x="1021976" y="1130578"/>
                </a:cubicBezTo>
                <a:cubicBezTo>
                  <a:pt x="1063326" y="1047879"/>
                  <a:pt x="1037750" y="1093470"/>
                  <a:pt x="1102659" y="996107"/>
                </a:cubicBezTo>
                <a:cubicBezTo>
                  <a:pt x="1111624" y="982660"/>
                  <a:pt x="1113874" y="959686"/>
                  <a:pt x="1129553" y="955766"/>
                </a:cubicBezTo>
                <a:cubicBezTo>
                  <a:pt x="1205514" y="936776"/>
                  <a:pt x="1165219" y="945943"/>
                  <a:pt x="1250576" y="928872"/>
                </a:cubicBezTo>
                <a:cubicBezTo>
                  <a:pt x="1255058" y="915425"/>
                  <a:pt x="1257684" y="901209"/>
                  <a:pt x="1264023" y="888531"/>
                </a:cubicBezTo>
                <a:cubicBezTo>
                  <a:pt x="1271251" y="874076"/>
                  <a:pt x="1284551" y="863045"/>
                  <a:pt x="1290917" y="848190"/>
                </a:cubicBezTo>
                <a:cubicBezTo>
                  <a:pt x="1298197" y="831203"/>
                  <a:pt x="1291296" y="807469"/>
                  <a:pt x="1304364" y="794401"/>
                </a:cubicBezTo>
                <a:cubicBezTo>
                  <a:pt x="1317432" y="781333"/>
                  <a:pt x="1340223" y="785436"/>
                  <a:pt x="1358153" y="780954"/>
                </a:cubicBezTo>
                <a:cubicBezTo>
                  <a:pt x="1371600" y="767507"/>
                  <a:pt x="1382671" y="751162"/>
                  <a:pt x="1398494" y="740613"/>
                </a:cubicBezTo>
                <a:cubicBezTo>
                  <a:pt x="1410288" y="732750"/>
                  <a:pt x="1426157" y="733505"/>
                  <a:pt x="1438835" y="727166"/>
                </a:cubicBezTo>
                <a:cubicBezTo>
                  <a:pt x="1453290" y="719938"/>
                  <a:pt x="1465729" y="709237"/>
                  <a:pt x="1479176" y="700272"/>
                </a:cubicBezTo>
                <a:cubicBezTo>
                  <a:pt x="1488141" y="673378"/>
                  <a:pt x="1490345" y="643178"/>
                  <a:pt x="1506070" y="619590"/>
                </a:cubicBezTo>
                <a:cubicBezTo>
                  <a:pt x="1537356" y="572661"/>
                  <a:pt x="1556449" y="532595"/>
                  <a:pt x="1600200" y="498566"/>
                </a:cubicBezTo>
                <a:cubicBezTo>
                  <a:pt x="1625714" y="478722"/>
                  <a:pt x="1650218" y="454999"/>
                  <a:pt x="1680882" y="444778"/>
                </a:cubicBezTo>
                <a:cubicBezTo>
                  <a:pt x="1694329" y="440296"/>
                  <a:pt x="1708832" y="438215"/>
                  <a:pt x="1721223" y="431331"/>
                </a:cubicBezTo>
                <a:cubicBezTo>
                  <a:pt x="1749478" y="415633"/>
                  <a:pt x="1801906" y="377542"/>
                  <a:pt x="1801906" y="377542"/>
                </a:cubicBezTo>
                <a:cubicBezTo>
                  <a:pt x="1833282" y="283413"/>
                  <a:pt x="1801906" y="305825"/>
                  <a:pt x="1869141" y="283413"/>
                </a:cubicBezTo>
                <a:cubicBezTo>
                  <a:pt x="1891807" y="249415"/>
                  <a:pt x="1901529" y="242497"/>
                  <a:pt x="1909482" y="202731"/>
                </a:cubicBezTo>
                <a:cubicBezTo>
                  <a:pt x="1915698" y="171651"/>
                  <a:pt x="1905913" y="135341"/>
                  <a:pt x="1922929" y="108601"/>
                </a:cubicBezTo>
                <a:cubicBezTo>
                  <a:pt x="1947827" y="69476"/>
                  <a:pt x="2002583" y="55156"/>
                  <a:pt x="2043953" y="41366"/>
                </a:cubicBezTo>
                <a:cubicBezTo>
                  <a:pt x="2078306" y="-10164"/>
                  <a:pt x="2054686" y="1025"/>
                  <a:pt x="2111188" y="10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99847" y="1896035"/>
            <a:ext cx="2743200" cy="3146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5638800" y="2019300"/>
            <a:ext cx="1828800" cy="800100"/>
          </a:xfrm>
          <a:prstGeom prst="wedgeRoundRectCallout">
            <a:avLst>
              <a:gd name="adj1" fmla="val -114901"/>
              <a:gd name="adj2" fmla="val -3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3 most expensive</a:t>
            </a:r>
            <a:endParaRPr lang="en-US" dirty="0"/>
          </a:p>
        </p:txBody>
      </p:sp>
      <p:sp>
        <p:nvSpPr>
          <p:cNvPr id="29" name="TextBox 28"/>
          <p:cNvSpPr txBox="1"/>
          <p:nvPr/>
        </p:nvSpPr>
        <p:spPr>
          <a:xfrm>
            <a:off x="1149289" y="6022032"/>
            <a:ext cx="7156511" cy="461665"/>
          </a:xfrm>
          <a:prstGeom prst="rect">
            <a:avLst/>
          </a:prstGeom>
          <a:noFill/>
        </p:spPr>
        <p:txBody>
          <a:bodyPr wrap="none" rtlCol="0">
            <a:spAutoFit/>
          </a:bodyPr>
          <a:lstStyle/>
          <a:p>
            <a:r>
              <a:rPr lang="en-US" sz="2400" dirty="0" smtClean="0">
                <a:solidFill>
                  <a:srgbClr val="FF0000"/>
                </a:solidFill>
              </a:rPr>
              <a:t>Relocate Energy Demand to Cheaper Locations (RED-CL)</a:t>
            </a:r>
            <a:endParaRPr lang="en-US" sz="2400" dirty="0">
              <a:solidFill>
                <a:srgbClr val="FF0000"/>
              </a:solidFill>
            </a:endParaRPr>
          </a:p>
        </p:txBody>
      </p:sp>
    </p:spTree>
    <p:extLst>
      <p:ext uri="{BB962C8B-B14F-4D97-AF65-F5344CB8AC3E}">
        <p14:creationId xmlns:p14="http://schemas.microsoft.com/office/powerpoint/2010/main" val="362390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5E-6 4.44444E-6 L -2.5E-6 -0.21922 " pathEditMode="relative" rAng="0" ptsTypes="AA">
                                      <p:cBhvr>
                                        <p:cTn id="12" dur="2000" fill="hold"/>
                                        <p:tgtEl>
                                          <p:spTgt spid="6"/>
                                        </p:tgtEl>
                                        <p:attrNameLst>
                                          <p:attrName>ppt_x</p:attrName>
                                          <p:attrName>ppt_y</p:attrName>
                                        </p:attrNameLst>
                                      </p:cBhvr>
                                      <p:rCtr x="0" y="-10972"/>
                                    </p:animMotion>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2.5E-6 4.44444E-6 L 0.00052 -0.14283 " pathEditMode="relative" rAng="0" ptsTypes="AA">
                                      <p:cBhvr>
                                        <p:cTn id="15" dur="2000" fill="hold"/>
                                        <p:tgtEl>
                                          <p:spTgt spid="4"/>
                                        </p:tgtEl>
                                        <p:attrNameLst>
                                          <p:attrName>ppt_x</p:attrName>
                                          <p:attrName>ppt_y</p:attrName>
                                        </p:attrNameLst>
                                      </p:cBhvr>
                                      <p:rCtr x="17" y="-7153"/>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4"/>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0.0007 -0.00023 L 0.04462 -2.22222E-6 " pathEditMode="relative" rAng="0" ptsTypes="AA">
                                      <p:cBhvr>
                                        <p:cTn id="45" dur="3000" fill="hold"/>
                                        <p:tgtEl>
                                          <p:spTgt spid="24"/>
                                        </p:tgtEl>
                                        <p:attrNameLst>
                                          <p:attrName>ppt_x</p:attrName>
                                          <p:attrName>ppt_y</p:attrName>
                                        </p:attrNameLst>
                                      </p:cBhvr>
                                      <p:rCtr x="2187" y="0"/>
                                    </p:animMotion>
                                  </p:childTnLst>
                                </p:cTn>
                              </p:par>
                              <p:par>
                                <p:cTn id="46" presetID="7" presetClass="emph" presetSubtype="2" fill="hold" nodeType="withEffect">
                                  <p:stCondLst>
                                    <p:cond delay="0"/>
                                  </p:stCondLst>
                                  <p:childTnLst>
                                    <p:animClr clrSpc="rgb" dir="cw">
                                      <p:cBhvr>
                                        <p:cTn id="47" dur="500" fill="hold"/>
                                        <p:tgtEl>
                                          <p:spTgt spid="5"/>
                                        </p:tgtEl>
                                        <p:attrNameLst>
                                          <p:attrName>stroke.color</p:attrName>
                                        </p:attrNameLst>
                                      </p:cBhvr>
                                      <p:to>
                                        <a:srgbClr val="FF0000"/>
                                      </p:to>
                                    </p:animClr>
                                    <p:set>
                                      <p:cBhvr>
                                        <p:cTn id="48" dur="500" fill="hold"/>
                                        <p:tgtEl>
                                          <p:spTgt spid="5"/>
                                        </p:tgtEl>
                                        <p:attrNameLst>
                                          <p:attrName>stroke.on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3000" fill="hold"/>
                                        <p:tgtEl>
                                          <p:spTgt spid="5"/>
                                        </p:tgtEl>
                                        <p:attrNameLst>
                                          <p:attrName>style.color</p:attrName>
                                        </p:attrNameLst>
                                      </p:cBhvr>
                                      <p:to>
                                        <a:schemeClr val="accent1"/>
                                      </p:to>
                                    </p:animClr>
                                    <p:animClr clrSpc="rgb" dir="cw">
                                      <p:cBhvr>
                                        <p:cTn id="51" dur="3000" fill="hold"/>
                                        <p:tgtEl>
                                          <p:spTgt spid="5"/>
                                        </p:tgtEl>
                                        <p:attrNameLst>
                                          <p:attrName>fillcolor</p:attrName>
                                        </p:attrNameLst>
                                      </p:cBhvr>
                                      <p:to>
                                        <a:schemeClr val="accent1"/>
                                      </p:to>
                                    </p:animClr>
                                    <p:set>
                                      <p:cBhvr>
                                        <p:cTn id="52" dur="3000" fill="hold"/>
                                        <p:tgtEl>
                                          <p:spTgt spid="5"/>
                                        </p:tgtEl>
                                        <p:attrNameLst>
                                          <p:attrName>fill.type</p:attrName>
                                        </p:attrNameLst>
                                      </p:cBhvr>
                                      <p:to>
                                        <p:strVal val="solid"/>
                                      </p:to>
                                    </p:set>
                                    <p:set>
                                      <p:cBhvr>
                                        <p:cTn id="53" dur="3000" fill="hold"/>
                                        <p:tgtEl>
                                          <p:spTgt spid="5"/>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1" nodeType="clickEffect">
                                  <p:stCondLst>
                                    <p:cond delay="0"/>
                                  </p:stCondLst>
                                  <p:childTnLst>
                                    <p:animMotion origin="layout" path="M 0.04462 -2.22222E-6 L 0.08872 -0.00023 " pathEditMode="relative" rAng="0" ptsTypes="AA">
                                      <p:cBhvr>
                                        <p:cTn id="57" dur="2000" fill="hold"/>
                                        <p:tgtEl>
                                          <p:spTgt spid="24"/>
                                        </p:tgtEl>
                                        <p:attrNameLst>
                                          <p:attrName>ppt_x</p:attrName>
                                          <p:attrName>ppt_y</p:attrName>
                                        </p:attrNameLst>
                                      </p:cBhvr>
                                      <p:rCtr x="2205" y="-23"/>
                                    </p:animMotion>
                                  </p:childTnLst>
                                </p:cTn>
                              </p:par>
                              <p:par>
                                <p:cTn id="58" presetID="7" presetClass="emph" presetSubtype="2" fill="hold" nodeType="withEffect">
                                  <p:stCondLst>
                                    <p:cond delay="0"/>
                                  </p:stCondLst>
                                  <p:childTnLst>
                                    <p:animClr clrSpc="rgb" dir="cw">
                                      <p:cBhvr>
                                        <p:cTn id="59" dur="500" fill="hold"/>
                                        <p:tgtEl>
                                          <p:spTgt spid="4"/>
                                        </p:tgtEl>
                                        <p:attrNameLst>
                                          <p:attrName>stroke.color</p:attrName>
                                        </p:attrNameLst>
                                      </p:cBhvr>
                                      <p:to>
                                        <a:srgbClr val="FF0000"/>
                                      </p:to>
                                    </p:animClr>
                                    <p:set>
                                      <p:cBhvr>
                                        <p:cTn id="60" dur="500" fill="hold"/>
                                        <p:tgtEl>
                                          <p:spTgt spid="4"/>
                                        </p:tgtEl>
                                        <p:attrNameLst>
                                          <p:attrName>stroke.on</p:attrName>
                                        </p:attrNameLst>
                                      </p:cBhvr>
                                      <p:to>
                                        <p:strVal val="true"/>
                                      </p:to>
                                    </p:set>
                                  </p:childTnLst>
                                </p:cTn>
                              </p:par>
                              <p:par>
                                <p:cTn id="61" presetID="19" presetClass="emph" presetSubtype="0" fill="hold" grpId="1" nodeType="withEffect">
                                  <p:stCondLst>
                                    <p:cond delay="0"/>
                                  </p:stCondLst>
                                  <p:childTnLst>
                                    <p:animClr clrSpc="rgb" dir="cw">
                                      <p:cBhvr override="childStyle">
                                        <p:cTn id="62" dur="3000" fill="hold"/>
                                        <p:tgtEl>
                                          <p:spTgt spid="4"/>
                                        </p:tgtEl>
                                        <p:attrNameLst>
                                          <p:attrName>style.color</p:attrName>
                                        </p:attrNameLst>
                                      </p:cBhvr>
                                      <p:to>
                                        <a:schemeClr val="accent1"/>
                                      </p:to>
                                    </p:animClr>
                                    <p:animClr clrSpc="rgb" dir="cw">
                                      <p:cBhvr>
                                        <p:cTn id="63" dur="3000" fill="hold"/>
                                        <p:tgtEl>
                                          <p:spTgt spid="4"/>
                                        </p:tgtEl>
                                        <p:attrNameLst>
                                          <p:attrName>fillcolor</p:attrName>
                                        </p:attrNameLst>
                                      </p:cBhvr>
                                      <p:to>
                                        <a:schemeClr val="accent1"/>
                                      </p:to>
                                    </p:animClr>
                                    <p:set>
                                      <p:cBhvr>
                                        <p:cTn id="64" dur="3000" fill="hold"/>
                                        <p:tgtEl>
                                          <p:spTgt spid="4"/>
                                        </p:tgtEl>
                                        <p:attrNameLst>
                                          <p:attrName>fill.type</p:attrName>
                                        </p:attrNameLst>
                                      </p:cBhvr>
                                      <p:to>
                                        <p:strVal val="solid"/>
                                      </p:to>
                                    </p:set>
                                    <p:set>
                                      <p:cBhvr>
                                        <p:cTn id="65" dur="3000" fill="hold"/>
                                        <p:tgtEl>
                                          <p:spTgt spid="4"/>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2" nodeType="clickEffect">
                                  <p:stCondLst>
                                    <p:cond delay="0"/>
                                  </p:stCondLst>
                                  <p:childTnLst>
                                    <p:animMotion origin="layout" path="M 0.09063 -2.22222E-6 L 0.13038 -0.00301 " pathEditMode="relative" rAng="0" ptsTypes="AA">
                                      <p:cBhvr>
                                        <p:cTn id="69" dur="2000" fill="hold"/>
                                        <p:tgtEl>
                                          <p:spTgt spid="24"/>
                                        </p:tgtEl>
                                        <p:attrNameLst>
                                          <p:attrName>ppt_x</p:attrName>
                                          <p:attrName>ppt_y</p:attrName>
                                        </p:attrNameLst>
                                      </p:cBhvr>
                                      <p:rCtr x="1979" y="-162"/>
                                    </p:animMotion>
                                  </p:childTnLst>
                                </p:cTn>
                              </p:par>
                              <p:par>
                                <p:cTn id="70" presetID="19" presetClass="emph" presetSubtype="0" fill="hold" grpId="1" nodeType="withEffect">
                                  <p:stCondLst>
                                    <p:cond delay="0"/>
                                  </p:stCondLst>
                                  <p:childTnLst>
                                    <p:animClr clrSpc="rgb" dir="cw">
                                      <p:cBhvr override="childStyle">
                                        <p:cTn id="71" dur="3000" fill="hold"/>
                                        <p:tgtEl>
                                          <p:spTgt spid="6"/>
                                        </p:tgtEl>
                                        <p:attrNameLst>
                                          <p:attrName>style.color</p:attrName>
                                        </p:attrNameLst>
                                      </p:cBhvr>
                                      <p:to>
                                        <a:schemeClr val="accent1"/>
                                      </p:to>
                                    </p:animClr>
                                    <p:animClr clrSpc="rgb" dir="cw">
                                      <p:cBhvr>
                                        <p:cTn id="72" dur="3000" fill="hold"/>
                                        <p:tgtEl>
                                          <p:spTgt spid="6"/>
                                        </p:tgtEl>
                                        <p:attrNameLst>
                                          <p:attrName>fillcolor</p:attrName>
                                        </p:attrNameLst>
                                      </p:cBhvr>
                                      <p:to>
                                        <a:schemeClr val="accent1"/>
                                      </p:to>
                                    </p:animClr>
                                    <p:set>
                                      <p:cBhvr>
                                        <p:cTn id="73" dur="3000" fill="hold"/>
                                        <p:tgtEl>
                                          <p:spTgt spid="6"/>
                                        </p:tgtEl>
                                        <p:attrNameLst>
                                          <p:attrName>fill.type</p:attrName>
                                        </p:attrNameLst>
                                      </p:cBhvr>
                                      <p:to>
                                        <p:strVal val="solid"/>
                                      </p:to>
                                    </p:set>
                                    <p:set>
                                      <p:cBhvr>
                                        <p:cTn id="74" dur="3000" fill="hold"/>
                                        <p:tgtEl>
                                          <p:spTgt spid="6"/>
                                        </p:tgtEl>
                                        <p:attrNameLst>
                                          <p:attrName>fill.on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6"/>
                                        </p:tgtEl>
                                        <p:attrNameLst>
                                          <p:attrName>stroke.color</p:attrName>
                                        </p:attrNameLst>
                                      </p:cBhvr>
                                      <p:to>
                                        <a:srgbClr val="FF0000"/>
                                      </p:to>
                                    </p:animClr>
                                    <p:set>
                                      <p:cBhvr>
                                        <p:cTn id="77" dur="500" fill="hold"/>
                                        <p:tgtEl>
                                          <p:spTgt spid="6"/>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6" grpId="1" animBg="1"/>
      <p:bldP spid="10" grpId="0"/>
      <p:bldP spid="12" grpId="0" animBg="1"/>
      <p:bldP spid="12" grpId="1" animBg="1"/>
      <p:bldP spid="14" grpId="0"/>
      <p:bldP spid="14" grpId="1"/>
      <p:bldP spid="19" grpId="0"/>
      <p:bldP spid="21" grpId="0"/>
      <p:bldP spid="24" grpId="0" animBg="1"/>
      <p:bldP spid="24" grpId="1" animBg="1"/>
      <p:bldP spid="24" grpId="2" animBg="1"/>
      <p:bldP spid="13" grpId="0" animBg="1"/>
      <p:bldP spid="13" grpId="1" animBg="1"/>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4" name="Oval 3"/>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609600" y="1219200"/>
            <a:ext cx="0" cy="21232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713862" y="2115496"/>
            <a:ext cx="2101857" cy="461665"/>
          </a:xfrm>
          <a:prstGeom prst="rect">
            <a:avLst/>
          </a:prstGeom>
          <a:noFill/>
        </p:spPr>
        <p:txBody>
          <a:bodyPr wrap="none" rtlCol="0">
            <a:spAutoFit/>
          </a:bodyPr>
          <a:lstStyle/>
          <a:p>
            <a:r>
              <a:rPr lang="en-US" sz="2400" dirty="0" smtClean="0"/>
              <a:t>Electricity Price</a:t>
            </a:r>
            <a:endParaRPr lang="en-US" sz="2400" dirty="0"/>
          </a:p>
        </p:txBody>
      </p:sp>
      <p:sp>
        <p:nvSpPr>
          <p:cNvPr id="21" name="TextBox 20"/>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23" name="TextBox 22"/>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25" name="Chord 24"/>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3"/>
            <a:endCxn id="11" idx="1"/>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5" idx="1"/>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18604" y="2202875"/>
            <a:ext cx="301686" cy="369332"/>
          </a:xfrm>
          <a:prstGeom prst="rect">
            <a:avLst/>
          </a:prstGeom>
          <a:noFill/>
        </p:spPr>
        <p:txBody>
          <a:bodyPr wrap="none" rtlCol="0">
            <a:spAutoFit/>
          </a:bodyPr>
          <a:lstStyle/>
          <a:p>
            <a:r>
              <a:rPr lang="en-US" dirty="0" smtClean="0"/>
              <a:t>3</a:t>
            </a:r>
            <a:endParaRPr lang="en-US" dirty="0"/>
          </a:p>
        </p:txBody>
      </p:sp>
      <p:sp>
        <p:nvSpPr>
          <p:cNvPr id="32" name="TextBox 31"/>
          <p:cNvSpPr txBox="1"/>
          <p:nvPr/>
        </p:nvSpPr>
        <p:spPr>
          <a:xfrm>
            <a:off x="5597235" y="2417620"/>
            <a:ext cx="301686" cy="369332"/>
          </a:xfrm>
          <a:prstGeom prst="rect">
            <a:avLst/>
          </a:prstGeom>
          <a:noFill/>
        </p:spPr>
        <p:txBody>
          <a:bodyPr wrap="none" rtlCol="0">
            <a:spAutoFit/>
          </a:bodyPr>
          <a:lstStyle/>
          <a:p>
            <a:r>
              <a:rPr lang="en-US" dirty="0" smtClean="0"/>
              <a:t>3</a:t>
            </a:r>
            <a:endParaRPr lang="en-US" dirty="0"/>
          </a:p>
        </p:txBody>
      </p:sp>
      <p:sp>
        <p:nvSpPr>
          <p:cNvPr id="33" name="TextBox 32"/>
          <p:cNvSpPr txBox="1"/>
          <p:nvPr/>
        </p:nvSpPr>
        <p:spPr>
          <a:xfrm>
            <a:off x="6914005" y="2417452"/>
            <a:ext cx="301686" cy="369332"/>
          </a:xfrm>
          <a:prstGeom prst="rect">
            <a:avLst/>
          </a:prstGeom>
          <a:noFill/>
        </p:spPr>
        <p:txBody>
          <a:bodyPr wrap="none" rtlCol="0">
            <a:spAutoFit/>
          </a:bodyPr>
          <a:lstStyle/>
          <a:p>
            <a:r>
              <a:rPr lang="en-US" dirty="0" smtClean="0"/>
              <a:t>1</a:t>
            </a:r>
            <a:endParaRPr lang="en-US" dirty="0"/>
          </a:p>
        </p:txBody>
      </p:sp>
      <p:sp>
        <p:nvSpPr>
          <p:cNvPr id="34" name="Rounded Rectangular Callout 33"/>
          <p:cNvSpPr/>
          <p:nvPr/>
        </p:nvSpPr>
        <p:spPr>
          <a:xfrm>
            <a:off x="357848" y="3810000"/>
            <a:ext cx="1604197" cy="318655"/>
          </a:xfrm>
          <a:prstGeom prst="wedgeRoundRectCallout">
            <a:avLst>
              <a:gd name="adj1" fmla="val 40486"/>
              <a:gd name="adj2" fmla="val -196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35" name="TextBox 34"/>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36" name="TextBox 35"/>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7" name="TextBox 36"/>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8" name="Rounded Rectangular Callout 37"/>
          <p:cNvSpPr/>
          <p:nvPr/>
        </p:nvSpPr>
        <p:spPr>
          <a:xfrm>
            <a:off x="2718604" y="3761510"/>
            <a:ext cx="1452952" cy="277090"/>
          </a:xfrm>
          <a:prstGeom prst="wedgeRoundRectCallout">
            <a:avLst>
              <a:gd name="adj1" fmla="val -47532"/>
              <a:gd name="adj2" fmla="val -230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39" name="Rounded Rectangular Callout 38"/>
          <p:cNvSpPr/>
          <p:nvPr/>
        </p:nvSpPr>
        <p:spPr>
          <a:xfrm>
            <a:off x="4472346" y="3761510"/>
            <a:ext cx="1426291" cy="581890"/>
          </a:xfrm>
          <a:prstGeom prst="wedgeRoundRectCallout">
            <a:avLst>
              <a:gd name="adj1" fmla="val -53860"/>
              <a:gd name="adj2" fmla="val -1318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40" name="Rounded Rectangular Callout 39"/>
          <p:cNvSpPr/>
          <p:nvPr/>
        </p:nvSpPr>
        <p:spPr>
          <a:xfrm>
            <a:off x="5791200" y="838200"/>
            <a:ext cx="1426291" cy="581890"/>
          </a:xfrm>
          <a:prstGeom prst="wedgeRoundRectCallout">
            <a:avLst>
              <a:gd name="adj1" fmla="val -94658"/>
              <a:gd name="adj2" fmla="val 154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41" name="TextBox 40"/>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Rounded Rectangular Callout 42"/>
          <p:cNvSpPr/>
          <p:nvPr/>
        </p:nvSpPr>
        <p:spPr>
          <a:xfrm>
            <a:off x="2388209" y="3477492"/>
            <a:ext cx="1646926" cy="304800"/>
          </a:xfrm>
          <a:prstGeom prst="wedgeRoundRectCallout">
            <a:avLst>
              <a:gd name="adj1" fmla="val 14499"/>
              <a:gd name="adj2" fmla="val -36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44" name="TextBox 43"/>
          <p:cNvSpPr txBox="1"/>
          <p:nvPr/>
        </p:nvSpPr>
        <p:spPr>
          <a:xfrm>
            <a:off x="2297701" y="3772472"/>
            <a:ext cx="4466031" cy="461665"/>
          </a:xfrm>
          <a:prstGeom prst="rect">
            <a:avLst/>
          </a:prstGeom>
          <a:noFill/>
        </p:spPr>
        <p:txBody>
          <a:bodyPr wrap="none" rtlCol="0">
            <a:spAutoFit/>
          </a:bodyPr>
          <a:lstStyle/>
          <a:p>
            <a:r>
              <a:rPr lang="en-US" sz="2400" dirty="0" smtClean="0"/>
              <a:t>Optimal State Trajectory Problem</a:t>
            </a:r>
            <a:endParaRPr lang="en-US" sz="2400" dirty="0"/>
          </a:p>
        </p:txBody>
      </p:sp>
      <p:sp>
        <p:nvSpPr>
          <p:cNvPr id="45" name="TextBox 44"/>
          <p:cNvSpPr txBox="1"/>
          <p:nvPr/>
        </p:nvSpPr>
        <p:spPr>
          <a:xfrm>
            <a:off x="2623227" y="4034135"/>
            <a:ext cx="3777573" cy="461665"/>
          </a:xfrm>
          <a:prstGeom prst="rect">
            <a:avLst/>
          </a:prstGeom>
          <a:noFill/>
        </p:spPr>
        <p:txBody>
          <a:bodyPr wrap="none" rtlCol="0">
            <a:spAutoFit/>
          </a:bodyPr>
          <a:lstStyle/>
          <a:p>
            <a:r>
              <a:rPr lang="en-US" sz="2400" dirty="0" smtClean="0"/>
              <a:t>RED-CL might not be optimal</a:t>
            </a:r>
            <a:endParaRPr lang="en-US" sz="2400" dirty="0"/>
          </a:p>
        </p:txBody>
      </p:sp>
      <p:sp>
        <p:nvSpPr>
          <p:cNvPr id="46" name="Oval 45"/>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Oval 47"/>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9" name="Rounded Rectangle 48"/>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1" name="Oval 50"/>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3" name="Rounded Rectangle 52"/>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Oval 54"/>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7" name="Rounded Rectangle 56"/>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hord 57"/>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ord 58"/>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hord 59"/>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49" idx="3"/>
            <a:endCxn id="53" idx="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3"/>
            <a:endCxn id="57" idx="1"/>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67" name="TextBox 66"/>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9" name="TextBox 68"/>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70" name="TextBox 69"/>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2700059" y="5096101"/>
            <a:ext cx="301686" cy="369332"/>
          </a:xfrm>
          <a:prstGeom prst="rect">
            <a:avLst/>
          </a:prstGeom>
          <a:noFill/>
        </p:spPr>
        <p:txBody>
          <a:bodyPr wrap="none" rtlCol="0">
            <a:spAutoFit/>
          </a:bodyPr>
          <a:lstStyle/>
          <a:p>
            <a:r>
              <a:rPr lang="en-US" dirty="0" smtClean="0"/>
              <a:t>3</a:t>
            </a:r>
            <a:endParaRPr lang="en-US" dirty="0"/>
          </a:p>
        </p:txBody>
      </p:sp>
      <p:sp>
        <p:nvSpPr>
          <p:cNvPr id="72" name="TextBox 71"/>
          <p:cNvSpPr txBox="1"/>
          <p:nvPr/>
        </p:nvSpPr>
        <p:spPr>
          <a:xfrm>
            <a:off x="4879914" y="4923103"/>
            <a:ext cx="301686" cy="369332"/>
          </a:xfrm>
          <a:prstGeom prst="rect">
            <a:avLst/>
          </a:prstGeom>
          <a:noFill/>
        </p:spPr>
        <p:txBody>
          <a:bodyPr wrap="none" rtlCol="0">
            <a:spAutoFit/>
          </a:bodyPr>
          <a:lstStyle/>
          <a:p>
            <a:r>
              <a:rPr lang="en-US" dirty="0" smtClean="0"/>
              <a:t>2</a:t>
            </a:r>
            <a:endParaRPr lang="en-US" dirty="0"/>
          </a:p>
        </p:txBody>
      </p:sp>
      <p:sp>
        <p:nvSpPr>
          <p:cNvPr id="73" name="TextBox 72"/>
          <p:cNvSpPr txBox="1"/>
          <p:nvPr/>
        </p:nvSpPr>
        <p:spPr>
          <a:xfrm>
            <a:off x="7692384" y="4911435"/>
            <a:ext cx="301686" cy="369332"/>
          </a:xfrm>
          <a:prstGeom prst="rect">
            <a:avLst/>
          </a:prstGeom>
          <a:noFill/>
        </p:spPr>
        <p:txBody>
          <a:bodyPr wrap="none" rtlCol="0">
            <a:spAutoFit/>
          </a:bodyPr>
          <a:lstStyle/>
          <a:p>
            <a:r>
              <a:rPr lang="en-US" dirty="0" smtClean="0"/>
              <a:t>2</a:t>
            </a:r>
            <a:endParaRPr lang="en-US" dirty="0"/>
          </a:p>
        </p:txBody>
      </p:sp>
      <p:sp>
        <p:nvSpPr>
          <p:cNvPr id="3" name="Rounded Rectangular Callout 2"/>
          <p:cNvSpPr/>
          <p:nvPr/>
        </p:nvSpPr>
        <p:spPr>
          <a:xfrm>
            <a:off x="357848"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4" name="Rounded Rectangular Callout 73"/>
          <p:cNvSpPr/>
          <p:nvPr/>
        </p:nvSpPr>
        <p:spPr>
          <a:xfrm>
            <a:off x="3622747" y="3581400"/>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75" name="Rounded Rectangular Callout 74"/>
          <p:cNvSpPr/>
          <p:nvPr/>
        </p:nvSpPr>
        <p:spPr>
          <a:xfrm>
            <a:off x="6670747" y="3588327"/>
            <a:ext cx="1939853" cy="713508"/>
          </a:xfrm>
          <a:prstGeom prst="wedgeRoundRectCallout">
            <a:avLst>
              <a:gd name="adj1" fmla="val 593"/>
              <a:gd name="adj2" fmla="val 1091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higher than RED-CL</a:t>
            </a:r>
            <a:endParaRPr lang="en-US" dirty="0"/>
          </a:p>
        </p:txBody>
      </p:sp>
      <p:sp>
        <p:nvSpPr>
          <p:cNvPr id="16" name="TextBox 15"/>
          <p:cNvSpPr txBox="1"/>
          <p:nvPr/>
        </p:nvSpPr>
        <p:spPr>
          <a:xfrm>
            <a:off x="1295400" y="6324600"/>
            <a:ext cx="6887463" cy="461665"/>
          </a:xfrm>
          <a:prstGeom prst="rect">
            <a:avLst/>
          </a:prstGeom>
          <a:noFill/>
        </p:spPr>
        <p:txBody>
          <a:bodyPr wrap="none" rtlCol="0">
            <a:spAutoFit/>
          </a:bodyPr>
          <a:lstStyle/>
          <a:p>
            <a:r>
              <a:rPr lang="en-US" sz="2400" dirty="0" smtClean="0">
                <a:solidFill>
                  <a:srgbClr val="00B050"/>
                </a:solidFill>
              </a:rPr>
              <a:t>Relocate Energy Demand to </a:t>
            </a:r>
            <a:r>
              <a:rPr lang="en-US" sz="2400" b="1" i="1" dirty="0" smtClean="0">
                <a:solidFill>
                  <a:srgbClr val="00B050"/>
                </a:solidFill>
              </a:rPr>
              <a:t>Better</a:t>
            </a:r>
            <a:r>
              <a:rPr lang="en-US" sz="2400" dirty="0" smtClean="0">
                <a:solidFill>
                  <a:srgbClr val="00B050"/>
                </a:solidFill>
              </a:rPr>
              <a:t> Locations (RED-BL)</a:t>
            </a:r>
            <a:endParaRPr lang="en-US" sz="2400" dirty="0">
              <a:solidFill>
                <a:srgbClr val="FF0000"/>
              </a:solidFill>
            </a:endParaRPr>
          </a:p>
        </p:txBody>
      </p:sp>
      <p:sp>
        <p:nvSpPr>
          <p:cNvPr id="18" name="TextBox 17"/>
          <p:cNvSpPr txBox="1"/>
          <p:nvPr/>
        </p:nvSpPr>
        <p:spPr>
          <a:xfrm>
            <a:off x="2667000"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76" name="TextBox 75"/>
          <p:cNvSpPr txBox="1"/>
          <p:nvPr/>
        </p:nvSpPr>
        <p:spPr>
          <a:xfrm>
            <a:off x="5257800" y="3505200"/>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7" name="Rounded Rectangular Callout 26"/>
          <p:cNvSpPr/>
          <p:nvPr/>
        </p:nvSpPr>
        <p:spPr>
          <a:xfrm>
            <a:off x="3038173" y="3976253"/>
            <a:ext cx="2256537" cy="651163"/>
          </a:xfrm>
          <a:prstGeom prst="wedgeRoundRectCallout">
            <a:avLst>
              <a:gd name="adj1" fmla="val -31720"/>
              <a:gd name="adj2" fmla="val 133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costs lower than RED-CL</a:t>
            </a:r>
            <a:endParaRPr lang="en-US" dirty="0"/>
          </a:p>
        </p:txBody>
      </p:sp>
    </p:spTree>
    <p:extLst>
      <p:ext uri="{BB962C8B-B14F-4D97-AF65-F5344CB8AC3E}">
        <p14:creationId xmlns:p14="http://schemas.microsoft.com/office/powerpoint/2010/main" val="173308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3"/>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4"/>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75"/>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6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27"/>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6"/>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8"/>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76"/>
                                        </p:tgtEl>
                                        <p:attrNameLst>
                                          <p:attrName>style.visibility</p:attrName>
                                        </p:attrNameLst>
                                      </p:cBhvr>
                                      <p:to>
                                        <p:strVal val="hidden"/>
                                      </p:to>
                                    </p:set>
                                  </p:childTnLst>
                                </p:cTn>
                              </p:par>
                              <p:par>
                                <p:cTn id="183" presetID="1" presetClass="entr" presetSubtype="0" fill="hold" grpId="0" nodeType="withEffect">
                                  <p:stCondLst>
                                    <p:cond delay="0"/>
                                  </p:stCondLst>
                                  <p:childTnLst>
                                    <p:set>
                                      <p:cBhvr>
                                        <p:cTn id="184" dur="1" fill="hold">
                                          <p:stCondLst>
                                            <p:cond delay="0"/>
                                          </p:stCondLst>
                                        </p:cTn>
                                        <p:tgtEl>
                                          <p:spTgt spid="4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1" grpId="0"/>
      <p:bldP spid="22" grpId="0"/>
      <p:bldP spid="23" grpId="0"/>
      <p:bldP spid="25" grpId="1" animBg="1"/>
      <p:bldP spid="26" grpId="1" animBg="1"/>
      <p:bldP spid="32" grpId="0"/>
      <p:bldP spid="32" grpId="1"/>
      <p:bldP spid="33" grpId="0"/>
      <p:bldP spid="34" grpId="0" animBg="1"/>
      <p:bldP spid="34" grpId="1" animBg="1"/>
      <p:bldP spid="35" grpId="0"/>
      <p:bldP spid="36" grpId="0"/>
      <p:bldP spid="37" grpId="0"/>
      <p:bldP spid="38" grpId="0" animBg="1"/>
      <p:bldP spid="38" grpId="1" animBg="1"/>
      <p:bldP spid="39" grpId="0" animBg="1"/>
      <p:bldP spid="39" grpId="1" animBg="1"/>
      <p:bldP spid="40" grpId="0" animBg="1"/>
      <p:bldP spid="40" grpId="1" animBg="1"/>
      <p:bldP spid="41" grpId="1"/>
      <p:bldP spid="42" grpId="1"/>
      <p:bldP spid="43" grpId="0" animBg="1"/>
      <p:bldP spid="43" grpId="1" animBg="1"/>
      <p:bldP spid="44" grpId="0"/>
      <p:bldP spid="45" grpId="0"/>
      <p:bldP spid="45" grpId="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p:bldP spid="67" grpId="0"/>
      <p:bldP spid="68" grpId="0"/>
      <p:bldP spid="69" grpId="0"/>
      <p:bldP spid="70" grpId="0"/>
      <p:bldP spid="71" grpId="0"/>
      <p:bldP spid="72" grpId="0"/>
      <p:bldP spid="73" grpId="0"/>
      <p:bldP spid="3" grpId="0" animBg="1"/>
      <p:bldP spid="3" grpId="1" animBg="1"/>
      <p:bldP spid="74" grpId="0" animBg="1"/>
      <p:bldP spid="74" grpId="1" animBg="1"/>
      <p:bldP spid="75" grpId="0" animBg="1"/>
      <p:bldP spid="75" grpId="1" animBg="1"/>
      <p:bldP spid="16" grpId="0"/>
      <p:bldP spid="18" grpId="0"/>
      <p:bldP spid="18" grpId="1"/>
      <p:bldP spid="76" grpId="0"/>
      <p:bldP spid="76" grpId="1"/>
      <p:bldP spid="27" grpId="0" animBg="1"/>
      <p:bldP spid="2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5" name="Rounded Rectangular Callout 4"/>
          <p:cNvSpPr/>
          <p:nvPr/>
        </p:nvSpPr>
        <p:spPr>
          <a:xfrm>
            <a:off x="304800" y="4038600"/>
            <a:ext cx="1600200" cy="609600"/>
          </a:xfrm>
          <a:prstGeom prst="wedgeRoundRectCallout">
            <a:avLst>
              <a:gd name="adj1" fmla="val 55236"/>
              <a:gd name="adj2" fmla="val -135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600200" cy="609600"/>
          </a:xfrm>
          <a:prstGeom prst="wedgeRoundRectCallout">
            <a:avLst>
              <a:gd name="adj1" fmla="val -4570"/>
              <a:gd name="adj2" fmla="val -137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705600" y="4038600"/>
            <a:ext cx="2057400" cy="381000"/>
          </a:xfrm>
          <a:prstGeom prst="wedgeRoundRectCallout">
            <a:avLst>
              <a:gd name="adj1" fmla="val -5528"/>
              <a:gd name="adj2" fmla="val -153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10" name="Right Brace 9"/>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419600" y="4114800"/>
            <a:ext cx="1393879" cy="304800"/>
          </a:xfrm>
          <a:prstGeom prst="wedgeRoundRectCallout">
            <a:avLst>
              <a:gd name="adj1" fmla="val 740"/>
              <a:gd name="adj2" fmla="val -200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4" name="Rounded Rectangular Callout 13"/>
          <p:cNvSpPr/>
          <p:nvPr/>
        </p:nvSpPr>
        <p:spPr>
          <a:xfrm>
            <a:off x="5715001" y="1466527"/>
            <a:ext cx="1222428" cy="342900"/>
          </a:xfrm>
          <a:prstGeom prst="wedgeRoundRectCallout">
            <a:avLst>
              <a:gd name="adj1" fmla="val -6535"/>
              <a:gd name="adj2" fmla="val 2682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5" name="Rounded Rectangular Callout 14"/>
          <p:cNvSpPr/>
          <p:nvPr/>
        </p:nvSpPr>
        <p:spPr>
          <a:xfrm>
            <a:off x="3352800" y="2133600"/>
            <a:ext cx="2209800" cy="457200"/>
          </a:xfrm>
          <a:prstGeom prst="wedgeRoundRectCallout">
            <a:avLst>
              <a:gd name="adj1" fmla="val 75264"/>
              <a:gd name="adj2" fmla="val 1646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6" name="Rounded Rectangular Callout 15"/>
          <p:cNvSpPr/>
          <p:nvPr/>
        </p:nvSpPr>
        <p:spPr>
          <a:xfrm>
            <a:off x="873071" y="1219200"/>
            <a:ext cx="2479729" cy="590873"/>
          </a:xfrm>
          <a:prstGeom prst="wedgeRoundRectCallout">
            <a:avLst>
              <a:gd name="adj1" fmla="val 67292"/>
              <a:gd name="adj2" fmla="val 238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97417"/>
              <a:gd name="adj2" fmla="val 2175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Tree>
    <p:extLst>
      <p:ext uri="{BB962C8B-B14F-4D97-AF65-F5344CB8AC3E}">
        <p14:creationId xmlns:p14="http://schemas.microsoft.com/office/powerpoint/2010/main" val="17526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0" name="TextBox 29"/>
          <p:cNvSpPr txBox="1"/>
          <p:nvPr/>
        </p:nvSpPr>
        <p:spPr>
          <a:xfrm>
            <a:off x="152400" y="2900082"/>
            <a:ext cx="2776979" cy="369332"/>
          </a:xfrm>
          <a:prstGeom prst="rect">
            <a:avLst/>
          </a:prstGeom>
          <a:noFill/>
        </p:spPr>
        <p:txBody>
          <a:bodyPr wrap="none" rtlCol="0">
            <a:spAutoFit/>
          </a:bodyPr>
          <a:lstStyle/>
          <a:p>
            <a:r>
              <a:rPr lang="en-US" dirty="0">
                <a:solidFill>
                  <a:prstClr val="black"/>
                </a:solidFill>
              </a:rPr>
              <a:t>LI: Local Optimal with Idling</a:t>
            </a:r>
          </a:p>
        </p:txBody>
      </p:sp>
      <p:sp>
        <p:nvSpPr>
          <p:cNvPr id="32" name="TextBox 31"/>
          <p:cNvSpPr txBox="1"/>
          <p:nvPr/>
        </p:nvSpPr>
        <p:spPr>
          <a:xfrm>
            <a:off x="169182" y="4439907"/>
            <a:ext cx="3494418" cy="369332"/>
          </a:xfrm>
          <a:prstGeom prst="rect">
            <a:avLst/>
          </a:prstGeom>
          <a:noFill/>
        </p:spPr>
        <p:txBody>
          <a:bodyPr wrap="none" rtlCol="0">
            <a:spAutoFit/>
          </a:bodyPr>
          <a:lstStyle/>
          <a:p>
            <a:r>
              <a:rPr lang="en-US" dirty="0">
                <a:solidFill>
                  <a:prstClr val="black"/>
                </a:solidFill>
              </a:rPr>
              <a:t>LD: Local Optimal with Deactivation</a:t>
            </a:r>
          </a:p>
        </p:txBody>
      </p:sp>
      <p:sp>
        <p:nvSpPr>
          <p:cNvPr id="33" name="TextBox 32"/>
          <p:cNvSpPr txBox="1"/>
          <p:nvPr/>
        </p:nvSpPr>
        <p:spPr>
          <a:xfrm>
            <a:off x="169182" y="5838727"/>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34" name="TextBox 33"/>
          <p:cNvSpPr txBox="1"/>
          <p:nvPr/>
        </p:nvSpPr>
        <p:spPr>
          <a:xfrm>
            <a:off x="169182" y="152400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124" name="Group 123"/>
          <p:cNvGrpSpPr/>
          <p:nvPr/>
        </p:nvGrpSpPr>
        <p:grpSpPr>
          <a:xfrm>
            <a:off x="4267200" y="2703206"/>
            <a:ext cx="4636331" cy="896817"/>
            <a:chOff x="4267200" y="2456373"/>
            <a:chExt cx="4636331" cy="896817"/>
          </a:xfrm>
        </p:grpSpPr>
        <p:sp>
          <p:nvSpPr>
            <p:cNvPr id="4" name="Oval 3"/>
            <p:cNvSpPr/>
            <p:nvPr/>
          </p:nvSpPr>
          <p:spPr>
            <a:xfrm>
              <a:off x="5163069" y="258423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4732910" y="284804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4302751" y="252758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Rounded Rectangle 6"/>
            <p:cNvSpPr/>
            <p:nvPr/>
          </p:nvSpPr>
          <p:spPr>
            <a:xfrm>
              <a:off x="4267200"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7113"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26954" y="249198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 name="Oval 9"/>
            <p:cNvSpPr/>
            <p:nvPr/>
          </p:nvSpPr>
          <p:spPr>
            <a:xfrm>
              <a:off x="5996795"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 name="Rounded Rectangle 10"/>
            <p:cNvSpPr/>
            <p:nvPr/>
          </p:nvSpPr>
          <p:spPr>
            <a:xfrm>
              <a:off x="5961244" y="245637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12478" y="291926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Oval 12"/>
            <p:cNvSpPr/>
            <p:nvPr/>
          </p:nvSpPr>
          <p:spPr>
            <a:xfrm>
              <a:off x="8082319" y="249841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Oval 13"/>
            <p:cNvSpPr/>
            <p:nvPr/>
          </p:nvSpPr>
          <p:spPr>
            <a:xfrm>
              <a:off x="7652160" y="270562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616609" y="245637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p:cNvSpPr/>
            <p:nvPr/>
          </p:nvSpPr>
          <p:spPr>
            <a:xfrm>
              <a:off x="5175014" y="2597344"/>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7" idx="3"/>
              <a:endCxn id="11" idx="1"/>
            </p:cNvCxnSpPr>
            <p:nvPr/>
          </p:nvCxnSpPr>
          <p:spPr>
            <a:xfrm>
              <a:off x="5554122" y="287394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5" idx="1"/>
            </p:cNvCxnSpPr>
            <p:nvPr/>
          </p:nvCxnSpPr>
          <p:spPr>
            <a:xfrm flipV="1">
              <a:off x="7248166" y="287394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41663" y="2549530"/>
              <a:ext cx="176499" cy="203782"/>
            </a:xfrm>
            <a:prstGeom prst="rect">
              <a:avLst/>
            </a:prstGeom>
            <a:noFill/>
          </p:spPr>
          <p:txBody>
            <a:bodyPr wrap="none" rtlCol="0">
              <a:spAutoFit/>
            </a:bodyPr>
            <a:lstStyle/>
            <a:p>
              <a:r>
                <a:rPr lang="en-US" dirty="0" smtClean="0"/>
                <a:t>3</a:t>
              </a:r>
              <a:endParaRPr lang="en-US" dirty="0"/>
            </a:p>
          </p:txBody>
        </p:sp>
        <p:sp>
          <p:nvSpPr>
            <p:cNvPr id="22" name="TextBox 21"/>
            <p:cNvSpPr txBox="1"/>
            <p:nvPr/>
          </p:nvSpPr>
          <p:spPr>
            <a:xfrm>
              <a:off x="6934056" y="2680724"/>
              <a:ext cx="176499" cy="203782"/>
            </a:xfrm>
            <a:prstGeom prst="rect">
              <a:avLst/>
            </a:prstGeom>
            <a:noFill/>
          </p:spPr>
          <p:txBody>
            <a:bodyPr wrap="none" rtlCol="0">
              <a:spAutoFit/>
            </a:bodyPr>
            <a:lstStyle/>
            <a:p>
              <a:r>
                <a:rPr lang="en-US" dirty="0" smtClean="0"/>
                <a:t>3</a:t>
              </a:r>
              <a:endParaRPr lang="en-US" dirty="0"/>
            </a:p>
          </p:txBody>
        </p:sp>
        <p:sp>
          <p:nvSpPr>
            <p:cNvPr id="23" name="TextBox 22"/>
            <p:cNvSpPr txBox="1"/>
            <p:nvPr/>
          </p:nvSpPr>
          <p:spPr>
            <a:xfrm>
              <a:off x="7697644" y="2677095"/>
              <a:ext cx="176499" cy="20378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5087669" y="2983858"/>
              <a:ext cx="418704" cy="369332"/>
            </a:xfrm>
            <a:prstGeom prst="rect">
              <a:avLst/>
            </a:prstGeom>
            <a:noFill/>
          </p:spPr>
          <p:txBody>
            <a:bodyPr wrap="none" rtlCol="0">
              <a:spAutoFit/>
            </a:bodyPr>
            <a:lstStyle/>
            <a:p>
              <a:r>
                <a:rPr lang="en-US" dirty="0" smtClean="0"/>
                <a:t>20</a:t>
              </a:r>
              <a:endParaRPr lang="en-US" dirty="0"/>
            </a:p>
          </p:txBody>
        </p:sp>
        <p:sp>
          <p:nvSpPr>
            <p:cNvPr id="25" name="TextBox 24"/>
            <p:cNvSpPr txBox="1"/>
            <p:nvPr/>
          </p:nvSpPr>
          <p:spPr>
            <a:xfrm>
              <a:off x="6654898" y="2969570"/>
              <a:ext cx="418704" cy="369332"/>
            </a:xfrm>
            <a:prstGeom prst="rect">
              <a:avLst/>
            </a:prstGeom>
            <a:noFill/>
          </p:spPr>
          <p:txBody>
            <a:bodyPr wrap="none" rtlCol="0">
              <a:spAutoFit/>
            </a:bodyPr>
            <a:lstStyle/>
            <a:p>
              <a:r>
                <a:rPr lang="en-US" dirty="0" smtClean="0"/>
                <a:t>18</a:t>
              </a:r>
              <a:endParaRPr lang="en-US" dirty="0"/>
            </a:p>
          </p:txBody>
        </p:sp>
        <p:sp>
          <p:nvSpPr>
            <p:cNvPr id="26" name="TextBox 25"/>
            <p:cNvSpPr txBox="1"/>
            <p:nvPr/>
          </p:nvSpPr>
          <p:spPr>
            <a:xfrm>
              <a:off x="8112545" y="2971397"/>
              <a:ext cx="418704" cy="369332"/>
            </a:xfrm>
            <a:prstGeom prst="rect">
              <a:avLst/>
            </a:prstGeom>
            <a:noFill/>
          </p:spPr>
          <p:txBody>
            <a:bodyPr wrap="none" rtlCol="0">
              <a:spAutoFit/>
            </a:bodyPr>
            <a:lstStyle/>
            <a:p>
              <a:r>
                <a:rPr lang="en-US" dirty="0" smtClean="0"/>
                <a:t>18</a:t>
              </a:r>
              <a:endParaRPr lang="en-US" dirty="0"/>
            </a:p>
          </p:txBody>
        </p:sp>
        <p:sp>
          <p:nvSpPr>
            <p:cNvPr id="27" name="TextBox 26"/>
            <p:cNvSpPr txBox="1"/>
            <p:nvPr/>
          </p:nvSpPr>
          <p:spPr>
            <a:xfrm>
              <a:off x="5587236" y="2555909"/>
              <a:ext cx="301686" cy="369332"/>
            </a:xfrm>
            <a:prstGeom prst="rect">
              <a:avLst/>
            </a:prstGeom>
            <a:noFill/>
          </p:spPr>
          <p:txBody>
            <a:bodyPr wrap="none" rtlCol="0">
              <a:spAutoFit/>
            </a:bodyPr>
            <a:lstStyle/>
            <a:p>
              <a:r>
                <a:rPr lang="en-US" dirty="0" smtClean="0"/>
                <a:t>0</a:t>
              </a:r>
              <a:endParaRPr lang="en-US" dirty="0"/>
            </a:p>
          </p:txBody>
        </p:sp>
        <p:sp>
          <p:nvSpPr>
            <p:cNvPr id="28" name="TextBox 27"/>
            <p:cNvSpPr txBox="1"/>
            <p:nvPr/>
          </p:nvSpPr>
          <p:spPr>
            <a:xfrm>
              <a:off x="7238521" y="2559287"/>
              <a:ext cx="301686" cy="369332"/>
            </a:xfrm>
            <a:prstGeom prst="rect">
              <a:avLst/>
            </a:prstGeom>
            <a:noFill/>
          </p:spPr>
          <p:txBody>
            <a:bodyPr wrap="none" rtlCol="0">
              <a:spAutoFit/>
            </a:bodyPr>
            <a:lstStyle/>
            <a:p>
              <a:r>
                <a:rPr lang="en-US" dirty="0" smtClean="0"/>
                <a:t>0</a:t>
              </a:r>
              <a:endParaRPr lang="en-US" dirty="0"/>
            </a:p>
          </p:txBody>
        </p:sp>
        <p:sp>
          <p:nvSpPr>
            <p:cNvPr id="112" name="Chord 111"/>
            <p:cNvSpPr/>
            <p:nvPr/>
          </p:nvSpPr>
          <p:spPr>
            <a:xfrm>
              <a:off x="6867457" y="2715979"/>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hord 112"/>
            <p:cNvSpPr/>
            <p:nvPr/>
          </p:nvSpPr>
          <p:spPr>
            <a:xfrm>
              <a:off x="7660895" y="271349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p:cNvGrpSpPr/>
          <p:nvPr/>
        </p:nvGrpSpPr>
        <p:grpSpPr>
          <a:xfrm>
            <a:off x="4267200" y="1309688"/>
            <a:ext cx="4636331" cy="900112"/>
            <a:chOff x="4267200" y="1309688"/>
            <a:chExt cx="4636331" cy="900112"/>
          </a:xfrm>
        </p:grpSpPr>
        <p:sp>
          <p:nvSpPr>
            <p:cNvPr id="63" name="Oval 62"/>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ounded Rectangle 65"/>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66" idx="3"/>
              <a:endCxn id="70"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3"/>
              <a:endCxn id="74"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82" name="TextBox 81"/>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84" name="TextBox 83"/>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85" name="TextBox 84"/>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86" name="TextBox 85"/>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95" name="Oval 94"/>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hord 102"/>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hord 104"/>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hord 105"/>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hord 106"/>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hord 107"/>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hord 108"/>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119" name="TextBox 11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120" name="TextBox 11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121" name="TextBox 12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grpSp>
        <p:nvGrpSpPr>
          <p:cNvPr id="126" name="Group 125"/>
          <p:cNvGrpSpPr/>
          <p:nvPr/>
        </p:nvGrpSpPr>
        <p:grpSpPr>
          <a:xfrm>
            <a:off x="4267194" y="4191000"/>
            <a:ext cx="4636331" cy="896817"/>
            <a:chOff x="4267200" y="3508256"/>
            <a:chExt cx="4636331" cy="896817"/>
          </a:xfrm>
        </p:grpSpPr>
        <p:sp>
          <p:nvSpPr>
            <p:cNvPr id="127" name="Oval 126"/>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Oval 127"/>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9" name="Oval 128"/>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0" name="Rounded Rectangle 129"/>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3" name="Oval 132"/>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4" name="Rounded Rectangle 133"/>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6" name="Oval 135"/>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7" name="Oval 136"/>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a:stCxn id="130" idx="3"/>
              <a:endCxn id="134"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3"/>
              <a:endCxn id="138"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142" name="TextBox 141"/>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143" name="TextBox 142"/>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144" name="TextBox 143"/>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145" name="TextBox 144"/>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146" name="TextBox 145"/>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147" name="TextBox 146"/>
            <p:cNvSpPr txBox="1"/>
            <p:nvPr/>
          </p:nvSpPr>
          <p:spPr>
            <a:xfrm>
              <a:off x="5587236" y="3607792"/>
              <a:ext cx="301686" cy="369332"/>
            </a:xfrm>
            <a:prstGeom prst="rect">
              <a:avLst/>
            </a:prstGeom>
            <a:noFill/>
          </p:spPr>
          <p:txBody>
            <a:bodyPr wrap="none" rtlCol="0">
              <a:spAutoFit/>
            </a:bodyPr>
            <a:lstStyle/>
            <a:p>
              <a:r>
                <a:rPr lang="en-US" dirty="0" smtClean="0"/>
                <a:t>8</a:t>
              </a:r>
              <a:endParaRPr lang="en-US" dirty="0"/>
            </a:p>
          </p:txBody>
        </p:sp>
        <p:sp>
          <p:nvSpPr>
            <p:cNvPr id="148" name="TextBox 147"/>
            <p:cNvSpPr txBox="1"/>
            <p:nvPr/>
          </p:nvSpPr>
          <p:spPr>
            <a:xfrm>
              <a:off x="7238521" y="3609976"/>
              <a:ext cx="301686" cy="369332"/>
            </a:xfrm>
            <a:prstGeom prst="rect">
              <a:avLst/>
            </a:prstGeom>
            <a:noFill/>
          </p:spPr>
          <p:txBody>
            <a:bodyPr wrap="none" rtlCol="0">
              <a:spAutoFit/>
            </a:bodyPr>
            <a:lstStyle/>
            <a:p>
              <a:r>
                <a:rPr lang="en-US" dirty="0" smtClean="0"/>
                <a:t>6</a:t>
              </a:r>
              <a:endParaRPr lang="en-US" dirty="0"/>
            </a:p>
          </p:txBody>
        </p:sp>
        <p:sp>
          <p:nvSpPr>
            <p:cNvPr id="149" name="Chord 148"/>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hord 149"/>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hord 150"/>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67194" y="5632633"/>
            <a:ext cx="4636331" cy="896817"/>
            <a:chOff x="4267194" y="5632633"/>
            <a:chExt cx="4636331" cy="896817"/>
          </a:xfrm>
        </p:grpSpPr>
        <p:sp>
          <p:nvSpPr>
            <p:cNvPr id="153" name="Oval 15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Oval 15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5" name="Oval 15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6" name="Rounded Rectangle 15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9" name="Oval 15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0" name="Rounded Rectangle 15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2" name="Oval 16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3" name="Oval 162"/>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56" idx="3"/>
              <a:endCxn id="16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3"/>
              <a:endCxn id="164"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168" name="TextBox 167"/>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169" name="TextBox 168"/>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170" name="TextBox 169"/>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171" name="TextBox 170"/>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172" name="TextBox 171"/>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173" name="TextBox 172"/>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175" name="Chord 174"/>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hord 175"/>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hord 176"/>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03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RED-BL close to ideal savings</a:t>
            </a:r>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Falsely predicts high savings</a:t>
            </a:r>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Actual savings 10.35% lower</a:t>
            </a:r>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50% over provisioning =&gt; 26% Savings</a:t>
            </a:r>
          </a:p>
        </p:txBody>
      </p:sp>
    </p:spTree>
    <p:extLst>
      <p:ext uri="{BB962C8B-B14F-4D97-AF65-F5344CB8AC3E}">
        <p14:creationId xmlns:p14="http://schemas.microsoft.com/office/powerpoint/2010/main" val="350792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105400" y="5105400"/>
            <a:ext cx="3886200" cy="457200"/>
          </a:xfrm>
          <a:prstGeom prst="wedgeRoundRectCallout">
            <a:avLst>
              <a:gd name="adj1" fmla="val 46243"/>
              <a:gd name="adj2" fmla="val 193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5" name="Rounded Rectangular Callout 4"/>
          <p:cNvSpPr/>
          <p:nvPr/>
        </p:nvSpPr>
        <p:spPr>
          <a:xfrm>
            <a:off x="1676400" y="5105400"/>
            <a:ext cx="2133600" cy="381000"/>
          </a:xfrm>
          <a:prstGeom prst="wedgeRoundRectCallout">
            <a:avLst>
              <a:gd name="adj1" fmla="val -82880"/>
              <a:gd name="adj2" fmla="val 2630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
        <p:nvSpPr>
          <p:cNvPr id="6" name="Rounded Rectangular Callout 5"/>
          <p:cNvSpPr/>
          <p:nvPr/>
        </p:nvSpPr>
        <p:spPr>
          <a:xfrm>
            <a:off x="6172200" y="1181100"/>
            <a:ext cx="2209800" cy="685800"/>
          </a:xfrm>
          <a:prstGeom prst="wedgeRoundRectCallout">
            <a:avLst>
              <a:gd name="adj1" fmla="val 68102"/>
              <a:gd name="adj2" fmla="val 169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Near optimal savings</a:t>
            </a:r>
            <a:endParaRPr lang="en-US" dirty="0"/>
          </a:p>
        </p:txBody>
      </p:sp>
      <p:sp>
        <p:nvSpPr>
          <p:cNvPr id="7" name="Rounded Rectangular Callout 6"/>
          <p:cNvSpPr/>
          <p:nvPr/>
        </p:nvSpPr>
        <p:spPr>
          <a:xfrm>
            <a:off x="3657600" y="1123950"/>
            <a:ext cx="2214562" cy="495300"/>
          </a:xfrm>
          <a:prstGeom prst="wedgeRoundRectCallout">
            <a:avLst>
              <a:gd name="adj1" fmla="val -55960"/>
              <a:gd name="adj2" fmla="val 277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Gap widens rapidly</a:t>
            </a:r>
            <a:endParaRPr lang="en-US" dirty="0"/>
          </a:p>
        </p:txBody>
      </p:sp>
      <p:sp>
        <p:nvSpPr>
          <p:cNvPr id="8" name="Right Brace 7"/>
          <p:cNvSpPr/>
          <p:nvPr/>
        </p:nvSpPr>
        <p:spPr>
          <a:xfrm>
            <a:off x="3352800" y="2452048"/>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9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Two </a:t>
            </a:r>
            <a:r>
              <a:rPr lang="en-US" smtClean="0"/>
              <a:t>case studies</a:t>
            </a:r>
          </a:p>
          <a:p>
            <a:r>
              <a:rPr lang="en-US" smtClean="0"/>
              <a:t>Conclusions </a:t>
            </a:r>
            <a:r>
              <a:rPr lang="en-US" dirty="0" smtClean="0"/>
              <a:t>and future work</a:t>
            </a:r>
            <a:endParaRPr lang="en-US" dirty="0"/>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7" name="Rounded Rectangular Callout 6"/>
          <p:cNvSpPr/>
          <p:nvPr/>
        </p:nvSpPr>
        <p:spPr>
          <a:xfrm>
            <a:off x="3733800" y="1066800"/>
            <a:ext cx="2819400" cy="685800"/>
          </a:xfrm>
          <a:prstGeom prst="wedgeRoundRectCallout">
            <a:avLst>
              <a:gd name="adj1" fmla="val -66744"/>
              <a:gd name="adj2" fmla="val 2468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Cost savings over full data center (de)activation</a:t>
            </a:r>
          </a:p>
        </p:txBody>
      </p:sp>
      <p:sp>
        <p:nvSpPr>
          <p:cNvPr id="8" name="TextBox 7"/>
          <p:cNvSpPr txBox="1"/>
          <p:nvPr/>
        </p:nvSpPr>
        <p:spPr>
          <a:xfrm>
            <a:off x="4479497" y="2052935"/>
            <a:ext cx="4159087" cy="461665"/>
          </a:xfrm>
          <a:prstGeom prst="rect">
            <a:avLst/>
          </a:prstGeom>
          <a:noFill/>
          <a:ln>
            <a:solidFill>
              <a:schemeClr val="accent1"/>
            </a:solidFill>
          </a:ln>
        </p:spPr>
        <p:txBody>
          <a:bodyPr wrap="none" rtlCol="0">
            <a:spAutoFit/>
          </a:bodyPr>
          <a:lstStyle/>
          <a:p>
            <a:r>
              <a:rPr lang="en-US" sz="2400" dirty="0">
                <a:solidFill>
                  <a:prstClr val="black"/>
                </a:solidFill>
              </a:rPr>
              <a:t>Opportunity for greater </a:t>
            </a:r>
            <a:r>
              <a:rPr lang="en-US" sz="2400" dirty="0" smtClean="0">
                <a:solidFill>
                  <a:prstClr val="black"/>
                </a:solidFill>
              </a:rPr>
              <a:t>savings</a:t>
            </a:r>
            <a:endParaRPr lang="en-US" sz="2400" dirty="0">
              <a:solidFill>
                <a:prstClr val="black"/>
              </a:solidFill>
            </a:endParaRPr>
          </a:p>
        </p:txBody>
      </p:sp>
    </p:spTree>
    <p:extLst>
      <p:ext uri="{BB962C8B-B14F-4D97-AF65-F5344CB8AC3E}">
        <p14:creationId xmlns:p14="http://schemas.microsoft.com/office/powerpoint/2010/main" val="2374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1"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97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41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
        <p:nvSpPr>
          <p:cNvPr id="4" name="TextBox 3"/>
          <p:cNvSpPr txBox="1"/>
          <p:nvPr/>
        </p:nvSpPr>
        <p:spPr>
          <a:xfrm>
            <a:off x="685800" y="6019800"/>
            <a:ext cx="8122223" cy="461665"/>
          </a:xfrm>
          <a:prstGeom prst="rect">
            <a:avLst/>
          </a:prstGeom>
          <a:noFill/>
        </p:spPr>
        <p:txBody>
          <a:bodyPr wrap="none" rtlCol="0">
            <a:spAutoFit/>
          </a:bodyPr>
          <a:lstStyle/>
          <a:p>
            <a:r>
              <a:rPr lang="en-US" sz="2400" dirty="0" smtClean="0">
                <a:solidFill>
                  <a:srgbClr val="FF0000"/>
                </a:solidFill>
              </a:rPr>
              <a:t>Can we apply this optimization “machinery” to other networks?</a:t>
            </a:r>
            <a:endParaRPr lang="en-US" sz="2400" dirty="0">
              <a:solidFill>
                <a:srgbClr val="FF0000"/>
              </a:solidFill>
            </a:endParaRPr>
          </a:p>
        </p:txBody>
      </p:sp>
    </p:spTree>
    <p:extLst>
      <p:ext uri="{BB962C8B-B14F-4D97-AF65-F5344CB8AC3E}">
        <p14:creationId xmlns:p14="http://schemas.microsoft.com/office/powerpoint/2010/main" val="37235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6017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600200" y="24384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90600" y="56388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066800" y="4475430"/>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057400"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1676400" y="5257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124200" y="41148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a:endCxn id="11" idx="0"/>
          </p:cNvCxnSpPr>
          <p:nvPr/>
        </p:nvCxnSpPr>
        <p:spPr>
          <a:xfrm>
            <a:off x="1905000" y="26949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11" idx="1"/>
          </p:cNvCxnSpPr>
          <p:nvPr/>
        </p:nvCxnSpPr>
        <p:spPr>
          <a:xfrm>
            <a:off x="1447800" y="32283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2"/>
          </p:cNvCxnSpPr>
          <p:nvPr/>
        </p:nvCxnSpPr>
        <p:spPr>
          <a:xfrm flipV="1">
            <a:off x="1828800" y="35052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2743200" y="33147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1371600" y="47319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3"/>
            <a:endCxn id="12" idx="1"/>
          </p:cNvCxnSpPr>
          <p:nvPr/>
        </p:nvCxnSpPr>
        <p:spPr>
          <a:xfrm>
            <a:off x="914400" y="52653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12" idx="2"/>
          </p:cNvCxnSpPr>
          <p:nvPr/>
        </p:nvCxnSpPr>
        <p:spPr>
          <a:xfrm flipV="1">
            <a:off x="1295400" y="56388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2362200" y="44958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2200689" y="1447800"/>
            <a:ext cx="2209800" cy="609600"/>
          </a:xfrm>
          <a:prstGeom prst="wedgeRoundRectCallout">
            <a:avLst>
              <a:gd name="adj1" fmla="val -65810"/>
              <a:gd name="adj2" fmla="val 116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15%-80% of total power consumption</a:t>
            </a:r>
            <a:endParaRPr lang="en-US" dirty="0"/>
          </a:p>
        </p:txBody>
      </p:sp>
      <p:pic>
        <p:nvPicPr>
          <p:cNvPr id="2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781800" y="2909557"/>
            <a:ext cx="1752600" cy="2949923"/>
          </a:xfrm>
          <a:prstGeom prst="rect">
            <a:avLst/>
          </a:prstGeom>
          <a:noFill/>
        </p:spPr>
      </p:pic>
      <p:sp>
        <p:nvSpPr>
          <p:cNvPr id="24" name="Rounded Rectangular Callout 23"/>
          <p:cNvSpPr/>
          <p:nvPr/>
        </p:nvSpPr>
        <p:spPr>
          <a:xfrm>
            <a:off x="4724400" y="1752600"/>
            <a:ext cx="2057400" cy="942315"/>
          </a:xfrm>
          <a:prstGeom prst="wedgeRoundRectCallout">
            <a:avLst>
              <a:gd name="adj1" fmla="val 84803"/>
              <a:gd name="adj2" fmla="val 120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25" name="Rounded Rectangular Callout 24"/>
          <p:cNvSpPr/>
          <p:nvPr/>
        </p:nvSpPr>
        <p:spPr>
          <a:xfrm>
            <a:off x="4410489" y="3858283"/>
            <a:ext cx="1914111" cy="873661"/>
          </a:xfrm>
          <a:prstGeom prst="wedgeRoundRectCallout">
            <a:avLst>
              <a:gd name="adj1" fmla="val 108635"/>
              <a:gd name="adj2" fmla="val -1027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Built-in, optional power saving mode =&gt; RP</a:t>
            </a:r>
            <a:endParaRPr lang="en-US" dirty="0"/>
          </a:p>
        </p:txBody>
      </p:sp>
    </p:spTree>
    <p:extLst>
      <p:ext uri="{BB962C8B-B14F-4D97-AF65-F5344CB8AC3E}">
        <p14:creationId xmlns:p14="http://schemas.microsoft.com/office/powerpoint/2010/main" val="452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22" grpId="0" animBg="1"/>
      <p:bldP spid="22" grpId="1" animBg="1"/>
      <p:bldP spid="24" grpId="0" animBg="1"/>
      <p:bldP spid="24" grpId="1"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Consumption Model and RP</a:t>
            </a:r>
            <a:endParaRPr lang="en-US" dirty="0"/>
          </a:p>
        </p:txBody>
      </p:sp>
      <p:cxnSp>
        <p:nvCxnSpPr>
          <p:cNvPr id="4" name="Straight Arrow Connector 3"/>
          <p:cNvCxnSpPr/>
          <p:nvPr/>
        </p:nvCxnSpPr>
        <p:spPr>
          <a:xfrm flipV="1">
            <a:off x="3136666" y="15240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3136666" y="44312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590800" y="2039626"/>
            <a:ext cx="533400" cy="2260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590895" y="289103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11" name="TextBox 10"/>
          <p:cNvSpPr txBox="1"/>
          <p:nvPr/>
        </p:nvSpPr>
        <p:spPr>
          <a:xfrm>
            <a:off x="3828895" y="4572000"/>
            <a:ext cx="1657505" cy="369332"/>
          </a:xfrm>
          <a:prstGeom prst="rect">
            <a:avLst/>
          </a:prstGeom>
          <a:solidFill>
            <a:schemeClr val="bg1"/>
          </a:solidFill>
        </p:spPr>
        <p:txBody>
          <a:bodyPr wrap="none" rtlCol="0">
            <a:spAutoFit/>
          </a:bodyPr>
          <a:lstStyle/>
          <a:p>
            <a:r>
              <a:rPr lang="en-US" dirty="0" smtClean="0">
                <a:solidFill>
                  <a:prstClr val="black"/>
                </a:solidFill>
              </a:rPr>
              <a:t>Number of calls</a:t>
            </a:r>
            <a:endParaRPr lang="en-US" dirty="0">
              <a:solidFill>
                <a:prstClr val="black"/>
              </a:solidFill>
            </a:endParaRPr>
          </a:p>
        </p:txBody>
      </p:sp>
      <p:cxnSp>
        <p:nvCxnSpPr>
          <p:cNvPr id="13" name="Straight Connector 12"/>
          <p:cNvCxnSpPr/>
          <p:nvPr/>
        </p:nvCxnSpPr>
        <p:spPr>
          <a:xfrm flipV="1">
            <a:off x="3136666" y="1905000"/>
            <a:ext cx="3035534" cy="322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136666" y="2703931"/>
            <a:ext cx="1536311" cy="1916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ounded Rectangular Callout 17"/>
          <p:cNvSpPr/>
          <p:nvPr/>
        </p:nvSpPr>
        <p:spPr>
          <a:xfrm>
            <a:off x="5486400" y="2133600"/>
            <a:ext cx="1828800" cy="942104"/>
          </a:xfrm>
          <a:prstGeom prst="wedgeRoundRectCallout">
            <a:avLst>
              <a:gd name="adj1" fmla="val -93094"/>
              <a:gd name="adj2" fmla="val 83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traffic &lt; 50%,</a:t>
            </a:r>
          </a:p>
          <a:p>
            <a:pPr algn="ctr"/>
            <a:r>
              <a:rPr lang="en-US" dirty="0" smtClean="0"/>
              <a:t>deactivate half TRXs</a:t>
            </a:r>
          </a:p>
        </p:txBody>
      </p:sp>
      <p:cxnSp>
        <p:nvCxnSpPr>
          <p:cNvPr id="20" name="Straight Connector 19"/>
          <p:cNvCxnSpPr>
            <a:stCxn id="18" idx="4"/>
          </p:cNvCxnSpPr>
          <p:nvPr/>
        </p:nvCxnSpPr>
        <p:spPr>
          <a:xfrm flipH="1" flipV="1">
            <a:off x="4698124" y="2065283"/>
            <a:ext cx="173" cy="6178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52432" y="1905000"/>
            <a:ext cx="1529927" cy="469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946458" y="5404127"/>
            <a:ext cx="3124200" cy="830997"/>
          </a:xfrm>
          <a:prstGeom prst="rect">
            <a:avLst/>
          </a:prstGeom>
          <a:noFill/>
        </p:spPr>
        <p:txBody>
          <a:bodyPr wrap="square" rtlCol="0">
            <a:spAutoFit/>
          </a:bodyPr>
          <a:lstStyle/>
          <a:p>
            <a:r>
              <a:rPr lang="en-US" sz="2400" dirty="0" smtClean="0"/>
              <a:t>Great! RP Works</a:t>
            </a:r>
          </a:p>
          <a:p>
            <a:r>
              <a:rPr lang="en-US" sz="2400" dirty="0" smtClean="0"/>
              <a:t>But, what about WR?</a:t>
            </a:r>
            <a:endParaRPr lang="en-US" sz="2400" dirty="0"/>
          </a:p>
        </p:txBody>
      </p:sp>
    </p:spTree>
    <p:extLst>
      <p:ext uri="{BB962C8B-B14F-4D97-AF65-F5344CB8AC3E}">
        <p14:creationId xmlns:p14="http://schemas.microsoft.com/office/powerpoint/2010/main" val="8680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animBg="1"/>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3958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animBg="1"/>
      <p:bldP spid="27" grpId="1" animBg="1"/>
      <p:bldP spid="28" grpId="0" animBg="1"/>
      <p:bldP spid="29" grpId="0" animBg="1"/>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pic>
        <p:nvPicPr>
          <p:cNvPr id="4" name="Picture 3" descr="coveragecdf.eps"/>
          <p:cNvPicPr>
            <a:picLocks noChangeAspect="1"/>
          </p:cNvPicPr>
          <p:nvPr/>
        </p:nvPicPr>
        <p:blipFill>
          <a:blip r:embed="rId2"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2205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5" name="TextBox 14"/>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6" name="TextBox 15"/>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Tree>
    <p:extLst>
      <p:ext uri="{BB962C8B-B14F-4D97-AF65-F5344CB8AC3E}">
        <p14:creationId xmlns:p14="http://schemas.microsoft.com/office/powerpoint/2010/main" val="375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971800" y="2514600"/>
                <a:ext cx="2735749"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971800" y="2514600"/>
                <a:ext cx="2735749" cy="1317348"/>
              </a:xfrm>
              <a:prstGeom prst="rect">
                <a:avLst/>
              </a:prstGeom>
              <a:blipFill rotWithShape="1">
                <a:blip r:embed="rId3"/>
                <a:stretch>
                  <a:fillRect/>
                </a:stretch>
              </a:blipFill>
            </p:spPr>
            <p:txBody>
              <a:bodyPr/>
              <a:lstStyle/>
              <a:p>
                <a:r>
                  <a:rPr lang="en-US">
                    <a:noFill/>
                  </a:rPr>
                  <a:t> </a:t>
                </a:r>
              </a:p>
            </p:txBody>
          </p:sp>
        </mc:Fallback>
      </mc:AlternateContent>
      <p:pic>
        <p:nvPicPr>
          <p:cNvPr id="20" name="Picture 2"/>
          <p:cNvPicPr>
            <a:picLocks noGrp="1" noChangeAspect="1" noChangeArrowheads="1"/>
          </p:cNvPicPr>
          <p:nvPr>
            <p:ph idx="1"/>
          </p:nvPr>
        </p:nvPicPr>
        <p:blipFill>
          <a:blip r:embed="rId4" cstate="print"/>
          <a:srcRect/>
          <a:stretch>
            <a:fillRect/>
          </a:stretch>
        </p:blipFill>
        <p:spPr bwMode="auto">
          <a:xfrm>
            <a:off x="609600" y="1295400"/>
            <a:ext cx="8084545" cy="1295400"/>
          </a:xfrm>
          <a:prstGeom prst="rect">
            <a:avLst/>
          </a:prstGeom>
          <a:noFill/>
          <a:ln w="9525">
            <a:noFill/>
            <a:miter lim="800000"/>
            <a:headEnd/>
            <a:tailEnd/>
          </a:ln>
        </p:spPr>
      </p:pic>
      <p:sp>
        <p:nvSpPr>
          <p:cNvPr id="3" name="Multiply 2"/>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52600" y="5105400"/>
            <a:ext cx="5254965" cy="523220"/>
          </a:xfrm>
          <a:prstGeom prst="rect">
            <a:avLst/>
          </a:prstGeom>
          <a:noFill/>
        </p:spPr>
        <p:txBody>
          <a:bodyPr wrap="none" rtlCol="0">
            <a:spAutoFit/>
          </a:bodyPr>
          <a:lstStyle/>
          <a:p>
            <a:r>
              <a:rPr lang="en-US" sz="2800" dirty="0" smtClean="0"/>
              <a:t>For every interval, minimize # TRXs</a:t>
            </a:r>
            <a:endParaRPr lang="en-US" sz="2800" dirty="0"/>
          </a:p>
        </p:txBody>
      </p:sp>
      <p:pic>
        <p:nvPicPr>
          <p:cNvPr id="2050" name="Picture 2" descr="http://pch.district70.org/wp-content/uploads/2015/08/Bad-Luck-Bria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038600"/>
            <a:ext cx="4762500" cy="264795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648200" y="4114800"/>
            <a:ext cx="4211922" cy="461665"/>
          </a:xfrm>
          <a:prstGeom prst="rect">
            <a:avLst/>
          </a:prstGeom>
          <a:noFill/>
        </p:spPr>
        <p:txBody>
          <a:bodyPr wrap="none" rtlCol="0">
            <a:spAutoFit/>
          </a:bodyPr>
          <a:lstStyle/>
          <a:p>
            <a:r>
              <a:rPr lang="en-US" sz="2400" dirty="0" smtClean="0">
                <a:solidFill>
                  <a:schemeClr val="bg1"/>
                </a:solidFill>
              </a:rPr>
              <a:t>Simple optimization formulation</a:t>
            </a:r>
            <a:endParaRPr lang="en-US" sz="2400" dirty="0">
              <a:solidFill>
                <a:schemeClr val="bg1"/>
              </a:solidFill>
            </a:endParaRPr>
          </a:p>
        </p:txBody>
      </p:sp>
      <p:sp>
        <p:nvSpPr>
          <p:cNvPr id="24" name="TextBox 23"/>
          <p:cNvSpPr txBox="1"/>
          <p:nvPr/>
        </p:nvSpPr>
        <p:spPr>
          <a:xfrm>
            <a:off x="7597578" y="6091535"/>
            <a:ext cx="1241622" cy="461665"/>
          </a:xfrm>
          <a:prstGeom prst="rect">
            <a:avLst/>
          </a:prstGeom>
          <a:noFill/>
        </p:spPr>
        <p:txBody>
          <a:bodyPr wrap="none" rtlCol="0">
            <a:spAutoFit/>
          </a:bodyPr>
          <a:lstStyle/>
          <a:p>
            <a:r>
              <a:rPr lang="en-US" sz="2400" dirty="0" smtClean="0">
                <a:solidFill>
                  <a:schemeClr val="bg1"/>
                </a:solidFill>
              </a:rPr>
              <a:t>NP-Hard</a:t>
            </a:r>
            <a:endParaRPr lang="en-US" sz="2400" dirty="0">
              <a:solidFill>
                <a:schemeClr val="bg1"/>
              </a:solidFill>
            </a:endParaRPr>
          </a:p>
        </p:txBody>
      </p:sp>
    </p:spTree>
    <p:extLst>
      <p:ext uri="{BB962C8B-B14F-4D97-AF65-F5344CB8AC3E}">
        <p14:creationId xmlns:p14="http://schemas.microsoft.com/office/powerpoint/2010/main" val="24611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21" grpId="0"/>
      <p:bldP spid="21" grpId="1"/>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pic>
        <p:nvPicPr>
          <p:cNvPr id="3074" name="Picture 2" descr="http://seventy2minutes.com/blog/wp-content/uploads/2012/12/@-pressureU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1152099"/>
            <a:ext cx="3528363" cy="2200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248400"/>
            <a:ext cx="2684325" cy="369332"/>
          </a:xfrm>
          <a:prstGeom prst="rect">
            <a:avLst/>
          </a:prstGeom>
          <a:noFill/>
        </p:spPr>
        <p:txBody>
          <a:bodyPr wrap="none" rtlCol="0">
            <a:spAutoFit/>
          </a:bodyPr>
          <a:lstStyle/>
          <a:p>
            <a:r>
              <a:rPr lang="en-US" dirty="0" smtClean="0"/>
              <a:t>Image source: darciec.com</a:t>
            </a:r>
            <a:endParaRPr lang="en-US" dirty="0"/>
          </a:p>
        </p:txBody>
      </p:sp>
      <p:pic>
        <p:nvPicPr>
          <p:cNvPr id="6" name="Picture 5"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304" y="414801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4947" y="160020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6200" y="3985507"/>
            <a:ext cx="2397712" cy="1879903"/>
            <a:chOff x="0" y="3886200"/>
            <a:chExt cx="2874433" cy="2895600"/>
          </a:xfrm>
        </p:grpSpPr>
        <p:pic>
          <p:nvPicPr>
            <p:cNvPr id="9"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2872993" y="3989786"/>
            <a:ext cx="2362200" cy="1951824"/>
            <a:chOff x="5791200" y="3757356"/>
            <a:chExt cx="2840567" cy="2624683"/>
          </a:xfrm>
        </p:grpSpPr>
        <p:pic>
          <p:nvPicPr>
            <p:cNvPr id="14"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6364941" y="1524000"/>
            <a:ext cx="2743200"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49922" y="3962400"/>
            <a:ext cx="3758822"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72060" y="3962400"/>
            <a:ext cx="2743200" cy="217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 y="3960529"/>
            <a:ext cx="2279923" cy="2167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4054093" y="1138652"/>
            <a:ext cx="2019025" cy="685800"/>
          </a:xfrm>
          <a:prstGeom prst="wedgeRoundRectCallout">
            <a:avLst>
              <a:gd name="adj1" fmla="val -88767"/>
              <a:gd name="adj2" fmla="val 1056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Brought to you by…</a:t>
            </a:r>
            <a:endParaRPr lang="en-US" dirty="0"/>
          </a:p>
        </p:txBody>
      </p:sp>
    </p:spTree>
    <p:extLst>
      <p:ext uri="{BB962C8B-B14F-4D97-AF65-F5344CB8AC3E}">
        <p14:creationId xmlns:p14="http://schemas.microsoft.com/office/powerpoint/2010/main" val="83026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Modified Dominating Set</a:t>
            </a:r>
            <a:endParaRPr lang="en-US" dirty="0"/>
          </a:p>
        </p:txBody>
      </p:sp>
      <p:sp>
        <p:nvSpPr>
          <p:cNvPr id="4" name="Oval 3"/>
          <p:cNvSpPr/>
          <p:nvPr/>
        </p:nvSpPr>
        <p:spPr>
          <a:xfrm>
            <a:off x="45720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7200" y="3048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2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7200" y="4114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72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447800" y="30480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47800" y="36576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47800" y="42672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4" idx="6"/>
            <a:endCxn id="9" idx="2"/>
          </p:cNvCxnSpPr>
          <p:nvPr/>
        </p:nvCxnSpPr>
        <p:spPr>
          <a:xfrm>
            <a:off x="838200" y="27051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10" idx="2"/>
          </p:cNvCxnSpPr>
          <p:nvPr/>
        </p:nvCxnSpPr>
        <p:spPr>
          <a:xfrm>
            <a:off x="838200" y="32385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9" idx="2"/>
          </p:cNvCxnSpPr>
          <p:nvPr/>
        </p:nvCxnSpPr>
        <p:spPr>
          <a:xfrm flipV="1">
            <a:off x="838200" y="32385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6"/>
            <a:endCxn id="11" idx="2"/>
          </p:cNvCxnSpPr>
          <p:nvPr/>
        </p:nvCxnSpPr>
        <p:spPr>
          <a:xfrm>
            <a:off x="838200" y="3771900"/>
            <a:ext cx="609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6"/>
            <a:endCxn id="9" idx="2"/>
          </p:cNvCxnSpPr>
          <p:nvPr/>
        </p:nvCxnSpPr>
        <p:spPr>
          <a:xfrm flipV="1">
            <a:off x="838200" y="3238500"/>
            <a:ext cx="609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6"/>
            <a:endCxn id="10" idx="2"/>
          </p:cNvCxnSpPr>
          <p:nvPr/>
        </p:nvCxnSpPr>
        <p:spPr>
          <a:xfrm flipV="1">
            <a:off x="838200" y="3848100"/>
            <a:ext cx="6096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7290" y="5257800"/>
            <a:ext cx="805862" cy="369332"/>
          </a:xfrm>
          <a:prstGeom prst="rect">
            <a:avLst/>
          </a:prstGeom>
          <a:noFill/>
        </p:spPr>
        <p:txBody>
          <a:bodyPr wrap="none" rtlCol="0">
            <a:spAutoFit/>
          </a:bodyPr>
          <a:lstStyle/>
          <a:p>
            <a:r>
              <a:rPr lang="en-US" dirty="0" smtClean="0"/>
              <a:t>Callers</a:t>
            </a:r>
            <a:endParaRPr lang="en-US" dirty="0"/>
          </a:p>
        </p:txBody>
      </p:sp>
      <p:sp>
        <p:nvSpPr>
          <p:cNvPr id="25" name="TextBox 24"/>
          <p:cNvSpPr txBox="1"/>
          <p:nvPr/>
        </p:nvSpPr>
        <p:spPr>
          <a:xfrm>
            <a:off x="1322696" y="5257800"/>
            <a:ext cx="610936" cy="369332"/>
          </a:xfrm>
          <a:prstGeom prst="rect">
            <a:avLst/>
          </a:prstGeom>
          <a:noFill/>
        </p:spPr>
        <p:txBody>
          <a:bodyPr wrap="none" rtlCol="0">
            <a:spAutoFit/>
          </a:bodyPr>
          <a:lstStyle/>
          <a:p>
            <a:r>
              <a:rPr lang="en-US" dirty="0" smtClean="0"/>
              <a:t>BTSs</a:t>
            </a:r>
            <a:endParaRPr lang="en-US" dirty="0"/>
          </a:p>
        </p:txBody>
      </p:sp>
      <p:sp>
        <p:nvSpPr>
          <p:cNvPr id="20" name="Oval 19"/>
          <p:cNvSpPr/>
          <p:nvPr/>
        </p:nvSpPr>
        <p:spPr>
          <a:xfrm>
            <a:off x="6705600" y="213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056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7056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05600" y="373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5600"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696200" y="26670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96200" y="32766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96200" y="388620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0" idx="6"/>
            <a:endCxn id="29" idx="2"/>
          </p:cNvCxnSpPr>
          <p:nvPr/>
        </p:nvCxnSpPr>
        <p:spPr>
          <a:xfrm>
            <a:off x="7086600" y="23241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6"/>
            <a:endCxn id="30" idx="2"/>
          </p:cNvCxnSpPr>
          <p:nvPr/>
        </p:nvCxnSpPr>
        <p:spPr>
          <a:xfrm>
            <a:off x="7086600" y="28575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6"/>
            <a:endCxn id="29" idx="2"/>
          </p:cNvCxnSpPr>
          <p:nvPr/>
        </p:nvCxnSpPr>
        <p:spPr>
          <a:xfrm flipV="1">
            <a:off x="7086600" y="2857500"/>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6"/>
            <a:endCxn id="31" idx="2"/>
          </p:cNvCxnSpPr>
          <p:nvPr/>
        </p:nvCxnSpPr>
        <p:spPr>
          <a:xfrm>
            <a:off x="7086600" y="3390900"/>
            <a:ext cx="609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6"/>
            <a:endCxn id="29" idx="2"/>
          </p:cNvCxnSpPr>
          <p:nvPr/>
        </p:nvCxnSpPr>
        <p:spPr>
          <a:xfrm flipV="1">
            <a:off x="7086600" y="2857500"/>
            <a:ext cx="609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6"/>
            <a:endCxn id="30" idx="2"/>
          </p:cNvCxnSpPr>
          <p:nvPr/>
        </p:nvCxnSpPr>
        <p:spPr>
          <a:xfrm flipV="1">
            <a:off x="7086600" y="3467100"/>
            <a:ext cx="6096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51996" y="4876800"/>
            <a:ext cx="258404" cy="369332"/>
          </a:xfrm>
          <a:prstGeom prst="rect">
            <a:avLst/>
          </a:prstGeom>
          <a:noFill/>
        </p:spPr>
        <p:txBody>
          <a:bodyPr wrap="none" rtlCol="0">
            <a:spAutoFit/>
          </a:bodyPr>
          <a:lstStyle/>
          <a:p>
            <a:r>
              <a:rPr lang="en-US" dirty="0" smtClean="0"/>
              <a:t>J</a:t>
            </a:r>
            <a:endParaRPr lang="en-US" dirty="0"/>
          </a:p>
        </p:txBody>
      </p:sp>
      <p:sp>
        <p:nvSpPr>
          <p:cNvPr id="39" name="TextBox 38"/>
          <p:cNvSpPr txBox="1"/>
          <p:nvPr/>
        </p:nvSpPr>
        <p:spPr>
          <a:xfrm>
            <a:off x="7696108" y="4876800"/>
            <a:ext cx="304892" cy="369332"/>
          </a:xfrm>
          <a:prstGeom prst="rect">
            <a:avLst/>
          </a:prstGeom>
          <a:noFill/>
        </p:spPr>
        <p:txBody>
          <a:bodyPr wrap="none" rtlCol="0">
            <a:spAutoFit/>
          </a:bodyPr>
          <a:lstStyle/>
          <a:p>
            <a:r>
              <a:rPr lang="en-US" dirty="0" smtClean="0"/>
              <a:t>K</a:t>
            </a:r>
            <a:endParaRPr lang="en-US" dirty="0"/>
          </a:p>
        </p:txBody>
      </p:sp>
      <p:sp>
        <p:nvSpPr>
          <p:cNvPr id="12" name="Rounded Rectangular Callout 11"/>
          <p:cNvSpPr/>
          <p:nvPr/>
        </p:nvSpPr>
        <p:spPr>
          <a:xfrm>
            <a:off x="6324600" y="914400"/>
            <a:ext cx="2667000" cy="762000"/>
          </a:xfrm>
          <a:prstGeom prst="wedgeRoundRectCallout">
            <a:avLst>
              <a:gd name="adj1" fmla="val 11679"/>
              <a:gd name="adj2" fmla="val 165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Minimum cardinality subset that covers J</a:t>
            </a:r>
            <a:endParaRPr lang="en-US" dirty="0"/>
          </a:p>
        </p:txBody>
      </p:sp>
    </p:spTree>
    <p:extLst>
      <p:ext uri="{BB962C8B-B14F-4D97-AF65-F5344CB8AC3E}">
        <p14:creationId xmlns:p14="http://schemas.microsoft.com/office/powerpoint/2010/main" val="122584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grpId="0" nodeType="clickEffect">
                                  <p:stCondLst>
                                    <p:cond delay="0"/>
                                  </p:stCondLst>
                                  <p:childTnLst>
                                    <p:animClr clrSpc="hsl" dir="cw">
                                      <p:cBhvr override="childStyle">
                                        <p:cTn id="10" dur="500" fill="hold"/>
                                        <p:tgtEl>
                                          <p:spTgt spid="29"/>
                                        </p:tgtEl>
                                        <p:attrNameLst>
                                          <p:attrName>style.color</p:attrName>
                                        </p:attrNameLst>
                                      </p:cBhvr>
                                      <p:by>
                                        <p:hsl h="0" s="-12549" l="-25098"/>
                                      </p:by>
                                    </p:animClr>
                                    <p:animClr clrSpc="hsl" dir="cw">
                                      <p:cBhvr>
                                        <p:cTn id="11" dur="500" fill="hold"/>
                                        <p:tgtEl>
                                          <p:spTgt spid="29"/>
                                        </p:tgtEl>
                                        <p:attrNameLst>
                                          <p:attrName>fillcolor</p:attrName>
                                        </p:attrNameLst>
                                      </p:cBhvr>
                                      <p:by>
                                        <p:hsl h="0" s="-12549" l="-25098"/>
                                      </p:by>
                                    </p:animClr>
                                    <p:animClr clrSpc="hsl" dir="cw">
                                      <p:cBhvr>
                                        <p:cTn id="12" dur="500" fill="hold"/>
                                        <p:tgtEl>
                                          <p:spTgt spid="29"/>
                                        </p:tgtEl>
                                        <p:attrNameLst>
                                          <p:attrName>stroke.color</p:attrName>
                                        </p:attrNameLst>
                                      </p:cBhvr>
                                      <p:by>
                                        <p:hsl h="0" s="-12549" l="-25098"/>
                                      </p:by>
                                    </p:animClr>
                                    <p:set>
                                      <p:cBhvr>
                                        <p:cTn id="13" dur="500" fill="hold"/>
                                        <p:tgtEl>
                                          <p:spTgt spid="29"/>
                                        </p:tgtEl>
                                        <p:attrNameLst>
                                          <p:attrName>fill.type</p:attrName>
                                        </p:attrNameLst>
                                      </p:cBhvr>
                                      <p:to>
                                        <p:strVal val="solid"/>
                                      </p:to>
                                    </p:set>
                                  </p:childTnLst>
                                </p:cTn>
                              </p:par>
                              <p:par>
                                <p:cTn id="14" presetID="24" presetClass="emph" presetSubtype="0" fill="hold" grpId="0" nodeType="withEffect">
                                  <p:stCondLst>
                                    <p:cond delay="0"/>
                                  </p:stCondLst>
                                  <p:childTnLst>
                                    <p:animClr clrSpc="hsl" dir="cw">
                                      <p:cBhvr override="childStyle">
                                        <p:cTn id="15" dur="500" fill="hold"/>
                                        <p:tgtEl>
                                          <p:spTgt spid="30"/>
                                        </p:tgtEl>
                                        <p:attrNameLst>
                                          <p:attrName>style.color</p:attrName>
                                        </p:attrNameLst>
                                      </p:cBhvr>
                                      <p:by>
                                        <p:hsl h="0" s="-12549" l="-25098"/>
                                      </p:by>
                                    </p:animClr>
                                    <p:animClr clrSpc="hsl" dir="cw">
                                      <p:cBhvr>
                                        <p:cTn id="16" dur="500" fill="hold"/>
                                        <p:tgtEl>
                                          <p:spTgt spid="30"/>
                                        </p:tgtEl>
                                        <p:attrNameLst>
                                          <p:attrName>fillcolor</p:attrName>
                                        </p:attrNameLst>
                                      </p:cBhvr>
                                      <p:by>
                                        <p:hsl h="0" s="-12549" l="-25098"/>
                                      </p:by>
                                    </p:animClr>
                                    <p:animClr clrSpc="hsl" dir="cw">
                                      <p:cBhvr>
                                        <p:cTn id="17" dur="500" fill="hold"/>
                                        <p:tgtEl>
                                          <p:spTgt spid="30"/>
                                        </p:tgtEl>
                                        <p:attrNameLst>
                                          <p:attrName>stroke.color</p:attrName>
                                        </p:attrNameLst>
                                      </p:cBhvr>
                                      <p:by>
                                        <p:hsl h="0" s="-12549" l="-25098"/>
                                      </p:by>
                                    </p:animClr>
                                    <p:set>
                                      <p:cBhvr>
                                        <p:cTn id="18" dur="500" fill="hold"/>
                                        <p:tgtEl>
                                          <p:spTgt spid="30"/>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4" presetClass="emph" presetSubtype="0" fill="hold" nodeType="clickEffect">
                                  <p:stCondLst>
                                    <p:cond delay="0"/>
                                  </p:stCondLst>
                                  <p:childTnLst>
                                    <p:animClr clrSpc="hsl" dir="cw">
                                      <p:cBhvr override="childStyle">
                                        <p:cTn id="22" dur="500" fill="hold"/>
                                        <p:tgtEl>
                                          <p:spTgt spid="32"/>
                                        </p:tgtEl>
                                        <p:attrNameLst>
                                          <p:attrName>style.color</p:attrName>
                                        </p:attrNameLst>
                                      </p:cBhvr>
                                      <p:by>
                                        <p:hsl h="0" s="-12549" l="-25098"/>
                                      </p:by>
                                    </p:animClr>
                                    <p:animClr clrSpc="hsl" dir="cw">
                                      <p:cBhvr>
                                        <p:cTn id="23" dur="500" fill="hold"/>
                                        <p:tgtEl>
                                          <p:spTgt spid="32"/>
                                        </p:tgtEl>
                                        <p:attrNameLst>
                                          <p:attrName>fillcolor</p:attrName>
                                        </p:attrNameLst>
                                      </p:cBhvr>
                                      <p:by>
                                        <p:hsl h="0" s="-12549" l="-25098"/>
                                      </p:by>
                                    </p:animClr>
                                    <p:animClr clrSpc="hsl" dir="cw">
                                      <p:cBhvr>
                                        <p:cTn id="24" dur="500" fill="hold"/>
                                        <p:tgtEl>
                                          <p:spTgt spid="32"/>
                                        </p:tgtEl>
                                        <p:attrNameLst>
                                          <p:attrName>stroke.color</p:attrName>
                                        </p:attrNameLst>
                                      </p:cBhvr>
                                      <p:by>
                                        <p:hsl h="0" s="-12549" l="-25098"/>
                                      </p:by>
                                    </p:animClr>
                                    <p:set>
                                      <p:cBhvr>
                                        <p:cTn id="25" dur="500" fill="hold"/>
                                        <p:tgtEl>
                                          <p:spTgt spid="32"/>
                                        </p:tgtEl>
                                        <p:attrNameLst>
                                          <p:attrName>fill.type</p:attrName>
                                        </p:attrNameLst>
                                      </p:cBhvr>
                                      <p:to>
                                        <p:strVal val="solid"/>
                                      </p:to>
                                    </p:set>
                                  </p:childTnLst>
                                </p:cTn>
                              </p:par>
                              <p:par>
                                <p:cTn id="26" presetID="24" presetClass="emph" presetSubtype="0" fill="hold" grpId="0" nodeType="withEffect">
                                  <p:stCondLst>
                                    <p:cond delay="0"/>
                                  </p:stCondLst>
                                  <p:childTnLst>
                                    <p:animClr clrSpc="hsl" dir="cw">
                                      <p:cBhvr override="childStyle">
                                        <p:cTn id="27" dur="500" fill="hold"/>
                                        <p:tgtEl>
                                          <p:spTgt spid="20"/>
                                        </p:tgtEl>
                                        <p:attrNameLst>
                                          <p:attrName>style.color</p:attrName>
                                        </p:attrNameLst>
                                      </p:cBhvr>
                                      <p:by>
                                        <p:hsl h="0" s="-12549" l="-25098"/>
                                      </p:by>
                                    </p:animClr>
                                    <p:animClr clrSpc="hsl" dir="cw">
                                      <p:cBhvr>
                                        <p:cTn id="28" dur="500" fill="hold"/>
                                        <p:tgtEl>
                                          <p:spTgt spid="20"/>
                                        </p:tgtEl>
                                        <p:attrNameLst>
                                          <p:attrName>fillcolor</p:attrName>
                                        </p:attrNameLst>
                                      </p:cBhvr>
                                      <p:by>
                                        <p:hsl h="0" s="-12549" l="-25098"/>
                                      </p:by>
                                    </p:animClr>
                                    <p:animClr clrSpc="hsl" dir="cw">
                                      <p:cBhvr>
                                        <p:cTn id="29" dur="500" fill="hold"/>
                                        <p:tgtEl>
                                          <p:spTgt spid="20"/>
                                        </p:tgtEl>
                                        <p:attrNameLst>
                                          <p:attrName>stroke.color</p:attrName>
                                        </p:attrNameLst>
                                      </p:cBhvr>
                                      <p:by>
                                        <p:hsl h="0" s="-12549" l="-25098"/>
                                      </p:by>
                                    </p:animClr>
                                    <p:set>
                                      <p:cBhvr>
                                        <p:cTn id="30" dur="500" fill="hold"/>
                                        <p:tgtEl>
                                          <p:spTgt spid="20"/>
                                        </p:tgtEl>
                                        <p:attrNameLst>
                                          <p:attrName>fill.type</p:attrName>
                                        </p:attrNameLst>
                                      </p:cBhvr>
                                      <p:to>
                                        <p:strVal val="solid"/>
                                      </p:to>
                                    </p:set>
                                  </p:childTnLst>
                                </p:cTn>
                              </p:par>
                              <p:par>
                                <p:cTn id="31" presetID="24" presetClass="emph" presetSubtype="0" fill="hold" nodeType="withEffect">
                                  <p:stCondLst>
                                    <p:cond delay="0"/>
                                  </p:stCondLst>
                                  <p:childTnLst>
                                    <p:animClr clrSpc="hsl" dir="cw">
                                      <p:cBhvr override="childStyle">
                                        <p:cTn id="32" dur="500" fill="hold"/>
                                        <p:tgtEl>
                                          <p:spTgt spid="34"/>
                                        </p:tgtEl>
                                        <p:attrNameLst>
                                          <p:attrName>style.color</p:attrName>
                                        </p:attrNameLst>
                                      </p:cBhvr>
                                      <p:by>
                                        <p:hsl h="0" s="-12549" l="-25098"/>
                                      </p:by>
                                    </p:animClr>
                                    <p:animClr clrSpc="hsl" dir="cw">
                                      <p:cBhvr>
                                        <p:cTn id="33" dur="500" fill="hold"/>
                                        <p:tgtEl>
                                          <p:spTgt spid="34"/>
                                        </p:tgtEl>
                                        <p:attrNameLst>
                                          <p:attrName>fillcolor</p:attrName>
                                        </p:attrNameLst>
                                      </p:cBhvr>
                                      <p:by>
                                        <p:hsl h="0" s="-12549" l="-25098"/>
                                      </p:by>
                                    </p:animClr>
                                    <p:animClr clrSpc="hsl" dir="cw">
                                      <p:cBhvr>
                                        <p:cTn id="34" dur="500" fill="hold"/>
                                        <p:tgtEl>
                                          <p:spTgt spid="34"/>
                                        </p:tgtEl>
                                        <p:attrNameLst>
                                          <p:attrName>stroke.color</p:attrName>
                                        </p:attrNameLst>
                                      </p:cBhvr>
                                      <p:by>
                                        <p:hsl h="0" s="-12549" l="-25098"/>
                                      </p:by>
                                    </p:animClr>
                                    <p:set>
                                      <p:cBhvr>
                                        <p:cTn id="35" dur="500" fill="hold"/>
                                        <p:tgtEl>
                                          <p:spTgt spid="34"/>
                                        </p:tgtEl>
                                        <p:attrNameLst>
                                          <p:attrName>fill.type</p:attrName>
                                        </p:attrNameLst>
                                      </p:cBhvr>
                                      <p:to>
                                        <p:strVal val="solid"/>
                                      </p:to>
                                    </p:set>
                                  </p:childTnLst>
                                </p:cTn>
                              </p:par>
                              <p:par>
                                <p:cTn id="36" presetID="24" presetClass="emph" presetSubtype="0" fill="hold" grpId="0" nodeType="withEffect">
                                  <p:stCondLst>
                                    <p:cond delay="0"/>
                                  </p:stCondLst>
                                  <p:childTnLst>
                                    <p:animClr clrSpc="hsl" dir="cw">
                                      <p:cBhvr override="childStyle">
                                        <p:cTn id="37" dur="500" fill="hold"/>
                                        <p:tgtEl>
                                          <p:spTgt spid="26"/>
                                        </p:tgtEl>
                                        <p:attrNameLst>
                                          <p:attrName>style.color</p:attrName>
                                        </p:attrNameLst>
                                      </p:cBhvr>
                                      <p:by>
                                        <p:hsl h="0" s="-12549" l="-25098"/>
                                      </p:by>
                                    </p:animClr>
                                    <p:animClr clrSpc="hsl" dir="cw">
                                      <p:cBhvr>
                                        <p:cTn id="38" dur="500" fill="hold"/>
                                        <p:tgtEl>
                                          <p:spTgt spid="26"/>
                                        </p:tgtEl>
                                        <p:attrNameLst>
                                          <p:attrName>fillcolor</p:attrName>
                                        </p:attrNameLst>
                                      </p:cBhvr>
                                      <p:by>
                                        <p:hsl h="0" s="-12549" l="-25098"/>
                                      </p:by>
                                    </p:animClr>
                                    <p:animClr clrSpc="hsl" dir="cw">
                                      <p:cBhvr>
                                        <p:cTn id="39" dur="500" fill="hold"/>
                                        <p:tgtEl>
                                          <p:spTgt spid="26"/>
                                        </p:tgtEl>
                                        <p:attrNameLst>
                                          <p:attrName>stroke.color</p:attrName>
                                        </p:attrNameLst>
                                      </p:cBhvr>
                                      <p:by>
                                        <p:hsl h="0" s="-12549" l="-25098"/>
                                      </p:by>
                                    </p:animClr>
                                    <p:set>
                                      <p:cBhvr>
                                        <p:cTn id="40" dur="500" fill="hold"/>
                                        <p:tgtEl>
                                          <p:spTgt spid="26"/>
                                        </p:tgtEl>
                                        <p:attrNameLst>
                                          <p:attrName>fill.type</p:attrName>
                                        </p:attrNameLst>
                                      </p:cBhvr>
                                      <p:to>
                                        <p:strVal val="solid"/>
                                      </p:to>
                                    </p:set>
                                  </p:childTnLst>
                                </p:cTn>
                              </p:par>
                              <p:par>
                                <p:cTn id="41" presetID="24" presetClass="emph" presetSubtype="0" fill="hold" nodeType="withEffect">
                                  <p:stCondLst>
                                    <p:cond delay="0"/>
                                  </p:stCondLst>
                                  <p:childTnLst>
                                    <p:animClr clrSpc="hsl" dir="cw">
                                      <p:cBhvr override="childStyle">
                                        <p:cTn id="42" dur="500" fill="hold"/>
                                        <p:tgtEl>
                                          <p:spTgt spid="36"/>
                                        </p:tgtEl>
                                        <p:attrNameLst>
                                          <p:attrName>style.color</p:attrName>
                                        </p:attrNameLst>
                                      </p:cBhvr>
                                      <p:by>
                                        <p:hsl h="0" s="-12549" l="-25098"/>
                                      </p:by>
                                    </p:animClr>
                                    <p:animClr clrSpc="hsl" dir="cw">
                                      <p:cBhvr>
                                        <p:cTn id="43" dur="500" fill="hold"/>
                                        <p:tgtEl>
                                          <p:spTgt spid="36"/>
                                        </p:tgtEl>
                                        <p:attrNameLst>
                                          <p:attrName>fillcolor</p:attrName>
                                        </p:attrNameLst>
                                      </p:cBhvr>
                                      <p:by>
                                        <p:hsl h="0" s="-12549" l="-25098"/>
                                      </p:by>
                                    </p:animClr>
                                    <p:animClr clrSpc="hsl" dir="cw">
                                      <p:cBhvr>
                                        <p:cTn id="44" dur="500" fill="hold"/>
                                        <p:tgtEl>
                                          <p:spTgt spid="36"/>
                                        </p:tgtEl>
                                        <p:attrNameLst>
                                          <p:attrName>stroke.color</p:attrName>
                                        </p:attrNameLst>
                                      </p:cBhvr>
                                      <p:by>
                                        <p:hsl h="0" s="-12549" l="-25098"/>
                                      </p:by>
                                    </p:animClr>
                                    <p:set>
                                      <p:cBhvr>
                                        <p:cTn id="45" dur="500" fill="hold"/>
                                        <p:tgtEl>
                                          <p:spTgt spid="36"/>
                                        </p:tgtEl>
                                        <p:attrNameLst>
                                          <p:attrName>fill.type</p:attrName>
                                        </p:attrNameLst>
                                      </p:cBhvr>
                                      <p:to>
                                        <p:strVal val="solid"/>
                                      </p:to>
                                    </p:set>
                                  </p:childTnLst>
                                </p:cTn>
                              </p:par>
                              <p:par>
                                <p:cTn id="46" presetID="24" presetClass="emph" presetSubtype="0" fill="hold" grpId="0" nodeType="withEffect">
                                  <p:stCondLst>
                                    <p:cond delay="0"/>
                                  </p:stCondLst>
                                  <p:childTnLst>
                                    <p:animClr clrSpc="hsl" dir="cw">
                                      <p:cBhvr override="childStyle">
                                        <p:cTn id="47" dur="500" fill="hold"/>
                                        <p:tgtEl>
                                          <p:spTgt spid="27"/>
                                        </p:tgtEl>
                                        <p:attrNameLst>
                                          <p:attrName>style.color</p:attrName>
                                        </p:attrNameLst>
                                      </p:cBhvr>
                                      <p:by>
                                        <p:hsl h="0" s="-12549" l="-25098"/>
                                      </p:by>
                                    </p:animClr>
                                    <p:animClr clrSpc="hsl" dir="cw">
                                      <p:cBhvr>
                                        <p:cTn id="48" dur="500" fill="hold"/>
                                        <p:tgtEl>
                                          <p:spTgt spid="27"/>
                                        </p:tgtEl>
                                        <p:attrNameLst>
                                          <p:attrName>fillcolor</p:attrName>
                                        </p:attrNameLst>
                                      </p:cBhvr>
                                      <p:by>
                                        <p:hsl h="0" s="-12549" l="-25098"/>
                                      </p:by>
                                    </p:animClr>
                                    <p:animClr clrSpc="hsl" dir="cw">
                                      <p:cBhvr>
                                        <p:cTn id="49" dur="500" fill="hold"/>
                                        <p:tgtEl>
                                          <p:spTgt spid="27"/>
                                        </p:tgtEl>
                                        <p:attrNameLst>
                                          <p:attrName>stroke.color</p:attrName>
                                        </p:attrNameLst>
                                      </p:cBhvr>
                                      <p:by>
                                        <p:hsl h="0" s="-12549" l="-25098"/>
                                      </p:by>
                                    </p:animClr>
                                    <p:set>
                                      <p:cBhvr>
                                        <p:cTn id="50" dur="500" fill="hold"/>
                                        <p:tgtEl>
                                          <p:spTgt spid="27"/>
                                        </p:tgtEl>
                                        <p:attrNameLst>
                                          <p:attrName>fill.type</p:attrName>
                                        </p:attrNameLst>
                                      </p:cBhvr>
                                      <p:to>
                                        <p:strVal val="solid"/>
                                      </p:to>
                                    </p:set>
                                  </p:childTnLst>
                                </p:cTn>
                              </p:par>
                              <p:par>
                                <p:cTn id="51" presetID="24" presetClass="emph" presetSubtype="0" fill="hold" nodeType="withEffect">
                                  <p:stCondLst>
                                    <p:cond delay="0"/>
                                  </p:stCondLst>
                                  <p:childTnLst>
                                    <p:animClr clrSpc="hsl" dir="cw">
                                      <p:cBhvr override="childStyle">
                                        <p:cTn id="52" dur="500" fill="hold"/>
                                        <p:tgtEl>
                                          <p:spTgt spid="37"/>
                                        </p:tgtEl>
                                        <p:attrNameLst>
                                          <p:attrName>style.color</p:attrName>
                                        </p:attrNameLst>
                                      </p:cBhvr>
                                      <p:by>
                                        <p:hsl h="0" s="-12549" l="-25098"/>
                                      </p:by>
                                    </p:animClr>
                                    <p:animClr clrSpc="hsl" dir="cw">
                                      <p:cBhvr>
                                        <p:cTn id="53" dur="500" fill="hold"/>
                                        <p:tgtEl>
                                          <p:spTgt spid="37"/>
                                        </p:tgtEl>
                                        <p:attrNameLst>
                                          <p:attrName>fillcolor</p:attrName>
                                        </p:attrNameLst>
                                      </p:cBhvr>
                                      <p:by>
                                        <p:hsl h="0" s="-12549" l="-25098"/>
                                      </p:by>
                                    </p:animClr>
                                    <p:animClr clrSpc="hsl" dir="cw">
                                      <p:cBhvr>
                                        <p:cTn id="54" dur="500" fill="hold"/>
                                        <p:tgtEl>
                                          <p:spTgt spid="37"/>
                                        </p:tgtEl>
                                        <p:attrNameLst>
                                          <p:attrName>stroke.color</p:attrName>
                                        </p:attrNameLst>
                                      </p:cBhvr>
                                      <p:by>
                                        <p:hsl h="0" s="-12549" l="-25098"/>
                                      </p:by>
                                    </p:animClr>
                                    <p:set>
                                      <p:cBhvr>
                                        <p:cTn id="55" dur="500" fill="hold"/>
                                        <p:tgtEl>
                                          <p:spTgt spid="37"/>
                                        </p:tgtEl>
                                        <p:attrNameLst>
                                          <p:attrName>fill.type</p:attrName>
                                        </p:attrNameLst>
                                      </p:cBhvr>
                                      <p:to>
                                        <p:strVal val="solid"/>
                                      </p:to>
                                    </p:set>
                                  </p:childTnLst>
                                </p:cTn>
                              </p:par>
                              <p:par>
                                <p:cTn id="56" presetID="24" presetClass="emph" presetSubtype="0" fill="hold" grpId="0" nodeType="withEffect">
                                  <p:stCondLst>
                                    <p:cond delay="0"/>
                                  </p:stCondLst>
                                  <p:childTnLst>
                                    <p:animClr clrSpc="hsl" dir="cw">
                                      <p:cBhvr override="childStyle">
                                        <p:cTn id="57" dur="500" fill="hold"/>
                                        <p:tgtEl>
                                          <p:spTgt spid="28"/>
                                        </p:tgtEl>
                                        <p:attrNameLst>
                                          <p:attrName>style.color</p:attrName>
                                        </p:attrNameLst>
                                      </p:cBhvr>
                                      <p:by>
                                        <p:hsl h="0" s="-12549" l="-25098"/>
                                      </p:by>
                                    </p:animClr>
                                    <p:animClr clrSpc="hsl" dir="cw">
                                      <p:cBhvr>
                                        <p:cTn id="58" dur="500" fill="hold"/>
                                        <p:tgtEl>
                                          <p:spTgt spid="28"/>
                                        </p:tgtEl>
                                        <p:attrNameLst>
                                          <p:attrName>fillcolor</p:attrName>
                                        </p:attrNameLst>
                                      </p:cBhvr>
                                      <p:by>
                                        <p:hsl h="0" s="-12549" l="-25098"/>
                                      </p:by>
                                    </p:animClr>
                                    <p:animClr clrSpc="hsl" dir="cw">
                                      <p:cBhvr>
                                        <p:cTn id="59" dur="500" fill="hold"/>
                                        <p:tgtEl>
                                          <p:spTgt spid="28"/>
                                        </p:tgtEl>
                                        <p:attrNameLst>
                                          <p:attrName>stroke.color</p:attrName>
                                        </p:attrNameLst>
                                      </p:cBhvr>
                                      <p:by>
                                        <p:hsl h="0" s="-12549" l="-25098"/>
                                      </p:by>
                                    </p:animClr>
                                    <p:set>
                                      <p:cBhvr>
                                        <p:cTn id="60" dur="500" fill="hold"/>
                                        <p:tgtEl>
                                          <p:spTgt spid="28"/>
                                        </p:tgtEl>
                                        <p:attrNameLst>
                                          <p:attrName>fill.type</p:attrName>
                                        </p:attrNameLst>
                                      </p:cBhvr>
                                      <p:to>
                                        <p:strVal val="solid"/>
                                      </p:to>
                                    </p:set>
                                  </p:childTnLst>
                                </p:cTn>
                              </p:par>
                              <p:par>
                                <p:cTn id="61" presetID="24" presetClass="emph" presetSubtype="0" fill="hold" nodeType="withEffect">
                                  <p:stCondLst>
                                    <p:cond delay="0"/>
                                  </p:stCondLst>
                                  <p:childTnLst>
                                    <p:animClr clrSpc="hsl" dir="cw">
                                      <p:cBhvr override="childStyle">
                                        <p:cTn id="62" dur="500" fill="hold"/>
                                        <p:tgtEl>
                                          <p:spTgt spid="33"/>
                                        </p:tgtEl>
                                        <p:attrNameLst>
                                          <p:attrName>style.color</p:attrName>
                                        </p:attrNameLst>
                                      </p:cBhvr>
                                      <p:by>
                                        <p:hsl h="0" s="-12549" l="-25098"/>
                                      </p:by>
                                    </p:animClr>
                                    <p:animClr clrSpc="hsl" dir="cw">
                                      <p:cBhvr>
                                        <p:cTn id="63" dur="500" fill="hold"/>
                                        <p:tgtEl>
                                          <p:spTgt spid="33"/>
                                        </p:tgtEl>
                                        <p:attrNameLst>
                                          <p:attrName>fillcolor</p:attrName>
                                        </p:attrNameLst>
                                      </p:cBhvr>
                                      <p:by>
                                        <p:hsl h="0" s="-12549" l="-25098"/>
                                      </p:by>
                                    </p:animClr>
                                    <p:animClr clrSpc="hsl" dir="cw">
                                      <p:cBhvr>
                                        <p:cTn id="64" dur="500" fill="hold"/>
                                        <p:tgtEl>
                                          <p:spTgt spid="33"/>
                                        </p:tgtEl>
                                        <p:attrNameLst>
                                          <p:attrName>stroke.color</p:attrName>
                                        </p:attrNameLst>
                                      </p:cBhvr>
                                      <p:by>
                                        <p:hsl h="0" s="-12549" l="-25098"/>
                                      </p:by>
                                    </p:animClr>
                                    <p:set>
                                      <p:cBhvr>
                                        <p:cTn id="65" dur="500" fill="hold"/>
                                        <p:tgtEl>
                                          <p:spTgt spid="33"/>
                                        </p:tgtEl>
                                        <p:attrNameLst>
                                          <p:attrName>fill.type</p:attrName>
                                        </p:attrNameLst>
                                      </p:cBhvr>
                                      <p:to>
                                        <p:strVal val="solid"/>
                                      </p:to>
                                    </p:set>
                                  </p:childTnLst>
                                </p:cTn>
                              </p:par>
                              <p:par>
                                <p:cTn id="66" presetID="24" presetClass="emph" presetSubtype="0" fill="hold" grpId="0" nodeType="withEffect">
                                  <p:stCondLst>
                                    <p:cond delay="0"/>
                                  </p:stCondLst>
                                  <p:childTnLst>
                                    <p:animClr clrSpc="hsl" dir="cw">
                                      <p:cBhvr override="childStyle">
                                        <p:cTn id="67" dur="500" fill="hold"/>
                                        <p:tgtEl>
                                          <p:spTgt spid="22"/>
                                        </p:tgtEl>
                                        <p:attrNameLst>
                                          <p:attrName>style.color</p:attrName>
                                        </p:attrNameLst>
                                      </p:cBhvr>
                                      <p:by>
                                        <p:hsl h="0" s="-12549" l="-25098"/>
                                      </p:by>
                                    </p:animClr>
                                    <p:animClr clrSpc="hsl" dir="cw">
                                      <p:cBhvr>
                                        <p:cTn id="68" dur="500" fill="hold"/>
                                        <p:tgtEl>
                                          <p:spTgt spid="22"/>
                                        </p:tgtEl>
                                        <p:attrNameLst>
                                          <p:attrName>fillcolor</p:attrName>
                                        </p:attrNameLst>
                                      </p:cBhvr>
                                      <p:by>
                                        <p:hsl h="0" s="-12549" l="-25098"/>
                                      </p:by>
                                    </p:animClr>
                                    <p:animClr clrSpc="hsl" dir="cw">
                                      <p:cBhvr>
                                        <p:cTn id="69" dur="500" fill="hold"/>
                                        <p:tgtEl>
                                          <p:spTgt spid="22"/>
                                        </p:tgtEl>
                                        <p:attrNameLst>
                                          <p:attrName>stroke.color</p:attrName>
                                        </p:attrNameLst>
                                      </p:cBhvr>
                                      <p:by>
                                        <p:hsl h="0" s="-12549" l="-25098"/>
                                      </p:by>
                                    </p:animClr>
                                    <p:set>
                                      <p:cBhvr>
                                        <p:cTn id="70" dur="500" fill="hold"/>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6" grpId="0" animBg="1"/>
      <p:bldP spid="27" grpId="0" animBg="1"/>
      <p:bldP spid="28" grpId="0" animBg="1"/>
      <p:bldP spid="29" grpId="0" animBg="1"/>
      <p:bldP spid="30"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6203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6524749"/>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5365888"/>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381894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10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5279019"/>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2147561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5046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892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10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1026" name="Picture 2" descr="http://api.ning.com/files/GTT*uiEbDrqF65QG9Z2mOPEep6-UKGEkgedZ8cqwD1wXXPQye*eElgo6dPfVsljM6-gBdiCv2krET6EVCUuukAHmuWZAI6di/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3988" y="1784976"/>
            <a:ext cx="1462260" cy="584775"/>
          </a:xfrm>
          <a:prstGeom prst="rect">
            <a:avLst/>
          </a:prstGeom>
          <a:noFill/>
        </p:spPr>
        <p:txBody>
          <a:bodyPr wrap="none" rtlCol="0">
            <a:spAutoFit/>
          </a:bodyPr>
          <a:lstStyle/>
          <a:p>
            <a:r>
              <a:rPr lang="en-US" sz="3200" dirty="0" smtClean="0"/>
              <a:t>$951 M</a:t>
            </a:r>
            <a:endParaRPr lang="en-US" sz="3200" dirty="0"/>
          </a:p>
        </p:txBody>
      </p:sp>
      <p:sp>
        <p:nvSpPr>
          <p:cNvPr id="5" name="TextBox 4"/>
          <p:cNvSpPr txBox="1"/>
          <p:nvPr/>
        </p:nvSpPr>
        <p:spPr>
          <a:xfrm>
            <a:off x="990600" y="6400800"/>
            <a:ext cx="3441904" cy="369332"/>
          </a:xfrm>
          <a:prstGeom prst="rect">
            <a:avLst/>
          </a:prstGeom>
          <a:noFill/>
        </p:spPr>
        <p:txBody>
          <a:bodyPr wrap="none" rtlCol="0">
            <a:spAutoFit/>
          </a:bodyPr>
          <a:lstStyle/>
          <a:p>
            <a:r>
              <a:rPr lang="en-US" dirty="0" smtClean="0"/>
              <a:t>Source: datacenterknowledge.com</a:t>
            </a:r>
            <a:endParaRPr lang="en-US" dirty="0"/>
          </a:p>
        </p:txBody>
      </p:sp>
      <p:sp>
        <p:nvSpPr>
          <p:cNvPr id="7" name="Right Arrow 6"/>
          <p:cNvSpPr/>
          <p:nvPr/>
        </p:nvSpPr>
        <p:spPr>
          <a:xfrm>
            <a:off x="5334000" y="1931894"/>
            <a:ext cx="609600"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43600" y="1777425"/>
            <a:ext cx="1462260" cy="584775"/>
          </a:xfrm>
          <a:prstGeom prst="rect">
            <a:avLst/>
          </a:prstGeom>
          <a:noFill/>
        </p:spPr>
        <p:txBody>
          <a:bodyPr wrap="none" rtlCol="0">
            <a:spAutoFit/>
          </a:bodyPr>
          <a:lstStyle/>
          <a:p>
            <a:r>
              <a:rPr lang="en-US" sz="3200" dirty="0" smtClean="0"/>
              <a:t>$143 M</a:t>
            </a:r>
            <a:endParaRPr lang="en-US" sz="3200" dirty="0"/>
          </a:p>
        </p:txBody>
      </p:sp>
      <p:sp>
        <p:nvSpPr>
          <p:cNvPr id="11" name="TextBox 10"/>
          <p:cNvSpPr txBox="1"/>
          <p:nvPr/>
        </p:nvSpPr>
        <p:spPr>
          <a:xfrm>
            <a:off x="981636" y="6399021"/>
            <a:ext cx="3482492" cy="369332"/>
          </a:xfrm>
          <a:prstGeom prst="rect">
            <a:avLst/>
          </a:prstGeom>
          <a:noFill/>
        </p:spPr>
        <p:txBody>
          <a:bodyPr wrap="none" rtlCol="0">
            <a:spAutoFit/>
          </a:bodyPr>
          <a:lstStyle/>
          <a:p>
            <a:r>
              <a:rPr lang="en-US" dirty="0" smtClean="0"/>
              <a:t>Source: Greenberg et. al, CCR 2009</a:t>
            </a:r>
            <a:endParaRPr lang="en-US" dirty="0"/>
          </a:p>
        </p:txBody>
      </p:sp>
      <p:cxnSp>
        <p:nvCxnSpPr>
          <p:cNvPr id="12" name="Straight Connector 11"/>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0" name="Picture 6" descr="https://www.marketbeat.com/logos/telecom-itali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hart 17"/>
          <p:cNvGraphicFramePr>
            <a:graphicFrameLocks/>
          </p:cNvGraphicFramePr>
          <p:nvPr>
            <p:extLst>
              <p:ext uri="{D42A27DB-BD31-4B8C-83A1-F6EECF244321}">
                <p14:modId xmlns:p14="http://schemas.microsoft.com/office/powerpoint/2010/main" val="4034098329"/>
              </p:ext>
            </p:extLst>
          </p:nvPr>
        </p:nvGraphicFramePr>
        <p:xfrm>
          <a:off x="5930153" y="23821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717276" y="2438400"/>
            <a:ext cx="1441420" cy="646331"/>
          </a:xfrm>
          <a:prstGeom prst="rect">
            <a:avLst/>
          </a:prstGeom>
          <a:noFill/>
        </p:spPr>
        <p:txBody>
          <a:bodyPr wrap="none" rtlCol="0">
            <a:spAutoFit/>
          </a:bodyPr>
          <a:lstStyle/>
          <a:p>
            <a:r>
              <a:rPr lang="en-US" dirty="0" smtClean="0"/>
              <a:t>Electricity </a:t>
            </a:r>
            <a:r>
              <a:rPr lang="en-US" dirty="0" smtClean="0"/>
              <a:t>Bill</a:t>
            </a:r>
          </a:p>
          <a:p>
            <a:pPr algn="ctr"/>
            <a:r>
              <a:rPr lang="en-US" dirty="0" smtClean="0"/>
              <a:t>15%</a:t>
            </a:r>
            <a:endParaRPr lang="en-US" dirty="0"/>
          </a:p>
        </p:txBody>
      </p:sp>
      <p:cxnSp>
        <p:nvCxnSpPr>
          <p:cNvPr id="16" name="Straight Arrow Connector 15"/>
          <p:cNvCxnSpPr/>
          <p:nvPr/>
        </p:nvCxnSpPr>
        <p:spPr>
          <a:xfrm>
            <a:off x="6284372" y="2623066"/>
            <a:ext cx="573628" cy="4193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4847" y="14478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26" name="TextBox 25"/>
          <p:cNvSpPr txBox="1"/>
          <p:nvPr/>
        </p:nvSpPr>
        <p:spPr>
          <a:xfrm>
            <a:off x="5894294" y="1459468"/>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graphicFrame>
        <p:nvGraphicFramePr>
          <p:cNvPr id="27" name="Chart 26"/>
          <p:cNvGraphicFramePr>
            <a:graphicFrameLocks/>
          </p:cNvGraphicFramePr>
          <p:nvPr>
            <p:extLst>
              <p:ext uri="{D42A27DB-BD31-4B8C-83A1-F6EECF244321}">
                <p14:modId xmlns:p14="http://schemas.microsoft.com/office/powerpoint/2010/main" val="612944880"/>
              </p:ext>
            </p:extLst>
          </p:nvPr>
        </p:nvGraphicFramePr>
        <p:xfrm>
          <a:off x="4066386" y="4168421"/>
          <a:ext cx="2743200" cy="21110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27"/>
          <p:cNvGraphicFramePr>
            <a:graphicFrameLocks/>
          </p:cNvGraphicFramePr>
          <p:nvPr>
            <p:extLst>
              <p:ext uri="{D42A27DB-BD31-4B8C-83A1-F6EECF244321}">
                <p14:modId xmlns:p14="http://schemas.microsoft.com/office/powerpoint/2010/main" val="526071048"/>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6"/>
          </a:graphicData>
        </a:graphic>
      </p:graphicFrame>
      <p:sp>
        <p:nvSpPr>
          <p:cNvPr id="29" name="TextBox 28"/>
          <p:cNvSpPr txBox="1"/>
          <p:nvPr/>
        </p:nvSpPr>
        <p:spPr>
          <a:xfrm>
            <a:off x="4152613" y="3429000"/>
            <a:ext cx="1441420" cy="646331"/>
          </a:xfrm>
          <a:prstGeom prst="rect">
            <a:avLst/>
          </a:prstGeom>
          <a:noFill/>
        </p:spPr>
        <p:txBody>
          <a:bodyPr wrap="none" rtlCol="0">
            <a:spAutoFit/>
          </a:bodyPr>
          <a:lstStyle/>
          <a:p>
            <a:r>
              <a:rPr lang="en-US" dirty="0" smtClean="0"/>
              <a:t>Electricity </a:t>
            </a:r>
            <a:r>
              <a:rPr lang="en-US" dirty="0" smtClean="0"/>
              <a:t>Bill</a:t>
            </a:r>
          </a:p>
          <a:p>
            <a:pPr algn="ctr"/>
            <a:r>
              <a:rPr lang="en-US" dirty="0" smtClean="0"/>
              <a:t>18%</a:t>
            </a:r>
            <a:endParaRPr lang="en-US" dirty="0"/>
          </a:p>
        </p:txBody>
      </p:sp>
      <p:cxnSp>
        <p:nvCxnSpPr>
          <p:cNvPr id="30" name="Straight Arrow Connector 29"/>
          <p:cNvCxnSpPr>
            <a:stCxn id="29" idx="2"/>
          </p:cNvCxnSpPr>
          <p:nvPr/>
        </p:nvCxnSpPr>
        <p:spPr>
          <a:xfrm>
            <a:off x="4873323" y="4075331"/>
            <a:ext cx="155877" cy="27775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36772" y="3657433"/>
            <a:ext cx="1441420" cy="646331"/>
          </a:xfrm>
          <a:prstGeom prst="rect">
            <a:avLst/>
          </a:prstGeom>
          <a:noFill/>
        </p:spPr>
        <p:txBody>
          <a:bodyPr wrap="none" rtlCol="0">
            <a:spAutoFit/>
          </a:bodyPr>
          <a:lstStyle/>
          <a:p>
            <a:r>
              <a:rPr lang="en-US" dirty="0" smtClean="0"/>
              <a:t>Electricity </a:t>
            </a:r>
            <a:r>
              <a:rPr lang="en-US" dirty="0" smtClean="0"/>
              <a:t>Bill</a:t>
            </a:r>
          </a:p>
          <a:p>
            <a:pPr algn="ctr"/>
            <a:r>
              <a:rPr lang="en-US" dirty="0" smtClean="0"/>
              <a:t>50%</a:t>
            </a:r>
            <a:endParaRPr lang="en-US" dirty="0"/>
          </a:p>
        </p:txBody>
      </p:sp>
      <p:cxnSp>
        <p:nvCxnSpPr>
          <p:cNvPr id="33" name="Straight Arrow Connector 32"/>
          <p:cNvCxnSpPr/>
          <p:nvPr/>
        </p:nvCxnSpPr>
        <p:spPr>
          <a:xfrm>
            <a:off x="7283158" y="4214209"/>
            <a:ext cx="286814" cy="46503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39" name="TextBox 38"/>
          <p:cNvSpPr txBox="1"/>
          <p:nvPr/>
        </p:nvSpPr>
        <p:spPr>
          <a:xfrm>
            <a:off x="1188528" y="4939843"/>
            <a:ext cx="2088072" cy="369332"/>
          </a:xfrm>
          <a:prstGeom prst="rect">
            <a:avLst/>
          </a:prstGeom>
          <a:noFill/>
        </p:spPr>
        <p:txBody>
          <a:bodyPr wrap="none" rtlCol="0">
            <a:spAutoFit/>
          </a:bodyPr>
          <a:lstStyle/>
          <a:p>
            <a:r>
              <a:rPr lang="en-US" dirty="0" smtClean="0">
                <a:solidFill>
                  <a:srgbClr val="FF0000"/>
                </a:solidFill>
              </a:rPr>
              <a:t>Electricity Cost 2012</a:t>
            </a:r>
            <a:endParaRPr lang="en-US" dirty="0">
              <a:solidFill>
                <a:srgbClr val="FF0000"/>
              </a:solidFill>
            </a:endParaRPr>
          </a:p>
        </p:txBody>
      </p:sp>
      <p:sp>
        <p:nvSpPr>
          <p:cNvPr id="40" name="TextBox 39"/>
          <p:cNvSpPr txBox="1"/>
          <p:nvPr/>
        </p:nvSpPr>
        <p:spPr>
          <a:xfrm>
            <a:off x="990600" y="6400800"/>
            <a:ext cx="2062039" cy="369332"/>
          </a:xfrm>
          <a:prstGeom prst="rect">
            <a:avLst/>
          </a:prstGeom>
          <a:noFill/>
        </p:spPr>
        <p:txBody>
          <a:bodyPr wrap="none" rtlCol="0">
            <a:spAutoFit/>
          </a:bodyPr>
          <a:lstStyle/>
          <a:p>
            <a:r>
              <a:rPr lang="en-US" dirty="0" smtClean="0"/>
              <a:t>Source: GREENNETS</a:t>
            </a:r>
            <a:endParaRPr lang="en-US" dirty="0"/>
          </a:p>
        </p:txBody>
      </p:sp>
      <p:sp>
        <p:nvSpPr>
          <p:cNvPr id="35" name="TextBox 34"/>
          <p:cNvSpPr txBox="1"/>
          <p:nvPr/>
        </p:nvSpPr>
        <p:spPr>
          <a:xfrm>
            <a:off x="4876800" y="6182380"/>
            <a:ext cx="4021807" cy="523220"/>
          </a:xfrm>
          <a:prstGeom prst="rect">
            <a:avLst/>
          </a:prstGeom>
          <a:noFill/>
        </p:spPr>
        <p:txBody>
          <a:bodyPr wrap="none" rtlCol="0">
            <a:spAutoFit/>
          </a:bodyPr>
          <a:lstStyle/>
          <a:p>
            <a:r>
              <a:rPr lang="en-US" sz="2800" dirty="0" smtClean="0"/>
              <a:t>Significant electricity costs</a:t>
            </a:r>
            <a:endParaRPr lang="en-US" sz="2800" dirty="0"/>
          </a:p>
        </p:txBody>
      </p:sp>
    </p:spTree>
    <p:extLst>
      <p:ext uri="{BB962C8B-B14F-4D97-AF65-F5344CB8AC3E}">
        <p14:creationId xmlns:p14="http://schemas.microsoft.com/office/powerpoint/2010/main" val="336425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7" grpId="0" animBg="1"/>
      <p:bldP spid="10" grpId="0"/>
      <p:bldP spid="11" grpId="0"/>
      <p:bldP spid="11" grpId="1"/>
      <p:bldGraphic spid="18" grpId="0">
        <p:bldAsOne/>
      </p:bldGraphic>
      <p:bldGraphic spid="18" grpId="1">
        <p:bldAsOne/>
      </p:bldGraphic>
      <p:bldP spid="13" grpId="0"/>
      <p:bldP spid="13" grpId="1"/>
      <p:bldP spid="22" grpId="0"/>
      <p:bldP spid="26" grpId="0"/>
      <p:bldGraphic spid="27" grpId="0">
        <p:bldAsOne/>
      </p:bldGraphic>
      <p:bldGraphic spid="28" grpId="0">
        <p:bldAsOne/>
      </p:bldGraphic>
      <p:bldP spid="29" grpId="0"/>
      <p:bldP spid="29" grpId="1"/>
      <p:bldP spid="32" grpId="0"/>
      <p:bldP spid="32" grpId="1"/>
      <p:bldP spid="38" grpId="0"/>
      <p:bldP spid="39" grpId="0"/>
      <p:bldP spid="40" grpId="0"/>
      <p:bldP spid="40" grpId="1"/>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1377955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4257835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Factor in other forms of transition costs:</a:t>
            </a:r>
          </a:p>
          <a:p>
            <a:pPr lvl="1"/>
            <a:r>
              <a:rPr lang="en-US" dirty="0" smtClean="0"/>
              <a:t>Cost of change in latency</a:t>
            </a:r>
          </a:p>
          <a:p>
            <a:pPr lvl="1"/>
            <a:r>
              <a:rPr lang="en-US" dirty="0" smtClean="0"/>
              <a:t>Cost of replication</a:t>
            </a:r>
          </a:p>
          <a:p>
            <a:pPr lvl="1"/>
            <a:r>
              <a:rPr lang="en-US" dirty="0" smtClean="0"/>
              <a:t>Cost of increase in call blocking probability</a:t>
            </a:r>
          </a:p>
          <a:p>
            <a:r>
              <a:rPr lang="en-US" dirty="0" smtClean="0"/>
              <a:t>Implementation on software BTS</a:t>
            </a:r>
          </a:p>
          <a:p>
            <a:r>
              <a:rPr lang="en-US" dirty="0" smtClean="0"/>
              <a:t>Adaptation to recent generations of cellular networks </a:t>
            </a:r>
          </a:p>
          <a:p>
            <a:r>
              <a:rPr lang="en-US" dirty="0"/>
              <a:t>Consider expensive diesel-generated power in cellular </a:t>
            </a:r>
            <a:r>
              <a:rPr lang="en-US" dirty="0" smtClean="0"/>
              <a:t>BTSs</a:t>
            </a:r>
            <a:endParaRPr lang="en-US" dirty="0"/>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669028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297060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Google Search</a:t>
            </a:r>
            <a:endParaRPr lang="en-US" dirty="0"/>
          </a:p>
        </p:txBody>
      </p:sp>
      <p:pic>
        <p:nvPicPr>
          <p:cNvPr id="5" name="Picture 4" descr="usa-outline-map"/>
          <p:cNvPicPr>
            <a:picLocks noChangeAspect="1" noChangeArrowheads="1"/>
          </p:cNvPicPr>
          <p:nvPr/>
        </p:nvPicPr>
        <p:blipFill>
          <a:blip r:embed="rId3" cstate="print"/>
          <a:srcRect/>
          <a:stretch>
            <a:fillRect/>
          </a:stretch>
        </p:blipFill>
        <p:spPr bwMode="auto">
          <a:xfrm>
            <a:off x="2580259" y="1693206"/>
            <a:ext cx="4546540" cy="3071105"/>
          </a:xfrm>
          <a:prstGeom prst="rect">
            <a:avLst/>
          </a:prstGeom>
          <a:noFill/>
          <a:ln w="9525" algn="in">
            <a:noFill/>
            <a:miter lim="800000"/>
            <a:headEnd/>
            <a:tailEnd/>
          </a:ln>
          <a:effectLst/>
        </p:spPr>
      </p:pic>
      <p:pic>
        <p:nvPicPr>
          <p:cNvPr id="7" name="Picture 6" descr="computer_user_icon_button-d1454100927184353777pvx_325[1]"/>
          <p:cNvPicPr>
            <a:picLocks noChangeAspect="1" noChangeArrowheads="1"/>
          </p:cNvPicPr>
          <p:nvPr/>
        </p:nvPicPr>
        <p:blipFill>
          <a:blip r:embed="rId4" cstate="print"/>
          <a:srcRect/>
          <a:stretch>
            <a:fillRect/>
          </a:stretch>
        </p:blipFill>
        <p:spPr bwMode="auto">
          <a:xfrm>
            <a:off x="3023422" y="3201651"/>
            <a:ext cx="534887" cy="582579"/>
          </a:xfrm>
          <a:prstGeom prst="rect">
            <a:avLst/>
          </a:prstGeom>
          <a:noFill/>
          <a:ln w="9525" algn="in">
            <a:noFill/>
            <a:miter lim="800000"/>
            <a:headEnd/>
            <a:tailEnd/>
          </a:ln>
          <a:effectLst/>
        </p:spPr>
      </p:pic>
      <p:pic>
        <p:nvPicPr>
          <p:cNvPr id="8" name="Picture 7" descr="computer_user_icon_button-d1454100927184353777pvx_325[1]"/>
          <p:cNvPicPr>
            <a:picLocks noChangeAspect="1" noChangeArrowheads="1"/>
          </p:cNvPicPr>
          <p:nvPr/>
        </p:nvPicPr>
        <p:blipFill>
          <a:blip r:embed="rId4" cstate="print"/>
          <a:srcRect/>
          <a:stretch>
            <a:fillRect/>
          </a:stretch>
        </p:blipFill>
        <p:spPr bwMode="auto">
          <a:xfrm>
            <a:off x="3290866" y="2036494"/>
            <a:ext cx="534887" cy="582579"/>
          </a:xfrm>
          <a:prstGeom prst="rect">
            <a:avLst/>
          </a:prstGeom>
          <a:noFill/>
          <a:ln w="9525" algn="in">
            <a:noFill/>
            <a:miter lim="800000"/>
            <a:headEnd/>
            <a:tailEnd/>
          </a:ln>
          <a:effectLst/>
        </p:spPr>
      </p:pic>
      <p:pic>
        <p:nvPicPr>
          <p:cNvPr id="9" name="Picture 8" descr="computer_user_icon_button-d1454100927184353777pvx_325[1]"/>
          <p:cNvPicPr>
            <a:picLocks noChangeAspect="1" noChangeArrowheads="1"/>
          </p:cNvPicPr>
          <p:nvPr/>
        </p:nvPicPr>
        <p:blipFill>
          <a:blip r:embed="rId4" cstate="print"/>
          <a:srcRect/>
          <a:stretch>
            <a:fillRect/>
          </a:stretch>
        </p:blipFill>
        <p:spPr bwMode="auto">
          <a:xfrm>
            <a:off x="4360640" y="2327783"/>
            <a:ext cx="534887" cy="582579"/>
          </a:xfrm>
          <a:prstGeom prst="rect">
            <a:avLst/>
          </a:prstGeom>
          <a:noFill/>
          <a:ln w="9525" algn="in">
            <a:noFill/>
            <a:miter lim="800000"/>
            <a:headEnd/>
            <a:tailEnd/>
          </a:ln>
          <a:effectLst/>
        </p:spPr>
      </p:pic>
      <p:pic>
        <p:nvPicPr>
          <p:cNvPr id="10" name="Picture 9" descr="computer_user_icon_button-d1454100927184353777pvx_325[1]"/>
          <p:cNvPicPr>
            <a:picLocks noChangeAspect="1" noChangeArrowheads="1"/>
          </p:cNvPicPr>
          <p:nvPr/>
        </p:nvPicPr>
        <p:blipFill>
          <a:blip r:embed="rId4" cstate="print"/>
          <a:srcRect/>
          <a:stretch>
            <a:fillRect/>
          </a:stretch>
        </p:blipFill>
        <p:spPr bwMode="auto">
          <a:xfrm>
            <a:off x="5965301" y="2910362"/>
            <a:ext cx="534887" cy="582579"/>
          </a:xfrm>
          <a:prstGeom prst="rect">
            <a:avLst/>
          </a:prstGeom>
          <a:noFill/>
          <a:ln w="9525" algn="in">
            <a:noFill/>
            <a:miter lim="800000"/>
            <a:headEnd/>
            <a:tailEnd/>
          </a:ln>
          <a:effectLst/>
        </p:spPr>
      </p:pic>
      <p:pic>
        <p:nvPicPr>
          <p:cNvPr id="11" name="Picture 10" descr="computer_user_icon_button-d1454100927184353777pvx_325[1]"/>
          <p:cNvPicPr>
            <a:picLocks noChangeAspect="1" noChangeArrowheads="1"/>
          </p:cNvPicPr>
          <p:nvPr/>
        </p:nvPicPr>
        <p:blipFill>
          <a:blip r:embed="rId4" cstate="print"/>
          <a:srcRect/>
          <a:stretch>
            <a:fillRect/>
          </a:stretch>
        </p:blipFill>
        <p:spPr bwMode="auto">
          <a:xfrm>
            <a:off x="5430414" y="2910362"/>
            <a:ext cx="534887" cy="582579"/>
          </a:xfrm>
          <a:prstGeom prst="rect">
            <a:avLst/>
          </a:prstGeom>
          <a:noFill/>
          <a:ln w="9525" algn="in">
            <a:noFill/>
            <a:miter lim="800000"/>
            <a:headEnd/>
            <a:tailEnd/>
          </a:ln>
          <a:effectLst/>
        </p:spPr>
      </p:pic>
      <p:pic>
        <p:nvPicPr>
          <p:cNvPr id="12" name="Picture 11"/>
          <p:cNvPicPr>
            <a:picLocks noChangeAspect="1" noChangeArrowheads="1"/>
          </p:cNvPicPr>
          <p:nvPr/>
        </p:nvPicPr>
        <p:blipFill>
          <a:blip r:embed="rId5" cstate="print"/>
          <a:srcRect/>
          <a:stretch>
            <a:fillRect/>
          </a:stretch>
        </p:blipFill>
        <p:spPr bwMode="auto">
          <a:xfrm>
            <a:off x="2889701" y="2473428"/>
            <a:ext cx="212190" cy="400072"/>
          </a:xfrm>
          <a:prstGeom prst="rect">
            <a:avLst/>
          </a:prstGeom>
          <a:noFill/>
          <a:ln w="9525" algn="in">
            <a:noFill/>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4494362" y="3347296"/>
            <a:ext cx="212190" cy="400072"/>
          </a:xfrm>
          <a:prstGeom prst="rect">
            <a:avLst/>
          </a:prstGeom>
          <a:noFill/>
          <a:ln w="9525" algn="in">
            <a:noFill/>
            <a:miter lim="800000"/>
            <a:headEnd/>
            <a:tailEnd/>
          </a:ln>
          <a:effectLst/>
        </p:spPr>
      </p:pic>
      <p:pic>
        <p:nvPicPr>
          <p:cNvPr id="14" name="Picture 13"/>
          <p:cNvPicPr>
            <a:picLocks noChangeAspect="1" noChangeArrowheads="1"/>
          </p:cNvPicPr>
          <p:nvPr/>
        </p:nvPicPr>
        <p:blipFill>
          <a:blip r:embed="rId5" cstate="print"/>
          <a:srcRect/>
          <a:stretch>
            <a:fillRect/>
          </a:stretch>
        </p:blipFill>
        <p:spPr bwMode="auto">
          <a:xfrm>
            <a:off x="6099023" y="3784230"/>
            <a:ext cx="212190" cy="400072"/>
          </a:xfrm>
          <a:prstGeom prst="rect">
            <a:avLst/>
          </a:prstGeom>
          <a:noFill/>
          <a:ln w="9525" algn="in">
            <a:noFill/>
            <a:miter lim="800000"/>
            <a:headEnd/>
            <a:tailEnd/>
          </a:ln>
          <a:effectLst/>
        </p:spPr>
      </p:pic>
      <p:pic>
        <p:nvPicPr>
          <p:cNvPr id="15" name="Picture 14" descr="computer_user_icon_button-d1454100927184353777pvx_325[1]"/>
          <p:cNvPicPr>
            <a:picLocks noChangeAspect="1" noChangeArrowheads="1"/>
          </p:cNvPicPr>
          <p:nvPr/>
        </p:nvPicPr>
        <p:blipFill>
          <a:blip r:embed="rId4" cstate="print"/>
          <a:srcRect/>
          <a:stretch>
            <a:fillRect/>
          </a:stretch>
        </p:blipFill>
        <p:spPr bwMode="auto">
          <a:xfrm>
            <a:off x="3772264" y="2677331"/>
            <a:ext cx="534887" cy="582579"/>
          </a:xfrm>
          <a:prstGeom prst="rect">
            <a:avLst/>
          </a:prstGeom>
          <a:noFill/>
          <a:ln w="9525" algn="in">
            <a:noFill/>
            <a:miter lim="800000"/>
            <a:headEnd/>
            <a:tailEnd/>
          </a:ln>
          <a:effectLst/>
        </p:spPr>
      </p:pic>
      <p:sp>
        <p:nvSpPr>
          <p:cNvPr id="16" name="Line 15"/>
          <p:cNvSpPr>
            <a:spLocks noChangeShapeType="1"/>
          </p:cNvSpPr>
          <p:nvPr/>
        </p:nvSpPr>
        <p:spPr bwMode="auto">
          <a:xfrm flipH="1">
            <a:off x="3023422" y="2327783"/>
            <a:ext cx="267444" cy="14564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7" name="Line 16"/>
          <p:cNvSpPr>
            <a:spLocks noChangeShapeType="1"/>
          </p:cNvSpPr>
          <p:nvPr/>
        </p:nvSpPr>
        <p:spPr bwMode="auto">
          <a:xfrm flipH="1" flipV="1">
            <a:off x="2956561" y="2892157"/>
            <a:ext cx="334304" cy="3094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8" name="Line 17"/>
          <p:cNvSpPr>
            <a:spLocks noChangeShapeType="1"/>
          </p:cNvSpPr>
          <p:nvPr/>
        </p:nvSpPr>
        <p:spPr bwMode="auto">
          <a:xfrm>
            <a:off x="4628083" y="2910362"/>
            <a:ext cx="0"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9" name="Line 18"/>
          <p:cNvSpPr>
            <a:spLocks noChangeShapeType="1"/>
          </p:cNvSpPr>
          <p:nvPr/>
        </p:nvSpPr>
        <p:spPr bwMode="auto">
          <a:xfrm>
            <a:off x="5831579" y="3492941"/>
            <a:ext cx="267444"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 name="Line 19"/>
          <p:cNvSpPr>
            <a:spLocks noChangeShapeType="1"/>
          </p:cNvSpPr>
          <p:nvPr/>
        </p:nvSpPr>
        <p:spPr bwMode="auto">
          <a:xfrm>
            <a:off x="6232744" y="3492941"/>
            <a:ext cx="0" cy="291289"/>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 name="Line 20"/>
          <p:cNvSpPr>
            <a:spLocks noChangeShapeType="1"/>
          </p:cNvSpPr>
          <p:nvPr/>
        </p:nvSpPr>
        <p:spPr bwMode="auto">
          <a:xfrm>
            <a:off x="4299774" y="3197634"/>
            <a:ext cx="255454" cy="29932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2" name="Rectangle 21"/>
          <p:cNvSpPr>
            <a:spLocks noChangeArrowheads="1"/>
          </p:cNvSpPr>
          <p:nvPr/>
        </p:nvSpPr>
        <p:spPr bwMode="auto">
          <a:xfrm>
            <a:off x="2281958" y="1676400"/>
            <a:ext cx="4880844" cy="3422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3" name="Rounded Rectangular Callout 22"/>
          <p:cNvSpPr/>
          <p:nvPr/>
        </p:nvSpPr>
        <p:spPr>
          <a:xfrm>
            <a:off x="762000" y="1676400"/>
            <a:ext cx="1447800" cy="381000"/>
          </a:xfrm>
          <a:prstGeom prst="wedgeRoundRectCallout">
            <a:avLst>
              <a:gd name="adj1" fmla="val 94220"/>
              <a:gd name="adj2" fmla="val 16588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5" name="Rounded Rectangular Callout 24"/>
          <p:cNvSpPr/>
          <p:nvPr/>
        </p:nvSpPr>
        <p:spPr>
          <a:xfrm>
            <a:off x="3657600" y="1143000"/>
            <a:ext cx="762000" cy="381000"/>
          </a:xfrm>
          <a:prstGeom prst="wedgeRoundRectCallout">
            <a:avLst>
              <a:gd name="adj1" fmla="val -59602"/>
              <a:gd name="adj2" fmla="val 19911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27" name="Rounded Rectangular Callout 26"/>
          <p:cNvSpPr/>
          <p:nvPr/>
        </p:nvSpPr>
        <p:spPr>
          <a:xfrm>
            <a:off x="148358" y="2473428"/>
            <a:ext cx="2290042" cy="786482"/>
          </a:xfrm>
          <a:prstGeom prst="wedgeRoundRectCallout">
            <a:avLst>
              <a:gd name="adj1" fmla="val 73546"/>
              <a:gd name="adj2" fmla="val 16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is distributed amongst data centers</a:t>
            </a:r>
            <a:endParaRPr lang="en-US" dirty="0"/>
          </a:p>
        </p:txBody>
      </p:sp>
      <p:sp>
        <p:nvSpPr>
          <p:cNvPr id="28" name="Rounded Rectangular Callout 27"/>
          <p:cNvSpPr/>
          <p:nvPr/>
        </p:nvSpPr>
        <p:spPr>
          <a:xfrm>
            <a:off x="5105400" y="1866900"/>
            <a:ext cx="3810000" cy="342900"/>
          </a:xfrm>
          <a:prstGeom prst="wedgeRoundRectCallout">
            <a:avLst>
              <a:gd name="adj1" fmla="val -62512"/>
              <a:gd name="adj2" fmla="val 437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Arriving traffic is data center workload</a:t>
            </a:r>
            <a:endParaRPr lang="en-US" dirty="0"/>
          </a:p>
        </p:txBody>
      </p:sp>
      <p:sp>
        <p:nvSpPr>
          <p:cNvPr id="4" name="TextBox 3"/>
          <p:cNvSpPr txBox="1"/>
          <p:nvPr/>
        </p:nvSpPr>
        <p:spPr>
          <a:xfrm>
            <a:off x="2819366" y="2521162"/>
            <a:ext cx="30168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26" name="TextBox 25"/>
          <p:cNvSpPr txBox="1"/>
          <p:nvPr/>
        </p:nvSpPr>
        <p:spPr>
          <a:xfrm>
            <a:off x="4422318" y="3387602"/>
            <a:ext cx="30168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29" name="TextBox 28"/>
          <p:cNvSpPr txBox="1"/>
          <p:nvPr/>
        </p:nvSpPr>
        <p:spPr>
          <a:xfrm>
            <a:off x="6040672" y="3813248"/>
            <a:ext cx="301686"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6" name="TextBox 5"/>
          <p:cNvSpPr txBox="1"/>
          <p:nvPr/>
        </p:nvSpPr>
        <p:spPr>
          <a:xfrm>
            <a:off x="1413684" y="5486400"/>
            <a:ext cx="6587316" cy="461665"/>
          </a:xfrm>
          <a:prstGeom prst="rect">
            <a:avLst/>
          </a:prstGeom>
          <a:noFill/>
        </p:spPr>
        <p:txBody>
          <a:bodyPr wrap="none" rtlCol="0">
            <a:spAutoFit/>
          </a:bodyPr>
          <a:lstStyle/>
          <a:p>
            <a:r>
              <a:rPr lang="en-US" sz="2400" dirty="0" smtClean="0"/>
              <a:t>How does this relate to data center electricity cost?</a:t>
            </a:r>
            <a:endParaRPr lang="en-US" sz="2400" dirty="0"/>
          </a:p>
        </p:txBody>
      </p:sp>
      <p:sp>
        <p:nvSpPr>
          <p:cNvPr id="24" name="TextBox 23"/>
          <p:cNvSpPr txBox="1"/>
          <p:nvPr/>
        </p:nvSpPr>
        <p:spPr>
          <a:xfrm>
            <a:off x="3023208" y="1143000"/>
            <a:ext cx="3453792" cy="461665"/>
          </a:xfrm>
          <a:prstGeom prst="rect">
            <a:avLst/>
          </a:prstGeom>
          <a:noFill/>
        </p:spPr>
        <p:txBody>
          <a:bodyPr wrap="square" rtlCol="0">
            <a:spAutoFit/>
          </a:bodyPr>
          <a:lstStyle/>
          <a:p>
            <a:r>
              <a:rPr lang="en-US" sz="2400" dirty="0" smtClean="0"/>
              <a:t>Electricity Price Diversity</a:t>
            </a:r>
            <a:endParaRPr lang="en-US" sz="2400" dirty="0"/>
          </a:p>
        </p:txBody>
      </p:sp>
      <p:sp>
        <p:nvSpPr>
          <p:cNvPr id="30" name="Rounded Rectangular Callout 29"/>
          <p:cNvSpPr/>
          <p:nvPr/>
        </p:nvSpPr>
        <p:spPr>
          <a:xfrm>
            <a:off x="1769658" y="1676400"/>
            <a:ext cx="880284" cy="413525"/>
          </a:xfrm>
          <a:prstGeom prst="wedgeRoundRectCallout">
            <a:avLst>
              <a:gd name="adj1" fmla="val 76841"/>
              <a:gd name="adj2" fmla="val 138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$0.32</a:t>
            </a:r>
            <a:endParaRPr lang="en-US" dirty="0"/>
          </a:p>
        </p:txBody>
      </p:sp>
      <p:sp>
        <p:nvSpPr>
          <p:cNvPr id="31" name="Rounded Rectangular Callout 30"/>
          <p:cNvSpPr/>
          <p:nvPr/>
        </p:nvSpPr>
        <p:spPr>
          <a:xfrm>
            <a:off x="4724400" y="2634475"/>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$0.13</a:t>
            </a:r>
            <a:endParaRPr lang="en-US" dirty="0"/>
          </a:p>
        </p:txBody>
      </p:sp>
      <p:sp>
        <p:nvSpPr>
          <p:cNvPr id="32" name="Rounded Rectangular Callout 31"/>
          <p:cNvSpPr/>
          <p:nvPr/>
        </p:nvSpPr>
        <p:spPr>
          <a:xfrm>
            <a:off x="6311213" y="3128829"/>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$0.25</a:t>
            </a:r>
            <a:endParaRPr lang="en-US" dirty="0"/>
          </a:p>
        </p:txBody>
      </p:sp>
      <p:sp>
        <p:nvSpPr>
          <p:cNvPr id="33" name="TextBox 32"/>
          <p:cNvSpPr txBox="1"/>
          <p:nvPr/>
        </p:nvSpPr>
        <p:spPr>
          <a:xfrm>
            <a:off x="768363" y="5791200"/>
            <a:ext cx="7766037" cy="523220"/>
          </a:xfrm>
          <a:prstGeom prst="rect">
            <a:avLst/>
          </a:prstGeom>
          <a:noFill/>
        </p:spPr>
        <p:txBody>
          <a:bodyPr wrap="none" rtlCol="0">
            <a:spAutoFit/>
          </a:bodyPr>
          <a:lstStyle/>
          <a:p>
            <a:r>
              <a:rPr lang="en-US" sz="2800" dirty="0" smtClean="0"/>
              <a:t>Where would you like to consume the most energy?</a:t>
            </a:r>
            <a:endParaRPr lang="en-US" sz="2800" dirty="0"/>
          </a:p>
        </p:txBody>
      </p:sp>
      <p:pic>
        <p:nvPicPr>
          <p:cNvPr id="1026" name="Picture 2" descr="http://lovelace-media.imgix.net/uploads/79/3fb11d00-e03f-0131-6cd4-0aa0f90d87b4.jpg?w=684&amp;h=513&amp;fit=crop&amp;crop=faces&amp;auto=format&amp;q=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3243820"/>
            <a:ext cx="2990106" cy="2242580"/>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ular Callout 34"/>
          <p:cNvSpPr/>
          <p:nvPr/>
        </p:nvSpPr>
        <p:spPr>
          <a:xfrm>
            <a:off x="64827" y="5573376"/>
            <a:ext cx="1756642" cy="446926"/>
          </a:xfrm>
          <a:prstGeom prst="wedgeRoundRectCallout">
            <a:avLst>
              <a:gd name="adj1" fmla="val 37436"/>
              <a:gd name="adj2" fmla="val -242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Sure. But, how?</a:t>
            </a:r>
            <a:endParaRPr lang="en-US" dirty="0"/>
          </a:p>
        </p:txBody>
      </p:sp>
    </p:spTree>
    <p:extLst>
      <p:ext uri="{BB962C8B-B14F-4D97-AF65-F5344CB8AC3E}">
        <p14:creationId xmlns:p14="http://schemas.microsoft.com/office/powerpoint/2010/main" val="31706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31"/>
                                        </p:tgtEl>
                                        <p:attrNameLst>
                                          <p:attrName>fillcolor</p:attrName>
                                        </p:attrNameLst>
                                      </p:cBhvr>
                                      <p:to>
                                        <a:schemeClr val="accent2"/>
                                      </p:to>
                                    </p:animClr>
                                    <p:set>
                                      <p:cBhvr>
                                        <p:cTn id="87" dur="2000" fill="hold"/>
                                        <p:tgtEl>
                                          <p:spTgt spid="31"/>
                                        </p:tgtEl>
                                        <p:attrNameLst>
                                          <p:attrName>fill.type</p:attrName>
                                        </p:attrNameLst>
                                      </p:cBhvr>
                                      <p:to>
                                        <p:strVal val="solid"/>
                                      </p:to>
                                    </p:set>
                                    <p:set>
                                      <p:cBhvr>
                                        <p:cTn id="88" dur="2000" fill="hold"/>
                                        <p:tgtEl>
                                          <p:spTgt spid="31"/>
                                        </p:tgtEl>
                                        <p:attrNameLst>
                                          <p:attrName>fill.on</p:attrName>
                                        </p:attrNameLst>
                                      </p:cBhvr>
                                      <p:to>
                                        <p:strVal val="true"/>
                                      </p:to>
                                    </p:set>
                                  </p:childTnLst>
                                </p:cTn>
                              </p:par>
                              <p:par>
                                <p:cTn id="89" presetID="30" presetClass="emph" presetSubtype="0" fill="hold" grpId="2" nodeType="withEffect">
                                  <p:stCondLst>
                                    <p:cond delay="0"/>
                                  </p:stCondLst>
                                  <p:childTnLst>
                                    <p:animClr clrSpc="hsl" dir="cw">
                                      <p:cBhvr override="childStyle">
                                        <p:cTn id="90" dur="500" fill="hold"/>
                                        <p:tgtEl>
                                          <p:spTgt spid="30"/>
                                        </p:tgtEl>
                                        <p:attrNameLst>
                                          <p:attrName>style.color</p:attrName>
                                        </p:attrNameLst>
                                      </p:cBhvr>
                                      <p:by>
                                        <p:hsl h="0" s="12549" l="25098"/>
                                      </p:by>
                                    </p:animClr>
                                    <p:animClr clrSpc="hsl" dir="cw">
                                      <p:cBhvr>
                                        <p:cTn id="91" dur="500" fill="hold"/>
                                        <p:tgtEl>
                                          <p:spTgt spid="30"/>
                                        </p:tgtEl>
                                        <p:attrNameLst>
                                          <p:attrName>fillcolor</p:attrName>
                                        </p:attrNameLst>
                                      </p:cBhvr>
                                      <p:by>
                                        <p:hsl h="0" s="12549" l="25098"/>
                                      </p:by>
                                    </p:animClr>
                                    <p:animClr clrSpc="hsl" dir="cw">
                                      <p:cBhvr>
                                        <p:cTn id="92" dur="500" fill="hold"/>
                                        <p:tgtEl>
                                          <p:spTgt spid="30"/>
                                        </p:tgtEl>
                                        <p:attrNameLst>
                                          <p:attrName>stroke.color</p:attrName>
                                        </p:attrNameLst>
                                      </p:cBhvr>
                                      <p:by>
                                        <p:hsl h="0" s="12549" l="25098"/>
                                      </p:by>
                                    </p:animClr>
                                    <p:set>
                                      <p:cBhvr>
                                        <p:cTn id="93" dur="500" fill="hold"/>
                                        <p:tgtEl>
                                          <p:spTgt spid="30"/>
                                        </p:tgtEl>
                                        <p:attrNameLst>
                                          <p:attrName>fill.type</p:attrName>
                                        </p:attrNameLst>
                                      </p:cBhvr>
                                      <p:to>
                                        <p:strVal val="solid"/>
                                      </p:to>
                                    </p:set>
                                  </p:childTnLst>
                                </p:cTn>
                              </p:par>
                              <p:par>
                                <p:cTn id="94" presetID="30" presetClass="emph" presetSubtype="0" fill="hold" grpId="2" nodeType="withEffect">
                                  <p:stCondLst>
                                    <p:cond delay="0"/>
                                  </p:stCondLst>
                                  <p:childTnLst>
                                    <p:animClr clrSpc="hsl" dir="cw">
                                      <p:cBhvr override="childStyle">
                                        <p:cTn id="95" dur="500" fill="hold"/>
                                        <p:tgtEl>
                                          <p:spTgt spid="32"/>
                                        </p:tgtEl>
                                        <p:attrNameLst>
                                          <p:attrName>style.color</p:attrName>
                                        </p:attrNameLst>
                                      </p:cBhvr>
                                      <p:by>
                                        <p:hsl h="0" s="12549" l="25098"/>
                                      </p:by>
                                    </p:animClr>
                                    <p:animClr clrSpc="hsl" dir="cw">
                                      <p:cBhvr>
                                        <p:cTn id="96" dur="500" fill="hold"/>
                                        <p:tgtEl>
                                          <p:spTgt spid="32"/>
                                        </p:tgtEl>
                                        <p:attrNameLst>
                                          <p:attrName>fillcolor</p:attrName>
                                        </p:attrNameLst>
                                      </p:cBhvr>
                                      <p:by>
                                        <p:hsl h="0" s="12549" l="25098"/>
                                      </p:by>
                                    </p:animClr>
                                    <p:animClr clrSpc="hsl" dir="cw">
                                      <p:cBhvr>
                                        <p:cTn id="97" dur="500" fill="hold"/>
                                        <p:tgtEl>
                                          <p:spTgt spid="32"/>
                                        </p:tgtEl>
                                        <p:attrNameLst>
                                          <p:attrName>stroke.color</p:attrName>
                                        </p:attrNameLst>
                                      </p:cBhvr>
                                      <p:by>
                                        <p:hsl h="0" s="12549" l="25098"/>
                                      </p:by>
                                    </p:animClr>
                                    <p:set>
                                      <p:cBhvr>
                                        <p:cTn id="98" dur="500" fill="hold"/>
                                        <p:tgtEl>
                                          <p:spTgt spid="32"/>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3"/>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102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3" grpId="1" animBg="1"/>
      <p:bldP spid="23" grpId="2" animBg="1"/>
      <p:bldP spid="25" grpId="1" animBg="1"/>
      <p:bldP spid="25" grpId="2" animBg="1"/>
      <p:bldP spid="27" grpId="0" animBg="1"/>
      <p:bldP spid="27" grpId="1" animBg="1"/>
      <p:bldP spid="28" grpId="0" animBg="1"/>
      <p:bldP spid="28" grpId="1" animBg="1"/>
      <p:bldP spid="4" grpId="0"/>
      <p:bldP spid="26" grpId="0"/>
      <p:bldP spid="29" grpId="0"/>
      <p:bldP spid="6" grpId="0"/>
      <p:bldP spid="6" grpId="1"/>
      <p:bldP spid="24" grpId="0"/>
      <p:bldP spid="30" grpId="0" animBg="1"/>
      <p:bldP spid="30" grpId="2" animBg="1"/>
      <p:bldP spid="31" grpId="0" animBg="1"/>
      <p:bldP spid="32" grpId="0" animBg="1"/>
      <p:bldP spid="32" grpId="2" animBg="1"/>
      <p:bldP spid="33" grpId="0"/>
      <p:bldP spid="33" grpId="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Center Energy Consumption</a:t>
            </a:r>
            <a:endParaRPr lang="en-US" dirty="0"/>
          </a:p>
        </p:txBody>
      </p:sp>
      <p:sp>
        <p:nvSpPr>
          <p:cNvPr id="3" name="Content Placeholder 2"/>
          <p:cNvSpPr>
            <a:spLocks noGrp="1"/>
          </p:cNvSpPr>
          <p:nvPr>
            <p:ph idx="1"/>
          </p:nvPr>
        </p:nvSpPr>
        <p:spPr/>
        <p:txBody>
          <a:bodyPr/>
          <a:lstStyle/>
          <a:p>
            <a:r>
              <a:rPr lang="en-US" dirty="0" smtClean="0"/>
              <a:t>Energy: Accumulation of power consumption</a:t>
            </a:r>
          </a:p>
          <a:p>
            <a:r>
              <a:rPr lang="en-US" dirty="0" smtClean="0"/>
              <a:t>Consume power where electricity is cheaper</a:t>
            </a:r>
          </a:p>
          <a:p>
            <a:r>
              <a:rPr lang="en-US" dirty="0" smtClean="0"/>
              <a:t>Data center power consumption depends on:</a:t>
            </a:r>
          </a:p>
          <a:p>
            <a:pPr lvl="1"/>
            <a:r>
              <a:rPr lang="en-US" dirty="0" smtClean="0"/>
              <a:t>Its workload capacity</a:t>
            </a:r>
          </a:p>
          <a:p>
            <a:pPr lvl="1"/>
            <a:r>
              <a:rPr lang="en-US" dirty="0" smtClean="0"/>
              <a:t>Workload assigned to it</a:t>
            </a:r>
            <a:endParaRPr lang="en-US" dirty="0"/>
          </a:p>
        </p:txBody>
      </p:sp>
      <p:sp>
        <p:nvSpPr>
          <p:cNvPr id="5" name="Rounded Rectangular Callout 4"/>
          <p:cNvSpPr/>
          <p:nvPr/>
        </p:nvSpPr>
        <p:spPr>
          <a:xfrm>
            <a:off x="5486400" y="3429000"/>
            <a:ext cx="838200" cy="381000"/>
          </a:xfrm>
          <a:prstGeom prst="wedgeRoundRectCallout">
            <a:avLst>
              <a:gd name="adj1" fmla="val -183655"/>
              <a:gd name="adj2" fmla="val 195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Fixed</a:t>
            </a:r>
            <a:endParaRPr lang="en-US" dirty="0"/>
          </a:p>
        </p:txBody>
      </p:sp>
      <p:sp>
        <p:nvSpPr>
          <p:cNvPr id="6" name="Rounded Rectangular Callout 5"/>
          <p:cNvSpPr/>
          <p:nvPr/>
        </p:nvSpPr>
        <p:spPr>
          <a:xfrm>
            <a:off x="5867400" y="3886200"/>
            <a:ext cx="1524000" cy="381000"/>
          </a:xfrm>
          <a:prstGeom prst="wedgeRoundRectCallout">
            <a:avLst>
              <a:gd name="adj1" fmla="val -120968"/>
              <a:gd name="adj2" fmla="val 266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Controllable</a:t>
            </a:r>
            <a:endParaRPr lang="en-US" dirty="0"/>
          </a:p>
        </p:txBody>
      </p:sp>
    </p:spTree>
    <p:extLst>
      <p:ext uri="{BB962C8B-B14F-4D97-AF65-F5344CB8AC3E}">
        <p14:creationId xmlns:p14="http://schemas.microsoft.com/office/powerpoint/2010/main" val="382965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Google Search</a:t>
            </a:r>
            <a:endParaRPr lang="en-US" dirty="0"/>
          </a:p>
        </p:txBody>
      </p:sp>
      <p:pic>
        <p:nvPicPr>
          <p:cNvPr id="5" name="Picture 4" descr="usa-outline-map"/>
          <p:cNvPicPr>
            <a:picLocks noChangeAspect="1" noChangeArrowheads="1"/>
          </p:cNvPicPr>
          <p:nvPr/>
        </p:nvPicPr>
        <p:blipFill>
          <a:blip r:embed="rId3" cstate="print"/>
          <a:srcRect/>
          <a:stretch>
            <a:fillRect/>
          </a:stretch>
        </p:blipFill>
        <p:spPr bwMode="auto">
          <a:xfrm>
            <a:off x="2580259" y="1693206"/>
            <a:ext cx="4546540" cy="3071105"/>
          </a:xfrm>
          <a:prstGeom prst="rect">
            <a:avLst/>
          </a:prstGeom>
          <a:noFill/>
          <a:ln w="9525" algn="in">
            <a:noFill/>
            <a:miter lim="800000"/>
            <a:headEnd/>
            <a:tailEnd/>
          </a:ln>
          <a:effectLst/>
        </p:spPr>
      </p:pic>
      <p:pic>
        <p:nvPicPr>
          <p:cNvPr id="7" name="Picture 6" descr="computer_user_icon_button-d1454100927184353777pvx_325[1]"/>
          <p:cNvPicPr>
            <a:picLocks noChangeAspect="1" noChangeArrowheads="1"/>
          </p:cNvPicPr>
          <p:nvPr/>
        </p:nvPicPr>
        <p:blipFill>
          <a:blip r:embed="rId4" cstate="print"/>
          <a:srcRect/>
          <a:stretch>
            <a:fillRect/>
          </a:stretch>
        </p:blipFill>
        <p:spPr bwMode="auto">
          <a:xfrm>
            <a:off x="3023422" y="3201651"/>
            <a:ext cx="534887" cy="582579"/>
          </a:xfrm>
          <a:prstGeom prst="rect">
            <a:avLst/>
          </a:prstGeom>
          <a:noFill/>
          <a:ln w="9525" algn="in">
            <a:noFill/>
            <a:miter lim="800000"/>
            <a:headEnd/>
            <a:tailEnd/>
          </a:ln>
          <a:effectLst/>
        </p:spPr>
      </p:pic>
      <p:pic>
        <p:nvPicPr>
          <p:cNvPr id="8" name="Picture 7" descr="computer_user_icon_button-d1454100927184353777pvx_325[1]"/>
          <p:cNvPicPr>
            <a:picLocks noChangeAspect="1" noChangeArrowheads="1"/>
          </p:cNvPicPr>
          <p:nvPr/>
        </p:nvPicPr>
        <p:blipFill>
          <a:blip r:embed="rId4" cstate="print"/>
          <a:srcRect/>
          <a:stretch>
            <a:fillRect/>
          </a:stretch>
        </p:blipFill>
        <p:spPr bwMode="auto">
          <a:xfrm>
            <a:off x="3290866" y="1905000"/>
            <a:ext cx="534887" cy="582579"/>
          </a:xfrm>
          <a:prstGeom prst="rect">
            <a:avLst/>
          </a:prstGeom>
          <a:noFill/>
          <a:ln w="9525" algn="in">
            <a:noFill/>
            <a:miter lim="800000"/>
            <a:headEnd/>
            <a:tailEnd/>
          </a:ln>
          <a:effectLst/>
        </p:spPr>
      </p:pic>
      <p:pic>
        <p:nvPicPr>
          <p:cNvPr id="9" name="Picture 8" descr="computer_user_icon_button-d1454100927184353777pvx_325[1]"/>
          <p:cNvPicPr>
            <a:picLocks noChangeAspect="1" noChangeArrowheads="1"/>
          </p:cNvPicPr>
          <p:nvPr/>
        </p:nvPicPr>
        <p:blipFill>
          <a:blip r:embed="rId4" cstate="print"/>
          <a:srcRect/>
          <a:stretch>
            <a:fillRect/>
          </a:stretch>
        </p:blipFill>
        <p:spPr bwMode="auto">
          <a:xfrm>
            <a:off x="4360640" y="2327783"/>
            <a:ext cx="534887" cy="582579"/>
          </a:xfrm>
          <a:prstGeom prst="rect">
            <a:avLst/>
          </a:prstGeom>
          <a:noFill/>
          <a:ln w="9525" algn="in">
            <a:noFill/>
            <a:miter lim="800000"/>
            <a:headEnd/>
            <a:tailEnd/>
          </a:ln>
          <a:effectLst/>
        </p:spPr>
      </p:pic>
      <p:pic>
        <p:nvPicPr>
          <p:cNvPr id="10" name="Picture 9" descr="computer_user_icon_button-d1454100927184353777pvx_325[1]"/>
          <p:cNvPicPr>
            <a:picLocks noChangeAspect="1" noChangeArrowheads="1"/>
          </p:cNvPicPr>
          <p:nvPr/>
        </p:nvPicPr>
        <p:blipFill>
          <a:blip r:embed="rId4" cstate="print"/>
          <a:srcRect/>
          <a:stretch>
            <a:fillRect/>
          </a:stretch>
        </p:blipFill>
        <p:spPr bwMode="auto">
          <a:xfrm>
            <a:off x="5965301" y="2910362"/>
            <a:ext cx="534887" cy="582579"/>
          </a:xfrm>
          <a:prstGeom prst="rect">
            <a:avLst/>
          </a:prstGeom>
          <a:noFill/>
          <a:ln w="9525" algn="in">
            <a:noFill/>
            <a:miter lim="800000"/>
            <a:headEnd/>
            <a:tailEnd/>
          </a:ln>
          <a:effectLst/>
        </p:spPr>
      </p:pic>
      <p:pic>
        <p:nvPicPr>
          <p:cNvPr id="11" name="Picture 10" descr="computer_user_icon_button-d1454100927184353777pvx_325[1]"/>
          <p:cNvPicPr>
            <a:picLocks noChangeAspect="1" noChangeArrowheads="1"/>
          </p:cNvPicPr>
          <p:nvPr/>
        </p:nvPicPr>
        <p:blipFill>
          <a:blip r:embed="rId4" cstate="print"/>
          <a:srcRect/>
          <a:stretch>
            <a:fillRect/>
          </a:stretch>
        </p:blipFill>
        <p:spPr bwMode="auto">
          <a:xfrm>
            <a:off x="5430414" y="2910362"/>
            <a:ext cx="534887" cy="582579"/>
          </a:xfrm>
          <a:prstGeom prst="rect">
            <a:avLst/>
          </a:prstGeom>
          <a:noFill/>
          <a:ln w="9525" algn="in">
            <a:noFill/>
            <a:miter lim="800000"/>
            <a:headEnd/>
            <a:tailEnd/>
          </a:ln>
          <a:effectLst/>
        </p:spPr>
      </p:pic>
      <p:pic>
        <p:nvPicPr>
          <p:cNvPr id="12" name="Picture 11"/>
          <p:cNvPicPr>
            <a:picLocks noChangeAspect="1" noChangeArrowheads="1"/>
          </p:cNvPicPr>
          <p:nvPr/>
        </p:nvPicPr>
        <p:blipFill>
          <a:blip r:embed="rId5" cstate="print"/>
          <a:srcRect/>
          <a:stretch>
            <a:fillRect/>
          </a:stretch>
        </p:blipFill>
        <p:spPr bwMode="auto">
          <a:xfrm>
            <a:off x="2889701" y="2473428"/>
            <a:ext cx="212190" cy="400072"/>
          </a:xfrm>
          <a:prstGeom prst="rect">
            <a:avLst/>
          </a:prstGeom>
          <a:noFill/>
          <a:ln w="9525" algn="in">
            <a:noFill/>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4494362" y="3347296"/>
            <a:ext cx="212190" cy="400072"/>
          </a:xfrm>
          <a:prstGeom prst="rect">
            <a:avLst/>
          </a:prstGeom>
          <a:noFill/>
          <a:ln w="9525" algn="in">
            <a:noFill/>
            <a:miter lim="800000"/>
            <a:headEnd/>
            <a:tailEnd/>
          </a:ln>
          <a:effectLst/>
        </p:spPr>
      </p:pic>
      <p:pic>
        <p:nvPicPr>
          <p:cNvPr id="14" name="Picture 13"/>
          <p:cNvPicPr>
            <a:picLocks noChangeAspect="1" noChangeArrowheads="1"/>
          </p:cNvPicPr>
          <p:nvPr/>
        </p:nvPicPr>
        <p:blipFill>
          <a:blip r:embed="rId5" cstate="print"/>
          <a:srcRect/>
          <a:stretch>
            <a:fillRect/>
          </a:stretch>
        </p:blipFill>
        <p:spPr bwMode="auto">
          <a:xfrm>
            <a:off x="6099023" y="3784230"/>
            <a:ext cx="212190" cy="400072"/>
          </a:xfrm>
          <a:prstGeom prst="rect">
            <a:avLst/>
          </a:prstGeom>
          <a:noFill/>
          <a:ln w="9525" algn="in">
            <a:noFill/>
            <a:miter lim="800000"/>
            <a:headEnd/>
            <a:tailEnd/>
          </a:ln>
          <a:effectLst/>
        </p:spPr>
      </p:pic>
      <p:pic>
        <p:nvPicPr>
          <p:cNvPr id="15" name="Picture 14" descr="computer_user_icon_button-d1454100927184353777pvx_325[1]"/>
          <p:cNvPicPr>
            <a:picLocks noChangeAspect="1" noChangeArrowheads="1"/>
          </p:cNvPicPr>
          <p:nvPr/>
        </p:nvPicPr>
        <p:blipFill>
          <a:blip r:embed="rId4" cstate="print"/>
          <a:srcRect/>
          <a:stretch>
            <a:fillRect/>
          </a:stretch>
        </p:blipFill>
        <p:spPr bwMode="auto">
          <a:xfrm>
            <a:off x="3772264" y="2677331"/>
            <a:ext cx="534887" cy="582579"/>
          </a:xfrm>
          <a:prstGeom prst="rect">
            <a:avLst/>
          </a:prstGeom>
          <a:noFill/>
          <a:ln w="9525" algn="in">
            <a:noFill/>
            <a:miter lim="800000"/>
            <a:headEnd/>
            <a:tailEnd/>
          </a:ln>
          <a:effectLst/>
        </p:spPr>
      </p:pic>
      <p:sp>
        <p:nvSpPr>
          <p:cNvPr id="16" name="Line 15"/>
          <p:cNvSpPr>
            <a:spLocks noChangeShapeType="1"/>
          </p:cNvSpPr>
          <p:nvPr/>
        </p:nvSpPr>
        <p:spPr bwMode="auto">
          <a:xfrm flipH="1">
            <a:off x="3023421" y="2160443"/>
            <a:ext cx="413369" cy="312986"/>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7" name="Line 16"/>
          <p:cNvSpPr>
            <a:spLocks noChangeShapeType="1"/>
          </p:cNvSpPr>
          <p:nvPr/>
        </p:nvSpPr>
        <p:spPr bwMode="auto">
          <a:xfrm flipH="1" flipV="1">
            <a:off x="2956561" y="2892157"/>
            <a:ext cx="334304" cy="3094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8" name="Line 17"/>
          <p:cNvSpPr>
            <a:spLocks noChangeShapeType="1"/>
          </p:cNvSpPr>
          <p:nvPr/>
        </p:nvSpPr>
        <p:spPr bwMode="auto">
          <a:xfrm>
            <a:off x="4628083" y="2910362"/>
            <a:ext cx="0"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9" name="Line 18"/>
          <p:cNvSpPr>
            <a:spLocks noChangeShapeType="1"/>
          </p:cNvSpPr>
          <p:nvPr/>
        </p:nvSpPr>
        <p:spPr bwMode="auto">
          <a:xfrm>
            <a:off x="5831579" y="3492941"/>
            <a:ext cx="267444"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 name="Line 19"/>
          <p:cNvSpPr>
            <a:spLocks noChangeShapeType="1"/>
          </p:cNvSpPr>
          <p:nvPr/>
        </p:nvSpPr>
        <p:spPr bwMode="auto">
          <a:xfrm>
            <a:off x="6232744" y="3492941"/>
            <a:ext cx="0" cy="291289"/>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 name="Line 20"/>
          <p:cNvSpPr>
            <a:spLocks noChangeShapeType="1"/>
          </p:cNvSpPr>
          <p:nvPr/>
        </p:nvSpPr>
        <p:spPr bwMode="auto">
          <a:xfrm>
            <a:off x="4163745" y="3128830"/>
            <a:ext cx="391483" cy="368130"/>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2" name="Rectangle 21"/>
          <p:cNvSpPr>
            <a:spLocks noChangeArrowheads="1"/>
          </p:cNvSpPr>
          <p:nvPr/>
        </p:nvSpPr>
        <p:spPr bwMode="auto">
          <a:xfrm>
            <a:off x="2281958" y="1676400"/>
            <a:ext cx="4880844" cy="3422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 name="TextBox 3"/>
          <p:cNvSpPr txBox="1"/>
          <p:nvPr/>
        </p:nvSpPr>
        <p:spPr>
          <a:xfrm>
            <a:off x="2819366" y="2521162"/>
            <a:ext cx="30168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26" name="TextBox 25"/>
          <p:cNvSpPr txBox="1"/>
          <p:nvPr/>
        </p:nvSpPr>
        <p:spPr>
          <a:xfrm>
            <a:off x="4422318" y="3387602"/>
            <a:ext cx="30168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29" name="TextBox 28"/>
          <p:cNvSpPr txBox="1"/>
          <p:nvPr/>
        </p:nvSpPr>
        <p:spPr>
          <a:xfrm>
            <a:off x="6040672" y="3813248"/>
            <a:ext cx="301686"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30" name="Rounded Rectangular Callout 29"/>
          <p:cNvSpPr/>
          <p:nvPr/>
        </p:nvSpPr>
        <p:spPr>
          <a:xfrm>
            <a:off x="1970229" y="1746917"/>
            <a:ext cx="880284" cy="413525"/>
          </a:xfrm>
          <a:prstGeom prst="wedgeRoundRectCallout">
            <a:avLst>
              <a:gd name="adj1" fmla="val 56686"/>
              <a:gd name="adj2" fmla="val 128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$0.32</a:t>
            </a:r>
            <a:endParaRPr lang="en-US" dirty="0"/>
          </a:p>
        </p:txBody>
      </p:sp>
      <p:sp>
        <p:nvSpPr>
          <p:cNvPr id="31" name="Rounded Rectangular Callout 30"/>
          <p:cNvSpPr/>
          <p:nvPr/>
        </p:nvSpPr>
        <p:spPr>
          <a:xfrm>
            <a:off x="4724400" y="2634475"/>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$0.13</a:t>
            </a:r>
            <a:endParaRPr lang="en-US" dirty="0"/>
          </a:p>
        </p:txBody>
      </p:sp>
      <p:sp>
        <p:nvSpPr>
          <p:cNvPr id="32" name="Rounded Rectangular Callout 31"/>
          <p:cNvSpPr/>
          <p:nvPr/>
        </p:nvSpPr>
        <p:spPr>
          <a:xfrm>
            <a:off x="6311213" y="3128829"/>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$0.25</a:t>
            </a:r>
            <a:endParaRPr lang="en-US" dirty="0"/>
          </a:p>
        </p:txBody>
      </p:sp>
      <p:sp>
        <p:nvSpPr>
          <p:cNvPr id="36" name="Line 15"/>
          <p:cNvSpPr>
            <a:spLocks noChangeShapeType="1"/>
          </p:cNvSpPr>
          <p:nvPr/>
        </p:nvSpPr>
        <p:spPr bwMode="auto">
          <a:xfrm>
            <a:off x="3772264" y="2196289"/>
            <a:ext cx="782963" cy="1139303"/>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7" name="Line 16"/>
          <p:cNvSpPr>
            <a:spLocks noChangeShapeType="1"/>
          </p:cNvSpPr>
          <p:nvPr/>
        </p:nvSpPr>
        <p:spPr bwMode="auto">
          <a:xfrm>
            <a:off x="3443265" y="3354051"/>
            <a:ext cx="984236" cy="188302"/>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8" name="Line 18"/>
          <p:cNvSpPr>
            <a:spLocks noChangeShapeType="1"/>
          </p:cNvSpPr>
          <p:nvPr/>
        </p:nvSpPr>
        <p:spPr bwMode="auto">
          <a:xfrm flipH="1">
            <a:off x="4722380" y="3208407"/>
            <a:ext cx="841755" cy="284533"/>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9" name="Line 19"/>
          <p:cNvSpPr>
            <a:spLocks noChangeShapeType="1"/>
          </p:cNvSpPr>
          <p:nvPr/>
        </p:nvSpPr>
        <p:spPr bwMode="auto">
          <a:xfrm flipH="1">
            <a:off x="4724400" y="3335591"/>
            <a:ext cx="1467115" cy="3029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 name="Rounded Rectangular Callout 2"/>
          <p:cNvSpPr/>
          <p:nvPr/>
        </p:nvSpPr>
        <p:spPr>
          <a:xfrm>
            <a:off x="457200" y="2160442"/>
            <a:ext cx="1513029" cy="312986"/>
          </a:xfrm>
          <a:prstGeom prst="wedgeRoundRectCallout">
            <a:avLst>
              <a:gd name="adj1" fmla="val 109959"/>
              <a:gd name="adj2" fmla="val 1148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0</a:t>
            </a:r>
            <a:endParaRPr lang="en-US" dirty="0"/>
          </a:p>
        </p:txBody>
      </p:sp>
      <p:sp>
        <p:nvSpPr>
          <p:cNvPr id="40" name="Rounded Rectangular Callout 39"/>
          <p:cNvSpPr/>
          <p:nvPr/>
        </p:nvSpPr>
        <p:spPr>
          <a:xfrm>
            <a:off x="7407322" y="3656755"/>
            <a:ext cx="1513029" cy="312986"/>
          </a:xfrm>
          <a:prstGeom prst="wedgeRoundRectCallout">
            <a:avLst>
              <a:gd name="adj1" fmla="val -123663"/>
              <a:gd name="adj2" fmla="val 494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0</a:t>
            </a:r>
            <a:endParaRPr lang="en-US" dirty="0"/>
          </a:p>
        </p:txBody>
      </p:sp>
      <p:sp>
        <p:nvSpPr>
          <p:cNvPr id="34" name="Rounded Rectangular Callout 33"/>
          <p:cNvSpPr/>
          <p:nvPr/>
        </p:nvSpPr>
        <p:spPr>
          <a:xfrm>
            <a:off x="76200" y="2819400"/>
            <a:ext cx="2129558" cy="673541"/>
          </a:xfrm>
          <a:prstGeom prst="wedgeRoundRectCallout">
            <a:avLst>
              <a:gd name="adj1" fmla="val 82879"/>
              <a:gd name="adj2" fmla="val -60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consumption  also 0?</a:t>
            </a:r>
            <a:endParaRPr lang="en-US" dirty="0"/>
          </a:p>
        </p:txBody>
      </p:sp>
      <p:sp>
        <p:nvSpPr>
          <p:cNvPr id="42" name="Rounded Rectangular Callout 41"/>
          <p:cNvSpPr/>
          <p:nvPr/>
        </p:nvSpPr>
        <p:spPr>
          <a:xfrm>
            <a:off x="6920413" y="4182580"/>
            <a:ext cx="2147387" cy="581731"/>
          </a:xfrm>
          <a:prstGeom prst="wedgeRoundRectCallout">
            <a:avLst>
              <a:gd name="adj1" fmla="val -77985"/>
              <a:gd name="adj2" fmla="val -69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consumption also  0?</a:t>
            </a:r>
            <a:endParaRPr lang="en-US" dirty="0"/>
          </a:p>
        </p:txBody>
      </p:sp>
      <p:sp>
        <p:nvSpPr>
          <p:cNvPr id="41" name="TextBox 40"/>
          <p:cNvSpPr txBox="1"/>
          <p:nvPr/>
        </p:nvSpPr>
        <p:spPr>
          <a:xfrm>
            <a:off x="1524000" y="5257800"/>
            <a:ext cx="6210354" cy="461665"/>
          </a:xfrm>
          <a:prstGeom prst="rect">
            <a:avLst/>
          </a:prstGeom>
          <a:noFill/>
        </p:spPr>
        <p:txBody>
          <a:bodyPr wrap="none" rtlCol="0">
            <a:spAutoFit/>
          </a:bodyPr>
          <a:lstStyle/>
          <a:p>
            <a:r>
              <a:rPr lang="en-US" sz="2400" dirty="0" smtClean="0"/>
              <a:t>Workload </a:t>
            </a:r>
            <a:r>
              <a:rPr lang="en-US" sz="2400" dirty="0"/>
              <a:t>R</a:t>
            </a:r>
            <a:r>
              <a:rPr lang="en-US" sz="2400" dirty="0" smtClean="0"/>
              <a:t>elocation (WR): Cuts electricity costs</a:t>
            </a:r>
            <a:endParaRPr lang="en-US" sz="2400" dirty="0"/>
          </a:p>
        </p:txBody>
      </p:sp>
    </p:spTree>
    <p:extLst>
      <p:ext uri="{BB962C8B-B14F-4D97-AF65-F5344CB8AC3E}">
        <p14:creationId xmlns:p14="http://schemas.microsoft.com/office/powerpoint/2010/main" val="27198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1"/>
                                        </p:tgtEl>
                                        <p:attrNameLst>
                                          <p:attrName>fillcolor</p:attrName>
                                        </p:attrNameLst>
                                      </p:cBhvr>
                                      <p:to>
                                        <a:schemeClr val="accent2"/>
                                      </p:to>
                                    </p:animClr>
                                    <p:set>
                                      <p:cBhvr>
                                        <p:cTn id="7" dur="2000" fill="hold"/>
                                        <p:tgtEl>
                                          <p:spTgt spid="31"/>
                                        </p:tgtEl>
                                        <p:attrNameLst>
                                          <p:attrName>fill.type</p:attrName>
                                        </p:attrNameLst>
                                      </p:cBhvr>
                                      <p:to>
                                        <p:strVal val="solid"/>
                                      </p:to>
                                    </p:set>
                                    <p:set>
                                      <p:cBhvr>
                                        <p:cTn id="8" dur="2000" fill="hold"/>
                                        <p:tgtEl>
                                          <p:spTgt spid="31"/>
                                        </p:tgtEl>
                                        <p:attrNameLst>
                                          <p:attrName>fill.on</p:attrName>
                                        </p:attrNameLst>
                                      </p:cBhvr>
                                      <p:to>
                                        <p:strVal val="true"/>
                                      </p:to>
                                    </p:set>
                                  </p:childTnLst>
                                </p:cTn>
                              </p:par>
                              <p:par>
                                <p:cTn id="9" presetID="30" presetClass="emph" presetSubtype="0" fill="hold" grpId="1" nodeType="withEffect">
                                  <p:stCondLst>
                                    <p:cond delay="0"/>
                                  </p:stCondLst>
                                  <p:childTnLst>
                                    <p:animClr clrSpc="hsl" dir="cw">
                                      <p:cBhvr override="childStyle">
                                        <p:cTn id="10" dur="500" fill="hold"/>
                                        <p:tgtEl>
                                          <p:spTgt spid="30"/>
                                        </p:tgtEl>
                                        <p:attrNameLst>
                                          <p:attrName>style.color</p:attrName>
                                        </p:attrNameLst>
                                      </p:cBhvr>
                                      <p:by>
                                        <p:hsl h="0" s="12549" l="25098"/>
                                      </p:by>
                                    </p:animClr>
                                    <p:animClr clrSpc="hsl" dir="cw">
                                      <p:cBhvr>
                                        <p:cTn id="11" dur="500" fill="hold"/>
                                        <p:tgtEl>
                                          <p:spTgt spid="30"/>
                                        </p:tgtEl>
                                        <p:attrNameLst>
                                          <p:attrName>fillcolor</p:attrName>
                                        </p:attrNameLst>
                                      </p:cBhvr>
                                      <p:by>
                                        <p:hsl h="0" s="12549" l="25098"/>
                                      </p:by>
                                    </p:animClr>
                                    <p:animClr clrSpc="hsl" dir="cw">
                                      <p:cBhvr>
                                        <p:cTn id="12" dur="500" fill="hold"/>
                                        <p:tgtEl>
                                          <p:spTgt spid="30"/>
                                        </p:tgtEl>
                                        <p:attrNameLst>
                                          <p:attrName>stroke.color</p:attrName>
                                        </p:attrNameLst>
                                      </p:cBhvr>
                                      <p:by>
                                        <p:hsl h="0" s="12549" l="25098"/>
                                      </p:by>
                                    </p:animClr>
                                    <p:set>
                                      <p:cBhvr>
                                        <p:cTn id="13" dur="500" fill="hold"/>
                                        <p:tgtEl>
                                          <p:spTgt spid="30"/>
                                        </p:tgtEl>
                                        <p:attrNameLst>
                                          <p:attrName>fill.type</p:attrName>
                                        </p:attrNameLst>
                                      </p:cBhvr>
                                      <p:to>
                                        <p:strVal val="solid"/>
                                      </p:to>
                                    </p:set>
                                  </p:childTnLst>
                                </p:cTn>
                              </p:par>
                              <p:par>
                                <p:cTn id="14" presetID="30" presetClass="emph" presetSubtype="0" fill="hold" grpId="1" nodeType="withEffect">
                                  <p:stCondLst>
                                    <p:cond delay="0"/>
                                  </p:stCondLst>
                                  <p:childTnLst>
                                    <p:animClr clrSpc="hsl" dir="cw">
                                      <p:cBhvr override="childStyle">
                                        <p:cTn id="15" dur="500" fill="hold"/>
                                        <p:tgtEl>
                                          <p:spTgt spid="32"/>
                                        </p:tgtEl>
                                        <p:attrNameLst>
                                          <p:attrName>style.color</p:attrName>
                                        </p:attrNameLst>
                                      </p:cBhvr>
                                      <p:by>
                                        <p:hsl h="0" s="12549" l="25098"/>
                                      </p:by>
                                    </p:animClr>
                                    <p:animClr clrSpc="hsl" dir="cw">
                                      <p:cBhvr>
                                        <p:cTn id="16" dur="500" fill="hold"/>
                                        <p:tgtEl>
                                          <p:spTgt spid="32"/>
                                        </p:tgtEl>
                                        <p:attrNameLst>
                                          <p:attrName>fillcolor</p:attrName>
                                        </p:attrNameLst>
                                      </p:cBhvr>
                                      <p:by>
                                        <p:hsl h="0" s="12549" l="25098"/>
                                      </p:by>
                                    </p:animClr>
                                    <p:animClr clrSpc="hsl" dir="cw">
                                      <p:cBhvr>
                                        <p:cTn id="17" dur="500" fill="hold"/>
                                        <p:tgtEl>
                                          <p:spTgt spid="32"/>
                                        </p:tgtEl>
                                        <p:attrNameLst>
                                          <p:attrName>stroke.color</p:attrName>
                                        </p:attrNameLst>
                                      </p:cBhvr>
                                      <p:by>
                                        <p:hsl h="0" s="12549" l="25098"/>
                                      </p:by>
                                    </p:animClr>
                                    <p:set>
                                      <p:cBhvr>
                                        <p:cTn id="18" dur="500" fill="hold"/>
                                        <p:tgtEl>
                                          <p:spTgt spid="32"/>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7" grpId="1" animBg="1"/>
      <p:bldP spid="19" grpId="1" animBg="1"/>
      <p:bldP spid="20" grpId="1" animBg="1"/>
      <p:bldP spid="30" grpId="1" animBg="1"/>
      <p:bldP spid="32" grpId="1" animBg="1"/>
      <p:bldP spid="36" grpId="0" animBg="1"/>
      <p:bldP spid="37" grpId="0" animBg="1"/>
      <p:bldP spid="38" grpId="0" animBg="1"/>
      <p:bldP spid="39" grpId="0" animBg="1"/>
      <p:bldP spid="3" grpId="0" animBg="1"/>
      <p:bldP spid="40" grpId="0" animBg="1"/>
      <p:bldP spid="34" grpId="0" animBg="1"/>
      <p:bldP spid="42" grpId="0" animBg="1"/>
      <p:bldP spid="41" grpId="0"/>
      <p:bldP spid="4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Idling Power</a:t>
            </a:r>
            <a:endParaRPr lang="en-US" dirty="0"/>
          </a:p>
        </p:txBody>
      </p:sp>
      <p:sp>
        <p:nvSpPr>
          <p:cNvPr id="3" name="Content Placeholder 2"/>
          <p:cNvSpPr>
            <a:spLocks noGrp="1"/>
          </p:cNvSpPr>
          <p:nvPr>
            <p:ph idx="1"/>
          </p:nvPr>
        </p:nvSpPr>
        <p:spPr/>
        <p:txBody>
          <a:bodyPr/>
          <a:lstStyle/>
          <a:p>
            <a:r>
              <a:rPr lang="en-US" dirty="0" smtClean="0"/>
              <a:t>Data centers are not energy proportional</a:t>
            </a:r>
          </a:p>
          <a:p>
            <a:pPr lvl="1"/>
            <a:r>
              <a:rPr lang="en-US" dirty="0" smtClean="0"/>
              <a:t>Idle power 75%-85% of peak</a:t>
            </a:r>
          </a:p>
          <a:p>
            <a:pPr lvl="1"/>
            <a:r>
              <a:rPr lang="en-US" dirty="0" smtClean="0"/>
              <a:t>Because even idling equipment consumes power</a:t>
            </a:r>
          </a:p>
          <a:p>
            <a:r>
              <a:rPr lang="en-US" dirty="0" smtClean="0"/>
              <a:t>Opportunity:</a:t>
            </a:r>
          </a:p>
          <a:p>
            <a:pPr lvl="1"/>
            <a:r>
              <a:rPr lang="en-US" dirty="0" smtClean="0"/>
              <a:t>Deactivate idle equipment to cut power</a:t>
            </a:r>
            <a:endParaRPr lang="en-US" dirty="0"/>
          </a:p>
        </p:txBody>
      </p:sp>
      <p:sp>
        <p:nvSpPr>
          <p:cNvPr id="4" name="TextBox 3"/>
          <p:cNvSpPr txBox="1"/>
          <p:nvPr/>
        </p:nvSpPr>
        <p:spPr>
          <a:xfrm>
            <a:off x="609600" y="6324600"/>
            <a:ext cx="7545014" cy="369332"/>
          </a:xfrm>
          <a:prstGeom prst="rect">
            <a:avLst/>
          </a:prstGeom>
          <a:noFill/>
        </p:spPr>
        <p:txBody>
          <a:bodyPr wrap="none" rtlCol="0">
            <a:spAutoFit/>
          </a:bodyPr>
          <a:lstStyle/>
          <a:p>
            <a:r>
              <a:rPr lang="en-US" dirty="0" smtClean="0"/>
              <a:t>Source: Emerson</a:t>
            </a:r>
            <a:r>
              <a:rPr lang="en-US" dirty="0"/>
              <a:t>,</a:t>
            </a:r>
            <a:r>
              <a:rPr lang="en-US" dirty="0" smtClean="0"/>
              <a:t> “Energy Logic: Reducing Data Center Power Consumption…”</a:t>
            </a:r>
            <a:endParaRPr lang="en-US" dirty="0"/>
          </a:p>
        </p:txBody>
      </p:sp>
    </p:spTree>
    <p:extLst>
      <p:ext uri="{BB962C8B-B14F-4D97-AF65-F5344CB8AC3E}">
        <p14:creationId xmlns:p14="http://schemas.microsoft.com/office/powerpoint/2010/main" val="240252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Idling Power: A remedy</a:t>
            </a:r>
            <a:endParaRPr lang="en-US" dirty="0"/>
          </a:p>
        </p:txBody>
      </p:sp>
      <p:pic>
        <p:nvPicPr>
          <p:cNvPr id="4" name="Picture 3" descr="usa-outline-map"/>
          <p:cNvPicPr>
            <a:picLocks noChangeAspect="1" noChangeArrowheads="1"/>
          </p:cNvPicPr>
          <p:nvPr/>
        </p:nvPicPr>
        <p:blipFill>
          <a:blip r:embed="rId2" cstate="print"/>
          <a:srcRect/>
          <a:stretch>
            <a:fillRect/>
          </a:stretch>
        </p:blipFill>
        <p:spPr bwMode="auto">
          <a:xfrm>
            <a:off x="2580259" y="1693206"/>
            <a:ext cx="4546540" cy="3071105"/>
          </a:xfrm>
          <a:prstGeom prst="rect">
            <a:avLst/>
          </a:prstGeom>
          <a:noFill/>
          <a:ln w="9525" algn="in">
            <a:noFill/>
            <a:miter lim="800000"/>
            <a:headEnd/>
            <a:tailEnd/>
          </a:ln>
          <a:effectLst/>
        </p:spPr>
      </p:pic>
      <p:pic>
        <p:nvPicPr>
          <p:cNvPr id="5" name="Picture 4" descr="computer_user_icon_button-d1454100927184353777pvx_325[1]"/>
          <p:cNvPicPr>
            <a:picLocks noChangeAspect="1" noChangeArrowheads="1"/>
          </p:cNvPicPr>
          <p:nvPr/>
        </p:nvPicPr>
        <p:blipFill>
          <a:blip r:embed="rId3" cstate="print"/>
          <a:srcRect/>
          <a:stretch>
            <a:fillRect/>
          </a:stretch>
        </p:blipFill>
        <p:spPr bwMode="auto">
          <a:xfrm>
            <a:off x="3023422" y="3201651"/>
            <a:ext cx="534887" cy="582579"/>
          </a:xfrm>
          <a:prstGeom prst="rect">
            <a:avLst/>
          </a:prstGeom>
          <a:noFill/>
          <a:ln w="9525" algn="in">
            <a:noFill/>
            <a:miter lim="800000"/>
            <a:headEnd/>
            <a:tailEnd/>
          </a:ln>
          <a:effectLst/>
        </p:spPr>
      </p:pic>
      <p:pic>
        <p:nvPicPr>
          <p:cNvPr id="6" name="Picture 5" descr="computer_user_icon_button-d1454100927184353777pvx_325[1]"/>
          <p:cNvPicPr>
            <a:picLocks noChangeAspect="1" noChangeArrowheads="1"/>
          </p:cNvPicPr>
          <p:nvPr/>
        </p:nvPicPr>
        <p:blipFill>
          <a:blip r:embed="rId3" cstate="print"/>
          <a:srcRect/>
          <a:stretch>
            <a:fillRect/>
          </a:stretch>
        </p:blipFill>
        <p:spPr bwMode="auto">
          <a:xfrm>
            <a:off x="3290866" y="1905000"/>
            <a:ext cx="534887" cy="582579"/>
          </a:xfrm>
          <a:prstGeom prst="rect">
            <a:avLst/>
          </a:prstGeom>
          <a:noFill/>
          <a:ln w="9525" algn="in">
            <a:noFill/>
            <a:miter lim="800000"/>
            <a:headEnd/>
            <a:tailEnd/>
          </a:ln>
          <a:effectLst/>
        </p:spPr>
      </p:pic>
      <p:pic>
        <p:nvPicPr>
          <p:cNvPr id="7" name="Picture 6" descr="computer_user_icon_button-d1454100927184353777pvx_325[1]"/>
          <p:cNvPicPr>
            <a:picLocks noChangeAspect="1" noChangeArrowheads="1"/>
          </p:cNvPicPr>
          <p:nvPr/>
        </p:nvPicPr>
        <p:blipFill>
          <a:blip r:embed="rId3" cstate="print"/>
          <a:srcRect/>
          <a:stretch>
            <a:fillRect/>
          </a:stretch>
        </p:blipFill>
        <p:spPr bwMode="auto">
          <a:xfrm>
            <a:off x="4360640" y="2327783"/>
            <a:ext cx="534887" cy="582579"/>
          </a:xfrm>
          <a:prstGeom prst="rect">
            <a:avLst/>
          </a:prstGeom>
          <a:noFill/>
          <a:ln w="9525" algn="in">
            <a:noFill/>
            <a:miter lim="800000"/>
            <a:headEnd/>
            <a:tailEnd/>
          </a:ln>
          <a:effectLst/>
        </p:spPr>
      </p:pic>
      <p:pic>
        <p:nvPicPr>
          <p:cNvPr id="8" name="Picture 7" descr="computer_user_icon_button-d1454100927184353777pvx_325[1]"/>
          <p:cNvPicPr>
            <a:picLocks noChangeAspect="1" noChangeArrowheads="1"/>
          </p:cNvPicPr>
          <p:nvPr/>
        </p:nvPicPr>
        <p:blipFill>
          <a:blip r:embed="rId3" cstate="print"/>
          <a:srcRect/>
          <a:stretch>
            <a:fillRect/>
          </a:stretch>
        </p:blipFill>
        <p:spPr bwMode="auto">
          <a:xfrm>
            <a:off x="5965301" y="2910362"/>
            <a:ext cx="534887" cy="582579"/>
          </a:xfrm>
          <a:prstGeom prst="rect">
            <a:avLst/>
          </a:prstGeom>
          <a:noFill/>
          <a:ln w="9525" algn="in">
            <a:noFill/>
            <a:miter lim="800000"/>
            <a:headEnd/>
            <a:tailEnd/>
          </a:ln>
          <a:effectLst/>
        </p:spPr>
      </p:pic>
      <p:pic>
        <p:nvPicPr>
          <p:cNvPr id="9" name="Picture 8" descr="computer_user_icon_button-d1454100927184353777pvx_325[1]"/>
          <p:cNvPicPr>
            <a:picLocks noChangeAspect="1" noChangeArrowheads="1"/>
          </p:cNvPicPr>
          <p:nvPr/>
        </p:nvPicPr>
        <p:blipFill>
          <a:blip r:embed="rId3" cstate="print"/>
          <a:srcRect/>
          <a:stretch>
            <a:fillRect/>
          </a:stretch>
        </p:blipFill>
        <p:spPr bwMode="auto">
          <a:xfrm>
            <a:off x="5430414" y="2910362"/>
            <a:ext cx="534887" cy="582579"/>
          </a:xfrm>
          <a:prstGeom prst="rect">
            <a:avLst/>
          </a:prstGeom>
          <a:noFill/>
          <a:ln w="9525" algn="in">
            <a:noFill/>
            <a:miter lim="800000"/>
            <a:headEnd/>
            <a:tailEnd/>
          </a:ln>
          <a:effectLst/>
        </p:spPr>
      </p:pic>
      <p:pic>
        <p:nvPicPr>
          <p:cNvPr id="10" name="Picture 9"/>
          <p:cNvPicPr>
            <a:picLocks noChangeAspect="1" noChangeArrowheads="1"/>
          </p:cNvPicPr>
          <p:nvPr/>
        </p:nvPicPr>
        <p:blipFill>
          <a:blip r:embed="rId4" cstate="print"/>
          <a:srcRect/>
          <a:stretch>
            <a:fillRect/>
          </a:stretch>
        </p:blipFill>
        <p:spPr bwMode="auto">
          <a:xfrm>
            <a:off x="2889701" y="2473428"/>
            <a:ext cx="212190" cy="400072"/>
          </a:xfrm>
          <a:prstGeom prst="rect">
            <a:avLst/>
          </a:prstGeom>
          <a:noFill/>
          <a:ln w="9525" algn="in">
            <a:noFill/>
            <a:miter lim="800000"/>
            <a:headEnd/>
            <a:tailEnd/>
          </a:ln>
          <a:effectLst/>
        </p:spPr>
      </p:pic>
      <p:pic>
        <p:nvPicPr>
          <p:cNvPr id="11" name="Picture 10"/>
          <p:cNvPicPr>
            <a:picLocks noChangeAspect="1" noChangeArrowheads="1"/>
          </p:cNvPicPr>
          <p:nvPr/>
        </p:nvPicPr>
        <p:blipFill>
          <a:blip r:embed="rId4" cstate="print"/>
          <a:srcRect/>
          <a:stretch>
            <a:fillRect/>
          </a:stretch>
        </p:blipFill>
        <p:spPr bwMode="auto">
          <a:xfrm>
            <a:off x="4494362" y="3347296"/>
            <a:ext cx="212190" cy="400072"/>
          </a:xfrm>
          <a:prstGeom prst="rect">
            <a:avLst/>
          </a:prstGeom>
          <a:noFill/>
          <a:ln w="9525" algn="in">
            <a:noFill/>
            <a:miter lim="800000"/>
            <a:headEnd/>
            <a:tailEnd/>
          </a:ln>
          <a:effectLst/>
        </p:spPr>
      </p:pic>
      <p:pic>
        <p:nvPicPr>
          <p:cNvPr id="12" name="Picture 11"/>
          <p:cNvPicPr>
            <a:picLocks noChangeAspect="1" noChangeArrowheads="1"/>
          </p:cNvPicPr>
          <p:nvPr/>
        </p:nvPicPr>
        <p:blipFill>
          <a:blip r:embed="rId4" cstate="print"/>
          <a:srcRect/>
          <a:stretch>
            <a:fillRect/>
          </a:stretch>
        </p:blipFill>
        <p:spPr bwMode="auto">
          <a:xfrm>
            <a:off x="6099023" y="3784230"/>
            <a:ext cx="212190" cy="400072"/>
          </a:xfrm>
          <a:prstGeom prst="rect">
            <a:avLst/>
          </a:prstGeom>
          <a:noFill/>
          <a:ln w="9525" algn="in">
            <a:noFill/>
            <a:miter lim="800000"/>
            <a:headEnd/>
            <a:tailEnd/>
          </a:ln>
          <a:effectLst/>
        </p:spPr>
      </p:pic>
      <p:pic>
        <p:nvPicPr>
          <p:cNvPr id="13" name="Picture 12" descr="computer_user_icon_button-d1454100927184353777pvx_325[1]"/>
          <p:cNvPicPr>
            <a:picLocks noChangeAspect="1" noChangeArrowheads="1"/>
          </p:cNvPicPr>
          <p:nvPr/>
        </p:nvPicPr>
        <p:blipFill>
          <a:blip r:embed="rId3" cstate="print"/>
          <a:srcRect/>
          <a:stretch>
            <a:fillRect/>
          </a:stretch>
        </p:blipFill>
        <p:spPr bwMode="auto">
          <a:xfrm>
            <a:off x="3772264" y="2677331"/>
            <a:ext cx="534887" cy="582579"/>
          </a:xfrm>
          <a:prstGeom prst="rect">
            <a:avLst/>
          </a:prstGeom>
          <a:noFill/>
          <a:ln w="9525" algn="in">
            <a:noFill/>
            <a:miter lim="800000"/>
            <a:headEnd/>
            <a:tailEnd/>
          </a:ln>
          <a:effectLst/>
        </p:spPr>
      </p:pic>
      <p:sp>
        <p:nvSpPr>
          <p:cNvPr id="16" name="Line 17"/>
          <p:cNvSpPr>
            <a:spLocks noChangeShapeType="1"/>
          </p:cNvSpPr>
          <p:nvPr/>
        </p:nvSpPr>
        <p:spPr bwMode="auto">
          <a:xfrm>
            <a:off x="4628083" y="2910362"/>
            <a:ext cx="0" cy="436934"/>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19" name="Line 20"/>
          <p:cNvSpPr>
            <a:spLocks noChangeShapeType="1"/>
          </p:cNvSpPr>
          <p:nvPr/>
        </p:nvSpPr>
        <p:spPr bwMode="auto">
          <a:xfrm>
            <a:off x="4163745" y="3128830"/>
            <a:ext cx="391483" cy="368130"/>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 name="Rectangle 19"/>
          <p:cNvSpPr>
            <a:spLocks noChangeArrowheads="1"/>
          </p:cNvSpPr>
          <p:nvPr/>
        </p:nvSpPr>
        <p:spPr bwMode="auto">
          <a:xfrm>
            <a:off x="2281958" y="1676400"/>
            <a:ext cx="4880844" cy="3422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1" name="TextBox 20"/>
          <p:cNvSpPr txBox="1"/>
          <p:nvPr/>
        </p:nvSpPr>
        <p:spPr>
          <a:xfrm>
            <a:off x="2838434" y="2521162"/>
            <a:ext cx="301686"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22" name="TextBox 21"/>
          <p:cNvSpPr txBox="1"/>
          <p:nvPr/>
        </p:nvSpPr>
        <p:spPr>
          <a:xfrm>
            <a:off x="4422318" y="3387602"/>
            <a:ext cx="30168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23" name="TextBox 22"/>
          <p:cNvSpPr txBox="1"/>
          <p:nvPr/>
        </p:nvSpPr>
        <p:spPr>
          <a:xfrm>
            <a:off x="6035720" y="3813248"/>
            <a:ext cx="301686"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24" name="Rounded Rectangular Callout 23"/>
          <p:cNvSpPr/>
          <p:nvPr/>
        </p:nvSpPr>
        <p:spPr>
          <a:xfrm>
            <a:off x="1970229" y="1746917"/>
            <a:ext cx="880284" cy="413525"/>
          </a:xfrm>
          <a:prstGeom prst="wedgeRoundRectCallout">
            <a:avLst>
              <a:gd name="adj1" fmla="val 56686"/>
              <a:gd name="adj2" fmla="val 128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$0.32</a:t>
            </a:r>
            <a:endParaRPr lang="en-US" dirty="0"/>
          </a:p>
        </p:txBody>
      </p:sp>
      <p:sp>
        <p:nvSpPr>
          <p:cNvPr id="25" name="Rounded Rectangular Callout 24"/>
          <p:cNvSpPr/>
          <p:nvPr/>
        </p:nvSpPr>
        <p:spPr>
          <a:xfrm>
            <a:off x="4724400" y="2634475"/>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$0.13</a:t>
            </a:r>
            <a:endParaRPr lang="en-US" dirty="0"/>
          </a:p>
        </p:txBody>
      </p:sp>
      <p:sp>
        <p:nvSpPr>
          <p:cNvPr id="26" name="Rounded Rectangular Callout 25"/>
          <p:cNvSpPr/>
          <p:nvPr/>
        </p:nvSpPr>
        <p:spPr>
          <a:xfrm>
            <a:off x="6311213" y="3128829"/>
            <a:ext cx="880284" cy="413525"/>
          </a:xfrm>
          <a:prstGeom prst="wedgeRoundRectCallout">
            <a:avLst>
              <a:gd name="adj1" fmla="val -50290"/>
              <a:gd name="adj2" fmla="val 1219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$0.25</a:t>
            </a:r>
            <a:endParaRPr lang="en-US" dirty="0"/>
          </a:p>
        </p:txBody>
      </p:sp>
      <p:sp>
        <p:nvSpPr>
          <p:cNvPr id="27" name="Line 15"/>
          <p:cNvSpPr>
            <a:spLocks noChangeShapeType="1"/>
          </p:cNvSpPr>
          <p:nvPr/>
        </p:nvSpPr>
        <p:spPr bwMode="auto">
          <a:xfrm>
            <a:off x="3772264" y="2196289"/>
            <a:ext cx="782963" cy="1139303"/>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8" name="Line 16"/>
          <p:cNvSpPr>
            <a:spLocks noChangeShapeType="1"/>
          </p:cNvSpPr>
          <p:nvPr/>
        </p:nvSpPr>
        <p:spPr bwMode="auto">
          <a:xfrm>
            <a:off x="3443265" y="3354051"/>
            <a:ext cx="984236" cy="188302"/>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9" name="Line 18"/>
          <p:cNvSpPr>
            <a:spLocks noChangeShapeType="1"/>
          </p:cNvSpPr>
          <p:nvPr/>
        </p:nvSpPr>
        <p:spPr bwMode="auto">
          <a:xfrm flipH="1">
            <a:off x="4722380" y="3208407"/>
            <a:ext cx="841755" cy="284533"/>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0" name="Line 19"/>
          <p:cNvSpPr>
            <a:spLocks noChangeShapeType="1"/>
          </p:cNvSpPr>
          <p:nvPr/>
        </p:nvSpPr>
        <p:spPr bwMode="auto">
          <a:xfrm flipH="1">
            <a:off x="4724400" y="3335591"/>
            <a:ext cx="1467115" cy="302995"/>
          </a:xfrm>
          <a:prstGeom prst="line">
            <a:avLst/>
          </a:prstGeom>
          <a:noFill/>
          <a:ln w="603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 name="Rounded Rectangular Callout 30"/>
          <p:cNvSpPr/>
          <p:nvPr/>
        </p:nvSpPr>
        <p:spPr>
          <a:xfrm>
            <a:off x="457200" y="2160442"/>
            <a:ext cx="1513029" cy="312986"/>
          </a:xfrm>
          <a:prstGeom prst="wedgeRoundRectCallout">
            <a:avLst>
              <a:gd name="adj1" fmla="val 109959"/>
              <a:gd name="adj2" fmla="val 1148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0</a:t>
            </a:r>
            <a:endParaRPr lang="en-US" dirty="0"/>
          </a:p>
        </p:txBody>
      </p:sp>
      <p:sp>
        <p:nvSpPr>
          <p:cNvPr id="32" name="Rounded Rectangular Callout 31"/>
          <p:cNvSpPr/>
          <p:nvPr/>
        </p:nvSpPr>
        <p:spPr>
          <a:xfrm>
            <a:off x="7407322" y="3656755"/>
            <a:ext cx="1513029" cy="312986"/>
          </a:xfrm>
          <a:prstGeom prst="wedgeRoundRectCallout">
            <a:avLst>
              <a:gd name="adj1" fmla="val -123663"/>
              <a:gd name="adj2" fmla="val 494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0</a:t>
            </a:r>
            <a:endParaRPr lang="en-US" dirty="0"/>
          </a:p>
        </p:txBody>
      </p:sp>
      <p:sp>
        <p:nvSpPr>
          <p:cNvPr id="33" name="Rounded Rectangular Callout 32"/>
          <p:cNvSpPr/>
          <p:nvPr/>
        </p:nvSpPr>
        <p:spPr>
          <a:xfrm>
            <a:off x="228600" y="3046904"/>
            <a:ext cx="1824758" cy="591682"/>
          </a:xfrm>
          <a:prstGeom prst="wedgeRoundRectCallout">
            <a:avLst>
              <a:gd name="adj1" fmla="val 93808"/>
              <a:gd name="adj2" fmla="val -1084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Deactivate some equipment</a:t>
            </a:r>
            <a:endParaRPr lang="en-US" dirty="0"/>
          </a:p>
        </p:txBody>
      </p:sp>
      <p:sp>
        <p:nvSpPr>
          <p:cNvPr id="34" name="Rounded Rectangular Callout 33"/>
          <p:cNvSpPr/>
          <p:nvPr/>
        </p:nvSpPr>
        <p:spPr>
          <a:xfrm>
            <a:off x="6920413" y="4267200"/>
            <a:ext cx="1999938" cy="685800"/>
          </a:xfrm>
          <a:prstGeom prst="wedgeRoundRectCallout">
            <a:avLst>
              <a:gd name="adj1" fmla="val -80584"/>
              <a:gd name="adj2" fmla="val -78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Deactivate some equipment</a:t>
            </a:r>
            <a:endParaRPr lang="en-US" dirty="0"/>
          </a:p>
        </p:txBody>
      </p:sp>
      <p:sp>
        <p:nvSpPr>
          <p:cNvPr id="36" name="TextBox 35"/>
          <p:cNvSpPr txBox="1"/>
          <p:nvPr/>
        </p:nvSpPr>
        <p:spPr>
          <a:xfrm>
            <a:off x="990600" y="5634335"/>
            <a:ext cx="7275197" cy="461665"/>
          </a:xfrm>
          <a:prstGeom prst="rect">
            <a:avLst/>
          </a:prstGeom>
          <a:noFill/>
        </p:spPr>
        <p:txBody>
          <a:bodyPr wrap="none" rtlCol="0">
            <a:spAutoFit/>
          </a:bodyPr>
          <a:lstStyle/>
          <a:p>
            <a:r>
              <a:rPr lang="en-US" sz="2400" dirty="0" smtClean="0"/>
              <a:t>Resource Pruning (RP): Cuts electricity costs even further</a:t>
            </a:r>
            <a:endParaRPr lang="en-US" sz="2400" dirty="0"/>
          </a:p>
        </p:txBody>
      </p:sp>
    </p:spTree>
    <p:extLst>
      <p:ext uri="{BB962C8B-B14F-4D97-AF65-F5344CB8AC3E}">
        <p14:creationId xmlns:p14="http://schemas.microsoft.com/office/powerpoint/2010/main" val="286648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25"/>
                                        </p:tgtEl>
                                        <p:attrNameLst>
                                          <p:attrName>fillcolor</p:attrName>
                                        </p:attrNameLst>
                                      </p:cBhvr>
                                      <p:to>
                                        <a:schemeClr val="accent2"/>
                                      </p:to>
                                    </p:animClr>
                                    <p:set>
                                      <p:cBhvr>
                                        <p:cTn id="7" dur="2000" fill="hold"/>
                                        <p:tgtEl>
                                          <p:spTgt spid="25"/>
                                        </p:tgtEl>
                                        <p:attrNameLst>
                                          <p:attrName>fill.type</p:attrName>
                                        </p:attrNameLst>
                                      </p:cBhvr>
                                      <p:to>
                                        <p:strVal val="solid"/>
                                      </p:to>
                                    </p:set>
                                    <p:set>
                                      <p:cBhvr>
                                        <p:cTn id="8" dur="2000" fill="hold"/>
                                        <p:tgtEl>
                                          <p:spTgt spid="25"/>
                                        </p:tgtEl>
                                        <p:attrNameLst>
                                          <p:attrName>fill.on</p:attrName>
                                        </p:attrNameLst>
                                      </p:cBhvr>
                                      <p:to>
                                        <p:strVal val="true"/>
                                      </p:to>
                                    </p:set>
                                  </p:childTnLst>
                                </p:cTn>
                              </p:par>
                              <p:par>
                                <p:cTn id="9" presetID="30" presetClass="emph" presetSubtype="0" fill="hold" grpId="0" nodeType="withEffect">
                                  <p:stCondLst>
                                    <p:cond delay="0"/>
                                  </p:stCondLst>
                                  <p:childTnLst>
                                    <p:animClr clrSpc="hsl" dir="cw">
                                      <p:cBhvr override="childStyle">
                                        <p:cTn id="10" dur="500" fill="hold"/>
                                        <p:tgtEl>
                                          <p:spTgt spid="24"/>
                                        </p:tgtEl>
                                        <p:attrNameLst>
                                          <p:attrName>style.color</p:attrName>
                                        </p:attrNameLst>
                                      </p:cBhvr>
                                      <p:by>
                                        <p:hsl h="0" s="12549" l="25098"/>
                                      </p:by>
                                    </p:animClr>
                                    <p:animClr clrSpc="hsl" dir="cw">
                                      <p:cBhvr>
                                        <p:cTn id="11" dur="500" fill="hold"/>
                                        <p:tgtEl>
                                          <p:spTgt spid="24"/>
                                        </p:tgtEl>
                                        <p:attrNameLst>
                                          <p:attrName>fillcolor</p:attrName>
                                        </p:attrNameLst>
                                      </p:cBhvr>
                                      <p:by>
                                        <p:hsl h="0" s="12549" l="25098"/>
                                      </p:by>
                                    </p:animClr>
                                    <p:animClr clrSpc="hsl" dir="cw">
                                      <p:cBhvr>
                                        <p:cTn id="12" dur="500" fill="hold"/>
                                        <p:tgtEl>
                                          <p:spTgt spid="24"/>
                                        </p:tgtEl>
                                        <p:attrNameLst>
                                          <p:attrName>stroke.color</p:attrName>
                                        </p:attrNameLst>
                                      </p:cBhvr>
                                      <p:by>
                                        <p:hsl h="0" s="12549" l="25098"/>
                                      </p:by>
                                    </p:animClr>
                                    <p:set>
                                      <p:cBhvr>
                                        <p:cTn id="13" dur="500" fill="hold"/>
                                        <p:tgtEl>
                                          <p:spTgt spid="24"/>
                                        </p:tgtEl>
                                        <p:attrNameLst>
                                          <p:attrName>fill.type</p:attrName>
                                        </p:attrNameLst>
                                      </p:cBhvr>
                                      <p:to>
                                        <p:strVal val="solid"/>
                                      </p:to>
                                    </p:set>
                                  </p:childTnLst>
                                </p:cTn>
                              </p:par>
                              <p:par>
                                <p:cTn id="14" presetID="30" presetClass="emph" presetSubtype="0" fill="hold" grpId="0" nodeType="withEffect">
                                  <p:stCondLst>
                                    <p:cond delay="0"/>
                                  </p:stCondLst>
                                  <p:childTnLst>
                                    <p:animClr clrSpc="hsl" dir="cw">
                                      <p:cBhvr override="childStyle">
                                        <p:cTn id="15" dur="500" fill="hold"/>
                                        <p:tgtEl>
                                          <p:spTgt spid="26"/>
                                        </p:tgtEl>
                                        <p:attrNameLst>
                                          <p:attrName>style.color</p:attrName>
                                        </p:attrNameLst>
                                      </p:cBhvr>
                                      <p:by>
                                        <p:hsl h="0" s="12549" l="25098"/>
                                      </p:by>
                                    </p:animClr>
                                    <p:animClr clrSpc="hsl" dir="cw">
                                      <p:cBhvr>
                                        <p:cTn id="16" dur="500" fill="hold"/>
                                        <p:tgtEl>
                                          <p:spTgt spid="26"/>
                                        </p:tgtEl>
                                        <p:attrNameLst>
                                          <p:attrName>fillcolor</p:attrName>
                                        </p:attrNameLst>
                                      </p:cBhvr>
                                      <p:by>
                                        <p:hsl h="0" s="12549" l="25098"/>
                                      </p:by>
                                    </p:animClr>
                                    <p:animClr clrSpc="hsl" dir="cw">
                                      <p:cBhvr>
                                        <p:cTn id="17" dur="500" fill="hold"/>
                                        <p:tgtEl>
                                          <p:spTgt spid="26"/>
                                        </p:tgtEl>
                                        <p:attrNameLst>
                                          <p:attrName>stroke.color</p:attrName>
                                        </p:attrNameLst>
                                      </p:cBhvr>
                                      <p:by>
                                        <p:hsl h="0" s="12549" l="25098"/>
                                      </p:by>
                                    </p:animClr>
                                    <p:set>
                                      <p:cBhvr>
                                        <p:cTn id="18" dur="500" fill="hold"/>
                                        <p:tgtEl>
                                          <p:spTgt spid="26"/>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9" presetClass="emph" presetSubtype="0" nodeType="clickEffect">
                                  <p:stCondLst>
                                    <p:cond delay="0"/>
                                  </p:stCondLst>
                                  <p:childTnLst>
                                    <p:set>
                                      <p:cBhvr rctx="PPT">
                                        <p:cTn id="22" dur="indefinite"/>
                                        <p:tgtEl>
                                          <p:spTgt spid="10"/>
                                        </p:tgtEl>
                                        <p:attrNameLst>
                                          <p:attrName>style.opacity</p:attrName>
                                        </p:attrNameLst>
                                      </p:cBhvr>
                                      <p:to>
                                        <p:strVal val="0.5"/>
                                      </p:to>
                                    </p:set>
                                    <p:animEffect filter="image" prLst="opacity: 0.5">
                                      <p:cBhvr rctx="IE">
                                        <p:cTn id="23" dur="indefinite"/>
                                        <p:tgtEl>
                                          <p:spTgt spid="10"/>
                                        </p:tgtEl>
                                      </p:cBhvr>
                                    </p:animEffect>
                                  </p:childTnLst>
                                </p:cTn>
                              </p:par>
                              <p:par>
                                <p:cTn id="24" presetID="3" presetClass="emph" presetSubtype="2" fill="hold" grpId="0" nodeType="withEffect">
                                  <p:stCondLst>
                                    <p:cond delay="0"/>
                                  </p:stCondLst>
                                  <p:childTnLst>
                                    <p:animClr clrSpc="rgb" dir="cw">
                                      <p:cBhvr override="childStyle">
                                        <p:cTn id="25" dur="2000" fill="hold"/>
                                        <p:tgtEl>
                                          <p:spTgt spid="21"/>
                                        </p:tgtEl>
                                        <p:attrNameLst>
                                          <p:attrName>style.color</p:attrName>
                                        </p:attrNameLst>
                                      </p:cBhvr>
                                      <p:to>
                                        <a:schemeClr val="tx1"/>
                                      </p:to>
                                    </p:animClr>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9" presetClass="emph" presetSubtype="0" nodeType="withEffect">
                                  <p:stCondLst>
                                    <p:cond delay="0"/>
                                  </p:stCondLst>
                                  <p:childTnLst>
                                    <p:set>
                                      <p:cBhvr rctx="PPT">
                                        <p:cTn id="29" dur="indefinite"/>
                                        <p:tgtEl>
                                          <p:spTgt spid="12"/>
                                        </p:tgtEl>
                                        <p:attrNameLst>
                                          <p:attrName>style.opacity</p:attrName>
                                        </p:attrNameLst>
                                      </p:cBhvr>
                                      <p:to>
                                        <p:strVal val="0.5"/>
                                      </p:to>
                                    </p:set>
                                    <p:animEffect filter="image" prLst="opacity: 0.5">
                                      <p:cBhvr rctx="IE">
                                        <p:cTn id="30" dur="indefinite"/>
                                        <p:tgtEl>
                                          <p:spTgt spid="12"/>
                                        </p:tgtEl>
                                      </p:cBhvr>
                                    </p:animEffect>
                                  </p:childTnLst>
                                </p:cTn>
                              </p:par>
                              <p:par>
                                <p:cTn id="31" presetID="3" presetClass="emph" presetSubtype="2" fill="hold" grpId="0" nodeType="withEffect">
                                  <p:stCondLst>
                                    <p:cond delay="0"/>
                                  </p:stCondLst>
                                  <p:childTnLst>
                                    <p:animClr clrSpc="rgb" dir="cw">
                                      <p:cBhvr override="childStyle">
                                        <p:cTn id="32" dur="2000" fill="hold"/>
                                        <p:tgtEl>
                                          <p:spTgt spid="23"/>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animBg="1"/>
      <p:bldP spid="26" grpId="0" animBg="1"/>
      <p:bldP spid="33" grpId="0" animBg="1"/>
      <p:bldP spid="34" grpId="0" animBg="1"/>
      <p:bldP spid="3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3023</TotalTime>
  <Words>2011</Words>
  <Application>Microsoft Office PowerPoint</Application>
  <PresentationFormat>On-screen Show (4:3)</PresentationFormat>
  <Paragraphs>460</Paragraphs>
  <Slides>45</Slides>
  <Notes>12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Cutting Electricity Cost For Service Provider Networks</vt:lpstr>
      <vt:lpstr>Agenda</vt:lpstr>
      <vt:lpstr>Background</vt:lpstr>
      <vt:lpstr>Motivation</vt:lpstr>
      <vt:lpstr>Example – Google Search</vt:lpstr>
      <vt:lpstr>Data Center Energy Consumption</vt:lpstr>
      <vt:lpstr>Example – Google Search</vt:lpstr>
      <vt:lpstr>High Idling Power</vt:lpstr>
      <vt:lpstr>High Idling Power: A remedy</vt:lpstr>
      <vt:lpstr>This Thesis</vt:lpstr>
      <vt:lpstr>Case Study – I : Background</vt:lpstr>
      <vt:lpstr>Case Study – I : Background</vt:lpstr>
      <vt:lpstr>Problem Model</vt:lpstr>
      <vt:lpstr>Problem Model</vt:lpstr>
      <vt:lpstr>Optimization Formulation</vt:lpstr>
      <vt:lpstr>Experimental Setup</vt:lpstr>
      <vt:lpstr>Comparison Benchmarks</vt:lpstr>
      <vt:lpstr>Cost Savings vs Over-provisioning</vt:lpstr>
      <vt:lpstr>Electricity Cost vs Transition Cost</vt:lpstr>
      <vt:lpstr>Granular (De)activation</vt:lpstr>
      <vt:lpstr>DVFS Instead of Deactivation</vt:lpstr>
      <vt:lpstr>Reserve Margin</vt:lpstr>
      <vt:lpstr>Summary – Case Study I</vt:lpstr>
      <vt:lpstr>Case Study II Cellular Networks</vt:lpstr>
      <vt:lpstr>Power Consumption Model and RP</vt:lpstr>
      <vt:lpstr>Does workload relocation help?</vt:lpstr>
      <vt:lpstr>Is Workload Relocation Possible?</vt:lpstr>
      <vt:lpstr>Drawing Parallels With Case Study I</vt:lpstr>
      <vt:lpstr>Optimization Formulation </vt:lpstr>
      <vt:lpstr>Complexity</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Future Work</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312</cp:revision>
  <dcterms:created xsi:type="dcterms:W3CDTF">2016-02-06T17:36:06Z</dcterms:created>
  <dcterms:modified xsi:type="dcterms:W3CDTF">2016-02-09T06:41:17Z</dcterms:modified>
</cp:coreProperties>
</file>