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304" r:id="rId4"/>
    <p:sldId id="306" r:id="rId5"/>
    <p:sldId id="305" r:id="rId6"/>
    <p:sldId id="265" r:id="rId7"/>
    <p:sldId id="311" r:id="rId8"/>
    <p:sldId id="307" r:id="rId9"/>
    <p:sldId id="308" r:id="rId10"/>
    <p:sldId id="309" r:id="rId11"/>
    <p:sldId id="310" r:id="rId12"/>
    <p:sldId id="266"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98"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67"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25" autoAdjust="0"/>
  </p:normalViewPr>
  <p:slideViewPr>
    <p:cSldViewPr>
      <p:cViewPr>
        <p:scale>
          <a:sx n="70" d="100"/>
          <a:sy n="70" d="100"/>
        </p:scale>
        <p:origin x="-1350"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explosion val="10"/>
          <c:cat>
            <c:strRef>
              <c:f>Sheet1!$B$2:$C$2</c:f>
              <c:strCache>
                <c:ptCount val="2"/>
                <c:pt idx="0">
                  <c:v>Others</c:v>
                </c:pt>
                <c:pt idx="1">
                  <c:v>Electricity Bill</c:v>
                </c:pt>
              </c:strCache>
            </c:strRef>
          </c:cat>
          <c:val>
            <c:numRef>
              <c:f>Sheet1!$B$3:$C$3</c:f>
              <c:numCache>
                <c:formatCode>General</c:formatCode>
                <c:ptCount val="2"/>
                <c:pt idx="0">
                  <c:v>85</c:v>
                </c:pt>
                <c:pt idx="1">
                  <c:v>15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explosion val="25"/>
          <c:val>
            <c:numRef>
              <c:f>Sheet1!$B$7:$C$7</c:f>
              <c:numCache>
                <c:formatCode>General</c:formatCode>
                <c:ptCount val="2"/>
                <c:pt idx="0">
                  <c:v>82</c:v>
                </c:pt>
                <c:pt idx="1">
                  <c:v>18</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val>
            <c:numRef>
              <c:f>Sheet1!$B$10:$C$10</c:f>
              <c:numCache>
                <c:formatCode>General</c:formatCode>
                <c:ptCount val="2"/>
                <c:pt idx="0">
                  <c:v>50</c:v>
                </c:pt>
                <c:pt idx="1">
                  <c:v>50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B487E-B796-4807-B1EF-483A6FE45489}" type="datetimeFigureOut">
              <a:rPr lang="en-US" smtClean="0"/>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29A7A2-B93B-40AA-81CE-B72C9F12ACE9}" type="slidenum">
              <a:rPr lang="en-US" smtClean="0"/>
              <a:t>‹#›</a:t>
            </a:fld>
            <a:endParaRPr lang="en-US"/>
          </a:p>
        </p:txBody>
      </p:sp>
    </p:spTree>
    <p:extLst>
      <p:ext uri="{BB962C8B-B14F-4D97-AF65-F5344CB8AC3E}">
        <p14:creationId xmlns:p14="http://schemas.microsoft.com/office/powerpoint/2010/main" val="228346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background details</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3</a:t>
            </a:fld>
            <a:endParaRPr lang="en-US"/>
          </a:p>
        </p:txBody>
      </p:sp>
    </p:spTree>
    <p:extLst>
      <p:ext uri="{BB962C8B-B14F-4D97-AF65-F5344CB8AC3E}">
        <p14:creationId xmlns:p14="http://schemas.microsoft.com/office/powerpoint/2010/main" val="3982043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a:t>
            </a:r>
            <a:r>
              <a:rPr lang="en-US" baseline="0" dirty="0" smtClean="0"/>
              <a:t> how RED-BL energy savings would improve if we allowed independent (de)activation of fixed size fractions of a data center. </a:t>
            </a:r>
            <a:r>
              <a:rPr lang="en-US" dirty="0" smtClean="0"/>
              <a:t>The extreme right </a:t>
            </a:r>
            <a:r>
              <a:rPr lang="en-US" dirty="0" err="1" smtClean="0"/>
              <a:t>handside</a:t>
            </a:r>
            <a:r>
              <a:rPr lang="en-US" dirty="0" smtClean="0"/>
              <a:t> of this graph represents the case where you can only (de)activate</a:t>
            </a:r>
            <a:r>
              <a:rPr lang="en-US" baseline="0" dirty="0" smtClean="0"/>
              <a:t> an entire data center at a time. This is 0% better than the standard “all or nothing” RED-BL, because it is the same thing. If we were able to (de)activate half a data center at a time, we could do about 2.5% better than standard RED-BL. If we were able to independently (de)activate 10% of a data center at a time, we could do 5% better than standard RED-BL. So, there is opportunity for greater savings with granular (de)activation and it has a linear trend.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049289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instead of s</a:t>
            </a:r>
            <a:r>
              <a:rPr lang="en-US" dirty="0" smtClean="0"/>
              <a:t>hutting down an</a:t>
            </a:r>
            <a:r>
              <a:rPr lang="en-US" baseline="0" dirty="0" smtClean="0"/>
              <a:t> entire data center, we switch the servers into lower-power mode using DVFS techniques, the power savings might reduce, but the scheme would be more agile to workload variations. Here, we see that the power consumption drops linear as the power consumption is lowered with DVFS. If the server power consumption drops to 10% of the peak, the data center power consumption would be reduced by about 70%. Another data point is that if we put all “idle” servers at 50% power consumption, we achieve about 20% power reduction.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764786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be prepared for some stray workload at data centers which we planned to deactivate, we’ll keep some servers on as reserve. As we increase the amount of serving capacity in reserve mode, the difference in power consumption will increase compared to the scenario where we did not keep any reserve capacity.</a:t>
            </a:r>
          </a:p>
          <a:p>
            <a:r>
              <a:rPr lang="en-US" baseline="0" dirty="0" smtClean="0"/>
              <a:t>Exactly how much “stray” traffic we receive can’t be predicted. In this chart, the lower line shows the situation where we don’t receive any stray traffic at all. The power consumption in that case is purely due to servers idling. The upper line represents the situation where we need all the reserve capacity for handling stray traffic. The actual situation may be somewhere </a:t>
            </a:r>
            <a:r>
              <a:rPr lang="en-US" baseline="0" smtClean="0"/>
              <a:t>in between.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690691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21</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24</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25</a:t>
            </a:fld>
            <a:endParaRPr lang="en-US"/>
          </a:p>
        </p:txBody>
      </p:sp>
    </p:spTree>
    <p:extLst>
      <p:ext uri="{BB962C8B-B14F-4D97-AF65-F5344CB8AC3E}">
        <p14:creationId xmlns:p14="http://schemas.microsoft.com/office/powerpoint/2010/main" val="2272631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 Cost:</a:t>
            </a:r>
            <a:r>
              <a:rPr lang="en-US" baseline="0" dirty="0" smtClean="0"/>
              <a:t> 2012</a:t>
            </a:r>
          </a:p>
          <a:p>
            <a:r>
              <a:rPr lang="en-US" baseline="0" dirty="0" smtClean="0"/>
              <a:t>Google: 2011</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4</a:t>
            </a:fld>
            <a:endParaRPr lang="en-US"/>
          </a:p>
        </p:txBody>
      </p:sp>
    </p:spTree>
    <p:extLst>
      <p:ext uri="{BB962C8B-B14F-4D97-AF65-F5344CB8AC3E}">
        <p14:creationId xmlns:p14="http://schemas.microsoft.com/office/powerpoint/2010/main" val="39183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5</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Abbreviate. Single thesis statement</a:t>
            </a:r>
          </a:p>
          <a:p>
            <a:endParaRPr lang="en-US" dirty="0" smtClean="0"/>
          </a:p>
          <a:p>
            <a:r>
              <a:rPr lang="en-US" dirty="0" smtClean="0"/>
              <a:t>This</a:t>
            </a:r>
            <a:r>
              <a:rPr lang="en-US" baseline="0" dirty="0" smtClean="0"/>
              <a:t> thesis uses (boxes) WR and RP with consideration of relocation and (transition) costs by developing a systematic framework for electricity cost minimization</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6</a:t>
            </a:fld>
            <a:endParaRPr lang="en-US"/>
          </a:p>
        </p:txBody>
      </p:sp>
    </p:spTree>
    <p:extLst>
      <p:ext uri="{BB962C8B-B14F-4D97-AF65-F5344CB8AC3E}">
        <p14:creationId xmlns:p14="http://schemas.microsoft.com/office/powerpoint/2010/main" val="298044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8</a:t>
            </a:fld>
            <a:endParaRPr lang="en-US"/>
          </a:p>
        </p:txBody>
      </p:sp>
    </p:spTree>
    <p:extLst>
      <p:ext uri="{BB962C8B-B14F-4D97-AF65-F5344CB8AC3E}">
        <p14:creationId xmlns:p14="http://schemas.microsoft.com/office/powerpoint/2010/main" val="2528056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a:t>
            </a:r>
            <a:r>
              <a:rPr lang="en-US" dirty="0" smtClean="0"/>
              <a:t>. Identify idle power consumption</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9</a:t>
            </a:fld>
            <a:endParaRPr lang="en-US"/>
          </a:p>
        </p:txBody>
      </p:sp>
    </p:spTree>
    <p:extLst>
      <p:ext uri="{BB962C8B-B14F-4D97-AF65-F5344CB8AC3E}">
        <p14:creationId xmlns:p14="http://schemas.microsoft.com/office/powerpoint/2010/main" val="1261830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12</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RED-BL for geo-divers</a:t>
            </a:r>
            <a:r>
              <a:rPr lang="en-US" baseline="0" dirty="0" smtClean="0"/>
              <a:t>e data centers, we performed a simulation study which had the following setup. We used workload from three popular Facebook applications and normalized the cumulative workload. We verified that the characteristics of the cumulative workload resemble that of the workload for thousands of servers in a Google data center. We collected day-ahead electricity prices for 33 locations across the USA and simulated a weeklong deployment plan for the data centers situated at these locations. We compared RED-BL against a number of algorithms.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982735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055791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47025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97343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406205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2382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78289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A0F4F7-8B47-4B66-BC98-29E6C2664C89}"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04872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A0F4F7-8B47-4B66-BC98-29E6C2664C89}" type="datetimeFigureOut">
              <a:rPr lang="en-US" smtClean="0"/>
              <a:t>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86921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A0F4F7-8B47-4B66-BC98-29E6C2664C89}" type="datetimeFigureOut">
              <a:rPr lang="en-US" smtClean="0"/>
              <a:t>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56807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0F4F7-8B47-4B66-BC98-29E6C2664C89}" type="datetimeFigureOut">
              <a:rPr lang="en-US" smtClean="0"/>
              <a:t>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51546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0F4F7-8B47-4B66-BC98-29E6C2664C89}"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421596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0F4F7-8B47-4B66-BC98-29E6C2664C89}"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7708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0F4F7-8B47-4B66-BC98-29E6C2664C89}" type="datetimeFigureOut">
              <a:rPr lang="en-US" smtClean="0"/>
              <a:t>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2B92A-CB75-4E54-8293-CBC8A13B5AFB}" type="slidenum">
              <a:rPr lang="en-US" smtClean="0"/>
              <a:t>‹#›</a:t>
            </a:fld>
            <a:endParaRPr lang="en-US"/>
          </a:p>
        </p:txBody>
      </p:sp>
    </p:spTree>
    <p:extLst>
      <p:ext uri="{BB962C8B-B14F-4D97-AF65-F5344CB8AC3E}">
        <p14:creationId xmlns:p14="http://schemas.microsoft.com/office/powerpoint/2010/main" val="3061876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0.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gif"/><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1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Cutting Electricity Cost For Service Provider </a:t>
            </a:r>
            <a:r>
              <a:rPr lang="en-US" dirty="0" smtClean="0"/>
              <a:t>Networks</a:t>
            </a:r>
            <a:endParaRPr lang="en-US" dirty="0"/>
          </a:p>
        </p:txBody>
      </p:sp>
      <p:sp>
        <p:nvSpPr>
          <p:cNvPr id="3" name="Subtitle 2"/>
          <p:cNvSpPr>
            <a:spLocks noGrp="1"/>
          </p:cNvSpPr>
          <p:nvPr>
            <p:ph type="subTitle" idx="1"/>
          </p:nvPr>
        </p:nvSpPr>
        <p:spPr/>
        <p:txBody>
          <a:bodyPr/>
          <a:lstStyle/>
          <a:p>
            <a:r>
              <a:rPr lang="en-US" dirty="0" smtClean="0"/>
              <a:t>Muhammad </a:t>
            </a:r>
            <a:r>
              <a:rPr lang="en-US" dirty="0" err="1" smtClean="0"/>
              <a:t>Saqib</a:t>
            </a:r>
            <a:r>
              <a:rPr lang="en-US" dirty="0" smtClean="0"/>
              <a:t> </a:t>
            </a:r>
            <a:r>
              <a:rPr lang="en-US" dirty="0" err="1" smtClean="0"/>
              <a:t>Ilyas</a:t>
            </a:r>
            <a:endParaRPr lang="en-US" dirty="0"/>
          </a:p>
        </p:txBody>
      </p:sp>
    </p:spTree>
    <p:extLst>
      <p:ext uri="{BB962C8B-B14F-4D97-AF65-F5344CB8AC3E}">
        <p14:creationId xmlns:p14="http://schemas.microsoft.com/office/powerpoint/2010/main" val="3782997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Model</a:t>
            </a:r>
            <a:endParaRPr lang="en-US" dirty="0"/>
          </a:p>
        </p:txBody>
      </p:sp>
      <p:sp>
        <p:nvSpPr>
          <p:cNvPr id="4" name="Oval 3"/>
          <p:cNvSpPr/>
          <p:nvPr/>
        </p:nvSpPr>
        <p:spPr>
          <a:xfrm>
            <a:off x="1729551" y="3810000"/>
            <a:ext cx="685800" cy="6858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 name="Oval 4"/>
          <p:cNvSpPr/>
          <p:nvPr/>
        </p:nvSpPr>
        <p:spPr>
          <a:xfrm>
            <a:off x="2758251" y="3810000"/>
            <a:ext cx="685800" cy="6858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 name="Oval 5"/>
          <p:cNvSpPr/>
          <p:nvPr/>
        </p:nvSpPr>
        <p:spPr>
          <a:xfrm>
            <a:off x="3786951" y="3810000"/>
            <a:ext cx="685800" cy="6858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 name="TextBox 7"/>
          <p:cNvSpPr txBox="1"/>
          <p:nvPr/>
        </p:nvSpPr>
        <p:spPr>
          <a:xfrm>
            <a:off x="2427019" y="5181600"/>
            <a:ext cx="1387816" cy="369332"/>
          </a:xfrm>
          <a:prstGeom prst="rect">
            <a:avLst/>
          </a:prstGeom>
          <a:noFill/>
        </p:spPr>
        <p:txBody>
          <a:bodyPr wrap="none" rtlCol="0">
            <a:spAutoFit/>
          </a:bodyPr>
          <a:lstStyle/>
          <a:p>
            <a:r>
              <a:rPr lang="en-US" dirty="0" smtClean="0"/>
              <a:t>Data Centers</a:t>
            </a:r>
            <a:endParaRPr lang="en-US" dirty="0"/>
          </a:p>
        </p:txBody>
      </p:sp>
      <p:cxnSp>
        <p:nvCxnSpPr>
          <p:cNvPr id="9" name="Straight Arrow Connector 8"/>
          <p:cNvCxnSpPr/>
          <p:nvPr/>
        </p:nvCxnSpPr>
        <p:spPr>
          <a:xfrm flipV="1">
            <a:off x="1272351" y="1766047"/>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122402" y="3269651"/>
            <a:ext cx="1625766" cy="369332"/>
          </a:xfrm>
          <a:prstGeom prst="rect">
            <a:avLst/>
          </a:prstGeom>
          <a:noFill/>
        </p:spPr>
        <p:txBody>
          <a:bodyPr wrap="none" rtlCol="0">
            <a:spAutoFit/>
          </a:bodyPr>
          <a:lstStyle/>
          <a:p>
            <a:r>
              <a:rPr lang="en-US" dirty="0" smtClean="0"/>
              <a:t>Electricity price</a:t>
            </a:r>
            <a:endParaRPr lang="en-US" dirty="0"/>
          </a:p>
        </p:txBody>
      </p:sp>
      <p:sp>
        <p:nvSpPr>
          <p:cNvPr id="12" name="Rounded Rectangular Callout 11"/>
          <p:cNvSpPr/>
          <p:nvPr/>
        </p:nvSpPr>
        <p:spPr>
          <a:xfrm>
            <a:off x="31195" y="4800600"/>
            <a:ext cx="1688068" cy="685800"/>
          </a:xfrm>
          <a:prstGeom prst="wedgeRoundRectCallout">
            <a:avLst>
              <a:gd name="adj1" fmla="val 124604"/>
              <a:gd name="adj2" fmla="val -1130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2 least expensive</a:t>
            </a:r>
            <a:endParaRPr lang="en-US" dirty="0"/>
          </a:p>
        </p:txBody>
      </p:sp>
      <p:sp>
        <p:nvSpPr>
          <p:cNvPr id="14" name="TextBox 13"/>
          <p:cNvSpPr txBox="1"/>
          <p:nvPr/>
        </p:nvSpPr>
        <p:spPr>
          <a:xfrm>
            <a:off x="1833725" y="5562600"/>
            <a:ext cx="5557675" cy="461665"/>
          </a:xfrm>
          <a:prstGeom prst="rect">
            <a:avLst/>
          </a:prstGeom>
          <a:noFill/>
        </p:spPr>
        <p:txBody>
          <a:bodyPr wrap="none" rtlCol="0">
            <a:spAutoFit/>
          </a:bodyPr>
          <a:lstStyle/>
          <a:p>
            <a:r>
              <a:rPr lang="en-US" sz="2400" dirty="0" smtClean="0"/>
              <a:t>Consume most energy at cheapest location</a:t>
            </a:r>
            <a:endParaRPr lang="en-US" sz="2400" dirty="0"/>
          </a:p>
        </p:txBody>
      </p:sp>
      <p:cxnSp>
        <p:nvCxnSpPr>
          <p:cNvPr id="18" name="Straight Arrow Connector 17"/>
          <p:cNvCxnSpPr/>
          <p:nvPr/>
        </p:nvCxnSpPr>
        <p:spPr>
          <a:xfrm>
            <a:off x="5486400" y="5105400"/>
            <a:ext cx="33520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641068" y="5181600"/>
            <a:ext cx="649537" cy="369332"/>
          </a:xfrm>
          <a:prstGeom prst="rect">
            <a:avLst/>
          </a:prstGeom>
          <a:noFill/>
        </p:spPr>
        <p:txBody>
          <a:bodyPr wrap="none" rtlCol="0">
            <a:spAutoFit/>
          </a:bodyPr>
          <a:lstStyle/>
          <a:p>
            <a:r>
              <a:rPr lang="en-US" dirty="0" smtClean="0"/>
              <a:t>Time</a:t>
            </a:r>
            <a:endParaRPr lang="en-US" dirty="0"/>
          </a:p>
        </p:txBody>
      </p:sp>
      <p:cxnSp>
        <p:nvCxnSpPr>
          <p:cNvPr id="20" name="Straight Arrow Connector 19"/>
          <p:cNvCxnSpPr/>
          <p:nvPr/>
        </p:nvCxnSpPr>
        <p:spPr>
          <a:xfrm flipV="1">
            <a:off x="5486400" y="1766047"/>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4602584" y="3269651"/>
            <a:ext cx="1093504" cy="369332"/>
          </a:xfrm>
          <a:prstGeom prst="rect">
            <a:avLst/>
          </a:prstGeom>
          <a:noFill/>
        </p:spPr>
        <p:txBody>
          <a:bodyPr wrap="none" rtlCol="0">
            <a:spAutoFit/>
          </a:bodyPr>
          <a:lstStyle/>
          <a:p>
            <a:r>
              <a:rPr lang="en-US" dirty="0" smtClean="0"/>
              <a:t>Workload</a:t>
            </a:r>
            <a:endParaRPr lang="en-US" dirty="0"/>
          </a:p>
        </p:txBody>
      </p:sp>
      <p:sp>
        <p:nvSpPr>
          <p:cNvPr id="27" name="Freeform 26"/>
          <p:cNvSpPr/>
          <p:nvPr/>
        </p:nvSpPr>
        <p:spPr>
          <a:xfrm>
            <a:off x="5486400" y="2213258"/>
            <a:ext cx="2111188" cy="2434942"/>
          </a:xfrm>
          <a:custGeom>
            <a:avLst/>
            <a:gdLst>
              <a:gd name="connsiteX0" fmla="*/ 0 w 2111188"/>
              <a:gd name="connsiteY0" fmla="*/ 2434942 h 2434942"/>
              <a:gd name="connsiteX1" fmla="*/ 53788 w 2111188"/>
              <a:gd name="connsiteY1" fmla="*/ 2367707 h 2434942"/>
              <a:gd name="connsiteX2" fmla="*/ 94129 w 2111188"/>
              <a:gd name="connsiteY2" fmla="*/ 2327366 h 2434942"/>
              <a:gd name="connsiteX3" fmla="*/ 121023 w 2111188"/>
              <a:gd name="connsiteY3" fmla="*/ 2246684 h 2434942"/>
              <a:gd name="connsiteX4" fmla="*/ 147917 w 2111188"/>
              <a:gd name="connsiteY4" fmla="*/ 2192895 h 2434942"/>
              <a:gd name="connsiteX5" fmla="*/ 161364 w 2111188"/>
              <a:gd name="connsiteY5" fmla="*/ 2152554 h 2434942"/>
              <a:gd name="connsiteX6" fmla="*/ 201706 w 2111188"/>
              <a:gd name="connsiteY6" fmla="*/ 2139107 h 2434942"/>
              <a:gd name="connsiteX7" fmla="*/ 242047 w 2111188"/>
              <a:gd name="connsiteY7" fmla="*/ 2112213 h 2434942"/>
              <a:gd name="connsiteX8" fmla="*/ 282388 w 2111188"/>
              <a:gd name="connsiteY8" fmla="*/ 2098766 h 2434942"/>
              <a:gd name="connsiteX9" fmla="*/ 309282 w 2111188"/>
              <a:gd name="connsiteY9" fmla="*/ 2058425 h 2434942"/>
              <a:gd name="connsiteX10" fmla="*/ 363070 w 2111188"/>
              <a:gd name="connsiteY10" fmla="*/ 1937401 h 2434942"/>
              <a:gd name="connsiteX11" fmla="*/ 403411 w 2111188"/>
              <a:gd name="connsiteY11" fmla="*/ 1910507 h 2434942"/>
              <a:gd name="connsiteX12" fmla="*/ 484094 w 2111188"/>
              <a:gd name="connsiteY12" fmla="*/ 1883613 h 2434942"/>
              <a:gd name="connsiteX13" fmla="*/ 497541 w 2111188"/>
              <a:gd name="connsiteY13" fmla="*/ 1843272 h 2434942"/>
              <a:gd name="connsiteX14" fmla="*/ 524435 w 2111188"/>
              <a:gd name="connsiteY14" fmla="*/ 1789484 h 2434942"/>
              <a:gd name="connsiteX15" fmla="*/ 578223 w 2111188"/>
              <a:gd name="connsiteY15" fmla="*/ 1695354 h 2434942"/>
              <a:gd name="connsiteX16" fmla="*/ 645459 w 2111188"/>
              <a:gd name="connsiteY16" fmla="*/ 1681907 h 2434942"/>
              <a:gd name="connsiteX17" fmla="*/ 685800 w 2111188"/>
              <a:gd name="connsiteY17" fmla="*/ 1641566 h 2434942"/>
              <a:gd name="connsiteX18" fmla="*/ 712694 w 2111188"/>
              <a:gd name="connsiteY18" fmla="*/ 1601225 h 2434942"/>
              <a:gd name="connsiteX19" fmla="*/ 753035 w 2111188"/>
              <a:gd name="connsiteY19" fmla="*/ 1587778 h 2434942"/>
              <a:gd name="connsiteX20" fmla="*/ 806823 w 2111188"/>
              <a:gd name="connsiteY20" fmla="*/ 1466754 h 2434942"/>
              <a:gd name="connsiteX21" fmla="*/ 833717 w 2111188"/>
              <a:gd name="connsiteY21" fmla="*/ 1359178 h 2434942"/>
              <a:gd name="connsiteX22" fmla="*/ 874059 w 2111188"/>
              <a:gd name="connsiteY22" fmla="*/ 1318837 h 2434942"/>
              <a:gd name="connsiteX23" fmla="*/ 914400 w 2111188"/>
              <a:gd name="connsiteY23" fmla="*/ 1197813 h 2434942"/>
              <a:gd name="connsiteX24" fmla="*/ 927847 w 2111188"/>
              <a:gd name="connsiteY24" fmla="*/ 1157472 h 2434942"/>
              <a:gd name="connsiteX25" fmla="*/ 1021976 w 2111188"/>
              <a:gd name="connsiteY25" fmla="*/ 1130578 h 2434942"/>
              <a:gd name="connsiteX26" fmla="*/ 1102659 w 2111188"/>
              <a:gd name="connsiteY26" fmla="*/ 996107 h 2434942"/>
              <a:gd name="connsiteX27" fmla="*/ 1129553 w 2111188"/>
              <a:gd name="connsiteY27" fmla="*/ 955766 h 2434942"/>
              <a:gd name="connsiteX28" fmla="*/ 1250576 w 2111188"/>
              <a:gd name="connsiteY28" fmla="*/ 928872 h 2434942"/>
              <a:gd name="connsiteX29" fmla="*/ 1264023 w 2111188"/>
              <a:gd name="connsiteY29" fmla="*/ 888531 h 2434942"/>
              <a:gd name="connsiteX30" fmla="*/ 1290917 w 2111188"/>
              <a:gd name="connsiteY30" fmla="*/ 848190 h 2434942"/>
              <a:gd name="connsiteX31" fmla="*/ 1304364 w 2111188"/>
              <a:gd name="connsiteY31" fmla="*/ 794401 h 2434942"/>
              <a:gd name="connsiteX32" fmla="*/ 1358153 w 2111188"/>
              <a:gd name="connsiteY32" fmla="*/ 780954 h 2434942"/>
              <a:gd name="connsiteX33" fmla="*/ 1398494 w 2111188"/>
              <a:gd name="connsiteY33" fmla="*/ 740613 h 2434942"/>
              <a:gd name="connsiteX34" fmla="*/ 1438835 w 2111188"/>
              <a:gd name="connsiteY34" fmla="*/ 727166 h 2434942"/>
              <a:gd name="connsiteX35" fmla="*/ 1479176 w 2111188"/>
              <a:gd name="connsiteY35" fmla="*/ 700272 h 2434942"/>
              <a:gd name="connsiteX36" fmla="*/ 1506070 w 2111188"/>
              <a:gd name="connsiteY36" fmla="*/ 619590 h 2434942"/>
              <a:gd name="connsiteX37" fmla="*/ 1600200 w 2111188"/>
              <a:gd name="connsiteY37" fmla="*/ 498566 h 2434942"/>
              <a:gd name="connsiteX38" fmla="*/ 1680882 w 2111188"/>
              <a:gd name="connsiteY38" fmla="*/ 444778 h 2434942"/>
              <a:gd name="connsiteX39" fmla="*/ 1721223 w 2111188"/>
              <a:gd name="connsiteY39" fmla="*/ 431331 h 2434942"/>
              <a:gd name="connsiteX40" fmla="*/ 1801906 w 2111188"/>
              <a:gd name="connsiteY40" fmla="*/ 377542 h 2434942"/>
              <a:gd name="connsiteX41" fmla="*/ 1869141 w 2111188"/>
              <a:gd name="connsiteY41" fmla="*/ 283413 h 2434942"/>
              <a:gd name="connsiteX42" fmla="*/ 1909482 w 2111188"/>
              <a:gd name="connsiteY42" fmla="*/ 202731 h 2434942"/>
              <a:gd name="connsiteX43" fmla="*/ 1922929 w 2111188"/>
              <a:gd name="connsiteY43" fmla="*/ 108601 h 2434942"/>
              <a:gd name="connsiteX44" fmla="*/ 2043953 w 2111188"/>
              <a:gd name="connsiteY44" fmla="*/ 41366 h 2434942"/>
              <a:gd name="connsiteX45" fmla="*/ 2111188 w 2111188"/>
              <a:gd name="connsiteY45" fmla="*/ 1025 h 243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11188" h="2434942">
                <a:moveTo>
                  <a:pt x="0" y="2434942"/>
                </a:moveTo>
                <a:cubicBezTo>
                  <a:pt x="17929" y="2412530"/>
                  <a:pt x="34888" y="2389307"/>
                  <a:pt x="53788" y="2367707"/>
                </a:cubicBezTo>
                <a:cubicBezTo>
                  <a:pt x="66311" y="2353395"/>
                  <a:pt x="84894" y="2343990"/>
                  <a:pt x="94129" y="2327366"/>
                </a:cubicBezTo>
                <a:cubicBezTo>
                  <a:pt x="107896" y="2302585"/>
                  <a:pt x="108345" y="2272040"/>
                  <a:pt x="121023" y="2246684"/>
                </a:cubicBezTo>
                <a:cubicBezTo>
                  <a:pt x="129988" y="2228754"/>
                  <a:pt x="140021" y="2211320"/>
                  <a:pt x="147917" y="2192895"/>
                </a:cubicBezTo>
                <a:cubicBezTo>
                  <a:pt x="153501" y="2179867"/>
                  <a:pt x="151341" y="2162577"/>
                  <a:pt x="161364" y="2152554"/>
                </a:cubicBezTo>
                <a:cubicBezTo>
                  <a:pt x="171387" y="2142531"/>
                  <a:pt x="188259" y="2143589"/>
                  <a:pt x="201706" y="2139107"/>
                </a:cubicBezTo>
                <a:cubicBezTo>
                  <a:pt x="215153" y="2130142"/>
                  <a:pt x="227592" y="2119441"/>
                  <a:pt x="242047" y="2112213"/>
                </a:cubicBezTo>
                <a:cubicBezTo>
                  <a:pt x="254725" y="2105874"/>
                  <a:pt x="271320" y="2107621"/>
                  <a:pt x="282388" y="2098766"/>
                </a:cubicBezTo>
                <a:cubicBezTo>
                  <a:pt x="295008" y="2088670"/>
                  <a:pt x="302718" y="2073193"/>
                  <a:pt x="309282" y="2058425"/>
                </a:cubicBezTo>
                <a:cubicBezTo>
                  <a:pt x="330586" y="2010491"/>
                  <a:pt x="326551" y="1973920"/>
                  <a:pt x="363070" y="1937401"/>
                </a:cubicBezTo>
                <a:cubicBezTo>
                  <a:pt x="374498" y="1925973"/>
                  <a:pt x="388643" y="1917071"/>
                  <a:pt x="403411" y="1910507"/>
                </a:cubicBezTo>
                <a:cubicBezTo>
                  <a:pt x="429317" y="1898993"/>
                  <a:pt x="484094" y="1883613"/>
                  <a:pt x="484094" y="1883613"/>
                </a:cubicBezTo>
                <a:cubicBezTo>
                  <a:pt x="488576" y="1870166"/>
                  <a:pt x="491957" y="1856300"/>
                  <a:pt x="497541" y="1843272"/>
                </a:cubicBezTo>
                <a:cubicBezTo>
                  <a:pt x="505437" y="1824847"/>
                  <a:pt x="517397" y="1808253"/>
                  <a:pt x="524435" y="1789484"/>
                </a:cubicBezTo>
                <a:cubicBezTo>
                  <a:pt x="541630" y="1743631"/>
                  <a:pt x="525703" y="1721614"/>
                  <a:pt x="578223" y="1695354"/>
                </a:cubicBezTo>
                <a:cubicBezTo>
                  <a:pt x="598666" y="1685133"/>
                  <a:pt x="623047" y="1686389"/>
                  <a:pt x="645459" y="1681907"/>
                </a:cubicBezTo>
                <a:cubicBezTo>
                  <a:pt x="658906" y="1668460"/>
                  <a:pt x="673626" y="1656175"/>
                  <a:pt x="685800" y="1641566"/>
                </a:cubicBezTo>
                <a:cubicBezTo>
                  <a:pt x="696146" y="1629151"/>
                  <a:pt x="700074" y="1611321"/>
                  <a:pt x="712694" y="1601225"/>
                </a:cubicBezTo>
                <a:cubicBezTo>
                  <a:pt x="723762" y="1592370"/>
                  <a:pt x="739588" y="1592260"/>
                  <a:pt x="753035" y="1587778"/>
                </a:cubicBezTo>
                <a:cubicBezTo>
                  <a:pt x="785229" y="1539488"/>
                  <a:pt x="793106" y="1535337"/>
                  <a:pt x="806823" y="1466754"/>
                </a:cubicBezTo>
                <a:cubicBezTo>
                  <a:pt x="808763" y="1457056"/>
                  <a:pt x="821903" y="1376899"/>
                  <a:pt x="833717" y="1359178"/>
                </a:cubicBezTo>
                <a:cubicBezTo>
                  <a:pt x="844266" y="1343355"/>
                  <a:pt x="860612" y="1332284"/>
                  <a:pt x="874059" y="1318837"/>
                </a:cubicBezTo>
                <a:lnTo>
                  <a:pt x="914400" y="1197813"/>
                </a:lnTo>
                <a:cubicBezTo>
                  <a:pt x="918882" y="1184366"/>
                  <a:pt x="914096" y="1160910"/>
                  <a:pt x="927847" y="1157472"/>
                </a:cubicBezTo>
                <a:cubicBezTo>
                  <a:pt x="995386" y="1140587"/>
                  <a:pt x="964102" y="1149869"/>
                  <a:pt x="1021976" y="1130578"/>
                </a:cubicBezTo>
                <a:cubicBezTo>
                  <a:pt x="1063326" y="1047879"/>
                  <a:pt x="1037750" y="1093470"/>
                  <a:pt x="1102659" y="996107"/>
                </a:cubicBezTo>
                <a:cubicBezTo>
                  <a:pt x="1111624" y="982660"/>
                  <a:pt x="1113874" y="959686"/>
                  <a:pt x="1129553" y="955766"/>
                </a:cubicBezTo>
                <a:cubicBezTo>
                  <a:pt x="1205514" y="936776"/>
                  <a:pt x="1165219" y="945943"/>
                  <a:pt x="1250576" y="928872"/>
                </a:cubicBezTo>
                <a:cubicBezTo>
                  <a:pt x="1255058" y="915425"/>
                  <a:pt x="1257684" y="901209"/>
                  <a:pt x="1264023" y="888531"/>
                </a:cubicBezTo>
                <a:cubicBezTo>
                  <a:pt x="1271251" y="874076"/>
                  <a:pt x="1284551" y="863045"/>
                  <a:pt x="1290917" y="848190"/>
                </a:cubicBezTo>
                <a:cubicBezTo>
                  <a:pt x="1298197" y="831203"/>
                  <a:pt x="1291296" y="807469"/>
                  <a:pt x="1304364" y="794401"/>
                </a:cubicBezTo>
                <a:cubicBezTo>
                  <a:pt x="1317432" y="781333"/>
                  <a:pt x="1340223" y="785436"/>
                  <a:pt x="1358153" y="780954"/>
                </a:cubicBezTo>
                <a:cubicBezTo>
                  <a:pt x="1371600" y="767507"/>
                  <a:pt x="1382671" y="751162"/>
                  <a:pt x="1398494" y="740613"/>
                </a:cubicBezTo>
                <a:cubicBezTo>
                  <a:pt x="1410288" y="732750"/>
                  <a:pt x="1426157" y="733505"/>
                  <a:pt x="1438835" y="727166"/>
                </a:cubicBezTo>
                <a:cubicBezTo>
                  <a:pt x="1453290" y="719938"/>
                  <a:pt x="1465729" y="709237"/>
                  <a:pt x="1479176" y="700272"/>
                </a:cubicBezTo>
                <a:cubicBezTo>
                  <a:pt x="1488141" y="673378"/>
                  <a:pt x="1490345" y="643178"/>
                  <a:pt x="1506070" y="619590"/>
                </a:cubicBezTo>
                <a:cubicBezTo>
                  <a:pt x="1537356" y="572661"/>
                  <a:pt x="1556449" y="532595"/>
                  <a:pt x="1600200" y="498566"/>
                </a:cubicBezTo>
                <a:cubicBezTo>
                  <a:pt x="1625714" y="478722"/>
                  <a:pt x="1650218" y="454999"/>
                  <a:pt x="1680882" y="444778"/>
                </a:cubicBezTo>
                <a:cubicBezTo>
                  <a:pt x="1694329" y="440296"/>
                  <a:pt x="1708832" y="438215"/>
                  <a:pt x="1721223" y="431331"/>
                </a:cubicBezTo>
                <a:cubicBezTo>
                  <a:pt x="1749478" y="415633"/>
                  <a:pt x="1801906" y="377542"/>
                  <a:pt x="1801906" y="377542"/>
                </a:cubicBezTo>
                <a:cubicBezTo>
                  <a:pt x="1833282" y="283413"/>
                  <a:pt x="1801906" y="305825"/>
                  <a:pt x="1869141" y="283413"/>
                </a:cubicBezTo>
                <a:cubicBezTo>
                  <a:pt x="1891807" y="249415"/>
                  <a:pt x="1901529" y="242497"/>
                  <a:pt x="1909482" y="202731"/>
                </a:cubicBezTo>
                <a:cubicBezTo>
                  <a:pt x="1915698" y="171651"/>
                  <a:pt x="1905913" y="135341"/>
                  <a:pt x="1922929" y="108601"/>
                </a:cubicBezTo>
                <a:cubicBezTo>
                  <a:pt x="1947827" y="69476"/>
                  <a:pt x="2002583" y="55156"/>
                  <a:pt x="2043953" y="41366"/>
                </a:cubicBezTo>
                <a:cubicBezTo>
                  <a:pt x="2078306" y="-10164"/>
                  <a:pt x="2054686" y="1025"/>
                  <a:pt x="2111188" y="10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99847" y="1896035"/>
            <a:ext cx="2743200" cy="3146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5638800" y="2019300"/>
            <a:ext cx="1828800" cy="800100"/>
          </a:xfrm>
          <a:prstGeom prst="wedgeRoundRectCallout">
            <a:avLst>
              <a:gd name="adj1" fmla="val -114901"/>
              <a:gd name="adj2" fmla="val -33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3 most expensive</a:t>
            </a:r>
            <a:endParaRPr lang="en-US" dirty="0"/>
          </a:p>
        </p:txBody>
      </p:sp>
      <p:sp>
        <p:nvSpPr>
          <p:cNvPr id="29" name="TextBox 28"/>
          <p:cNvSpPr txBox="1"/>
          <p:nvPr/>
        </p:nvSpPr>
        <p:spPr>
          <a:xfrm>
            <a:off x="1149289" y="6022032"/>
            <a:ext cx="7156511" cy="461665"/>
          </a:xfrm>
          <a:prstGeom prst="rect">
            <a:avLst/>
          </a:prstGeom>
          <a:noFill/>
        </p:spPr>
        <p:txBody>
          <a:bodyPr wrap="none" rtlCol="0">
            <a:spAutoFit/>
          </a:bodyPr>
          <a:lstStyle/>
          <a:p>
            <a:r>
              <a:rPr lang="en-US" sz="2400" dirty="0" smtClean="0">
                <a:solidFill>
                  <a:srgbClr val="FF0000"/>
                </a:solidFill>
              </a:rPr>
              <a:t>Relocate Energy Demand to Cheaper Locations (RED-CL)</a:t>
            </a:r>
            <a:endParaRPr lang="en-US" sz="2400" dirty="0">
              <a:solidFill>
                <a:srgbClr val="FF0000"/>
              </a:solidFill>
            </a:endParaRPr>
          </a:p>
        </p:txBody>
      </p:sp>
    </p:spTree>
    <p:extLst>
      <p:ext uri="{BB962C8B-B14F-4D97-AF65-F5344CB8AC3E}">
        <p14:creationId xmlns:p14="http://schemas.microsoft.com/office/powerpoint/2010/main" val="142170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2.5E-6 4.44444E-6 L -2.5E-6 -0.21922 " pathEditMode="relative" rAng="0" ptsTypes="AA">
                                      <p:cBhvr>
                                        <p:cTn id="12" dur="2000" fill="hold"/>
                                        <p:tgtEl>
                                          <p:spTgt spid="6"/>
                                        </p:tgtEl>
                                        <p:attrNameLst>
                                          <p:attrName>ppt_x</p:attrName>
                                          <p:attrName>ppt_y</p:attrName>
                                        </p:attrNameLst>
                                      </p:cBhvr>
                                      <p:rCtr x="0" y="-10972"/>
                                    </p:animMotion>
                                  </p:childTnLst>
                                </p:cTn>
                              </p:par>
                            </p:childTnLst>
                          </p:cTn>
                        </p:par>
                        <p:par>
                          <p:cTn id="13" fill="hold">
                            <p:stCondLst>
                              <p:cond delay="2000"/>
                            </p:stCondLst>
                            <p:childTnLst>
                              <p:par>
                                <p:cTn id="14" presetID="42" presetClass="path" presetSubtype="0" accel="50000" decel="50000" fill="hold" grpId="0" nodeType="afterEffect">
                                  <p:stCondLst>
                                    <p:cond delay="0"/>
                                  </p:stCondLst>
                                  <p:childTnLst>
                                    <p:animMotion origin="layout" path="M -2.5E-6 4.44444E-6 L 0.00052 -0.14283 " pathEditMode="relative" rAng="0" ptsTypes="AA">
                                      <p:cBhvr>
                                        <p:cTn id="15" dur="2000" fill="hold"/>
                                        <p:tgtEl>
                                          <p:spTgt spid="4"/>
                                        </p:tgtEl>
                                        <p:attrNameLst>
                                          <p:attrName>ppt_x</p:attrName>
                                          <p:attrName>ppt_y</p:attrName>
                                        </p:attrNameLst>
                                      </p:cBhvr>
                                      <p:rCtr x="17" y="-7153"/>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4"/>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3"/>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0" nodeType="clickEffect">
                                  <p:stCondLst>
                                    <p:cond delay="0"/>
                                  </p:stCondLst>
                                  <p:childTnLst>
                                    <p:animMotion origin="layout" path="M 0.0007 -0.00023 L 0.04462 -2.22222E-6 " pathEditMode="relative" rAng="0" ptsTypes="AA">
                                      <p:cBhvr>
                                        <p:cTn id="45" dur="3000" fill="hold"/>
                                        <p:tgtEl>
                                          <p:spTgt spid="24"/>
                                        </p:tgtEl>
                                        <p:attrNameLst>
                                          <p:attrName>ppt_x</p:attrName>
                                          <p:attrName>ppt_y</p:attrName>
                                        </p:attrNameLst>
                                      </p:cBhvr>
                                      <p:rCtr x="2187" y="0"/>
                                    </p:animMotion>
                                  </p:childTnLst>
                                </p:cTn>
                              </p:par>
                              <p:par>
                                <p:cTn id="46" presetID="7" presetClass="emph" presetSubtype="2" fill="hold" nodeType="withEffect">
                                  <p:stCondLst>
                                    <p:cond delay="0"/>
                                  </p:stCondLst>
                                  <p:childTnLst>
                                    <p:animClr clrSpc="rgb" dir="cw">
                                      <p:cBhvr>
                                        <p:cTn id="47" dur="500" fill="hold"/>
                                        <p:tgtEl>
                                          <p:spTgt spid="5"/>
                                        </p:tgtEl>
                                        <p:attrNameLst>
                                          <p:attrName>stroke.color</p:attrName>
                                        </p:attrNameLst>
                                      </p:cBhvr>
                                      <p:to>
                                        <a:srgbClr val="FF0000"/>
                                      </p:to>
                                    </p:animClr>
                                    <p:set>
                                      <p:cBhvr>
                                        <p:cTn id="48" dur="500" fill="hold"/>
                                        <p:tgtEl>
                                          <p:spTgt spid="5"/>
                                        </p:tgtEl>
                                        <p:attrNameLst>
                                          <p:attrName>stroke.on</p:attrName>
                                        </p:attrNameLst>
                                      </p:cBhvr>
                                      <p:to>
                                        <p:strVal val="true"/>
                                      </p:to>
                                    </p:set>
                                  </p:childTnLst>
                                </p:cTn>
                              </p:par>
                              <p:par>
                                <p:cTn id="49" presetID="19" presetClass="emph" presetSubtype="0" fill="hold" grpId="0" nodeType="withEffect">
                                  <p:stCondLst>
                                    <p:cond delay="0"/>
                                  </p:stCondLst>
                                  <p:childTnLst>
                                    <p:animClr clrSpc="rgb" dir="cw">
                                      <p:cBhvr override="childStyle">
                                        <p:cTn id="50" dur="3000" fill="hold"/>
                                        <p:tgtEl>
                                          <p:spTgt spid="5"/>
                                        </p:tgtEl>
                                        <p:attrNameLst>
                                          <p:attrName>style.color</p:attrName>
                                        </p:attrNameLst>
                                      </p:cBhvr>
                                      <p:to>
                                        <a:schemeClr val="accent1"/>
                                      </p:to>
                                    </p:animClr>
                                    <p:animClr clrSpc="rgb" dir="cw">
                                      <p:cBhvr>
                                        <p:cTn id="51" dur="3000" fill="hold"/>
                                        <p:tgtEl>
                                          <p:spTgt spid="5"/>
                                        </p:tgtEl>
                                        <p:attrNameLst>
                                          <p:attrName>fillcolor</p:attrName>
                                        </p:attrNameLst>
                                      </p:cBhvr>
                                      <p:to>
                                        <a:schemeClr val="accent1"/>
                                      </p:to>
                                    </p:animClr>
                                    <p:set>
                                      <p:cBhvr>
                                        <p:cTn id="52" dur="3000" fill="hold"/>
                                        <p:tgtEl>
                                          <p:spTgt spid="5"/>
                                        </p:tgtEl>
                                        <p:attrNameLst>
                                          <p:attrName>fill.type</p:attrName>
                                        </p:attrNameLst>
                                      </p:cBhvr>
                                      <p:to>
                                        <p:strVal val="solid"/>
                                      </p:to>
                                    </p:set>
                                    <p:set>
                                      <p:cBhvr>
                                        <p:cTn id="53" dur="3000" fill="hold"/>
                                        <p:tgtEl>
                                          <p:spTgt spid="5"/>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grpId="1" nodeType="clickEffect">
                                  <p:stCondLst>
                                    <p:cond delay="0"/>
                                  </p:stCondLst>
                                  <p:childTnLst>
                                    <p:animMotion origin="layout" path="M 0.04462 -2.22222E-6 L 0.08872 -0.00023 " pathEditMode="relative" rAng="0" ptsTypes="AA">
                                      <p:cBhvr>
                                        <p:cTn id="57" dur="2000" fill="hold"/>
                                        <p:tgtEl>
                                          <p:spTgt spid="24"/>
                                        </p:tgtEl>
                                        <p:attrNameLst>
                                          <p:attrName>ppt_x</p:attrName>
                                          <p:attrName>ppt_y</p:attrName>
                                        </p:attrNameLst>
                                      </p:cBhvr>
                                      <p:rCtr x="2205" y="-23"/>
                                    </p:animMotion>
                                  </p:childTnLst>
                                </p:cTn>
                              </p:par>
                              <p:par>
                                <p:cTn id="58" presetID="7" presetClass="emph" presetSubtype="2" fill="hold" nodeType="withEffect">
                                  <p:stCondLst>
                                    <p:cond delay="0"/>
                                  </p:stCondLst>
                                  <p:childTnLst>
                                    <p:animClr clrSpc="rgb" dir="cw">
                                      <p:cBhvr>
                                        <p:cTn id="59" dur="500" fill="hold"/>
                                        <p:tgtEl>
                                          <p:spTgt spid="4"/>
                                        </p:tgtEl>
                                        <p:attrNameLst>
                                          <p:attrName>stroke.color</p:attrName>
                                        </p:attrNameLst>
                                      </p:cBhvr>
                                      <p:to>
                                        <a:srgbClr val="FF0000"/>
                                      </p:to>
                                    </p:animClr>
                                    <p:set>
                                      <p:cBhvr>
                                        <p:cTn id="60" dur="500" fill="hold"/>
                                        <p:tgtEl>
                                          <p:spTgt spid="4"/>
                                        </p:tgtEl>
                                        <p:attrNameLst>
                                          <p:attrName>stroke.on</p:attrName>
                                        </p:attrNameLst>
                                      </p:cBhvr>
                                      <p:to>
                                        <p:strVal val="true"/>
                                      </p:to>
                                    </p:set>
                                  </p:childTnLst>
                                </p:cTn>
                              </p:par>
                              <p:par>
                                <p:cTn id="61" presetID="19" presetClass="emph" presetSubtype="0" fill="hold" grpId="1" nodeType="withEffect">
                                  <p:stCondLst>
                                    <p:cond delay="0"/>
                                  </p:stCondLst>
                                  <p:childTnLst>
                                    <p:animClr clrSpc="rgb" dir="cw">
                                      <p:cBhvr override="childStyle">
                                        <p:cTn id="62" dur="3000" fill="hold"/>
                                        <p:tgtEl>
                                          <p:spTgt spid="4"/>
                                        </p:tgtEl>
                                        <p:attrNameLst>
                                          <p:attrName>style.color</p:attrName>
                                        </p:attrNameLst>
                                      </p:cBhvr>
                                      <p:to>
                                        <a:schemeClr val="accent1"/>
                                      </p:to>
                                    </p:animClr>
                                    <p:animClr clrSpc="rgb" dir="cw">
                                      <p:cBhvr>
                                        <p:cTn id="63" dur="3000" fill="hold"/>
                                        <p:tgtEl>
                                          <p:spTgt spid="4"/>
                                        </p:tgtEl>
                                        <p:attrNameLst>
                                          <p:attrName>fillcolor</p:attrName>
                                        </p:attrNameLst>
                                      </p:cBhvr>
                                      <p:to>
                                        <a:schemeClr val="accent1"/>
                                      </p:to>
                                    </p:animClr>
                                    <p:set>
                                      <p:cBhvr>
                                        <p:cTn id="64" dur="3000" fill="hold"/>
                                        <p:tgtEl>
                                          <p:spTgt spid="4"/>
                                        </p:tgtEl>
                                        <p:attrNameLst>
                                          <p:attrName>fill.type</p:attrName>
                                        </p:attrNameLst>
                                      </p:cBhvr>
                                      <p:to>
                                        <p:strVal val="solid"/>
                                      </p:to>
                                    </p:set>
                                    <p:set>
                                      <p:cBhvr>
                                        <p:cTn id="65" dur="3000" fill="hold"/>
                                        <p:tgtEl>
                                          <p:spTgt spid="4"/>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2" nodeType="clickEffect">
                                  <p:stCondLst>
                                    <p:cond delay="0"/>
                                  </p:stCondLst>
                                  <p:childTnLst>
                                    <p:animMotion origin="layout" path="M 0.09063 -2.22222E-6 L 0.13038 -0.00301 " pathEditMode="relative" rAng="0" ptsTypes="AA">
                                      <p:cBhvr>
                                        <p:cTn id="69" dur="2000" fill="hold"/>
                                        <p:tgtEl>
                                          <p:spTgt spid="24"/>
                                        </p:tgtEl>
                                        <p:attrNameLst>
                                          <p:attrName>ppt_x</p:attrName>
                                          <p:attrName>ppt_y</p:attrName>
                                        </p:attrNameLst>
                                      </p:cBhvr>
                                      <p:rCtr x="1979" y="-162"/>
                                    </p:animMotion>
                                  </p:childTnLst>
                                </p:cTn>
                              </p:par>
                              <p:par>
                                <p:cTn id="70" presetID="19" presetClass="emph" presetSubtype="0" fill="hold" grpId="1" nodeType="withEffect">
                                  <p:stCondLst>
                                    <p:cond delay="0"/>
                                  </p:stCondLst>
                                  <p:childTnLst>
                                    <p:animClr clrSpc="rgb" dir="cw">
                                      <p:cBhvr override="childStyle">
                                        <p:cTn id="71" dur="3000" fill="hold"/>
                                        <p:tgtEl>
                                          <p:spTgt spid="6"/>
                                        </p:tgtEl>
                                        <p:attrNameLst>
                                          <p:attrName>style.color</p:attrName>
                                        </p:attrNameLst>
                                      </p:cBhvr>
                                      <p:to>
                                        <a:schemeClr val="accent1"/>
                                      </p:to>
                                    </p:animClr>
                                    <p:animClr clrSpc="rgb" dir="cw">
                                      <p:cBhvr>
                                        <p:cTn id="72" dur="3000" fill="hold"/>
                                        <p:tgtEl>
                                          <p:spTgt spid="6"/>
                                        </p:tgtEl>
                                        <p:attrNameLst>
                                          <p:attrName>fillcolor</p:attrName>
                                        </p:attrNameLst>
                                      </p:cBhvr>
                                      <p:to>
                                        <a:schemeClr val="accent1"/>
                                      </p:to>
                                    </p:animClr>
                                    <p:set>
                                      <p:cBhvr>
                                        <p:cTn id="73" dur="3000" fill="hold"/>
                                        <p:tgtEl>
                                          <p:spTgt spid="6"/>
                                        </p:tgtEl>
                                        <p:attrNameLst>
                                          <p:attrName>fill.type</p:attrName>
                                        </p:attrNameLst>
                                      </p:cBhvr>
                                      <p:to>
                                        <p:strVal val="solid"/>
                                      </p:to>
                                    </p:set>
                                    <p:set>
                                      <p:cBhvr>
                                        <p:cTn id="74" dur="3000" fill="hold"/>
                                        <p:tgtEl>
                                          <p:spTgt spid="6"/>
                                        </p:tgtEl>
                                        <p:attrNameLst>
                                          <p:attrName>fill.on</p:attrName>
                                        </p:attrNameLst>
                                      </p:cBhvr>
                                      <p:to>
                                        <p:strVal val="true"/>
                                      </p:to>
                                    </p:set>
                                  </p:childTnLst>
                                </p:cTn>
                              </p:par>
                              <p:par>
                                <p:cTn id="75" presetID="7" presetClass="emph" presetSubtype="2" fill="hold" nodeType="withEffect">
                                  <p:stCondLst>
                                    <p:cond delay="0"/>
                                  </p:stCondLst>
                                  <p:childTnLst>
                                    <p:animClr clrSpc="rgb" dir="cw">
                                      <p:cBhvr>
                                        <p:cTn id="76" dur="500" fill="hold"/>
                                        <p:tgtEl>
                                          <p:spTgt spid="6"/>
                                        </p:tgtEl>
                                        <p:attrNameLst>
                                          <p:attrName>stroke.color</p:attrName>
                                        </p:attrNameLst>
                                      </p:cBhvr>
                                      <p:to>
                                        <a:srgbClr val="FF0000"/>
                                      </p:to>
                                    </p:animClr>
                                    <p:set>
                                      <p:cBhvr>
                                        <p:cTn id="77" dur="500" fill="hold"/>
                                        <p:tgtEl>
                                          <p:spTgt spid="6"/>
                                        </p:tgtEl>
                                        <p:attrNameLst>
                                          <p:attrName>stroke.on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6" grpId="1" animBg="1"/>
      <p:bldP spid="10" grpId="0"/>
      <p:bldP spid="12" grpId="0" animBg="1"/>
      <p:bldP spid="12" grpId="1" animBg="1"/>
      <p:bldP spid="14" grpId="0"/>
      <p:bldP spid="14" grpId="1"/>
      <p:bldP spid="19" grpId="0"/>
      <p:bldP spid="21" grpId="0"/>
      <p:bldP spid="24" grpId="0" animBg="1"/>
      <p:bldP spid="24" grpId="1" animBg="1"/>
      <p:bldP spid="24" grpId="2" animBg="1"/>
      <p:bldP spid="13" grpId="0" animBg="1"/>
      <p:bldP spid="13" grpId="1"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Model</a:t>
            </a:r>
            <a:endParaRPr lang="en-US" dirty="0"/>
          </a:p>
        </p:txBody>
      </p:sp>
      <p:sp>
        <p:nvSpPr>
          <p:cNvPr id="4" name="Oval 3"/>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 name="Oval 5"/>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 name="Rounded Rectangle 6"/>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 name="Oval 9"/>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 name="Rounded Rectangle 10"/>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Oval 12"/>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Oval 13"/>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609600" y="1219200"/>
            <a:ext cx="0" cy="212320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713862" y="2115496"/>
            <a:ext cx="2101857" cy="461665"/>
          </a:xfrm>
          <a:prstGeom prst="rect">
            <a:avLst/>
          </a:prstGeom>
          <a:noFill/>
        </p:spPr>
        <p:txBody>
          <a:bodyPr wrap="none" rtlCol="0">
            <a:spAutoFit/>
          </a:bodyPr>
          <a:lstStyle/>
          <a:p>
            <a:r>
              <a:rPr lang="en-US" sz="2400" dirty="0" smtClean="0"/>
              <a:t>Electricity Price</a:t>
            </a:r>
            <a:endParaRPr lang="en-US" sz="2400" dirty="0"/>
          </a:p>
        </p:txBody>
      </p:sp>
      <p:sp>
        <p:nvSpPr>
          <p:cNvPr id="21" name="TextBox 20"/>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23" name="TextBox 22"/>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25" name="Chord 24"/>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ord 25"/>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7" idx="3"/>
            <a:endCxn id="11" idx="1"/>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15" idx="1"/>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718604" y="2202875"/>
            <a:ext cx="301686" cy="369332"/>
          </a:xfrm>
          <a:prstGeom prst="rect">
            <a:avLst/>
          </a:prstGeom>
          <a:noFill/>
        </p:spPr>
        <p:txBody>
          <a:bodyPr wrap="none" rtlCol="0">
            <a:spAutoFit/>
          </a:bodyPr>
          <a:lstStyle/>
          <a:p>
            <a:r>
              <a:rPr lang="en-US" dirty="0" smtClean="0"/>
              <a:t>3</a:t>
            </a:r>
            <a:endParaRPr lang="en-US" dirty="0"/>
          </a:p>
        </p:txBody>
      </p:sp>
      <p:sp>
        <p:nvSpPr>
          <p:cNvPr id="32" name="TextBox 31"/>
          <p:cNvSpPr txBox="1"/>
          <p:nvPr/>
        </p:nvSpPr>
        <p:spPr>
          <a:xfrm>
            <a:off x="5597235" y="2417620"/>
            <a:ext cx="301686" cy="369332"/>
          </a:xfrm>
          <a:prstGeom prst="rect">
            <a:avLst/>
          </a:prstGeom>
          <a:noFill/>
        </p:spPr>
        <p:txBody>
          <a:bodyPr wrap="none" rtlCol="0">
            <a:spAutoFit/>
          </a:bodyPr>
          <a:lstStyle/>
          <a:p>
            <a:r>
              <a:rPr lang="en-US" dirty="0" smtClean="0"/>
              <a:t>3</a:t>
            </a:r>
            <a:endParaRPr lang="en-US" dirty="0"/>
          </a:p>
        </p:txBody>
      </p:sp>
      <p:sp>
        <p:nvSpPr>
          <p:cNvPr id="33" name="TextBox 32"/>
          <p:cNvSpPr txBox="1"/>
          <p:nvPr/>
        </p:nvSpPr>
        <p:spPr>
          <a:xfrm>
            <a:off x="6914005" y="2417452"/>
            <a:ext cx="301686" cy="369332"/>
          </a:xfrm>
          <a:prstGeom prst="rect">
            <a:avLst/>
          </a:prstGeom>
          <a:noFill/>
        </p:spPr>
        <p:txBody>
          <a:bodyPr wrap="none" rtlCol="0">
            <a:spAutoFit/>
          </a:bodyPr>
          <a:lstStyle/>
          <a:p>
            <a:r>
              <a:rPr lang="en-US" dirty="0" smtClean="0"/>
              <a:t>1</a:t>
            </a:r>
            <a:endParaRPr lang="en-US" dirty="0"/>
          </a:p>
        </p:txBody>
      </p:sp>
      <p:sp>
        <p:nvSpPr>
          <p:cNvPr id="34" name="Rounded Rectangular Callout 33"/>
          <p:cNvSpPr/>
          <p:nvPr/>
        </p:nvSpPr>
        <p:spPr>
          <a:xfrm>
            <a:off x="357848" y="3810000"/>
            <a:ext cx="1604197" cy="318655"/>
          </a:xfrm>
          <a:prstGeom prst="wedgeRoundRectCallout">
            <a:avLst>
              <a:gd name="adj1" fmla="val 40486"/>
              <a:gd name="adj2" fmla="val -1961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State</a:t>
            </a:r>
            <a:endParaRPr lang="en-US" dirty="0"/>
          </a:p>
        </p:txBody>
      </p:sp>
      <p:sp>
        <p:nvSpPr>
          <p:cNvPr id="35" name="TextBox 34"/>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36" name="TextBox 35"/>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7" name="TextBox 36"/>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8" name="Rounded Rectangular Callout 37"/>
          <p:cNvSpPr/>
          <p:nvPr/>
        </p:nvSpPr>
        <p:spPr>
          <a:xfrm>
            <a:off x="2718604" y="3761510"/>
            <a:ext cx="1452952" cy="277090"/>
          </a:xfrm>
          <a:prstGeom prst="wedgeRoundRectCallout">
            <a:avLst>
              <a:gd name="adj1" fmla="val -47532"/>
              <a:gd name="adj2" fmla="val -2302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a:t>
            </a:r>
            <a:endParaRPr lang="en-US" dirty="0"/>
          </a:p>
        </p:txBody>
      </p:sp>
      <p:sp>
        <p:nvSpPr>
          <p:cNvPr id="39" name="Rounded Rectangular Callout 38"/>
          <p:cNvSpPr/>
          <p:nvPr/>
        </p:nvSpPr>
        <p:spPr>
          <a:xfrm>
            <a:off x="4472346" y="3761510"/>
            <a:ext cx="1426291" cy="581890"/>
          </a:xfrm>
          <a:prstGeom prst="wedgeRoundRectCallout">
            <a:avLst>
              <a:gd name="adj1" fmla="val -53860"/>
              <a:gd name="adj2" fmla="val -1318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activation</a:t>
            </a:r>
            <a:endParaRPr lang="en-US" dirty="0"/>
          </a:p>
        </p:txBody>
      </p:sp>
      <p:sp>
        <p:nvSpPr>
          <p:cNvPr id="40" name="Rounded Rectangular Callout 39"/>
          <p:cNvSpPr/>
          <p:nvPr/>
        </p:nvSpPr>
        <p:spPr>
          <a:xfrm>
            <a:off x="5791200" y="838200"/>
            <a:ext cx="1426291" cy="581890"/>
          </a:xfrm>
          <a:prstGeom prst="wedgeRoundRectCallout">
            <a:avLst>
              <a:gd name="adj1" fmla="val -94658"/>
              <a:gd name="adj2" fmla="val 1549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deactivation</a:t>
            </a:r>
            <a:endParaRPr lang="en-US" dirty="0"/>
          </a:p>
        </p:txBody>
      </p:sp>
      <p:sp>
        <p:nvSpPr>
          <p:cNvPr id="41" name="TextBox 40"/>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43" name="Rounded Rectangular Callout 42"/>
          <p:cNvSpPr/>
          <p:nvPr/>
        </p:nvSpPr>
        <p:spPr>
          <a:xfrm>
            <a:off x="2388209" y="3477492"/>
            <a:ext cx="1646926" cy="304800"/>
          </a:xfrm>
          <a:prstGeom prst="wedgeRoundRectCallout">
            <a:avLst>
              <a:gd name="adj1" fmla="val 14499"/>
              <a:gd name="adj2" fmla="val -3602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cost</a:t>
            </a:r>
            <a:endParaRPr lang="en-US" dirty="0"/>
          </a:p>
        </p:txBody>
      </p:sp>
      <p:sp>
        <p:nvSpPr>
          <p:cNvPr id="44" name="TextBox 43"/>
          <p:cNvSpPr txBox="1"/>
          <p:nvPr/>
        </p:nvSpPr>
        <p:spPr>
          <a:xfrm>
            <a:off x="2297701" y="3772472"/>
            <a:ext cx="4466031" cy="461665"/>
          </a:xfrm>
          <a:prstGeom prst="rect">
            <a:avLst/>
          </a:prstGeom>
          <a:noFill/>
        </p:spPr>
        <p:txBody>
          <a:bodyPr wrap="none" rtlCol="0">
            <a:spAutoFit/>
          </a:bodyPr>
          <a:lstStyle/>
          <a:p>
            <a:r>
              <a:rPr lang="en-US" sz="2400" dirty="0" smtClean="0"/>
              <a:t>Optimal State Trajectory Problem</a:t>
            </a:r>
            <a:endParaRPr lang="en-US" sz="2400" dirty="0"/>
          </a:p>
        </p:txBody>
      </p:sp>
      <p:sp>
        <p:nvSpPr>
          <p:cNvPr id="45" name="TextBox 44"/>
          <p:cNvSpPr txBox="1"/>
          <p:nvPr/>
        </p:nvSpPr>
        <p:spPr>
          <a:xfrm>
            <a:off x="2623227" y="4034135"/>
            <a:ext cx="3777573" cy="461665"/>
          </a:xfrm>
          <a:prstGeom prst="rect">
            <a:avLst/>
          </a:prstGeom>
          <a:noFill/>
        </p:spPr>
        <p:txBody>
          <a:bodyPr wrap="none" rtlCol="0">
            <a:spAutoFit/>
          </a:bodyPr>
          <a:lstStyle/>
          <a:p>
            <a:r>
              <a:rPr lang="en-US" sz="2400" dirty="0" smtClean="0"/>
              <a:t>RED-CL might not be optimal</a:t>
            </a:r>
            <a:endParaRPr lang="en-US" sz="2400" dirty="0"/>
          </a:p>
        </p:txBody>
      </p:sp>
      <p:sp>
        <p:nvSpPr>
          <p:cNvPr id="46" name="Oval 45"/>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Oval 46"/>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Oval 47"/>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ounded Rectangle 48"/>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341293" y="5210771"/>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Oval 50"/>
          <p:cNvSpPr/>
          <p:nvPr/>
        </p:nvSpPr>
        <p:spPr>
          <a:xfrm>
            <a:off x="4606030" y="4823569"/>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Oval 51"/>
          <p:cNvSpPr/>
          <p:nvPr/>
        </p:nvSpPr>
        <p:spPr>
          <a:xfrm>
            <a:off x="3870767" y="5597973"/>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3" name="Rounded Rectangle 52"/>
          <p:cNvSpPr/>
          <p:nvPr/>
        </p:nvSpPr>
        <p:spPr>
          <a:xfrm>
            <a:off x="3810000" y="4759036"/>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170780" y="5597973"/>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Oval 54"/>
          <p:cNvSpPr/>
          <p:nvPr/>
        </p:nvSpPr>
        <p:spPr>
          <a:xfrm>
            <a:off x="7435517" y="4800600"/>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Oval 55"/>
          <p:cNvSpPr/>
          <p:nvPr/>
        </p:nvSpPr>
        <p:spPr>
          <a:xfrm>
            <a:off x="6700254" y="52107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7" name="Rounded Rectangle 56"/>
          <p:cNvSpPr/>
          <p:nvPr/>
        </p:nvSpPr>
        <p:spPr>
          <a:xfrm>
            <a:off x="6639487"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hord 57"/>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hord 58"/>
          <p:cNvSpPr/>
          <p:nvPr/>
        </p:nvSpPr>
        <p:spPr>
          <a:xfrm>
            <a:off x="4618184" y="48154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hord 59"/>
          <p:cNvSpPr/>
          <p:nvPr/>
        </p:nvSpPr>
        <p:spPr>
          <a:xfrm>
            <a:off x="7473357" y="479829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a:stCxn id="49" idx="3"/>
            <a:endCxn id="53" idx="1"/>
          </p:cNvCxnSpPr>
          <p:nvPr/>
        </p:nvCxnSpPr>
        <p:spPr>
          <a:xfrm>
            <a:off x="3114113" y="5515840"/>
            <a:ext cx="695887"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3" idx="3"/>
            <a:endCxn id="57" idx="1"/>
          </p:cNvCxnSpPr>
          <p:nvPr/>
        </p:nvCxnSpPr>
        <p:spPr>
          <a:xfrm flipV="1">
            <a:off x="6009713" y="5515840"/>
            <a:ext cx="629774"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67" name="TextBox 66"/>
          <p:cNvSpPr txBox="1"/>
          <p:nvPr/>
        </p:nvSpPr>
        <p:spPr>
          <a:xfrm>
            <a:off x="5453998" y="5913703"/>
            <a:ext cx="418704" cy="369332"/>
          </a:xfrm>
          <a:prstGeom prst="rect">
            <a:avLst/>
          </a:prstGeom>
          <a:noFill/>
        </p:spPr>
        <p:txBody>
          <a:bodyPr wrap="none" rtlCol="0">
            <a:spAutoFit/>
          </a:bodyPr>
          <a:lstStyle/>
          <a:p>
            <a:r>
              <a:rPr lang="en-US" dirty="0" smtClean="0"/>
              <a:t>12</a:t>
            </a:r>
            <a:endParaRPr lang="en-US" dirty="0"/>
          </a:p>
        </p:txBody>
      </p:sp>
      <p:sp>
        <p:nvSpPr>
          <p:cNvPr id="68" name="TextBox 67"/>
          <p:cNvSpPr txBox="1"/>
          <p:nvPr/>
        </p:nvSpPr>
        <p:spPr>
          <a:xfrm>
            <a:off x="7582296" y="5913703"/>
            <a:ext cx="418704" cy="369332"/>
          </a:xfrm>
          <a:prstGeom prst="rect">
            <a:avLst/>
          </a:prstGeom>
          <a:noFill/>
        </p:spPr>
        <p:txBody>
          <a:bodyPr wrap="none" rtlCol="0">
            <a:spAutoFit/>
          </a:bodyPr>
          <a:lstStyle/>
          <a:p>
            <a:r>
              <a:rPr lang="en-US" dirty="0" smtClean="0"/>
              <a:t>12</a:t>
            </a:r>
            <a:endParaRPr lang="en-US" dirty="0"/>
          </a:p>
        </p:txBody>
      </p:sp>
      <p:sp>
        <p:nvSpPr>
          <p:cNvPr id="69" name="TextBox 68"/>
          <p:cNvSpPr txBox="1"/>
          <p:nvPr/>
        </p:nvSpPr>
        <p:spPr>
          <a:xfrm>
            <a:off x="3276600" y="5140035"/>
            <a:ext cx="301686" cy="369332"/>
          </a:xfrm>
          <a:prstGeom prst="rect">
            <a:avLst/>
          </a:prstGeom>
          <a:noFill/>
        </p:spPr>
        <p:txBody>
          <a:bodyPr wrap="none" rtlCol="0">
            <a:spAutoFit/>
          </a:bodyPr>
          <a:lstStyle/>
          <a:p>
            <a:r>
              <a:rPr lang="en-US" dirty="0" smtClean="0"/>
              <a:t>4</a:t>
            </a:r>
            <a:endParaRPr lang="en-US" dirty="0"/>
          </a:p>
        </p:txBody>
      </p:sp>
      <p:sp>
        <p:nvSpPr>
          <p:cNvPr id="70" name="TextBox 69"/>
          <p:cNvSpPr txBox="1"/>
          <p:nvPr/>
        </p:nvSpPr>
        <p:spPr>
          <a:xfrm>
            <a:off x="6099114" y="5150796"/>
            <a:ext cx="301686" cy="369332"/>
          </a:xfrm>
          <a:prstGeom prst="rect">
            <a:avLst/>
          </a:prstGeom>
          <a:noFill/>
        </p:spPr>
        <p:txBody>
          <a:bodyPr wrap="none" rtlCol="0">
            <a:spAutoFit/>
          </a:bodyPr>
          <a:lstStyle/>
          <a:p>
            <a:r>
              <a:rPr lang="en-US" dirty="0" smtClean="0"/>
              <a:t>0</a:t>
            </a:r>
            <a:endParaRPr lang="en-US" dirty="0"/>
          </a:p>
        </p:txBody>
      </p:sp>
      <p:sp>
        <p:nvSpPr>
          <p:cNvPr id="71" name="TextBox 70"/>
          <p:cNvSpPr txBox="1"/>
          <p:nvPr/>
        </p:nvSpPr>
        <p:spPr>
          <a:xfrm>
            <a:off x="2700059" y="5096101"/>
            <a:ext cx="301686" cy="369332"/>
          </a:xfrm>
          <a:prstGeom prst="rect">
            <a:avLst/>
          </a:prstGeom>
          <a:noFill/>
        </p:spPr>
        <p:txBody>
          <a:bodyPr wrap="none" rtlCol="0">
            <a:spAutoFit/>
          </a:bodyPr>
          <a:lstStyle/>
          <a:p>
            <a:r>
              <a:rPr lang="en-US" dirty="0" smtClean="0"/>
              <a:t>3</a:t>
            </a:r>
            <a:endParaRPr lang="en-US" dirty="0"/>
          </a:p>
        </p:txBody>
      </p:sp>
      <p:sp>
        <p:nvSpPr>
          <p:cNvPr id="72" name="TextBox 71"/>
          <p:cNvSpPr txBox="1"/>
          <p:nvPr/>
        </p:nvSpPr>
        <p:spPr>
          <a:xfrm>
            <a:off x="4879914" y="4923103"/>
            <a:ext cx="301686" cy="369332"/>
          </a:xfrm>
          <a:prstGeom prst="rect">
            <a:avLst/>
          </a:prstGeom>
          <a:noFill/>
        </p:spPr>
        <p:txBody>
          <a:bodyPr wrap="none" rtlCol="0">
            <a:spAutoFit/>
          </a:bodyPr>
          <a:lstStyle/>
          <a:p>
            <a:r>
              <a:rPr lang="en-US" dirty="0" smtClean="0"/>
              <a:t>2</a:t>
            </a:r>
            <a:endParaRPr lang="en-US" dirty="0"/>
          </a:p>
        </p:txBody>
      </p:sp>
      <p:sp>
        <p:nvSpPr>
          <p:cNvPr id="73" name="TextBox 72"/>
          <p:cNvSpPr txBox="1"/>
          <p:nvPr/>
        </p:nvSpPr>
        <p:spPr>
          <a:xfrm>
            <a:off x="7692384" y="4911435"/>
            <a:ext cx="301686" cy="369332"/>
          </a:xfrm>
          <a:prstGeom prst="rect">
            <a:avLst/>
          </a:prstGeom>
          <a:noFill/>
        </p:spPr>
        <p:txBody>
          <a:bodyPr wrap="none" rtlCol="0">
            <a:spAutoFit/>
          </a:bodyPr>
          <a:lstStyle/>
          <a:p>
            <a:r>
              <a:rPr lang="en-US" dirty="0" smtClean="0"/>
              <a:t>2</a:t>
            </a:r>
            <a:endParaRPr lang="en-US" dirty="0"/>
          </a:p>
        </p:txBody>
      </p:sp>
      <p:sp>
        <p:nvSpPr>
          <p:cNvPr id="3" name="Rounded Rectangular Callout 2"/>
          <p:cNvSpPr/>
          <p:nvPr/>
        </p:nvSpPr>
        <p:spPr>
          <a:xfrm>
            <a:off x="357848" y="3588327"/>
            <a:ext cx="1939853" cy="713508"/>
          </a:xfrm>
          <a:prstGeom prst="wedgeRoundRectCallout">
            <a:avLst>
              <a:gd name="adj1" fmla="val 593"/>
              <a:gd name="adj2" fmla="val 1091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higher than RED-CL</a:t>
            </a:r>
            <a:endParaRPr lang="en-US" dirty="0"/>
          </a:p>
        </p:txBody>
      </p:sp>
      <p:sp>
        <p:nvSpPr>
          <p:cNvPr id="74" name="Rounded Rectangular Callout 73"/>
          <p:cNvSpPr/>
          <p:nvPr/>
        </p:nvSpPr>
        <p:spPr>
          <a:xfrm>
            <a:off x="3622747" y="3581400"/>
            <a:ext cx="1939853" cy="713508"/>
          </a:xfrm>
          <a:prstGeom prst="wedgeRoundRectCallout">
            <a:avLst>
              <a:gd name="adj1" fmla="val 593"/>
              <a:gd name="adj2" fmla="val 1091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higher than RED-CL</a:t>
            </a:r>
            <a:endParaRPr lang="en-US" dirty="0"/>
          </a:p>
        </p:txBody>
      </p:sp>
      <p:sp>
        <p:nvSpPr>
          <p:cNvPr id="75" name="Rounded Rectangular Callout 74"/>
          <p:cNvSpPr/>
          <p:nvPr/>
        </p:nvSpPr>
        <p:spPr>
          <a:xfrm>
            <a:off x="6670747" y="3588327"/>
            <a:ext cx="1939853" cy="713508"/>
          </a:xfrm>
          <a:prstGeom prst="wedgeRoundRectCallout">
            <a:avLst>
              <a:gd name="adj1" fmla="val 593"/>
              <a:gd name="adj2" fmla="val 1091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higher than RED-CL</a:t>
            </a:r>
            <a:endParaRPr lang="en-US" dirty="0"/>
          </a:p>
        </p:txBody>
      </p:sp>
      <p:sp>
        <p:nvSpPr>
          <p:cNvPr id="16" name="TextBox 15"/>
          <p:cNvSpPr txBox="1"/>
          <p:nvPr/>
        </p:nvSpPr>
        <p:spPr>
          <a:xfrm>
            <a:off x="1295400" y="6324600"/>
            <a:ext cx="6887463" cy="461665"/>
          </a:xfrm>
          <a:prstGeom prst="rect">
            <a:avLst/>
          </a:prstGeom>
          <a:noFill/>
        </p:spPr>
        <p:txBody>
          <a:bodyPr wrap="none" rtlCol="0">
            <a:spAutoFit/>
          </a:bodyPr>
          <a:lstStyle/>
          <a:p>
            <a:r>
              <a:rPr lang="en-US" sz="2400" dirty="0" smtClean="0">
                <a:solidFill>
                  <a:srgbClr val="00B050"/>
                </a:solidFill>
              </a:rPr>
              <a:t>Relocate Energy Demand to </a:t>
            </a:r>
            <a:r>
              <a:rPr lang="en-US" sz="2400" b="1" i="1" dirty="0" smtClean="0">
                <a:solidFill>
                  <a:srgbClr val="00B050"/>
                </a:solidFill>
              </a:rPr>
              <a:t>Better</a:t>
            </a:r>
            <a:r>
              <a:rPr lang="en-US" sz="2400" dirty="0" smtClean="0">
                <a:solidFill>
                  <a:srgbClr val="00B050"/>
                </a:solidFill>
              </a:rPr>
              <a:t> Locations (RED-BL)</a:t>
            </a:r>
            <a:endParaRPr lang="en-US" sz="2400" dirty="0">
              <a:solidFill>
                <a:srgbClr val="FF0000"/>
              </a:solidFill>
            </a:endParaRPr>
          </a:p>
        </p:txBody>
      </p:sp>
      <p:sp>
        <p:nvSpPr>
          <p:cNvPr id="18" name="TextBox 17"/>
          <p:cNvSpPr txBox="1"/>
          <p:nvPr/>
        </p:nvSpPr>
        <p:spPr>
          <a:xfrm>
            <a:off x="2667000" y="4186535"/>
            <a:ext cx="1825821" cy="461665"/>
          </a:xfrm>
          <a:prstGeom prst="rect">
            <a:avLst/>
          </a:prstGeom>
          <a:noFill/>
        </p:spPr>
        <p:txBody>
          <a:bodyPr wrap="none" rtlCol="0">
            <a:spAutoFit/>
          </a:bodyPr>
          <a:lstStyle/>
          <a:p>
            <a:r>
              <a:rPr lang="en-US" sz="2400" dirty="0" smtClean="0">
                <a:solidFill>
                  <a:srgbClr val="00B050"/>
                </a:solidFill>
              </a:rPr>
              <a:t>Total cost: 42</a:t>
            </a:r>
            <a:endParaRPr lang="en-US" sz="2400" dirty="0">
              <a:solidFill>
                <a:srgbClr val="00B050"/>
              </a:solidFill>
            </a:endParaRPr>
          </a:p>
        </p:txBody>
      </p:sp>
      <p:sp>
        <p:nvSpPr>
          <p:cNvPr id="76" name="TextBox 75"/>
          <p:cNvSpPr txBox="1"/>
          <p:nvPr/>
        </p:nvSpPr>
        <p:spPr>
          <a:xfrm>
            <a:off x="5257800" y="3505200"/>
            <a:ext cx="1825821" cy="461665"/>
          </a:xfrm>
          <a:prstGeom prst="rect">
            <a:avLst/>
          </a:prstGeom>
          <a:noFill/>
        </p:spPr>
        <p:txBody>
          <a:bodyPr wrap="none" rtlCol="0">
            <a:spAutoFit/>
          </a:bodyPr>
          <a:lstStyle/>
          <a:p>
            <a:r>
              <a:rPr lang="en-US" sz="2400" dirty="0" smtClean="0">
                <a:solidFill>
                  <a:srgbClr val="FF0000"/>
                </a:solidFill>
              </a:rPr>
              <a:t>Total cost: 46</a:t>
            </a:r>
            <a:endParaRPr lang="en-US" sz="2400" dirty="0">
              <a:solidFill>
                <a:srgbClr val="FF0000"/>
              </a:solidFill>
            </a:endParaRPr>
          </a:p>
        </p:txBody>
      </p:sp>
      <p:sp>
        <p:nvSpPr>
          <p:cNvPr id="27" name="Rounded Rectangular Callout 26"/>
          <p:cNvSpPr/>
          <p:nvPr/>
        </p:nvSpPr>
        <p:spPr>
          <a:xfrm>
            <a:off x="3038173" y="3976253"/>
            <a:ext cx="2256537" cy="651163"/>
          </a:xfrm>
          <a:prstGeom prst="wedgeRoundRectCallout">
            <a:avLst>
              <a:gd name="adj1" fmla="val -31720"/>
              <a:gd name="adj2" fmla="val 1337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costs lower than RED-CL</a:t>
            </a:r>
            <a:endParaRPr lang="en-US" dirty="0"/>
          </a:p>
        </p:txBody>
      </p:sp>
    </p:spTree>
    <p:extLst>
      <p:ext uri="{BB962C8B-B14F-4D97-AF65-F5344CB8AC3E}">
        <p14:creationId xmlns:p14="http://schemas.microsoft.com/office/powerpoint/2010/main" val="377932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0"/>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3"/>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5"/>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3"/>
                                        </p:tgtEl>
                                        <p:attrNameLst>
                                          <p:attrName>style.visibility</p:attrName>
                                        </p:attrNameLst>
                                      </p:cBhvr>
                                      <p:to>
                                        <p:strVal val="hidden"/>
                                      </p:to>
                                    </p:set>
                                  </p:childTnLst>
                                </p:cTn>
                              </p:par>
                              <p:par>
                                <p:cTn id="117" presetID="1" presetClass="entr" presetSubtype="0"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74"/>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6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75"/>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6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6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0"/>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7"/>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27"/>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1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76"/>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8"/>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76"/>
                                        </p:tgtEl>
                                        <p:attrNameLst>
                                          <p:attrName>style.visibility</p:attrName>
                                        </p:attrNameLst>
                                      </p:cBhvr>
                                      <p:to>
                                        <p:strVal val="hidden"/>
                                      </p:to>
                                    </p:set>
                                  </p:childTnLst>
                                </p:cTn>
                              </p:par>
                              <p:par>
                                <p:cTn id="183" presetID="1" presetClass="entr" presetSubtype="0" fill="hold" grpId="0" nodeType="withEffect">
                                  <p:stCondLst>
                                    <p:cond delay="0"/>
                                  </p:stCondLst>
                                  <p:childTnLst>
                                    <p:set>
                                      <p:cBhvr>
                                        <p:cTn id="184" dur="1" fill="hold">
                                          <p:stCondLst>
                                            <p:cond delay="0"/>
                                          </p:stCondLst>
                                        </p:cTn>
                                        <p:tgtEl>
                                          <p:spTgt spid="44"/>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21" grpId="0"/>
      <p:bldP spid="22" grpId="0"/>
      <p:bldP spid="23" grpId="0"/>
      <p:bldP spid="25" grpId="0" animBg="1"/>
      <p:bldP spid="26" grpId="0" animBg="1"/>
      <p:bldP spid="32" grpId="0"/>
      <p:bldP spid="32" grpId="1"/>
      <p:bldP spid="33" grpId="0"/>
      <p:bldP spid="34" grpId="0" animBg="1"/>
      <p:bldP spid="34" grpId="1" animBg="1"/>
      <p:bldP spid="35" grpId="0"/>
      <p:bldP spid="36" grpId="0"/>
      <p:bldP spid="37" grpId="0"/>
      <p:bldP spid="38" grpId="0" animBg="1"/>
      <p:bldP spid="38" grpId="1" animBg="1"/>
      <p:bldP spid="39" grpId="0" animBg="1"/>
      <p:bldP spid="39" grpId="1" animBg="1"/>
      <p:bldP spid="40" grpId="0" animBg="1"/>
      <p:bldP spid="40" grpId="1" animBg="1"/>
      <p:bldP spid="41" grpId="0"/>
      <p:bldP spid="42" grpId="0"/>
      <p:bldP spid="43" grpId="0" animBg="1"/>
      <p:bldP spid="43" grpId="1" animBg="1"/>
      <p:bldP spid="44" grpId="0"/>
      <p:bldP spid="45" grpId="0"/>
      <p:bldP spid="45" grpId="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6" grpId="0"/>
      <p:bldP spid="67" grpId="0"/>
      <p:bldP spid="68" grpId="0"/>
      <p:bldP spid="69" grpId="0"/>
      <p:bldP spid="70" grpId="0"/>
      <p:bldP spid="71" grpId="0"/>
      <p:bldP spid="72" grpId="0"/>
      <p:bldP spid="73" grpId="0"/>
      <p:bldP spid="3" grpId="0" animBg="1"/>
      <p:bldP spid="3" grpId="1" animBg="1"/>
      <p:bldP spid="74" grpId="0" animBg="1"/>
      <p:bldP spid="74" grpId="1" animBg="1"/>
      <p:bldP spid="75" grpId="0" animBg="1"/>
      <p:bldP spid="75" grpId="1" animBg="1"/>
      <p:bldP spid="16" grpId="0"/>
      <p:bldP spid="18" grpId="0"/>
      <p:bldP spid="18" grpId="1"/>
      <p:bldP spid="76" grpId="0"/>
      <p:bldP spid="76" grpId="1"/>
      <p:bldP spid="27" grpId="0" animBg="1"/>
      <p:bldP spid="2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Formulation</a:t>
            </a:r>
            <a:endParaRPr lang="en-US" dirty="0"/>
          </a:p>
        </p:txBody>
      </p:sp>
      <p:pic>
        <p:nvPicPr>
          <p:cNvPr id="4" name="Picture 2"/>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5" name="Rounded Rectangular Callout 4"/>
          <p:cNvSpPr/>
          <p:nvPr/>
        </p:nvSpPr>
        <p:spPr>
          <a:xfrm>
            <a:off x="304800" y="4038600"/>
            <a:ext cx="1600200" cy="609600"/>
          </a:xfrm>
          <a:prstGeom prst="wedgeRoundRectCallout">
            <a:avLst>
              <a:gd name="adj1" fmla="val 55236"/>
              <a:gd name="adj2" fmla="val -1359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intervals</a:t>
            </a:r>
            <a:endParaRPr lang="en-US" dirty="0"/>
          </a:p>
        </p:txBody>
      </p:sp>
      <p:sp>
        <p:nvSpPr>
          <p:cNvPr id="6" name="Rounded Rectangular Callout 5"/>
          <p:cNvSpPr/>
          <p:nvPr/>
        </p:nvSpPr>
        <p:spPr>
          <a:xfrm>
            <a:off x="1981200" y="4038600"/>
            <a:ext cx="1600200" cy="609600"/>
          </a:xfrm>
          <a:prstGeom prst="wedgeRoundRectCallout">
            <a:avLst>
              <a:gd name="adj1" fmla="val -4570"/>
              <a:gd name="adj2" fmla="val -1370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data centers</a:t>
            </a:r>
            <a:endParaRPr lang="en-US" dirty="0"/>
          </a:p>
        </p:txBody>
      </p:sp>
      <p:sp>
        <p:nvSpPr>
          <p:cNvPr id="7" name="TextBox 6"/>
          <p:cNvSpPr txBox="1"/>
          <p:nvPr/>
        </p:nvSpPr>
        <p:spPr>
          <a:xfrm>
            <a:off x="1981200" y="5574268"/>
            <a:ext cx="5063309" cy="369332"/>
          </a:xfrm>
          <a:prstGeom prst="rect">
            <a:avLst/>
          </a:prstGeom>
          <a:noFill/>
          <a:ln>
            <a:solidFill>
              <a:schemeClr val="accent1">
                <a:shade val="50000"/>
              </a:schemeClr>
            </a:solidFill>
          </a:ln>
        </p:spPr>
        <p:txBody>
          <a:bodyPr wrap="none" rtlCol="0">
            <a:spAutoFit/>
          </a:bodyPr>
          <a:lstStyle/>
          <a:p>
            <a:r>
              <a:rPr lang="en-US" dirty="0" smtClean="0"/>
              <a:t>Subject to several constraints (please see the thesis)</a:t>
            </a:r>
            <a:endParaRPr lang="en-US" dirty="0"/>
          </a:p>
        </p:txBody>
      </p:sp>
      <p:sp>
        <p:nvSpPr>
          <p:cNvPr id="8" name="Right Brace 7"/>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p:cNvSpPr/>
          <p:nvPr/>
        </p:nvSpPr>
        <p:spPr>
          <a:xfrm>
            <a:off x="6705600" y="4038600"/>
            <a:ext cx="2057400" cy="381000"/>
          </a:xfrm>
          <a:prstGeom prst="wedgeRoundRectCallout">
            <a:avLst>
              <a:gd name="adj1" fmla="val -5528"/>
              <a:gd name="adj2" fmla="val -1539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10" name="Right Brace 9"/>
          <p:cNvSpPr/>
          <p:nvPr/>
        </p:nvSpPr>
        <p:spPr>
          <a:xfrm rot="5400000">
            <a:off x="5029200" y="2133600"/>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ounded Rectangular Callout 10"/>
          <p:cNvSpPr/>
          <p:nvPr/>
        </p:nvSpPr>
        <p:spPr>
          <a:xfrm>
            <a:off x="4419600" y="4114800"/>
            <a:ext cx="1393879" cy="304800"/>
          </a:xfrm>
          <a:prstGeom prst="wedgeRoundRectCallout">
            <a:avLst>
              <a:gd name="adj1" fmla="val 740"/>
              <a:gd name="adj2" fmla="val -2000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14" name="Rounded Rectangular Callout 13"/>
          <p:cNvSpPr/>
          <p:nvPr/>
        </p:nvSpPr>
        <p:spPr>
          <a:xfrm>
            <a:off x="5715001" y="1466527"/>
            <a:ext cx="1222428" cy="342900"/>
          </a:xfrm>
          <a:prstGeom prst="wedgeRoundRectCallout">
            <a:avLst>
              <a:gd name="adj1" fmla="val -6535"/>
              <a:gd name="adj2" fmla="val 2682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a:t>
            </a:r>
            <a:endParaRPr lang="en-US" dirty="0"/>
          </a:p>
        </p:txBody>
      </p:sp>
      <p:sp>
        <p:nvSpPr>
          <p:cNvPr id="15" name="Rounded Rectangular Callout 14"/>
          <p:cNvSpPr/>
          <p:nvPr/>
        </p:nvSpPr>
        <p:spPr>
          <a:xfrm>
            <a:off x="3352800" y="2133600"/>
            <a:ext cx="2209800" cy="457200"/>
          </a:xfrm>
          <a:prstGeom prst="wedgeRoundRectCallout">
            <a:avLst>
              <a:gd name="adj1" fmla="val 75264"/>
              <a:gd name="adj2" fmla="val 1646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capacity</a:t>
            </a:r>
            <a:endParaRPr lang="en-US" dirty="0"/>
          </a:p>
        </p:txBody>
      </p:sp>
      <p:sp>
        <p:nvSpPr>
          <p:cNvPr id="16" name="Rounded Rectangular Callout 15"/>
          <p:cNvSpPr/>
          <p:nvPr/>
        </p:nvSpPr>
        <p:spPr>
          <a:xfrm>
            <a:off x="873071" y="1219200"/>
            <a:ext cx="2479729" cy="590873"/>
          </a:xfrm>
          <a:prstGeom prst="wedgeRoundRectCallout">
            <a:avLst>
              <a:gd name="adj1" fmla="val 67292"/>
              <a:gd name="adj2" fmla="val 2382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Fraction of data center that is active</a:t>
            </a:r>
            <a:endParaRPr lang="en-US" dirty="0"/>
          </a:p>
        </p:txBody>
      </p:sp>
      <p:sp>
        <p:nvSpPr>
          <p:cNvPr id="17" name="Rounded Rectangular Callout 16"/>
          <p:cNvSpPr/>
          <p:nvPr/>
        </p:nvSpPr>
        <p:spPr>
          <a:xfrm>
            <a:off x="1028700" y="1295401"/>
            <a:ext cx="1638300" cy="609600"/>
          </a:xfrm>
          <a:prstGeom prst="wedgeRoundRectCallout">
            <a:avLst>
              <a:gd name="adj1" fmla="val 97417"/>
              <a:gd name="adj2" fmla="val 2175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price of electricity</a:t>
            </a:r>
            <a:endParaRPr lang="en-US" dirty="0"/>
          </a:p>
        </p:txBody>
      </p:sp>
    </p:spTree>
    <p:extLst>
      <p:ext uri="{BB962C8B-B14F-4D97-AF65-F5344CB8AC3E}">
        <p14:creationId xmlns:p14="http://schemas.microsoft.com/office/powerpoint/2010/main" val="175261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Workload</a:t>
            </a:r>
            <a:r>
              <a:rPr lang="en-US" dirty="0" smtClean="0"/>
              <a:t> from 3 popular </a:t>
            </a:r>
            <a:r>
              <a:rPr lang="en-US" dirty="0" err="1" smtClean="0">
                <a:solidFill>
                  <a:schemeClr val="accent2"/>
                </a:solidFill>
              </a:rPr>
              <a:t>Facebook</a:t>
            </a:r>
            <a:r>
              <a:rPr lang="en-US" dirty="0" smtClean="0"/>
              <a:t> apps</a:t>
            </a:r>
          </a:p>
          <a:p>
            <a:r>
              <a:rPr lang="en-US" dirty="0" smtClean="0">
                <a:solidFill>
                  <a:schemeClr val="accent5">
                    <a:lumMod val="75000"/>
                  </a:schemeClr>
                </a:solidFill>
              </a:rPr>
              <a:t>Electricity prices</a:t>
            </a:r>
            <a:r>
              <a:rPr lang="en-US" dirty="0" smtClean="0"/>
              <a:t> from 33 </a:t>
            </a:r>
            <a:r>
              <a:rPr lang="en-US" dirty="0" smtClean="0">
                <a:solidFill>
                  <a:schemeClr val="accent3">
                    <a:lumMod val="50000"/>
                  </a:schemeClr>
                </a:solidFill>
              </a:rPr>
              <a:t>US locations</a:t>
            </a:r>
          </a:p>
          <a:p>
            <a:r>
              <a:rPr lang="en-US" dirty="0" smtClean="0"/>
              <a:t>Simulated a week-long </a:t>
            </a:r>
            <a:r>
              <a:rPr lang="en-US" dirty="0" smtClean="0">
                <a:solidFill>
                  <a:schemeClr val="accent5">
                    <a:lumMod val="75000"/>
                  </a:schemeClr>
                </a:solidFill>
              </a:rPr>
              <a:t>deployment plan</a:t>
            </a:r>
          </a:p>
          <a:p>
            <a:r>
              <a:rPr lang="en-US" dirty="0" smtClean="0"/>
              <a:t>Compared </a:t>
            </a:r>
            <a:r>
              <a:rPr lang="en-US" dirty="0" smtClean="0">
                <a:solidFill>
                  <a:srgbClr val="005400"/>
                </a:solidFill>
              </a:rPr>
              <a:t>RED-BL</a:t>
            </a:r>
            <a:r>
              <a:rPr lang="en-US" dirty="0" smtClean="0"/>
              <a:t> against various 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3674275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92" y="272897"/>
            <a:ext cx="8229600" cy="1143000"/>
          </a:xfrm>
        </p:spPr>
        <p:txBody>
          <a:bodyPr/>
          <a:lstStyle/>
          <a:p>
            <a:r>
              <a:rPr lang="en-US" dirty="0" smtClean="0"/>
              <a:t>Comparison Benchmarks</a:t>
            </a:r>
            <a:endParaRPr lang="en-US" dirty="0"/>
          </a:p>
        </p:txBody>
      </p:sp>
      <p:sp>
        <p:nvSpPr>
          <p:cNvPr id="30" name="TextBox 29"/>
          <p:cNvSpPr txBox="1"/>
          <p:nvPr/>
        </p:nvSpPr>
        <p:spPr>
          <a:xfrm>
            <a:off x="169182" y="2665013"/>
            <a:ext cx="2776979" cy="369332"/>
          </a:xfrm>
          <a:prstGeom prst="rect">
            <a:avLst/>
          </a:prstGeom>
          <a:noFill/>
        </p:spPr>
        <p:txBody>
          <a:bodyPr wrap="none" rtlCol="0">
            <a:spAutoFit/>
          </a:bodyPr>
          <a:lstStyle/>
          <a:p>
            <a:r>
              <a:rPr lang="en-US" dirty="0">
                <a:solidFill>
                  <a:prstClr val="black"/>
                </a:solidFill>
              </a:rPr>
              <a:t>LI: Local Optimal with Idling</a:t>
            </a:r>
          </a:p>
        </p:txBody>
      </p:sp>
      <p:sp>
        <p:nvSpPr>
          <p:cNvPr id="31" name="TextBox 30"/>
          <p:cNvSpPr txBox="1"/>
          <p:nvPr/>
        </p:nvSpPr>
        <p:spPr>
          <a:xfrm>
            <a:off x="169182" y="3729826"/>
            <a:ext cx="3001271" cy="369332"/>
          </a:xfrm>
          <a:prstGeom prst="rect">
            <a:avLst/>
          </a:prstGeom>
          <a:noFill/>
        </p:spPr>
        <p:txBody>
          <a:bodyPr wrap="none" rtlCol="0">
            <a:spAutoFit/>
          </a:bodyPr>
          <a:lstStyle/>
          <a:p>
            <a:r>
              <a:rPr lang="en-US" dirty="0">
                <a:solidFill>
                  <a:prstClr val="black"/>
                </a:solidFill>
              </a:rPr>
              <a:t>LO: LI ignoring transition costs</a:t>
            </a:r>
          </a:p>
        </p:txBody>
      </p:sp>
      <p:sp>
        <p:nvSpPr>
          <p:cNvPr id="32" name="TextBox 31"/>
          <p:cNvSpPr txBox="1"/>
          <p:nvPr/>
        </p:nvSpPr>
        <p:spPr>
          <a:xfrm>
            <a:off x="169182" y="4794639"/>
            <a:ext cx="3494418" cy="369332"/>
          </a:xfrm>
          <a:prstGeom prst="rect">
            <a:avLst/>
          </a:prstGeom>
          <a:noFill/>
        </p:spPr>
        <p:txBody>
          <a:bodyPr wrap="none" rtlCol="0">
            <a:spAutoFit/>
          </a:bodyPr>
          <a:lstStyle/>
          <a:p>
            <a:r>
              <a:rPr lang="en-US" dirty="0">
                <a:solidFill>
                  <a:prstClr val="black"/>
                </a:solidFill>
              </a:rPr>
              <a:t>LD: Local Optimal with Deactivation</a:t>
            </a:r>
          </a:p>
        </p:txBody>
      </p:sp>
      <p:sp>
        <p:nvSpPr>
          <p:cNvPr id="33" name="TextBox 32"/>
          <p:cNvSpPr txBox="1"/>
          <p:nvPr/>
        </p:nvSpPr>
        <p:spPr>
          <a:xfrm>
            <a:off x="169182" y="5859451"/>
            <a:ext cx="3169714" cy="369332"/>
          </a:xfrm>
          <a:prstGeom prst="rect">
            <a:avLst/>
          </a:prstGeom>
          <a:noFill/>
        </p:spPr>
        <p:txBody>
          <a:bodyPr wrap="none" rtlCol="0">
            <a:spAutoFit/>
          </a:bodyPr>
          <a:lstStyle/>
          <a:p>
            <a:r>
              <a:rPr lang="en-US" dirty="0">
                <a:solidFill>
                  <a:prstClr val="black"/>
                </a:solidFill>
              </a:rPr>
              <a:t>LS: Local Optimal with Selection</a:t>
            </a:r>
          </a:p>
        </p:txBody>
      </p:sp>
      <p:sp>
        <p:nvSpPr>
          <p:cNvPr id="34" name="TextBox 33"/>
          <p:cNvSpPr txBox="1"/>
          <p:nvPr/>
        </p:nvSpPr>
        <p:spPr>
          <a:xfrm>
            <a:off x="169182" y="1600200"/>
            <a:ext cx="3793218" cy="369332"/>
          </a:xfrm>
          <a:prstGeom prst="rect">
            <a:avLst/>
          </a:prstGeom>
          <a:noFill/>
        </p:spPr>
        <p:txBody>
          <a:bodyPr wrap="none" rtlCol="0">
            <a:spAutoFit/>
          </a:bodyPr>
          <a:lstStyle/>
          <a:p>
            <a:r>
              <a:rPr lang="en-US" dirty="0">
                <a:solidFill>
                  <a:prstClr val="black"/>
                </a:solidFill>
              </a:rPr>
              <a:t>UNIFORM: Equally distribute workload</a:t>
            </a:r>
          </a:p>
        </p:txBody>
      </p:sp>
      <p:grpSp>
        <p:nvGrpSpPr>
          <p:cNvPr id="124" name="Group 123"/>
          <p:cNvGrpSpPr/>
          <p:nvPr/>
        </p:nvGrpSpPr>
        <p:grpSpPr>
          <a:xfrm>
            <a:off x="4267200" y="2392895"/>
            <a:ext cx="4636331" cy="896817"/>
            <a:chOff x="4267200" y="2456373"/>
            <a:chExt cx="4636331" cy="896817"/>
          </a:xfrm>
        </p:grpSpPr>
        <p:sp>
          <p:nvSpPr>
            <p:cNvPr id="4" name="Oval 3"/>
            <p:cNvSpPr/>
            <p:nvPr/>
          </p:nvSpPr>
          <p:spPr>
            <a:xfrm>
              <a:off x="5163069" y="258423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p:cNvSpPr/>
            <p:nvPr/>
          </p:nvSpPr>
          <p:spPr>
            <a:xfrm>
              <a:off x="4732910" y="2848049"/>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 name="Oval 5"/>
            <p:cNvSpPr/>
            <p:nvPr/>
          </p:nvSpPr>
          <p:spPr>
            <a:xfrm>
              <a:off x="4302751" y="252758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 name="Rounded Rectangle 6"/>
            <p:cNvSpPr/>
            <p:nvPr/>
          </p:nvSpPr>
          <p:spPr>
            <a:xfrm>
              <a:off x="4267200" y="245637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857113" y="270562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26954" y="2491980"/>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 name="Oval 9"/>
            <p:cNvSpPr/>
            <p:nvPr/>
          </p:nvSpPr>
          <p:spPr>
            <a:xfrm>
              <a:off x="5996795" y="291926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 name="Rounded Rectangle 10"/>
            <p:cNvSpPr/>
            <p:nvPr/>
          </p:nvSpPr>
          <p:spPr>
            <a:xfrm>
              <a:off x="5961244" y="245637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12478" y="291926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Oval 12"/>
            <p:cNvSpPr/>
            <p:nvPr/>
          </p:nvSpPr>
          <p:spPr>
            <a:xfrm>
              <a:off x="8082319" y="249841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Oval 13"/>
            <p:cNvSpPr/>
            <p:nvPr/>
          </p:nvSpPr>
          <p:spPr>
            <a:xfrm>
              <a:off x="7652160" y="270562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616609" y="245637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ord 15"/>
            <p:cNvSpPr/>
            <p:nvPr/>
          </p:nvSpPr>
          <p:spPr>
            <a:xfrm>
              <a:off x="5175014" y="2597344"/>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7" idx="3"/>
              <a:endCxn id="11" idx="1"/>
            </p:cNvCxnSpPr>
            <p:nvPr/>
          </p:nvCxnSpPr>
          <p:spPr>
            <a:xfrm>
              <a:off x="5554122" y="287394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5" idx="1"/>
            </p:cNvCxnSpPr>
            <p:nvPr/>
          </p:nvCxnSpPr>
          <p:spPr>
            <a:xfrm flipV="1">
              <a:off x="7248166" y="287394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41663" y="2549530"/>
              <a:ext cx="176499" cy="203782"/>
            </a:xfrm>
            <a:prstGeom prst="rect">
              <a:avLst/>
            </a:prstGeom>
            <a:noFill/>
          </p:spPr>
          <p:txBody>
            <a:bodyPr wrap="none" rtlCol="0">
              <a:spAutoFit/>
            </a:bodyPr>
            <a:lstStyle/>
            <a:p>
              <a:r>
                <a:rPr lang="en-US" dirty="0" smtClean="0"/>
                <a:t>3</a:t>
              </a:r>
              <a:endParaRPr lang="en-US" dirty="0"/>
            </a:p>
          </p:txBody>
        </p:sp>
        <p:sp>
          <p:nvSpPr>
            <p:cNvPr id="22" name="TextBox 21"/>
            <p:cNvSpPr txBox="1"/>
            <p:nvPr/>
          </p:nvSpPr>
          <p:spPr>
            <a:xfrm>
              <a:off x="6934056" y="2680724"/>
              <a:ext cx="176499" cy="203782"/>
            </a:xfrm>
            <a:prstGeom prst="rect">
              <a:avLst/>
            </a:prstGeom>
            <a:noFill/>
          </p:spPr>
          <p:txBody>
            <a:bodyPr wrap="none" rtlCol="0">
              <a:spAutoFit/>
            </a:bodyPr>
            <a:lstStyle/>
            <a:p>
              <a:r>
                <a:rPr lang="en-US" dirty="0" smtClean="0"/>
                <a:t>3</a:t>
              </a:r>
              <a:endParaRPr lang="en-US" dirty="0"/>
            </a:p>
          </p:txBody>
        </p:sp>
        <p:sp>
          <p:nvSpPr>
            <p:cNvPr id="23" name="TextBox 22"/>
            <p:cNvSpPr txBox="1"/>
            <p:nvPr/>
          </p:nvSpPr>
          <p:spPr>
            <a:xfrm>
              <a:off x="7697644" y="2677095"/>
              <a:ext cx="176499" cy="203782"/>
            </a:xfrm>
            <a:prstGeom prst="rect">
              <a:avLst/>
            </a:prstGeom>
            <a:noFill/>
          </p:spPr>
          <p:txBody>
            <a:bodyPr wrap="none" rtlCol="0">
              <a:spAutoFit/>
            </a:bodyPr>
            <a:lstStyle/>
            <a:p>
              <a:r>
                <a:rPr lang="en-US" dirty="0" smtClean="0"/>
                <a:t>1</a:t>
              </a:r>
              <a:endParaRPr lang="en-US" dirty="0"/>
            </a:p>
          </p:txBody>
        </p:sp>
        <p:sp>
          <p:nvSpPr>
            <p:cNvPr id="24" name="TextBox 23"/>
            <p:cNvSpPr txBox="1"/>
            <p:nvPr/>
          </p:nvSpPr>
          <p:spPr>
            <a:xfrm>
              <a:off x="5087669" y="2983858"/>
              <a:ext cx="418704" cy="369332"/>
            </a:xfrm>
            <a:prstGeom prst="rect">
              <a:avLst/>
            </a:prstGeom>
            <a:noFill/>
          </p:spPr>
          <p:txBody>
            <a:bodyPr wrap="none" rtlCol="0">
              <a:spAutoFit/>
            </a:bodyPr>
            <a:lstStyle/>
            <a:p>
              <a:r>
                <a:rPr lang="en-US" dirty="0" smtClean="0"/>
                <a:t>20</a:t>
              </a:r>
              <a:endParaRPr lang="en-US" dirty="0"/>
            </a:p>
          </p:txBody>
        </p:sp>
        <p:sp>
          <p:nvSpPr>
            <p:cNvPr id="25" name="TextBox 24"/>
            <p:cNvSpPr txBox="1"/>
            <p:nvPr/>
          </p:nvSpPr>
          <p:spPr>
            <a:xfrm>
              <a:off x="6654898" y="2969570"/>
              <a:ext cx="418704" cy="369332"/>
            </a:xfrm>
            <a:prstGeom prst="rect">
              <a:avLst/>
            </a:prstGeom>
            <a:noFill/>
          </p:spPr>
          <p:txBody>
            <a:bodyPr wrap="none" rtlCol="0">
              <a:spAutoFit/>
            </a:bodyPr>
            <a:lstStyle/>
            <a:p>
              <a:r>
                <a:rPr lang="en-US" dirty="0" smtClean="0"/>
                <a:t>18</a:t>
              </a:r>
              <a:endParaRPr lang="en-US" dirty="0"/>
            </a:p>
          </p:txBody>
        </p:sp>
        <p:sp>
          <p:nvSpPr>
            <p:cNvPr id="26" name="TextBox 25"/>
            <p:cNvSpPr txBox="1"/>
            <p:nvPr/>
          </p:nvSpPr>
          <p:spPr>
            <a:xfrm>
              <a:off x="8112545" y="2971397"/>
              <a:ext cx="418704" cy="369332"/>
            </a:xfrm>
            <a:prstGeom prst="rect">
              <a:avLst/>
            </a:prstGeom>
            <a:noFill/>
          </p:spPr>
          <p:txBody>
            <a:bodyPr wrap="none" rtlCol="0">
              <a:spAutoFit/>
            </a:bodyPr>
            <a:lstStyle/>
            <a:p>
              <a:r>
                <a:rPr lang="en-US" dirty="0" smtClean="0"/>
                <a:t>18</a:t>
              </a:r>
              <a:endParaRPr lang="en-US" dirty="0"/>
            </a:p>
          </p:txBody>
        </p:sp>
        <p:sp>
          <p:nvSpPr>
            <p:cNvPr id="27" name="TextBox 26"/>
            <p:cNvSpPr txBox="1"/>
            <p:nvPr/>
          </p:nvSpPr>
          <p:spPr>
            <a:xfrm>
              <a:off x="5587236" y="2555909"/>
              <a:ext cx="301686" cy="369332"/>
            </a:xfrm>
            <a:prstGeom prst="rect">
              <a:avLst/>
            </a:prstGeom>
            <a:noFill/>
          </p:spPr>
          <p:txBody>
            <a:bodyPr wrap="none" rtlCol="0">
              <a:spAutoFit/>
            </a:bodyPr>
            <a:lstStyle/>
            <a:p>
              <a:r>
                <a:rPr lang="en-US" dirty="0" smtClean="0"/>
                <a:t>0</a:t>
              </a:r>
              <a:endParaRPr lang="en-US" dirty="0"/>
            </a:p>
          </p:txBody>
        </p:sp>
        <p:sp>
          <p:nvSpPr>
            <p:cNvPr id="28" name="TextBox 27"/>
            <p:cNvSpPr txBox="1"/>
            <p:nvPr/>
          </p:nvSpPr>
          <p:spPr>
            <a:xfrm>
              <a:off x="7238521" y="2559287"/>
              <a:ext cx="301686" cy="369332"/>
            </a:xfrm>
            <a:prstGeom prst="rect">
              <a:avLst/>
            </a:prstGeom>
            <a:noFill/>
          </p:spPr>
          <p:txBody>
            <a:bodyPr wrap="none" rtlCol="0">
              <a:spAutoFit/>
            </a:bodyPr>
            <a:lstStyle/>
            <a:p>
              <a:r>
                <a:rPr lang="en-US" dirty="0" smtClean="0"/>
                <a:t>0</a:t>
              </a:r>
              <a:endParaRPr lang="en-US" dirty="0"/>
            </a:p>
          </p:txBody>
        </p:sp>
        <p:sp>
          <p:nvSpPr>
            <p:cNvPr id="112" name="Chord 111"/>
            <p:cNvSpPr/>
            <p:nvPr/>
          </p:nvSpPr>
          <p:spPr>
            <a:xfrm>
              <a:off x="6867457" y="2715979"/>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hord 112"/>
            <p:cNvSpPr/>
            <p:nvPr/>
          </p:nvSpPr>
          <p:spPr>
            <a:xfrm>
              <a:off x="7660895" y="271349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4267200" y="3472807"/>
            <a:ext cx="4636331" cy="896817"/>
            <a:chOff x="4267200" y="3508256"/>
            <a:chExt cx="4636331" cy="896817"/>
          </a:xfrm>
        </p:grpSpPr>
        <p:sp>
          <p:nvSpPr>
            <p:cNvPr id="37" name="Oval 36"/>
            <p:cNvSpPr/>
            <p:nvPr/>
          </p:nvSpPr>
          <p:spPr>
            <a:xfrm>
              <a:off x="5163069" y="3636117"/>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Oval 37"/>
            <p:cNvSpPr/>
            <p:nvPr/>
          </p:nvSpPr>
          <p:spPr>
            <a:xfrm>
              <a:off x="4732910" y="389993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Oval 38"/>
            <p:cNvSpPr/>
            <p:nvPr/>
          </p:nvSpPr>
          <p:spPr>
            <a:xfrm>
              <a:off x="4302751" y="357947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ounded Rectangle 39"/>
            <p:cNvSpPr/>
            <p:nvPr/>
          </p:nvSpPr>
          <p:spPr>
            <a:xfrm>
              <a:off x="4267200"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857113"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26954" y="3543863"/>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3" name="Oval 42"/>
            <p:cNvSpPr/>
            <p:nvPr/>
          </p:nvSpPr>
          <p:spPr>
            <a:xfrm>
              <a:off x="5996795"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4" name="Rounded Rectangle 43"/>
            <p:cNvSpPr/>
            <p:nvPr/>
          </p:nvSpPr>
          <p:spPr>
            <a:xfrm>
              <a:off x="5961244" y="3508257"/>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512478"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Oval 45"/>
            <p:cNvSpPr/>
            <p:nvPr/>
          </p:nvSpPr>
          <p:spPr>
            <a:xfrm>
              <a:off x="8082319" y="355030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Oval 46"/>
            <p:cNvSpPr/>
            <p:nvPr/>
          </p:nvSpPr>
          <p:spPr>
            <a:xfrm>
              <a:off x="7652160"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7616609"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40" idx="3"/>
              <a:endCxn id="44" idx="1"/>
            </p:cNvCxnSpPr>
            <p:nvPr/>
          </p:nvCxnSpPr>
          <p:spPr>
            <a:xfrm>
              <a:off x="5554122" y="3925828"/>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3"/>
              <a:endCxn id="48" idx="1"/>
            </p:cNvCxnSpPr>
            <p:nvPr/>
          </p:nvCxnSpPr>
          <p:spPr>
            <a:xfrm flipV="1">
              <a:off x="7248166" y="3925828"/>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229788" y="3601413"/>
              <a:ext cx="176499" cy="203782"/>
            </a:xfrm>
            <a:prstGeom prst="rect">
              <a:avLst/>
            </a:prstGeom>
            <a:noFill/>
          </p:spPr>
          <p:txBody>
            <a:bodyPr wrap="none" rtlCol="0">
              <a:spAutoFit/>
            </a:bodyPr>
            <a:lstStyle/>
            <a:p>
              <a:r>
                <a:rPr lang="en-US" dirty="0" smtClean="0"/>
                <a:t>3</a:t>
              </a:r>
              <a:endParaRPr lang="en-US" dirty="0"/>
            </a:p>
          </p:txBody>
        </p:sp>
        <p:sp>
          <p:nvSpPr>
            <p:cNvPr id="55" name="TextBox 54"/>
            <p:cNvSpPr txBox="1"/>
            <p:nvPr/>
          </p:nvSpPr>
          <p:spPr>
            <a:xfrm>
              <a:off x="6934056" y="3720732"/>
              <a:ext cx="176499" cy="203782"/>
            </a:xfrm>
            <a:prstGeom prst="rect">
              <a:avLst/>
            </a:prstGeom>
            <a:noFill/>
          </p:spPr>
          <p:txBody>
            <a:bodyPr wrap="none" rtlCol="0">
              <a:spAutoFit/>
            </a:bodyPr>
            <a:lstStyle/>
            <a:p>
              <a:r>
                <a:rPr lang="en-US" dirty="0" smtClean="0"/>
                <a:t>3</a:t>
              </a:r>
              <a:endParaRPr lang="en-US" dirty="0"/>
            </a:p>
          </p:txBody>
        </p:sp>
        <p:sp>
          <p:nvSpPr>
            <p:cNvPr id="56" name="TextBox 55"/>
            <p:cNvSpPr txBox="1"/>
            <p:nvPr/>
          </p:nvSpPr>
          <p:spPr>
            <a:xfrm>
              <a:off x="7721394" y="3728978"/>
              <a:ext cx="176499" cy="203782"/>
            </a:xfrm>
            <a:prstGeom prst="rect">
              <a:avLst/>
            </a:prstGeom>
            <a:noFill/>
          </p:spPr>
          <p:txBody>
            <a:bodyPr wrap="none" rtlCol="0">
              <a:spAutoFit/>
            </a:bodyPr>
            <a:lstStyle/>
            <a:p>
              <a:r>
                <a:rPr lang="en-US" dirty="0" smtClean="0"/>
                <a:t>1</a:t>
              </a:r>
              <a:endParaRPr lang="en-US" dirty="0"/>
            </a:p>
          </p:txBody>
        </p:sp>
        <p:sp>
          <p:nvSpPr>
            <p:cNvPr id="57" name="TextBox 56"/>
            <p:cNvSpPr txBox="1"/>
            <p:nvPr/>
          </p:nvSpPr>
          <p:spPr>
            <a:xfrm>
              <a:off x="5087669" y="4035741"/>
              <a:ext cx="418704" cy="369332"/>
            </a:xfrm>
            <a:prstGeom prst="rect">
              <a:avLst/>
            </a:prstGeom>
            <a:noFill/>
          </p:spPr>
          <p:txBody>
            <a:bodyPr wrap="none" rtlCol="0">
              <a:spAutoFit/>
            </a:bodyPr>
            <a:lstStyle/>
            <a:p>
              <a:r>
                <a:rPr lang="en-US" dirty="0" smtClean="0"/>
                <a:t>12</a:t>
              </a:r>
              <a:endParaRPr lang="en-US" dirty="0"/>
            </a:p>
          </p:txBody>
        </p:sp>
        <p:sp>
          <p:nvSpPr>
            <p:cNvPr id="58" name="TextBox 57"/>
            <p:cNvSpPr txBox="1"/>
            <p:nvPr/>
          </p:nvSpPr>
          <p:spPr>
            <a:xfrm>
              <a:off x="6654898" y="4021453"/>
              <a:ext cx="244959" cy="203782"/>
            </a:xfrm>
            <a:prstGeom prst="rect">
              <a:avLst/>
            </a:prstGeom>
            <a:noFill/>
          </p:spPr>
          <p:txBody>
            <a:bodyPr wrap="none" rtlCol="0">
              <a:spAutoFit/>
            </a:bodyPr>
            <a:lstStyle/>
            <a:p>
              <a:r>
                <a:rPr lang="en-US" dirty="0" smtClean="0"/>
                <a:t>10</a:t>
              </a:r>
              <a:endParaRPr lang="en-US" dirty="0"/>
            </a:p>
          </p:txBody>
        </p:sp>
        <p:sp>
          <p:nvSpPr>
            <p:cNvPr id="59" name="TextBox 58"/>
            <p:cNvSpPr txBox="1"/>
            <p:nvPr/>
          </p:nvSpPr>
          <p:spPr>
            <a:xfrm>
              <a:off x="8168191" y="4023280"/>
              <a:ext cx="244959" cy="203781"/>
            </a:xfrm>
            <a:prstGeom prst="rect">
              <a:avLst/>
            </a:prstGeom>
            <a:noFill/>
          </p:spPr>
          <p:txBody>
            <a:bodyPr wrap="none" rtlCol="0">
              <a:spAutoFit/>
            </a:bodyPr>
            <a:lstStyle/>
            <a:p>
              <a:r>
                <a:rPr lang="en-US" dirty="0" smtClean="0"/>
                <a:t>10</a:t>
              </a:r>
              <a:endParaRPr lang="en-US" dirty="0"/>
            </a:p>
          </p:txBody>
        </p:sp>
        <p:sp>
          <p:nvSpPr>
            <p:cNvPr id="60" name="TextBox 59"/>
            <p:cNvSpPr txBox="1"/>
            <p:nvPr/>
          </p:nvSpPr>
          <p:spPr>
            <a:xfrm>
              <a:off x="5587236" y="3607792"/>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61" name="TextBox 60"/>
            <p:cNvSpPr txBox="1"/>
            <p:nvPr/>
          </p:nvSpPr>
          <p:spPr>
            <a:xfrm>
              <a:off x="7238521" y="3609976"/>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114" name="Chord 113"/>
            <p:cNvSpPr/>
            <p:nvPr/>
          </p:nvSpPr>
          <p:spPr>
            <a:xfrm>
              <a:off x="7662974" y="3771330"/>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Chord 114"/>
            <p:cNvSpPr/>
            <p:nvPr/>
          </p:nvSpPr>
          <p:spPr>
            <a:xfrm>
              <a:off x="6864250" y="377098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Chord 115"/>
            <p:cNvSpPr/>
            <p:nvPr/>
          </p:nvSpPr>
          <p:spPr>
            <a:xfrm>
              <a:off x="5172777" y="364722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4267200" y="1309688"/>
            <a:ext cx="4636331" cy="900112"/>
            <a:chOff x="4267200" y="1309688"/>
            <a:chExt cx="4636331" cy="900112"/>
          </a:xfrm>
        </p:grpSpPr>
        <p:sp>
          <p:nvSpPr>
            <p:cNvPr id="63" name="Oval 62"/>
            <p:cNvSpPr/>
            <p:nvPr/>
          </p:nvSpPr>
          <p:spPr>
            <a:xfrm>
              <a:off x="5163067" y="144084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Oval 63"/>
            <p:cNvSpPr/>
            <p:nvPr/>
          </p:nvSpPr>
          <p:spPr>
            <a:xfrm>
              <a:off x="4732908" y="1704659"/>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Rounded Rectangle 65"/>
            <p:cNvSpPr/>
            <p:nvPr/>
          </p:nvSpPr>
          <p:spPr>
            <a:xfrm>
              <a:off x="4267200" y="131298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857113" y="156223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26954" y="1348590"/>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p:cNvSpPr/>
            <p:nvPr/>
          </p:nvSpPr>
          <p:spPr>
            <a:xfrm>
              <a:off x="5996795" y="1775872"/>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p:cNvSpPr/>
            <p:nvPr/>
          </p:nvSpPr>
          <p:spPr>
            <a:xfrm>
              <a:off x="5961244" y="131298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8512478" y="1791193"/>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Oval 71"/>
            <p:cNvSpPr/>
            <p:nvPr/>
          </p:nvSpPr>
          <p:spPr>
            <a:xfrm>
              <a:off x="8082319" y="135502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Oval 72"/>
            <p:cNvSpPr/>
            <p:nvPr/>
          </p:nvSpPr>
          <p:spPr>
            <a:xfrm>
              <a:off x="7652160" y="1562231"/>
              <a:ext cx="351948"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7616609" y="131298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a:stCxn id="66" idx="3"/>
              <a:endCxn id="70" idx="1"/>
            </p:cNvCxnSpPr>
            <p:nvPr/>
          </p:nvCxnSpPr>
          <p:spPr>
            <a:xfrm>
              <a:off x="5554122" y="173055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0" idx="3"/>
              <a:endCxn id="74" idx="1"/>
            </p:cNvCxnSpPr>
            <p:nvPr/>
          </p:nvCxnSpPr>
          <p:spPr>
            <a:xfrm flipV="1">
              <a:off x="7248166" y="173055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217913" y="1406140"/>
              <a:ext cx="176499" cy="203782"/>
            </a:xfrm>
            <a:prstGeom prst="rect">
              <a:avLst/>
            </a:prstGeom>
            <a:noFill/>
          </p:spPr>
          <p:txBody>
            <a:bodyPr wrap="none" rtlCol="0">
              <a:spAutoFit/>
            </a:bodyPr>
            <a:lstStyle/>
            <a:p>
              <a:r>
                <a:rPr lang="en-US" dirty="0" smtClean="0"/>
                <a:t>3</a:t>
              </a:r>
              <a:endParaRPr lang="en-US" dirty="0"/>
            </a:p>
          </p:txBody>
        </p:sp>
        <p:sp>
          <p:nvSpPr>
            <p:cNvPr id="81" name="TextBox 80"/>
            <p:cNvSpPr txBox="1"/>
            <p:nvPr/>
          </p:nvSpPr>
          <p:spPr>
            <a:xfrm>
              <a:off x="6898431" y="1537334"/>
              <a:ext cx="176499" cy="203782"/>
            </a:xfrm>
            <a:prstGeom prst="rect">
              <a:avLst/>
            </a:prstGeom>
            <a:noFill/>
          </p:spPr>
          <p:txBody>
            <a:bodyPr wrap="none" rtlCol="0">
              <a:spAutoFit/>
            </a:bodyPr>
            <a:lstStyle/>
            <a:p>
              <a:r>
                <a:rPr lang="en-US" dirty="0" smtClean="0"/>
                <a:t>3</a:t>
              </a:r>
              <a:endParaRPr lang="en-US" dirty="0"/>
            </a:p>
          </p:txBody>
        </p:sp>
        <p:sp>
          <p:nvSpPr>
            <p:cNvPr id="82" name="TextBox 81"/>
            <p:cNvSpPr txBox="1"/>
            <p:nvPr/>
          </p:nvSpPr>
          <p:spPr>
            <a:xfrm>
              <a:off x="7716568" y="1534530"/>
              <a:ext cx="176499" cy="203782"/>
            </a:xfrm>
            <a:prstGeom prst="rect">
              <a:avLst/>
            </a:prstGeom>
            <a:noFill/>
          </p:spPr>
          <p:txBody>
            <a:bodyPr wrap="none" rtlCol="0">
              <a:spAutoFit/>
            </a:bodyPr>
            <a:lstStyle/>
            <a:p>
              <a:r>
                <a:rPr lang="en-US" dirty="0" smtClean="0"/>
                <a:t>1</a:t>
              </a:r>
              <a:endParaRPr lang="en-US" dirty="0"/>
            </a:p>
          </p:txBody>
        </p:sp>
        <p:sp>
          <p:nvSpPr>
            <p:cNvPr id="83" name="TextBox 82"/>
            <p:cNvSpPr txBox="1"/>
            <p:nvPr/>
          </p:nvSpPr>
          <p:spPr>
            <a:xfrm>
              <a:off x="5087669" y="1840468"/>
              <a:ext cx="418704" cy="369332"/>
            </a:xfrm>
            <a:prstGeom prst="rect">
              <a:avLst/>
            </a:prstGeom>
            <a:noFill/>
          </p:spPr>
          <p:txBody>
            <a:bodyPr wrap="none" rtlCol="0">
              <a:spAutoFit/>
            </a:bodyPr>
            <a:lstStyle/>
            <a:p>
              <a:r>
                <a:rPr lang="en-US" dirty="0" smtClean="0"/>
                <a:t>15</a:t>
              </a:r>
              <a:endParaRPr lang="en-US" dirty="0"/>
            </a:p>
          </p:txBody>
        </p:sp>
        <p:sp>
          <p:nvSpPr>
            <p:cNvPr id="84" name="TextBox 83"/>
            <p:cNvSpPr txBox="1"/>
            <p:nvPr/>
          </p:nvSpPr>
          <p:spPr>
            <a:xfrm>
              <a:off x="6654898" y="1826180"/>
              <a:ext cx="418704" cy="369332"/>
            </a:xfrm>
            <a:prstGeom prst="rect">
              <a:avLst/>
            </a:prstGeom>
            <a:noFill/>
          </p:spPr>
          <p:txBody>
            <a:bodyPr wrap="none" rtlCol="0">
              <a:spAutoFit/>
            </a:bodyPr>
            <a:lstStyle/>
            <a:p>
              <a:r>
                <a:rPr lang="en-US" dirty="0" smtClean="0"/>
                <a:t>15</a:t>
              </a:r>
              <a:endParaRPr lang="en-US" dirty="0"/>
            </a:p>
          </p:txBody>
        </p:sp>
        <p:sp>
          <p:nvSpPr>
            <p:cNvPr id="85" name="TextBox 84"/>
            <p:cNvSpPr txBox="1"/>
            <p:nvPr/>
          </p:nvSpPr>
          <p:spPr>
            <a:xfrm>
              <a:off x="8112545" y="1828007"/>
              <a:ext cx="418704" cy="369332"/>
            </a:xfrm>
            <a:prstGeom prst="rect">
              <a:avLst/>
            </a:prstGeom>
            <a:noFill/>
          </p:spPr>
          <p:txBody>
            <a:bodyPr wrap="none" rtlCol="0">
              <a:spAutoFit/>
            </a:bodyPr>
            <a:lstStyle/>
            <a:p>
              <a:r>
                <a:rPr lang="en-US" dirty="0" smtClean="0"/>
                <a:t>20</a:t>
              </a:r>
              <a:endParaRPr lang="en-US" dirty="0"/>
            </a:p>
          </p:txBody>
        </p:sp>
        <p:sp>
          <p:nvSpPr>
            <p:cNvPr id="86" name="TextBox 85"/>
            <p:cNvSpPr txBox="1"/>
            <p:nvPr/>
          </p:nvSpPr>
          <p:spPr>
            <a:xfrm>
              <a:off x="5587236" y="1412519"/>
              <a:ext cx="301686" cy="369332"/>
            </a:xfrm>
            <a:prstGeom prst="rect">
              <a:avLst/>
            </a:prstGeom>
            <a:noFill/>
          </p:spPr>
          <p:txBody>
            <a:bodyPr wrap="none" rtlCol="0">
              <a:spAutoFit/>
            </a:bodyPr>
            <a:lstStyle/>
            <a:p>
              <a:r>
                <a:rPr lang="en-US" dirty="0" smtClean="0"/>
                <a:t>0</a:t>
              </a:r>
              <a:endParaRPr lang="en-US" dirty="0"/>
            </a:p>
          </p:txBody>
        </p:sp>
        <p:sp>
          <p:nvSpPr>
            <p:cNvPr id="87" name="TextBox 86"/>
            <p:cNvSpPr txBox="1"/>
            <p:nvPr/>
          </p:nvSpPr>
          <p:spPr>
            <a:xfrm>
              <a:off x="7238521" y="1415897"/>
              <a:ext cx="301686" cy="369332"/>
            </a:xfrm>
            <a:prstGeom prst="rect">
              <a:avLst/>
            </a:prstGeom>
            <a:noFill/>
          </p:spPr>
          <p:txBody>
            <a:bodyPr wrap="none" rtlCol="0">
              <a:spAutoFit/>
            </a:bodyPr>
            <a:lstStyle/>
            <a:p>
              <a:r>
                <a:rPr lang="en-US" dirty="0" smtClean="0"/>
                <a:t>0</a:t>
              </a:r>
              <a:endParaRPr lang="en-US" dirty="0"/>
            </a:p>
          </p:txBody>
        </p:sp>
        <p:sp>
          <p:nvSpPr>
            <p:cNvPr id="90" name="TextBox 89"/>
            <p:cNvSpPr txBox="1"/>
            <p:nvPr/>
          </p:nvSpPr>
          <p:spPr>
            <a:xfrm>
              <a:off x="8135177" y="1309688"/>
              <a:ext cx="301686" cy="320040"/>
            </a:xfrm>
            <a:prstGeom prst="rect">
              <a:avLst/>
            </a:prstGeom>
            <a:noFill/>
          </p:spPr>
          <p:txBody>
            <a:bodyPr wrap="none" rtlCol="0">
              <a:spAutoFit/>
            </a:bodyPr>
            <a:lstStyle/>
            <a:p>
              <a:r>
                <a:rPr lang="en-US" dirty="0" smtClean="0"/>
                <a:t>2</a:t>
              </a:r>
              <a:endParaRPr lang="en-US" dirty="0"/>
            </a:p>
          </p:txBody>
        </p:sp>
        <p:sp>
          <p:nvSpPr>
            <p:cNvPr id="95" name="Oval 94"/>
            <p:cNvSpPr/>
            <p:nvPr/>
          </p:nvSpPr>
          <p:spPr>
            <a:xfrm>
              <a:off x="4332040" y="1365463"/>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Chord 102"/>
            <p:cNvSpPr/>
            <p:nvPr/>
          </p:nvSpPr>
          <p:spPr>
            <a:xfrm>
              <a:off x="4343650" y="1387879"/>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hord 103"/>
            <p:cNvSpPr/>
            <p:nvPr/>
          </p:nvSpPr>
          <p:spPr>
            <a:xfrm>
              <a:off x="4741230" y="1724550"/>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Chord 104"/>
            <p:cNvSpPr/>
            <p:nvPr/>
          </p:nvSpPr>
          <p:spPr>
            <a:xfrm>
              <a:off x="5169455" y="1459020"/>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Chord 105"/>
            <p:cNvSpPr/>
            <p:nvPr/>
          </p:nvSpPr>
          <p:spPr>
            <a:xfrm>
              <a:off x="6007610" y="1793519"/>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Chord 106"/>
            <p:cNvSpPr/>
            <p:nvPr/>
          </p:nvSpPr>
          <p:spPr>
            <a:xfrm>
              <a:off x="6435836" y="1365463"/>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hord 107"/>
            <p:cNvSpPr/>
            <p:nvPr/>
          </p:nvSpPr>
          <p:spPr>
            <a:xfrm>
              <a:off x="6867240" y="1578694"/>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Chord 108"/>
            <p:cNvSpPr/>
            <p:nvPr/>
          </p:nvSpPr>
          <p:spPr>
            <a:xfrm>
              <a:off x="7668585" y="1574196"/>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hord 109"/>
            <p:cNvSpPr/>
            <p:nvPr/>
          </p:nvSpPr>
          <p:spPr>
            <a:xfrm>
              <a:off x="8094585" y="1370478"/>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hord 110"/>
            <p:cNvSpPr/>
            <p:nvPr/>
          </p:nvSpPr>
          <p:spPr>
            <a:xfrm>
              <a:off x="8518088" y="1811894"/>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463816" y="1330619"/>
              <a:ext cx="301686" cy="320040"/>
            </a:xfrm>
            <a:prstGeom prst="rect">
              <a:avLst/>
            </a:prstGeom>
            <a:noFill/>
          </p:spPr>
          <p:txBody>
            <a:bodyPr wrap="none" rtlCol="0">
              <a:spAutoFit/>
            </a:bodyPr>
            <a:lstStyle/>
            <a:p>
              <a:r>
                <a:rPr lang="en-US" dirty="0" smtClean="0"/>
                <a:t>2</a:t>
              </a:r>
              <a:endParaRPr lang="en-US" dirty="0"/>
            </a:p>
          </p:txBody>
        </p:sp>
        <p:sp>
          <p:nvSpPr>
            <p:cNvPr id="119" name="TextBox 118"/>
            <p:cNvSpPr txBox="1"/>
            <p:nvPr/>
          </p:nvSpPr>
          <p:spPr>
            <a:xfrm>
              <a:off x="4747943" y="1672998"/>
              <a:ext cx="301686" cy="320040"/>
            </a:xfrm>
            <a:prstGeom prst="rect">
              <a:avLst/>
            </a:prstGeom>
            <a:noFill/>
          </p:spPr>
          <p:txBody>
            <a:bodyPr wrap="none" rtlCol="0">
              <a:spAutoFit/>
            </a:bodyPr>
            <a:lstStyle/>
            <a:p>
              <a:r>
                <a:rPr lang="en-US" dirty="0" smtClean="0"/>
                <a:t>2</a:t>
              </a:r>
              <a:endParaRPr lang="en-US" dirty="0"/>
            </a:p>
          </p:txBody>
        </p:sp>
        <p:sp>
          <p:nvSpPr>
            <p:cNvPr id="120" name="TextBox 119"/>
            <p:cNvSpPr txBox="1"/>
            <p:nvPr/>
          </p:nvSpPr>
          <p:spPr>
            <a:xfrm>
              <a:off x="6019800" y="1752600"/>
              <a:ext cx="176499" cy="203782"/>
            </a:xfrm>
            <a:prstGeom prst="rect">
              <a:avLst/>
            </a:prstGeom>
            <a:noFill/>
          </p:spPr>
          <p:txBody>
            <a:bodyPr wrap="none" rtlCol="0">
              <a:spAutoFit/>
            </a:bodyPr>
            <a:lstStyle/>
            <a:p>
              <a:r>
                <a:rPr lang="en-US" dirty="0" smtClean="0"/>
                <a:t>1</a:t>
              </a:r>
              <a:endParaRPr lang="en-US" dirty="0"/>
            </a:p>
          </p:txBody>
        </p:sp>
        <p:sp>
          <p:nvSpPr>
            <p:cNvPr id="121" name="TextBox 120"/>
            <p:cNvSpPr txBox="1"/>
            <p:nvPr/>
          </p:nvSpPr>
          <p:spPr>
            <a:xfrm>
              <a:off x="4367150" y="1355843"/>
              <a:ext cx="176499" cy="203782"/>
            </a:xfrm>
            <a:prstGeom prst="rect">
              <a:avLst/>
            </a:prstGeom>
            <a:noFill/>
          </p:spPr>
          <p:txBody>
            <a:bodyPr wrap="none" rtlCol="0">
              <a:spAutoFit/>
            </a:bodyPr>
            <a:lstStyle/>
            <a:p>
              <a:r>
                <a:rPr lang="en-US" dirty="0" smtClean="0"/>
                <a:t>1</a:t>
              </a:r>
              <a:endParaRPr lang="en-US" dirty="0"/>
            </a:p>
          </p:txBody>
        </p:sp>
        <p:sp>
          <p:nvSpPr>
            <p:cNvPr id="122" name="TextBox 121"/>
            <p:cNvSpPr txBox="1"/>
            <p:nvPr/>
          </p:nvSpPr>
          <p:spPr>
            <a:xfrm>
              <a:off x="8548623" y="1776063"/>
              <a:ext cx="176499" cy="203782"/>
            </a:xfrm>
            <a:prstGeom prst="rect">
              <a:avLst/>
            </a:prstGeom>
            <a:noFill/>
          </p:spPr>
          <p:txBody>
            <a:bodyPr wrap="none" rtlCol="0">
              <a:spAutoFit/>
            </a:bodyPr>
            <a:lstStyle/>
            <a:p>
              <a:r>
                <a:rPr lang="en-US" dirty="0" smtClean="0"/>
                <a:t>3</a:t>
              </a:r>
              <a:endParaRPr lang="en-US" dirty="0"/>
            </a:p>
          </p:txBody>
        </p:sp>
      </p:grpSp>
      <p:grpSp>
        <p:nvGrpSpPr>
          <p:cNvPr id="126" name="Group 125"/>
          <p:cNvGrpSpPr/>
          <p:nvPr/>
        </p:nvGrpSpPr>
        <p:grpSpPr>
          <a:xfrm>
            <a:off x="4267194" y="4552720"/>
            <a:ext cx="4636331" cy="896817"/>
            <a:chOff x="4267200" y="3508256"/>
            <a:chExt cx="4636331" cy="896817"/>
          </a:xfrm>
        </p:grpSpPr>
        <p:sp>
          <p:nvSpPr>
            <p:cNvPr id="127" name="Oval 126"/>
            <p:cNvSpPr/>
            <p:nvPr/>
          </p:nvSpPr>
          <p:spPr>
            <a:xfrm>
              <a:off x="5163069" y="3636117"/>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8" name="Oval 127"/>
            <p:cNvSpPr/>
            <p:nvPr/>
          </p:nvSpPr>
          <p:spPr>
            <a:xfrm>
              <a:off x="4732910" y="389993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29" name="Oval 128"/>
            <p:cNvSpPr/>
            <p:nvPr/>
          </p:nvSpPr>
          <p:spPr>
            <a:xfrm>
              <a:off x="4302751" y="357947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0" name="Rounded Rectangle 129"/>
            <p:cNvSpPr/>
            <p:nvPr/>
          </p:nvSpPr>
          <p:spPr>
            <a:xfrm>
              <a:off x="4267200"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857113"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6426954" y="3543863"/>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33" name="Oval 132"/>
            <p:cNvSpPr/>
            <p:nvPr/>
          </p:nvSpPr>
          <p:spPr>
            <a:xfrm>
              <a:off x="5996795"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4" name="Rounded Rectangle 133"/>
            <p:cNvSpPr/>
            <p:nvPr/>
          </p:nvSpPr>
          <p:spPr>
            <a:xfrm>
              <a:off x="5961244" y="3508257"/>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8512478"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6" name="Oval 135"/>
            <p:cNvSpPr/>
            <p:nvPr/>
          </p:nvSpPr>
          <p:spPr>
            <a:xfrm>
              <a:off x="8082319" y="355030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37" name="Oval 136"/>
            <p:cNvSpPr/>
            <p:nvPr/>
          </p:nvSpPr>
          <p:spPr>
            <a:xfrm>
              <a:off x="7652160"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a:off x="7616609"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Arrow Connector 138"/>
            <p:cNvCxnSpPr>
              <a:stCxn id="130" idx="3"/>
              <a:endCxn id="134" idx="1"/>
            </p:cNvCxnSpPr>
            <p:nvPr/>
          </p:nvCxnSpPr>
          <p:spPr>
            <a:xfrm>
              <a:off x="5554122" y="3925828"/>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4" idx="3"/>
              <a:endCxn id="138" idx="1"/>
            </p:cNvCxnSpPr>
            <p:nvPr/>
          </p:nvCxnSpPr>
          <p:spPr>
            <a:xfrm flipV="1">
              <a:off x="7248166" y="3925828"/>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5229788" y="3601413"/>
              <a:ext cx="176499" cy="203782"/>
            </a:xfrm>
            <a:prstGeom prst="rect">
              <a:avLst/>
            </a:prstGeom>
            <a:noFill/>
          </p:spPr>
          <p:txBody>
            <a:bodyPr wrap="none" rtlCol="0">
              <a:spAutoFit/>
            </a:bodyPr>
            <a:lstStyle/>
            <a:p>
              <a:r>
                <a:rPr lang="en-US" dirty="0" smtClean="0"/>
                <a:t>3</a:t>
              </a:r>
              <a:endParaRPr lang="en-US" dirty="0"/>
            </a:p>
          </p:txBody>
        </p:sp>
        <p:sp>
          <p:nvSpPr>
            <p:cNvPr id="142" name="TextBox 141"/>
            <p:cNvSpPr txBox="1"/>
            <p:nvPr/>
          </p:nvSpPr>
          <p:spPr>
            <a:xfrm>
              <a:off x="6934056" y="3720732"/>
              <a:ext cx="176499" cy="203782"/>
            </a:xfrm>
            <a:prstGeom prst="rect">
              <a:avLst/>
            </a:prstGeom>
            <a:noFill/>
          </p:spPr>
          <p:txBody>
            <a:bodyPr wrap="none" rtlCol="0">
              <a:spAutoFit/>
            </a:bodyPr>
            <a:lstStyle/>
            <a:p>
              <a:r>
                <a:rPr lang="en-US" dirty="0" smtClean="0"/>
                <a:t>3</a:t>
              </a:r>
              <a:endParaRPr lang="en-US" dirty="0"/>
            </a:p>
          </p:txBody>
        </p:sp>
        <p:sp>
          <p:nvSpPr>
            <p:cNvPr id="143" name="TextBox 142"/>
            <p:cNvSpPr txBox="1"/>
            <p:nvPr/>
          </p:nvSpPr>
          <p:spPr>
            <a:xfrm>
              <a:off x="7721394" y="3728978"/>
              <a:ext cx="176499" cy="203782"/>
            </a:xfrm>
            <a:prstGeom prst="rect">
              <a:avLst/>
            </a:prstGeom>
            <a:noFill/>
          </p:spPr>
          <p:txBody>
            <a:bodyPr wrap="none" rtlCol="0">
              <a:spAutoFit/>
            </a:bodyPr>
            <a:lstStyle/>
            <a:p>
              <a:r>
                <a:rPr lang="en-US" dirty="0" smtClean="0"/>
                <a:t>1</a:t>
              </a:r>
              <a:endParaRPr lang="en-US" dirty="0"/>
            </a:p>
          </p:txBody>
        </p:sp>
        <p:sp>
          <p:nvSpPr>
            <p:cNvPr id="144" name="TextBox 143"/>
            <p:cNvSpPr txBox="1"/>
            <p:nvPr/>
          </p:nvSpPr>
          <p:spPr>
            <a:xfrm>
              <a:off x="5087669" y="4035741"/>
              <a:ext cx="418704" cy="369332"/>
            </a:xfrm>
            <a:prstGeom prst="rect">
              <a:avLst/>
            </a:prstGeom>
            <a:noFill/>
          </p:spPr>
          <p:txBody>
            <a:bodyPr wrap="none" rtlCol="0">
              <a:spAutoFit/>
            </a:bodyPr>
            <a:lstStyle/>
            <a:p>
              <a:r>
                <a:rPr lang="en-US" dirty="0" smtClean="0"/>
                <a:t>12</a:t>
              </a:r>
              <a:endParaRPr lang="en-US" dirty="0"/>
            </a:p>
          </p:txBody>
        </p:sp>
        <p:sp>
          <p:nvSpPr>
            <p:cNvPr id="145" name="TextBox 144"/>
            <p:cNvSpPr txBox="1"/>
            <p:nvPr/>
          </p:nvSpPr>
          <p:spPr>
            <a:xfrm>
              <a:off x="6654898" y="4021453"/>
              <a:ext cx="244959" cy="203782"/>
            </a:xfrm>
            <a:prstGeom prst="rect">
              <a:avLst/>
            </a:prstGeom>
            <a:noFill/>
          </p:spPr>
          <p:txBody>
            <a:bodyPr wrap="none" rtlCol="0">
              <a:spAutoFit/>
            </a:bodyPr>
            <a:lstStyle/>
            <a:p>
              <a:r>
                <a:rPr lang="en-US" dirty="0" smtClean="0"/>
                <a:t>10</a:t>
              </a:r>
              <a:endParaRPr lang="en-US" dirty="0"/>
            </a:p>
          </p:txBody>
        </p:sp>
        <p:sp>
          <p:nvSpPr>
            <p:cNvPr id="146" name="TextBox 145"/>
            <p:cNvSpPr txBox="1"/>
            <p:nvPr/>
          </p:nvSpPr>
          <p:spPr>
            <a:xfrm>
              <a:off x="8168191" y="4023280"/>
              <a:ext cx="244959" cy="203781"/>
            </a:xfrm>
            <a:prstGeom prst="rect">
              <a:avLst/>
            </a:prstGeom>
            <a:noFill/>
          </p:spPr>
          <p:txBody>
            <a:bodyPr wrap="none" rtlCol="0">
              <a:spAutoFit/>
            </a:bodyPr>
            <a:lstStyle/>
            <a:p>
              <a:r>
                <a:rPr lang="en-US" dirty="0" smtClean="0"/>
                <a:t>10</a:t>
              </a:r>
              <a:endParaRPr lang="en-US" dirty="0"/>
            </a:p>
          </p:txBody>
        </p:sp>
        <p:sp>
          <p:nvSpPr>
            <p:cNvPr id="147" name="TextBox 146"/>
            <p:cNvSpPr txBox="1"/>
            <p:nvPr/>
          </p:nvSpPr>
          <p:spPr>
            <a:xfrm>
              <a:off x="5587236" y="3607792"/>
              <a:ext cx="301686" cy="369332"/>
            </a:xfrm>
            <a:prstGeom prst="rect">
              <a:avLst/>
            </a:prstGeom>
            <a:noFill/>
          </p:spPr>
          <p:txBody>
            <a:bodyPr wrap="none" rtlCol="0">
              <a:spAutoFit/>
            </a:bodyPr>
            <a:lstStyle/>
            <a:p>
              <a:r>
                <a:rPr lang="en-US" dirty="0" smtClean="0"/>
                <a:t>8</a:t>
              </a:r>
              <a:endParaRPr lang="en-US" dirty="0"/>
            </a:p>
          </p:txBody>
        </p:sp>
        <p:sp>
          <p:nvSpPr>
            <p:cNvPr id="148" name="TextBox 147"/>
            <p:cNvSpPr txBox="1"/>
            <p:nvPr/>
          </p:nvSpPr>
          <p:spPr>
            <a:xfrm>
              <a:off x="7238521" y="3609976"/>
              <a:ext cx="301686" cy="369332"/>
            </a:xfrm>
            <a:prstGeom prst="rect">
              <a:avLst/>
            </a:prstGeom>
            <a:noFill/>
          </p:spPr>
          <p:txBody>
            <a:bodyPr wrap="none" rtlCol="0">
              <a:spAutoFit/>
            </a:bodyPr>
            <a:lstStyle/>
            <a:p>
              <a:r>
                <a:rPr lang="en-US" dirty="0" smtClean="0"/>
                <a:t>6</a:t>
              </a:r>
              <a:endParaRPr lang="en-US" dirty="0"/>
            </a:p>
          </p:txBody>
        </p:sp>
        <p:sp>
          <p:nvSpPr>
            <p:cNvPr id="149" name="Chord 148"/>
            <p:cNvSpPr/>
            <p:nvPr/>
          </p:nvSpPr>
          <p:spPr>
            <a:xfrm>
              <a:off x="7662974" y="3771330"/>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Chord 149"/>
            <p:cNvSpPr/>
            <p:nvPr/>
          </p:nvSpPr>
          <p:spPr>
            <a:xfrm>
              <a:off x="6864250" y="377098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Chord 150"/>
            <p:cNvSpPr/>
            <p:nvPr/>
          </p:nvSpPr>
          <p:spPr>
            <a:xfrm>
              <a:off x="5172777" y="364722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p:cNvGrpSpPr/>
          <p:nvPr/>
        </p:nvGrpSpPr>
        <p:grpSpPr>
          <a:xfrm>
            <a:off x="4267194" y="5632633"/>
            <a:ext cx="4636331" cy="896817"/>
            <a:chOff x="4267194" y="5632633"/>
            <a:chExt cx="4636331" cy="896817"/>
          </a:xfrm>
        </p:grpSpPr>
        <p:sp>
          <p:nvSpPr>
            <p:cNvPr id="153" name="Oval 152"/>
            <p:cNvSpPr/>
            <p:nvPr/>
          </p:nvSpPr>
          <p:spPr>
            <a:xfrm>
              <a:off x="5163063" y="576049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4" name="Oval 153"/>
            <p:cNvSpPr/>
            <p:nvPr/>
          </p:nvSpPr>
          <p:spPr>
            <a:xfrm>
              <a:off x="4732904" y="6024309"/>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5" name="Oval 154"/>
            <p:cNvSpPr/>
            <p:nvPr/>
          </p:nvSpPr>
          <p:spPr>
            <a:xfrm>
              <a:off x="4302745" y="570384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6" name="Rounded Rectangle 155"/>
            <p:cNvSpPr/>
            <p:nvPr/>
          </p:nvSpPr>
          <p:spPr>
            <a:xfrm>
              <a:off x="4267194"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857107"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426948" y="5668240"/>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9" name="Oval 158"/>
            <p:cNvSpPr/>
            <p:nvPr/>
          </p:nvSpPr>
          <p:spPr>
            <a:xfrm>
              <a:off x="5996789"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0" name="Rounded Rectangle 159"/>
            <p:cNvSpPr/>
            <p:nvPr/>
          </p:nvSpPr>
          <p:spPr>
            <a:xfrm>
              <a:off x="5961238" y="563263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512472"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62" name="Oval 161"/>
            <p:cNvSpPr/>
            <p:nvPr/>
          </p:nvSpPr>
          <p:spPr>
            <a:xfrm>
              <a:off x="8082313" y="5674677"/>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3" name="Oval 162"/>
            <p:cNvSpPr/>
            <p:nvPr/>
          </p:nvSpPr>
          <p:spPr>
            <a:xfrm>
              <a:off x="7652154"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a:off x="7616603"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Arrow Connector 164"/>
            <p:cNvCxnSpPr>
              <a:stCxn id="156" idx="3"/>
              <a:endCxn id="160" idx="1"/>
            </p:cNvCxnSpPr>
            <p:nvPr/>
          </p:nvCxnSpPr>
          <p:spPr>
            <a:xfrm>
              <a:off x="5554116" y="605020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60" idx="3"/>
              <a:endCxn id="164" idx="1"/>
            </p:cNvCxnSpPr>
            <p:nvPr/>
          </p:nvCxnSpPr>
          <p:spPr>
            <a:xfrm flipV="1">
              <a:off x="7248160" y="605020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229782" y="5725790"/>
              <a:ext cx="176499" cy="203782"/>
            </a:xfrm>
            <a:prstGeom prst="rect">
              <a:avLst/>
            </a:prstGeom>
            <a:noFill/>
          </p:spPr>
          <p:txBody>
            <a:bodyPr wrap="none" rtlCol="0">
              <a:spAutoFit/>
            </a:bodyPr>
            <a:lstStyle/>
            <a:p>
              <a:r>
                <a:rPr lang="en-US" dirty="0" smtClean="0"/>
                <a:t>3</a:t>
              </a:r>
              <a:endParaRPr lang="en-US" dirty="0"/>
            </a:p>
          </p:txBody>
        </p:sp>
        <p:sp>
          <p:nvSpPr>
            <p:cNvPr id="168" name="TextBox 167"/>
            <p:cNvSpPr txBox="1"/>
            <p:nvPr/>
          </p:nvSpPr>
          <p:spPr>
            <a:xfrm>
              <a:off x="6934050" y="5845109"/>
              <a:ext cx="176499" cy="203782"/>
            </a:xfrm>
            <a:prstGeom prst="rect">
              <a:avLst/>
            </a:prstGeom>
            <a:noFill/>
          </p:spPr>
          <p:txBody>
            <a:bodyPr wrap="none" rtlCol="0">
              <a:spAutoFit/>
            </a:bodyPr>
            <a:lstStyle/>
            <a:p>
              <a:r>
                <a:rPr lang="en-US" dirty="0" smtClean="0"/>
                <a:t>3</a:t>
              </a:r>
              <a:endParaRPr lang="en-US" dirty="0"/>
            </a:p>
          </p:txBody>
        </p:sp>
        <p:sp>
          <p:nvSpPr>
            <p:cNvPr id="169" name="TextBox 168"/>
            <p:cNvSpPr txBox="1"/>
            <p:nvPr/>
          </p:nvSpPr>
          <p:spPr>
            <a:xfrm>
              <a:off x="7721388" y="5853355"/>
              <a:ext cx="176499" cy="203782"/>
            </a:xfrm>
            <a:prstGeom prst="rect">
              <a:avLst/>
            </a:prstGeom>
            <a:noFill/>
          </p:spPr>
          <p:txBody>
            <a:bodyPr wrap="none" rtlCol="0">
              <a:spAutoFit/>
            </a:bodyPr>
            <a:lstStyle/>
            <a:p>
              <a:r>
                <a:rPr lang="en-US" dirty="0" smtClean="0"/>
                <a:t>1</a:t>
              </a:r>
              <a:endParaRPr lang="en-US" dirty="0"/>
            </a:p>
          </p:txBody>
        </p:sp>
        <p:sp>
          <p:nvSpPr>
            <p:cNvPr id="170" name="TextBox 169"/>
            <p:cNvSpPr txBox="1"/>
            <p:nvPr/>
          </p:nvSpPr>
          <p:spPr>
            <a:xfrm>
              <a:off x="5087663" y="6160118"/>
              <a:ext cx="418704" cy="369332"/>
            </a:xfrm>
            <a:prstGeom prst="rect">
              <a:avLst/>
            </a:prstGeom>
            <a:noFill/>
          </p:spPr>
          <p:txBody>
            <a:bodyPr wrap="none" rtlCol="0">
              <a:spAutoFit/>
            </a:bodyPr>
            <a:lstStyle/>
            <a:p>
              <a:r>
                <a:rPr lang="en-US" dirty="0" smtClean="0"/>
                <a:t>15</a:t>
              </a:r>
              <a:endParaRPr lang="en-US" dirty="0"/>
            </a:p>
          </p:txBody>
        </p:sp>
        <p:sp>
          <p:nvSpPr>
            <p:cNvPr id="171" name="TextBox 170"/>
            <p:cNvSpPr txBox="1"/>
            <p:nvPr/>
          </p:nvSpPr>
          <p:spPr>
            <a:xfrm>
              <a:off x="6654892" y="6145830"/>
              <a:ext cx="244959" cy="203782"/>
            </a:xfrm>
            <a:prstGeom prst="rect">
              <a:avLst/>
            </a:prstGeom>
            <a:noFill/>
          </p:spPr>
          <p:txBody>
            <a:bodyPr wrap="none" rtlCol="0">
              <a:spAutoFit/>
            </a:bodyPr>
            <a:lstStyle/>
            <a:p>
              <a:r>
                <a:rPr lang="en-US" dirty="0" smtClean="0"/>
                <a:t>10</a:t>
              </a:r>
              <a:endParaRPr lang="en-US" dirty="0"/>
            </a:p>
          </p:txBody>
        </p:sp>
        <p:sp>
          <p:nvSpPr>
            <p:cNvPr id="172" name="TextBox 171"/>
            <p:cNvSpPr txBox="1"/>
            <p:nvPr/>
          </p:nvSpPr>
          <p:spPr>
            <a:xfrm>
              <a:off x="8168185" y="6147657"/>
              <a:ext cx="244959" cy="203781"/>
            </a:xfrm>
            <a:prstGeom prst="rect">
              <a:avLst/>
            </a:prstGeom>
            <a:noFill/>
          </p:spPr>
          <p:txBody>
            <a:bodyPr wrap="none" rtlCol="0">
              <a:spAutoFit/>
            </a:bodyPr>
            <a:lstStyle/>
            <a:p>
              <a:r>
                <a:rPr lang="en-US" dirty="0" smtClean="0"/>
                <a:t>10</a:t>
              </a:r>
              <a:endParaRPr lang="en-US" dirty="0"/>
            </a:p>
          </p:txBody>
        </p:sp>
        <p:sp>
          <p:nvSpPr>
            <p:cNvPr id="173" name="TextBox 172"/>
            <p:cNvSpPr txBox="1"/>
            <p:nvPr/>
          </p:nvSpPr>
          <p:spPr>
            <a:xfrm>
              <a:off x="5587230" y="5732169"/>
              <a:ext cx="301686" cy="369332"/>
            </a:xfrm>
            <a:prstGeom prst="rect">
              <a:avLst/>
            </a:prstGeom>
            <a:noFill/>
          </p:spPr>
          <p:txBody>
            <a:bodyPr wrap="none" rtlCol="0">
              <a:spAutoFit/>
            </a:bodyPr>
            <a:lstStyle/>
            <a:p>
              <a:r>
                <a:rPr lang="en-US" dirty="0" smtClean="0"/>
                <a:t>4</a:t>
              </a:r>
              <a:endParaRPr lang="en-US" dirty="0"/>
            </a:p>
          </p:txBody>
        </p:sp>
        <p:sp>
          <p:nvSpPr>
            <p:cNvPr id="174" name="TextBox 173"/>
            <p:cNvSpPr txBox="1"/>
            <p:nvPr/>
          </p:nvSpPr>
          <p:spPr>
            <a:xfrm>
              <a:off x="7238515" y="5734353"/>
              <a:ext cx="301686" cy="369332"/>
            </a:xfrm>
            <a:prstGeom prst="rect">
              <a:avLst/>
            </a:prstGeom>
            <a:noFill/>
          </p:spPr>
          <p:txBody>
            <a:bodyPr wrap="none" rtlCol="0">
              <a:spAutoFit/>
            </a:bodyPr>
            <a:lstStyle/>
            <a:p>
              <a:r>
                <a:rPr lang="en-US" dirty="0" smtClean="0"/>
                <a:t>6</a:t>
              </a:r>
              <a:endParaRPr lang="en-US" dirty="0"/>
            </a:p>
          </p:txBody>
        </p:sp>
        <p:sp>
          <p:nvSpPr>
            <p:cNvPr id="175" name="Chord 174"/>
            <p:cNvSpPr/>
            <p:nvPr/>
          </p:nvSpPr>
          <p:spPr>
            <a:xfrm>
              <a:off x="7662968" y="5895707"/>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Chord 175"/>
            <p:cNvSpPr/>
            <p:nvPr/>
          </p:nvSpPr>
          <p:spPr>
            <a:xfrm>
              <a:off x="6864244" y="589536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Chord 176"/>
            <p:cNvSpPr/>
            <p:nvPr/>
          </p:nvSpPr>
          <p:spPr>
            <a:xfrm>
              <a:off x="5172771" y="577160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039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pic>
        <p:nvPicPr>
          <p:cNvPr id="2051" name="Picture 3" descr="E:\Users\Saqib Ilyas\Desktop\s1vseqr.ep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52692"/>
            <a:ext cx="8846078" cy="5305308"/>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p:cNvSpPr/>
          <p:nvPr/>
        </p:nvSpPr>
        <p:spPr>
          <a:xfrm>
            <a:off x="6477000" y="1143000"/>
            <a:ext cx="1905000" cy="609600"/>
          </a:xfrm>
          <a:prstGeom prst="wedgeRoundRectCallout">
            <a:avLst>
              <a:gd name="adj1" fmla="val 13643"/>
              <a:gd name="adj2" fmla="val 131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RED-BL close to ideal savings</a:t>
            </a:r>
          </a:p>
        </p:txBody>
      </p:sp>
      <p:sp>
        <p:nvSpPr>
          <p:cNvPr id="8" name="Rounded Rectangular Callout 7"/>
          <p:cNvSpPr/>
          <p:nvPr/>
        </p:nvSpPr>
        <p:spPr>
          <a:xfrm>
            <a:off x="1828800" y="1752600"/>
            <a:ext cx="1905000" cy="609600"/>
          </a:xfrm>
          <a:prstGeom prst="wedgeRoundRectCallout">
            <a:avLst>
              <a:gd name="adj1" fmla="val 114890"/>
              <a:gd name="adj2" fmla="val 1145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Falsely predicts high savings</a:t>
            </a:r>
          </a:p>
        </p:txBody>
      </p:sp>
      <p:sp>
        <p:nvSpPr>
          <p:cNvPr id="9" name="Rounded Rectangular Callout 8"/>
          <p:cNvSpPr/>
          <p:nvPr/>
        </p:nvSpPr>
        <p:spPr>
          <a:xfrm>
            <a:off x="4038600" y="1600200"/>
            <a:ext cx="1905000" cy="609600"/>
          </a:xfrm>
          <a:prstGeom prst="wedgeRoundRectCallout">
            <a:avLst>
              <a:gd name="adj1" fmla="val 53653"/>
              <a:gd name="adj2" fmla="val 1103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Actual savings 10.35% lower</a:t>
            </a:r>
          </a:p>
        </p:txBody>
      </p:sp>
      <p:sp>
        <p:nvSpPr>
          <p:cNvPr id="10" name="Rounded Rectangular Callout 9"/>
          <p:cNvSpPr/>
          <p:nvPr/>
        </p:nvSpPr>
        <p:spPr>
          <a:xfrm>
            <a:off x="762000" y="3429000"/>
            <a:ext cx="2362200" cy="685800"/>
          </a:xfrm>
          <a:prstGeom prst="wedgeRoundRectCallout">
            <a:avLst>
              <a:gd name="adj1" fmla="val -4771"/>
              <a:gd name="adj2" fmla="val 834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50% over provisioning =&gt; 26% Savings</a:t>
            </a:r>
          </a:p>
        </p:txBody>
      </p:sp>
    </p:spTree>
    <p:extLst>
      <p:ext uri="{BB962C8B-B14F-4D97-AF65-F5344CB8AC3E}">
        <p14:creationId xmlns:p14="http://schemas.microsoft.com/office/powerpoint/2010/main" val="350792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a:t>
            </a:r>
            <a:r>
              <a:rPr lang="en-US" dirty="0" smtClean="0"/>
              <a:t>Cost </a:t>
            </a:r>
            <a:r>
              <a:rPr lang="en-US" dirty="0"/>
              <a:t>vs </a:t>
            </a:r>
            <a:r>
              <a:rPr lang="en-US" dirty="0" smtClean="0"/>
              <a:t>Transition </a:t>
            </a:r>
            <a:r>
              <a:rPr lang="en-US" dirty="0"/>
              <a:t>C</a:t>
            </a:r>
            <a:r>
              <a:rPr lang="en-US" dirty="0" smtClean="0"/>
              <a:t>ost</a:t>
            </a:r>
            <a:endParaRPr lang="en-US" dirty="0"/>
          </a:p>
        </p:txBody>
      </p:sp>
      <p:sp>
        <p:nvSpPr>
          <p:cNvPr id="3" name="Content Placeholder 2"/>
          <p:cNvSpPr>
            <a:spLocks noGrp="1"/>
          </p:cNvSpPr>
          <p:nvPr>
            <p:ph idx="1"/>
          </p:nvPr>
        </p:nvSpPr>
        <p:spPr/>
        <p:txBody>
          <a:bodyPr/>
          <a:lstStyle/>
          <a:p>
            <a:endParaRPr lang="en-US"/>
          </a:p>
        </p:txBody>
      </p:sp>
      <p:pic>
        <p:nvPicPr>
          <p:cNvPr id="4098" name="Picture 2" descr="E:\Users\Saqib Ilyas\Documents\GitHub\elsubmit\s3r.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4" y="1524000"/>
            <a:ext cx="8829676" cy="52197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5105400" y="5105400"/>
            <a:ext cx="3886200" cy="457200"/>
          </a:xfrm>
          <a:prstGeom prst="wedgeRoundRectCallout">
            <a:avLst>
              <a:gd name="adj1" fmla="val 46243"/>
              <a:gd name="adj2" fmla="val 1938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(De)activation overhead = energy cost</a:t>
            </a:r>
            <a:endParaRPr lang="en-US" dirty="0"/>
          </a:p>
        </p:txBody>
      </p:sp>
      <p:sp>
        <p:nvSpPr>
          <p:cNvPr id="5" name="Rounded Rectangular Callout 4"/>
          <p:cNvSpPr/>
          <p:nvPr/>
        </p:nvSpPr>
        <p:spPr>
          <a:xfrm>
            <a:off x="1676400" y="5105400"/>
            <a:ext cx="2133600" cy="381000"/>
          </a:xfrm>
          <a:prstGeom prst="wedgeRoundRectCallout">
            <a:avLst>
              <a:gd name="adj1" fmla="val -82880"/>
              <a:gd name="adj2" fmla="val 2630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transition costs</a:t>
            </a:r>
            <a:endParaRPr lang="en-US" dirty="0"/>
          </a:p>
        </p:txBody>
      </p:sp>
      <p:sp>
        <p:nvSpPr>
          <p:cNvPr id="6" name="Rounded Rectangular Callout 5"/>
          <p:cNvSpPr/>
          <p:nvPr/>
        </p:nvSpPr>
        <p:spPr>
          <a:xfrm>
            <a:off x="6172200" y="1181100"/>
            <a:ext cx="2209800" cy="685800"/>
          </a:xfrm>
          <a:prstGeom prst="wedgeRoundRectCallout">
            <a:avLst>
              <a:gd name="adj1" fmla="val 68102"/>
              <a:gd name="adj2" fmla="val 1699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Near optimal savings</a:t>
            </a:r>
            <a:endParaRPr lang="en-US" dirty="0"/>
          </a:p>
        </p:txBody>
      </p:sp>
      <p:sp>
        <p:nvSpPr>
          <p:cNvPr id="7" name="Rounded Rectangular Callout 6"/>
          <p:cNvSpPr/>
          <p:nvPr/>
        </p:nvSpPr>
        <p:spPr>
          <a:xfrm>
            <a:off x="3657600" y="1123950"/>
            <a:ext cx="2214562" cy="495300"/>
          </a:xfrm>
          <a:prstGeom prst="wedgeRoundRectCallout">
            <a:avLst>
              <a:gd name="adj1" fmla="val -55960"/>
              <a:gd name="adj2" fmla="val 2774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Gap widens rapidly</a:t>
            </a:r>
            <a:endParaRPr lang="en-US" dirty="0"/>
          </a:p>
        </p:txBody>
      </p:sp>
      <p:sp>
        <p:nvSpPr>
          <p:cNvPr id="8" name="Right Brace 7"/>
          <p:cNvSpPr/>
          <p:nvPr/>
        </p:nvSpPr>
        <p:spPr>
          <a:xfrm>
            <a:off x="3352800" y="2452048"/>
            <a:ext cx="1524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999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(De)activation</a:t>
            </a:r>
            <a:endParaRPr lang="en-US" dirty="0"/>
          </a:p>
        </p:txBody>
      </p:sp>
      <p:sp>
        <p:nvSpPr>
          <p:cNvPr id="3" name="Content Placeholder 2"/>
          <p:cNvSpPr>
            <a:spLocks noGrp="1"/>
          </p:cNvSpPr>
          <p:nvPr>
            <p:ph idx="1"/>
          </p:nvPr>
        </p:nvSpPr>
        <p:spPr/>
        <p:txBody>
          <a:bodyPr/>
          <a:lstStyle/>
          <a:p>
            <a:endParaRPr lang="en-US"/>
          </a:p>
        </p:txBody>
      </p:sp>
      <p:pic>
        <p:nvPicPr>
          <p:cNvPr id="5122" name="Picture 2" descr="E:\Users\Saqib Ilyas\Documents\GitHub\elsubmit\s6.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924801" cy="57721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696439" y="3645932"/>
            <a:ext cx="2286000" cy="685800"/>
          </a:xfrm>
          <a:prstGeom prst="wedgeRoundRectCallout">
            <a:avLst>
              <a:gd name="adj1" fmla="val 34221"/>
              <a:gd name="adj2" fmla="val 326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only (de)activate entire data center</a:t>
            </a:r>
          </a:p>
        </p:txBody>
      </p:sp>
      <p:sp>
        <p:nvSpPr>
          <p:cNvPr id="6" name="Rounded Rectangular Callout 5"/>
          <p:cNvSpPr/>
          <p:nvPr/>
        </p:nvSpPr>
        <p:spPr>
          <a:xfrm>
            <a:off x="3276600" y="4495800"/>
            <a:ext cx="2286000" cy="685800"/>
          </a:xfrm>
          <a:prstGeom prst="wedgeRoundRectCallout">
            <a:avLst>
              <a:gd name="adj1" fmla="val 12620"/>
              <a:gd name="adj2" fmla="val -915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(de)activate half a data center</a:t>
            </a:r>
          </a:p>
        </p:txBody>
      </p:sp>
      <p:sp>
        <p:nvSpPr>
          <p:cNvPr id="7" name="Rounded Rectangular Callout 6"/>
          <p:cNvSpPr/>
          <p:nvPr/>
        </p:nvSpPr>
        <p:spPr>
          <a:xfrm>
            <a:off x="3733800" y="1066800"/>
            <a:ext cx="2819400" cy="685800"/>
          </a:xfrm>
          <a:prstGeom prst="wedgeRoundRectCallout">
            <a:avLst>
              <a:gd name="adj1" fmla="val -66744"/>
              <a:gd name="adj2" fmla="val 2468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Cost savings over full data center (de)activation</a:t>
            </a:r>
          </a:p>
        </p:txBody>
      </p:sp>
      <p:sp>
        <p:nvSpPr>
          <p:cNvPr id="8" name="TextBox 7"/>
          <p:cNvSpPr txBox="1"/>
          <p:nvPr/>
        </p:nvSpPr>
        <p:spPr>
          <a:xfrm>
            <a:off x="4479497" y="2052935"/>
            <a:ext cx="4159087" cy="461665"/>
          </a:xfrm>
          <a:prstGeom prst="rect">
            <a:avLst/>
          </a:prstGeom>
          <a:noFill/>
          <a:ln>
            <a:solidFill>
              <a:schemeClr val="accent1"/>
            </a:solidFill>
          </a:ln>
        </p:spPr>
        <p:txBody>
          <a:bodyPr wrap="none" rtlCol="0">
            <a:spAutoFit/>
          </a:bodyPr>
          <a:lstStyle/>
          <a:p>
            <a:r>
              <a:rPr lang="en-US" sz="2400" dirty="0">
                <a:solidFill>
                  <a:prstClr val="black"/>
                </a:solidFill>
              </a:rPr>
              <a:t>Opportunity for greater </a:t>
            </a:r>
            <a:r>
              <a:rPr lang="en-US" sz="2400" dirty="0" smtClean="0">
                <a:solidFill>
                  <a:prstClr val="black"/>
                </a:solidFill>
              </a:rPr>
              <a:t>savings</a:t>
            </a:r>
            <a:endParaRPr lang="en-US" sz="2400" dirty="0">
              <a:solidFill>
                <a:prstClr val="black"/>
              </a:solidFill>
            </a:endParaRPr>
          </a:p>
        </p:txBody>
      </p:sp>
    </p:spTree>
    <p:extLst>
      <p:ext uri="{BB962C8B-B14F-4D97-AF65-F5344CB8AC3E}">
        <p14:creationId xmlns:p14="http://schemas.microsoft.com/office/powerpoint/2010/main" val="237455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1"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DVFS Instead of Deactivation</a:t>
            </a:r>
            <a:endParaRPr lang="en-US" dirty="0"/>
          </a:p>
        </p:txBody>
      </p:sp>
      <p:pic>
        <p:nvPicPr>
          <p:cNvPr id="6146" name="Picture 2" descr="E:\Users\Saqib Ilyas\Documents\GitHub\elsubmit\dvfs.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8601075"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97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Margin</a:t>
            </a:r>
            <a:endParaRPr lang="en-US" dirty="0"/>
          </a:p>
        </p:txBody>
      </p:sp>
      <p:pic>
        <p:nvPicPr>
          <p:cNvPr id="7171" name="Picture 3" descr="E:\Users\Saqib Ilyas\Documents\GitHub\elsubmit\margin.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400175"/>
            <a:ext cx="86487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941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Problem statement and formulation</a:t>
            </a:r>
          </a:p>
          <a:p>
            <a:r>
              <a:rPr lang="en-US" dirty="0" smtClean="0"/>
              <a:t>Case study I: Data center</a:t>
            </a:r>
          </a:p>
          <a:p>
            <a:r>
              <a:rPr lang="en-US" dirty="0" smtClean="0"/>
              <a:t>Case Study II</a:t>
            </a:r>
          </a:p>
          <a:p>
            <a:r>
              <a:rPr lang="en-US" dirty="0" smtClean="0"/>
              <a:t>Conclusions and future work</a:t>
            </a:r>
            <a:endParaRPr lang="en-US" dirty="0"/>
          </a:p>
        </p:txBody>
      </p:sp>
    </p:spTree>
    <p:extLst>
      <p:ext uri="{BB962C8B-B14F-4D97-AF65-F5344CB8AC3E}">
        <p14:creationId xmlns:p14="http://schemas.microsoft.com/office/powerpoint/2010/main" val="261584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Case Study I</a:t>
            </a:r>
            <a:endParaRPr lang="en-US" dirty="0"/>
          </a:p>
        </p:txBody>
      </p:sp>
      <p:sp>
        <p:nvSpPr>
          <p:cNvPr id="3" name="Content Placeholder 2"/>
          <p:cNvSpPr>
            <a:spLocks noGrp="1"/>
          </p:cNvSpPr>
          <p:nvPr>
            <p:ph idx="1"/>
          </p:nvPr>
        </p:nvSpPr>
        <p:spPr/>
        <p:txBody>
          <a:bodyPr/>
          <a:lstStyle/>
          <a:p>
            <a:r>
              <a:rPr lang="en-US" dirty="0" smtClean="0"/>
              <a:t>Significant cost savings are possible using RED-BL</a:t>
            </a:r>
          </a:p>
          <a:p>
            <a:r>
              <a:rPr lang="en-US" dirty="0" smtClean="0"/>
              <a:t>Finer granularity of resource (de)activation increases savings</a:t>
            </a:r>
          </a:p>
          <a:p>
            <a:r>
              <a:rPr lang="en-US" dirty="0" smtClean="0"/>
              <a:t>Low-power mode instead of shutdown also helps considerably</a:t>
            </a:r>
          </a:p>
          <a:p>
            <a:r>
              <a:rPr lang="en-US" dirty="0" smtClean="0"/>
              <a:t>Cost savings decrease sharply with reserve margin</a:t>
            </a:r>
          </a:p>
          <a:p>
            <a:endParaRPr lang="en-US" dirty="0"/>
          </a:p>
        </p:txBody>
      </p:sp>
      <p:sp>
        <p:nvSpPr>
          <p:cNvPr id="4" name="TextBox 3"/>
          <p:cNvSpPr txBox="1"/>
          <p:nvPr/>
        </p:nvSpPr>
        <p:spPr>
          <a:xfrm>
            <a:off x="685800" y="6019800"/>
            <a:ext cx="8122223" cy="461665"/>
          </a:xfrm>
          <a:prstGeom prst="rect">
            <a:avLst/>
          </a:prstGeom>
          <a:noFill/>
        </p:spPr>
        <p:txBody>
          <a:bodyPr wrap="none" rtlCol="0">
            <a:spAutoFit/>
          </a:bodyPr>
          <a:lstStyle/>
          <a:p>
            <a:r>
              <a:rPr lang="en-US" sz="2400" dirty="0" smtClean="0">
                <a:solidFill>
                  <a:srgbClr val="FF0000"/>
                </a:solidFill>
              </a:rPr>
              <a:t>Can we apply this optimization “machinery” to other networks?</a:t>
            </a:r>
            <a:endParaRPr lang="en-US" sz="2400" dirty="0">
              <a:solidFill>
                <a:srgbClr val="FF0000"/>
              </a:solidFill>
            </a:endParaRPr>
          </a:p>
        </p:txBody>
      </p:sp>
    </p:spTree>
    <p:extLst>
      <p:ext uri="{BB962C8B-B14F-4D97-AF65-F5344CB8AC3E}">
        <p14:creationId xmlns:p14="http://schemas.microsoft.com/office/powerpoint/2010/main" val="372359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524000" y="360177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1600200" y="2438400"/>
            <a:ext cx="304800" cy="513030"/>
          </a:xfrm>
          <a:prstGeom prst="rect">
            <a:avLst/>
          </a:prstGeom>
          <a:noFill/>
        </p:spPr>
      </p:pic>
      <p:pic>
        <p:nvPicPr>
          <p:cNvPr id="7"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609600" y="5008830"/>
            <a:ext cx="304800" cy="513030"/>
          </a:xfrm>
          <a:prstGeom prst="rect">
            <a:avLst/>
          </a:prstGeom>
          <a:noFill/>
        </p:spPr>
      </p:pic>
      <p:pic>
        <p:nvPicPr>
          <p:cNvPr id="8"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990600" y="5638800"/>
            <a:ext cx="304800" cy="513030"/>
          </a:xfrm>
          <a:prstGeom prst="rect">
            <a:avLst/>
          </a:prstGeom>
          <a:noFill/>
        </p:spPr>
      </p:pic>
      <p:pic>
        <p:nvPicPr>
          <p:cNvPr id="9"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066800" y="4475430"/>
            <a:ext cx="304800" cy="513030"/>
          </a:xfrm>
          <a:prstGeom prst="rect">
            <a:avLst/>
          </a:prstGeom>
          <a:noFill/>
        </p:spPr>
      </p:pic>
      <p:pic>
        <p:nvPicPr>
          <p:cNvPr id="10"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11" name="Rounded Rectangle 10"/>
          <p:cNvSpPr/>
          <p:nvPr/>
        </p:nvSpPr>
        <p:spPr>
          <a:xfrm>
            <a:off x="2057400" y="31242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2" name="Rounded Rectangle 11"/>
          <p:cNvSpPr/>
          <p:nvPr/>
        </p:nvSpPr>
        <p:spPr>
          <a:xfrm>
            <a:off x="1676400" y="52578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3" name="Rounded Rectangle 12"/>
          <p:cNvSpPr/>
          <p:nvPr/>
        </p:nvSpPr>
        <p:spPr>
          <a:xfrm>
            <a:off x="3124200" y="41148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14" name="Straight Connector 13"/>
          <p:cNvCxnSpPr>
            <a:stCxn id="6" idx="3"/>
            <a:endCxn id="11" idx="0"/>
          </p:cNvCxnSpPr>
          <p:nvPr/>
        </p:nvCxnSpPr>
        <p:spPr>
          <a:xfrm>
            <a:off x="1905000" y="2694915"/>
            <a:ext cx="495300" cy="429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11" idx="1"/>
          </p:cNvCxnSpPr>
          <p:nvPr/>
        </p:nvCxnSpPr>
        <p:spPr>
          <a:xfrm>
            <a:off x="1447800" y="3228315"/>
            <a:ext cx="609600" cy="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11" idx="2"/>
          </p:cNvCxnSpPr>
          <p:nvPr/>
        </p:nvCxnSpPr>
        <p:spPr>
          <a:xfrm flipV="1">
            <a:off x="1828800" y="3505200"/>
            <a:ext cx="571500" cy="353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3"/>
            <a:endCxn id="13" idx="0"/>
          </p:cNvCxnSpPr>
          <p:nvPr/>
        </p:nvCxnSpPr>
        <p:spPr>
          <a:xfrm>
            <a:off x="2743200" y="3314700"/>
            <a:ext cx="7239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12" idx="0"/>
          </p:cNvCxnSpPr>
          <p:nvPr/>
        </p:nvCxnSpPr>
        <p:spPr>
          <a:xfrm>
            <a:off x="1371600" y="4731945"/>
            <a:ext cx="647700" cy="52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3"/>
            <a:endCxn id="12" idx="1"/>
          </p:cNvCxnSpPr>
          <p:nvPr/>
        </p:nvCxnSpPr>
        <p:spPr>
          <a:xfrm>
            <a:off x="914400" y="5265345"/>
            <a:ext cx="762000" cy="18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12" idx="2"/>
          </p:cNvCxnSpPr>
          <p:nvPr/>
        </p:nvCxnSpPr>
        <p:spPr>
          <a:xfrm flipV="1">
            <a:off x="1295400" y="5638800"/>
            <a:ext cx="723900" cy="256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3"/>
            <a:endCxn id="13" idx="2"/>
          </p:cNvCxnSpPr>
          <p:nvPr/>
        </p:nvCxnSpPr>
        <p:spPr>
          <a:xfrm flipV="1">
            <a:off x="2362200" y="4495800"/>
            <a:ext cx="1104900" cy="9525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ular Callout 21"/>
          <p:cNvSpPr/>
          <p:nvPr/>
        </p:nvSpPr>
        <p:spPr>
          <a:xfrm>
            <a:off x="2200689" y="1447800"/>
            <a:ext cx="2209800" cy="609600"/>
          </a:xfrm>
          <a:prstGeom prst="wedgeRoundRectCallout">
            <a:avLst>
              <a:gd name="adj1" fmla="val -65810"/>
              <a:gd name="adj2" fmla="val 1168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15%-80% of total power consumption</a:t>
            </a:r>
            <a:endParaRPr lang="en-US" dirty="0"/>
          </a:p>
        </p:txBody>
      </p:sp>
      <p:pic>
        <p:nvPicPr>
          <p:cNvPr id="23"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6781800" y="2909557"/>
            <a:ext cx="1752600" cy="2949923"/>
          </a:xfrm>
          <a:prstGeom prst="rect">
            <a:avLst/>
          </a:prstGeom>
          <a:noFill/>
        </p:spPr>
      </p:pic>
      <p:sp>
        <p:nvSpPr>
          <p:cNvPr id="24" name="Rounded Rectangular Callout 23"/>
          <p:cNvSpPr/>
          <p:nvPr/>
        </p:nvSpPr>
        <p:spPr>
          <a:xfrm>
            <a:off x="4724400" y="1752600"/>
            <a:ext cx="2057400" cy="942315"/>
          </a:xfrm>
          <a:prstGeom prst="wedgeRoundRectCallout">
            <a:avLst>
              <a:gd name="adj1" fmla="val 84803"/>
              <a:gd name="adj2" fmla="val 1207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TRXs</a:t>
            </a:r>
          </a:p>
          <a:p>
            <a:pPr algn="ctr"/>
            <a:r>
              <a:rPr lang="en-US" dirty="0" smtClean="0"/>
              <a:t>Power amplifiers</a:t>
            </a:r>
          </a:p>
          <a:p>
            <a:pPr algn="ctr"/>
            <a:r>
              <a:rPr lang="en-US" dirty="0" smtClean="0"/>
              <a:t>Air conditioning</a:t>
            </a:r>
            <a:endParaRPr lang="en-US" dirty="0"/>
          </a:p>
        </p:txBody>
      </p:sp>
      <p:sp>
        <p:nvSpPr>
          <p:cNvPr id="25" name="Rounded Rectangular Callout 24"/>
          <p:cNvSpPr/>
          <p:nvPr/>
        </p:nvSpPr>
        <p:spPr>
          <a:xfrm>
            <a:off x="4410489" y="3858284"/>
            <a:ext cx="1914111" cy="637515"/>
          </a:xfrm>
          <a:prstGeom prst="wedgeRoundRectCallout">
            <a:avLst>
              <a:gd name="adj1" fmla="val 108635"/>
              <a:gd name="adj2" fmla="val -1027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Built-in power saving mode (RP)</a:t>
            </a:r>
            <a:endParaRPr lang="en-US" dirty="0"/>
          </a:p>
        </p:txBody>
      </p:sp>
    </p:spTree>
    <p:extLst>
      <p:ext uri="{BB962C8B-B14F-4D97-AF65-F5344CB8AC3E}">
        <p14:creationId xmlns:p14="http://schemas.microsoft.com/office/powerpoint/2010/main" val="45240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7"/>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2"/>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0"/>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22" grpId="0" animBg="1"/>
      <p:bldP spid="22" grpId="1" animBg="1"/>
      <p:bldP spid="24" grpId="0" animBg="1"/>
      <p:bldP spid="24" grpId="1"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workload relocation help?</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cxnSp>
        <p:nvCxnSpPr>
          <p:cNvPr id="18" name="Straight Connector 17"/>
          <p:cNvCxnSpPr>
            <a:stCxn id="7" idx="1"/>
            <a:endCxn id="4" idx="1"/>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7" idx="0"/>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27" name="Rounded Rectangular Callout 26"/>
          <p:cNvSpPr/>
          <p:nvPr/>
        </p:nvSpPr>
        <p:spPr>
          <a:xfrm>
            <a:off x="304800" y="4114800"/>
            <a:ext cx="1524000" cy="457200"/>
          </a:xfrm>
          <a:prstGeom prst="wedgeRoundRectCallout">
            <a:avLst>
              <a:gd name="adj1" fmla="val 126509"/>
              <a:gd name="adj2" fmla="val 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28" name="Rounded Rectangular Callout 27"/>
          <p:cNvSpPr/>
          <p:nvPr/>
        </p:nvSpPr>
        <p:spPr>
          <a:xfrm>
            <a:off x="457200" y="1295400"/>
            <a:ext cx="1524000" cy="457200"/>
          </a:xfrm>
          <a:prstGeom prst="wedgeRoundRectCallout">
            <a:avLst>
              <a:gd name="adj1" fmla="val 59674"/>
              <a:gd name="adj2" fmla="val 315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29" name="Rounded Rectangular Callout 28"/>
          <p:cNvSpPr/>
          <p:nvPr/>
        </p:nvSpPr>
        <p:spPr>
          <a:xfrm>
            <a:off x="4648200" y="1295400"/>
            <a:ext cx="1524000" cy="457200"/>
          </a:xfrm>
          <a:prstGeom prst="wedgeRoundRectCallout">
            <a:avLst>
              <a:gd name="adj1" fmla="val -79314"/>
              <a:gd name="adj2" fmla="val 2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0" name="TextBox 29"/>
          <p:cNvSpPr txBox="1"/>
          <p:nvPr/>
        </p:nvSpPr>
        <p:spPr>
          <a:xfrm>
            <a:off x="1057687" y="6019800"/>
            <a:ext cx="7324313" cy="461665"/>
          </a:xfrm>
          <a:prstGeom prst="rect">
            <a:avLst/>
          </a:prstGeom>
          <a:noFill/>
        </p:spPr>
        <p:txBody>
          <a:bodyPr wrap="none" rtlCol="0">
            <a:spAutoFit/>
          </a:bodyPr>
          <a:lstStyle/>
          <a:p>
            <a:r>
              <a:rPr lang="en-US" sz="2400" dirty="0" smtClean="0"/>
              <a:t>Handing off some calls may enable greater power savings</a:t>
            </a:r>
            <a:endParaRPr lang="en-US" sz="2400" dirty="0"/>
          </a:p>
        </p:txBody>
      </p:sp>
    </p:spTree>
    <p:extLst>
      <p:ext uri="{BB962C8B-B14F-4D97-AF65-F5344CB8AC3E}">
        <p14:creationId xmlns:p14="http://schemas.microsoft.com/office/powerpoint/2010/main" val="39587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7"/>
                                        </p:tgtEl>
                                        <p:attrNameLst>
                                          <p:attrName>style.visibility</p:attrName>
                                        </p:attrNameLst>
                                      </p:cBhvr>
                                      <p:to>
                                        <p:strVal val="hidden"/>
                                      </p:to>
                                    </p:set>
                                  </p:childTnLst>
                                </p:cTn>
                              </p:par>
                              <p:par>
                                <p:cTn id="33" presetID="0" presetClass="path" presetSubtype="0" accel="50000" decel="50000" fill="hold" nodeType="withEffect">
                                  <p:stCondLst>
                                    <p:cond delay="0"/>
                                  </p:stCondLst>
                                  <p:childTnLst>
                                    <p:animMotion origin="layout" path="M 4.72222E-6 -2.65495E-6 L -0.0533 0.10292 " pathEditMode="relative" rAng="0" ptsTypes="AA">
                                      <p:cBhvr>
                                        <p:cTn id="34" dur="2000" fill="hold"/>
                                        <p:tgtEl>
                                          <p:spTgt spid="23"/>
                                        </p:tgtEl>
                                        <p:attrNameLst>
                                          <p:attrName>ppt_x</p:attrName>
                                          <p:attrName>ppt_y</p:attrName>
                                        </p:attrNameLst>
                                      </p:cBhvr>
                                      <p:rCtr x="-2700" y="5100"/>
                                    </p:animMotion>
                                  </p:childTnLst>
                                </p:cTn>
                              </p:par>
                              <p:par>
                                <p:cTn id="35" presetID="0" presetClass="path" presetSubtype="0" accel="50000" decel="50000" fill="hold" nodeType="withEffect">
                                  <p:stCondLst>
                                    <p:cond delay="0"/>
                                  </p:stCondLst>
                                  <p:childTnLst>
                                    <p:animMotion origin="layout" path="M -3.61111E-6 2.98797E-6 L 0.04566 0.09482 " pathEditMode="relative" rAng="0" ptsTypes="AA">
                                      <p:cBhvr>
                                        <p:cTn id="36" dur="2000" fill="hold"/>
                                        <p:tgtEl>
                                          <p:spTgt spid="20"/>
                                        </p:tgtEl>
                                        <p:attrNameLst>
                                          <p:attrName>ppt_x</p:attrName>
                                          <p:attrName>ppt_y</p:attrName>
                                        </p:attrNameLst>
                                      </p:cBhvr>
                                      <p:rCtr x="2300" y="4700"/>
                                    </p:animMotion>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7" grpId="0" animBg="1"/>
      <p:bldP spid="27" grpId="1" animBg="1"/>
      <p:bldP spid="28" grpId="0" animBg="1"/>
      <p:bldP spid="29" grpId="0" animBg="1"/>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Workload Relocation Possible?</a:t>
            </a:r>
            <a:endParaRPr lang="en-US" dirty="0"/>
          </a:p>
        </p:txBody>
      </p:sp>
      <p:pic>
        <p:nvPicPr>
          <p:cNvPr id="4" name="Picture 3" descr="coveragecdf.eps"/>
          <p:cNvPicPr>
            <a:picLocks noChangeAspect="1"/>
          </p:cNvPicPr>
          <p:nvPr/>
        </p:nvPicPr>
        <p:blipFill>
          <a:blip r:embed="rId2" cstate="print"/>
          <a:stretch>
            <a:fillRect/>
          </a:stretch>
        </p:blipFill>
        <p:spPr>
          <a:xfrm>
            <a:off x="928687" y="1143000"/>
            <a:ext cx="7148513" cy="5099800"/>
          </a:xfrm>
          <a:prstGeom prst="rect">
            <a:avLst/>
          </a:prstGeom>
        </p:spPr>
      </p:pic>
    </p:spTree>
    <p:extLst>
      <p:ext uri="{BB962C8B-B14F-4D97-AF65-F5344CB8AC3E}">
        <p14:creationId xmlns:p14="http://schemas.microsoft.com/office/powerpoint/2010/main" val="1502552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Parallels With Case Study 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17220595"/>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6" name="TextBox 5"/>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7" name="TextBox 6"/>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8" name="TextBox 7"/>
          <p:cNvSpPr txBox="1"/>
          <p:nvPr/>
        </p:nvSpPr>
        <p:spPr>
          <a:xfrm>
            <a:off x="377584" y="4267200"/>
            <a:ext cx="2112117" cy="461665"/>
          </a:xfrm>
          <a:prstGeom prst="rect">
            <a:avLst/>
          </a:prstGeom>
          <a:noFill/>
        </p:spPr>
        <p:txBody>
          <a:bodyPr wrap="none" rtlCol="0">
            <a:spAutoFit/>
          </a:bodyPr>
          <a:lstStyle/>
          <a:p>
            <a:r>
              <a:rPr lang="en-US" sz="2400" dirty="0">
                <a:solidFill>
                  <a:srgbClr val="FF0000"/>
                </a:solidFill>
              </a:rPr>
              <a:t>Transition </a:t>
            </a:r>
            <a:r>
              <a:rPr lang="en-US" sz="2400" dirty="0" smtClean="0">
                <a:solidFill>
                  <a:srgbClr val="FF0000"/>
                </a:solidFill>
              </a:rPr>
              <a:t>costs</a:t>
            </a:r>
            <a:endParaRPr lang="en-US" sz="2400" dirty="0">
              <a:solidFill>
                <a:srgbClr val="FF0000"/>
              </a:solidFill>
            </a:endParaRPr>
          </a:p>
        </p:txBody>
      </p:sp>
      <p:sp>
        <p:nvSpPr>
          <p:cNvPr id="9" name="TextBox 8"/>
          <p:cNvSpPr txBox="1"/>
          <p:nvPr/>
        </p:nvSpPr>
        <p:spPr>
          <a:xfrm>
            <a:off x="3276600" y="2158663"/>
            <a:ext cx="662361" cy="461665"/>
          </a:xfrm>
          <a:prstGeom prst="rect">
            <a:avLst/>
          </a:prstGeom>
          <a:noFill/>
        </p:spPr>
        <p:txBody>
          <a:bodyPr wrap="none" rtlCol="0">
            <a:spAutoFit/>
          </a:bodyPr>
          <a:lstStyle/>
          <a:p>
            <a:r>
              <a:rPr lang="en-US" sz="2400" dirty="0" smtClean="0"/>
              <a:t>TRX</a:t>
            </a:r>
            <a:endParaRPr lang="en-US" sz="2400" dirty="0"/>
          </a:p>
        </p:txBody>
      </p:sp>
      <p:sp>
        <p:nvSpPr>
          <p:cNvPr id="10" name="TextBox 9"/>
          <p:cNvSpPr txBox="1"/>
          <p:nvPr/>
        </p:nvSpPr>
        <p:spPr>
          <a:xfrm>
            <a:off x="3276600"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11" name="TextBox 10"/>
          <p:cNvSpPr txBox="1"/>
          <p:nvPr/>
        </p:nvSpPr>
        <p:spPr>
          <a:xfrm>
            <a:off x="3276600" y="4267199"/>
            <a:ext cx="1423788" cy="461665"/>
          </a:xfrm>
          <a:prstGeom prst="rect">
            <a:avLst/>
          </a:prstGeom>
          <a:noFill/>
        </p:spPr>
        <p:txBody>
          <a:bodyPr wrap="none" rtlCol="0">
            <a:spAutoFit/>
          </a:bodyPr>
          <a:lstStyle/>
          <a:p>
            <a:r>
              <a:rPr lang="en-US" sz="2400" dirty="0" smtClean="0"/>
              <a:t>Negligible</a:t>
            </a:r>
            <a:endParaRPr lang="en-US" sz="2400" dirty="0"/>
          </a:p>
        </p:txBody>
      </p:sp>
      <p:sp>
        <p:nvSpPr>
          <p:cNvPr id="12" name="TextBox 11"/>
          <p:cNvSpPr txBox="1"/>
          <p:nvPr/>
        </p:nvSpPr>
        <p:spPr>
          <a:xfrm>
            <a:off x="6070135"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13" name="TextBox 12"/>
          <p:cNvSpPr txBox="1"/>
          <p:nvPr/>
        </p:nvSpPr>
        <p:spPr>
          <a:xfrm>
            <a:off x="6070135"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4" name="TextBox 13"/>
          <p:cNvSpPr txBox="1"/>
          <p:nvPr/>
        </p:nvSpPr>
        <p:spPr>
          <a:xfrm>
            <a:off x="6072979" y="3223147"/>
            <a:ext cx="2766221" cy="830997"/>
          </a:xfrm>
          <a:prstGeom prst="rect">
            <a:avLst/>
          </a:prstGeom>
          <a:noFill/>
        </p:spPr>
        <p:txBody>
          <a:bodyPr wrap="square" rtlCol="0">
            <a:spAutoFit/>
          </a:bodyPr>
          <a:lstStyle/>
          <a:p>
            <a:r>
              <a:rPr lang="en-US" sz="2400" dirty="0"/>
              <a:t>Server shutdown / idle / </a:t>
            </a:r>
            <a:r>
              <a:rPr lang="en-US" sz="2400" dirty="0" smtClean="0"/>
              <a:t>hibernate</a:t>
            </a:r>
            <a:endParaRPr lang="en-US" sz="2400" dirty="0"/>
          </a:p>
        </p:txBody>
      </p:sp>
      <p:sp>
        <p:nvSpPr>
          <p:cNvPr id="15" name="TextBox 14"/>
          <p:cNvSpPr txBox="1"/>
          <p:nvPr/>
        </p:nvSpPr>
        <p:spPr>
          <a:xfrm>
            <a:off x="6070135" y="4062478"/>
            <a:ext cx="2388065" cy="830997"/>
          </a:xfrm>
          <a:prstGeom prst="rect">
            <a:avLst/>
          </a:prstGeom>
          <a:noFill/>
        </p:spPr>
        <p:txBody>
          <a:bodyPr wrap="square" rtlCol="0">
            <a:spAutoFit/>
          </a:bodyPr>
          <a:lstStyle/>
          <a:p>
            <a:r>
              <a:rPr lang="en-US" sz="2400" dirty="0"/>
              <a:t>(De)activation </a:t>
            </a:r>
            <a:r>
              <a:rPr lang="en-US" sz="2400" dirty="0" smtClean="0"/>
              <a:t>overheads</a:t>
            </a:r>
            <a:endParaRPr lang="en-US" sz="2400" dirty="0"/>
          </a:p>
        </p:txBody>
      </p:sp>
      <p:sp>
        <p:nvSpPr>
          <p:cNvPr id="16" name="TextBox 15"/>
          <p:cNvSpPr txBox="1"/>
          <p:nvPr/>
        </p:nvSpPr>
        <p:spPr>
          <a:xfrm>
            <a:off x="3290425" y="3407812"/>
            <a:ext cx="2363276" cy="461665"/>
          </a:xfrm>
          <a:prstGeom prst="rect">
            <a:avLst/>
          </a:prstGeom>
          <a:noFill/>
        </p:spPr>
        <p:txBody>
          <a:bodyPr wrap="none" rtlCol="0">
            <a:spAutoFit/>
          </a:bodyPr>
          <a:lstStyle/>
          <a:p>
            <a:r>
              <a:rPr lang="en-US" sz="2400" dirty="0"/>
              <a:t>BTS Power </a:t>
            </a:r>
            <a:r>
              <a:rPr lang="en-US" sz="2400" dirty="0" smtClean="0"/>
              <a:t>Saving</a:t>
            </a:r>
            <a:endParaRPr lang="en-US" sz="2400" dirty="0"/>
          </a:p>
        </p:txBody>
      </p:sp>
    </p:spTree>
    <p:extLst>
      <p:ext uri="{BB962C8B-B14F-4D97-AF65-F5344CB8AC3E}">
        <p14:creationId xmlns:p14="http://schemas.microsoft.com/office/powerpoint/2010/main" val="3751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Formulation </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5215" y="1905000"/>
                <a:ext cx="2702215" cy="13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𝑚𝑖𝑛𝑖𝑚𝑖𝑧𝑒</m:t>
                      </m:r>
                      <m:nary>
                        <m:naryPr>
                          <m:chr m:val="∑"/>
                          <m:ctrlPr>
                            <a:rPr lang="en-US" sz="2800" i="1" smtClean="0">
                              <a:latin typeface="Cambria Math"/>
                            </a:rPr>
                          </m:ctrlPr>
                        </m:naryPr>
                        <m:sub>
                          <m:r>
                            <m:rPr>
                              <m:brk m:alnAt="23"/>
                            </m:rPr>
                            <a:rPr lang="en-US" sz="2800" b="0" i="1" smtClean="0">
                              <a:latin typeface="Cambria Math"/>
                            </a:rPr>
                            <m:t>𝑗</m:t>
                          </m:r>
                          <m:r>
                            <a:rPr lang="en-US" sz="2800" b="0" i="1" smtClean="0">
                              <a:latin typeface="Cambria Math"/>
                            </a:rPr>
                            <m:t>=1</m:t>
                          </m:r>
                        </m:sub>
                        <m:sup>
                          <m:r>
                            <a:rPr lang="en-US" sz="2800" b="0" i="1" smtClean="0">
                              <a:latin typeface="Cambria Math"/>
                            </a:rPr>
                            <m:t>𝑚</m:t>
                          </m:r>
                        </m:sup>
                        <m:e/>
                      </m:nary>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35215" y="1905000"/>
                <a:ext cx="2702215" cy="1317348"/>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057400" y="1905000"/>
                <a:ext cx="1132490" cy="1268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nary>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057400" y="1905000"/>
                <a:ext cx="1132490" cy="126855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590800" y="2296180"/>
                <a:ext cx="5379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𝑐</m:t>
                          </m:r>
                        </m:e>
                        <m:sub>
                          <m:r>
                            <a:rPr lang="en-US" sz="2800" b="0" i="1" smtClean="0">
                              <a:latin typeface="Cambria Math"/>
                            </a:rPr>
                            <m:t>𝑖</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590800" y="2296180"/>
                <a:ext cx="537904"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925420" y="2256300"/>
                <a:ext cx="619144" cy="626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a:rPr>
                          </m:ctrlPr>
                        </m:sSubSupPr>
                        <m:e>
                          <m:r>
                            <a:rPr lang="en-US" sz="2800" b="0" i="1" smtClean="0">
                              <a:latin typeface="Cambria Math"/>
                            </a:rPr>
                            <m:t>𝑒</m:t>
                          </m:r>
                        </m:e>
                        <m:sub>
                          <m:r>
                            <a:rPr lang="en-US" sz="2800" b="0" i="1" smtClean="0">
                              <a:latin typeface="Cambria Math"/>
                            </a:rPr>
                            <m:t>𝑖</m:t>
                          </m:r>
                        </m:sub>
                        <m:sup>
                          <m:r>
                            <a:rPr lang="en-US" sz="2800" b="0" i="1" smtClean="0">
                              <a:latin typeface="Cambria Math"/>
                            </a:rPr>
                            <m:t>𝑗</m:t>
                          </m:r>
                        </m:sup>
                      </m:sSubSup>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2925420" y="2256300"/>
                <a:ext cx="619144" cy="626646"/>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76600" y="1920498"/>
                <a:ext cx="5776774"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a:rPr>
                          </m:ctrlPr>
                        </m:dPr>
                        <m:e>
                          <m:sSubSup>
                            <m:sSubSupPr>
                              <m:ctrlPr>
                                <a:rPr lang="en-US" sz="2800" i="1" smtClean="0">
                                  <a:latin typeface="Cambria Math"/>
                                </a:rPr>
                              </m:ctrlPr>
                            </m:sSubSupPr>
                            <m:e>
                              <m:r>
                                <a:rPr lang="en-US" sz="2800" b="0" i="1" smtClean="0">
                                  <a:latin typeface="Cambria Math"/>
                                </a:rPr>
                                <m:t>𝑝</m:t>
                              </m:r>
                            </m:e>
                            <m:sub>
                              <m:r>
                                <a:rPr lang="en-US" sz="2800" b="0" i="1" smtClean="0">
                                  <a:latin typeface="Cambria Math"/>
                                </a:rPr>
                                <m:t>𝑗</m:t>
                              </m:r>
                            </m:sub>
                            <m:sup>
                              <m:r>
                                <a:rPr lang="en-US" sz="2800" b="0" i="1" smtClean="0">
                                  <a:latin typeface="Cambria Math"/>
                                </a:rPr>
                                <m:t>𝑖</m:t>
                              </m:r>
                            </m:sup>
                          </m:sSubSup>
                          <m:r>
                            <a:rPr lang="en-US" sz="2800" i="1" smtClean="0">
                              <a:latin typeface="Cambria Math"/>
                              <a:ea typeface="Cambria Math"/>
                            </a:rPr>
                            <m:t>𝜆</m:t>
                          </m:r>
                          <m:d>
                            <m:dPr>
                              <m:ctrlPr>
                                <a:rPr lang="en-US" sz="2800" i="1" smtClean="0">
                                  <a:latin typeface="Cambria Math"/>
                                  <a:ea typeface="Cambria Math"/>
                                </a:rPr>
                              </m:ctrlPr>
                            </m:dPr>
                            <m:e>
                              <m:r>
                                <a:rPr lang="en-US" sz="2800" b="0" i="1" smtClean="0">
                                  <a:latin typeface="Cambria Math"/>
                                  <a:ea typeface="Cambria Math"/>
                                </a:rPr>
                                <m:t>𝑓</m:t>
                              </m:r>
                              <m:r>
                                <a:rPr lang="en-US" sz="2800" b="0" i="1" smtClean="0">
                                  <a:latin typeface="Cambria Math"/>
                                  <a:ea typeface="Cambria Math"/>
                                </a:rPr>
                                <m:t>+</m:t>
                              </m:r>
                              <m:d>
                                <m:dPr>
                                  <m:ctrlPr>
                                    <a:rPr lang="en-US" sz="2800" b="0" i="1" smtClean="0">
                                      <a:latin typeface="Cambria Math"/>
                                      <a:ea typeface="Cambria Math"/>
                                    </a:rPr>
                                  </m:ctrlPr>
                                </m:dPr>
                                <m:e>
                                  <m:r>
                                    <a:rPr lang="en-US" sz="2800" b="0" i="1" smtClean="0">
                                      <a:latin typeface="Cambria Math"/>
                                      <a:ea typeface="Cambria Math"/>
                                    </a:rPr>
                                    <m:t>1−</m:t>
                                  </m:r>
                                  <m:r>
                                    <a:rPr lang="en-US" sz="2800" b="0" i="1" smtClean="0">
                                      <a:latin typeface="Cambria Math"/>
                                      <a:ea typeface="Cambria Math"/>
                                    </a:rPr>
                                    <m:t>𝑓</m:t>
                                  </m:r>
                                </m:e>
                              </m:d>
                              <m:f>
                                <m:fPr>
                                  <m:ctrlPr>
                                    <a:rPr lang="en-US" sz="2800" b="0" i="1" smtClean="0">
                                      <a:latin typeface="Cambria Math"/>
                                      <a:ea typeface="Cambria Math"/>
                                    </a:rPr>
                                  </m:ctrlPr>
                                </m:fPr>
                                <m:num>
                                  <m:sSubSup>
                                    <m:sSubSupPr>
                                      <m:ctrlPr>
                                        <a:rPr lang="en-US" sz="2800" b="0" i="1" smtClean="0">
                                          <a:latin typeface="Cambria Math"/>
                                          <a:ea typeface="Cambria Math"/>
                                        </a:rPr>
                                      </m:ctrlPr>
                                    </m:sSubSupPr>
                                    <m:e>
                                      <m:r>
                                        <a:rPr lang="en-US" sz="2800" b="0" i="1" smtClean="0">
                                          <a:latin typeface="Cambria Math"/>
                                          <a:ea typeface="Cambria Math"/>
                                        </a:rPr>
                                        <m:t>𝑥</m:t>
                                      </m:r>
                                    </m:e>
                                    <m:sub>
                                      <m:r>
                                        <a:rPr lang="en-US" sz="2800" b="0" i="1" smtClean="0">
                                          <a:latin typeface="Cambria Math"/>
                                          <a:ea typeface="Cambria Math"/>
                                        </a:rPr>
                                        <m:t>𝑗</m:t>
                                      </m:r>
                                    </m:sub>
                                    <m:sup>
                                      <m:r>
                                        <a:rPr lang="en-US" sz="2800" b="0" i="1" smtClean="0">
                                          <a:latin typeface="Cambria Math"/>
                                          <a:ea typeface="Cambria Math"/>
                                        </a:rPr>
                                        <m:t>𝑖</m:t>
                                      </m:r>
                                    </m:sup>
                                  </m:sSubSup>
                                </m:num>
                                <m:den>
                                  <m:sSub>
                                    <m:sSubPr>
                                      <m:ctrlPr>
                                        <a:rPr lang="en-US" sz="2800" b="0" i="1" smtClean="0">
                                          <a:latin typeface="Cambria Math"/>
                                          <a:ea typeface="Cambria Math"/>
                                        </a:rPr>
                                      </m:ctrlPr>
                                    </m:sSubPr>
                                    <m:e>
                                      <m:r>
                                        <a:rPr lang="en-US" sz="2800" b="0" i="1" smtClean="0">
                                          <a:latin typeface="Cambria Math"/>
                                          <a:ea typeface="Cambria Math"/>
                                        </a:rPr>
                                        <m:t>𝑐</m:t>
                                      </m:r>
                                    </m:e>
                                    <m:sub>
                                      <m:r>
                                        <a:rPr lang="en-US" sz="2800" b="0" i="1" smtClean="0">
                                          <a:latin typeface="Cambria Math"/>
                                          <a:ea typeface="Cambria Math"/>
                                        </a:rPr>
                                        <m:t>𝑖</m:t>
                                      </m:r>
                                    </m:sub>
                                  </m:sSub>
                                </m:den>
                              </m:f>
                            </m:e>
                          </m:d>
                          <m:r>
                            <a:rPr lang="en-US" sz="2800" b="0" i="1" smtClean="0">
                              <a:latin typeface="Cambria Math"/>
                              <a:ea typeface="Cambria Math"/>
                            </a:rPr>
                            <m:t>+</m:t>
                          </m:r>
                          <m:sSubSup>
                            <m:sSubSupPr>
                              <m:ctrlPr>
                                <a:rPr lang="en-US" sz="2800" b="0" i="1" smtClean="0">
                                  <a:latin typeface="Cambria Math"/>
                                  <a:ea typeface="Cambria Math"/>
                                </a:rPr>
                              </m:ctrlPr>
                            </m:sSubSupPr>
                            <m:e>
                              <m:r>
                                <a:rPr lang="en-US" sz="2800" b="0" i="1" smtClean="0">
                                  <a:latin typeface="Cambria Math"/>
                                  <a:ea typeface="Cambria Math"/>
                                </a:rPr>
                                <m:t>𝑏</m:t>
                              </m:r>
                            </m:e>
                            <m:sub>
                              <m:r>
                                <a:rPr lang="en-US" sz="2800" b="0" i="1" smtClean="0">
                                  <a:latin typeface="Cambria Math"/>
                                  <a:ea typeface="Cambria Math"/>
                                </a:rPr>
                                <m:t>𝑗</m:t>
                              </m:r>
                            </m:sub>
                            <m:sup>
                              <m:r>
                                <a:rPr lang="en-US" sz="2800" b="0" i="1" smtClean="0">
                                  <a:latin typeface="Cambria Math"/>
                                  <a:ea typeface="Cambria Math"/>
                                </a:rPr>
                                <m:t>𝑖</m:t>
                              </m:r>
                            </m:sup>
                          </m:sSubSup>
                          <m:r>
                            <a:rPr lang="en-US" sz="2800" b="0" i="1" smtClean="0">
                              <a:latin typeface="Cambria Math"/>
                              <a:ea typeface="Cambria Math"/>
                            </a:rPr>
                            <m:t>𝜎</m:t>
                          </m:r>
                          <m:r>
                            <a:rPr lang="en-US" sz="2800" b="0" i="1" smtClean="0">
                              <a:latin typeface="Cambria Math"/>
                              <a:ea typeface="Cambria Math"/>
                            </a:rPr>
                            <m:t>+</m:t>
                          </m:r>
                          <m:sSubSup>
                            <m:sSubSupPr>
                              <m:ctrlPr>
                                <a:rPr lang="en-US" sz="2800" b="0" i="1" smtClean="0">
                                  <a:latin typeface="Cambria Math"/>
                                  <a:ea typeface="Cambria Math"/>
                                </a:rPr>
                              </m:ctrlPr>
                            </m:sSubSupPr>
                            <m:e>
                              <m:r>
                                <a:rPr lang="en-US" sz="2800" b="0" i="1" smtClean="0">
                                  <a:latin typeface="Cambria Math"/>
                                  <a:ea typeface="Cambria Math"/>
                                </a:rPr>
                                <m:t>𝑠</m:t>
                              </m:r>
                            </m:e>
                            <m:sub>
                              <m:r>
                                <a:rPr lang="en-US" sz="2800" b="0" i="1" smtClean="0">
                                  <a:latin typeface="Cambria Math"/>
                                  <a:ea typeface="Cambria Math"/>
                                </a:rPr>
                                <m:t>𝑗</m:t>
                              </m:r>
                            </m:sub>
                            <m:sup>
                              <m:r>
                                <a:rPr lang="en-US" sz="2800" b="0" i="1" smtClean="0">
                                  <a:latin typeface="Cambria Math"/>
                                  <a:ea typeface="Cambria Math"/>
                                </a:rPr>
                                <m:t>𝑖</m:t>
                              </m:r>
                            </m:sup>
                          </m:sSubSup>
                          <m:r>
                            <a:rPr lang="en-US" sz="2800" b="0" i="1" smtClean="0">
                              <a:latin typeface="Cambria Math"/>
                              <a:ea typeface="Cambria Math"/>
                            </a:rPr>
                            <m:t>𝛿</m:t>
                          </m:r>
                        </m:e>
                      </m:d>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3276600" y="1920498"/>
                <a:ext cx="5776774" cy="1205971"/>
              </a:xfrm>
              <a:prstGeom prst="rect">
                <a:avLst/>
              </a:prstGeom>
              <a:blipFill rotWithShape="1">
                <a:blip r:embed="rId7"/>
                <a:stretch>
                  <a:fillRect/>
                </a:stretch>
              </a:blipFill>
            </p:spPr>
            <p:txBody>
              <a:bodyPr/>
              <a:lstStyle/>
              <a:p>
                <a:r>
                  <a:rPr lang="en-US">
                    <a:noFill/>
                  </a:rPr>
                  <a:t> </a:t>
                </a:r>
              </a:p>
            </p:txBody>
          </p:sp>
        </mc:Fallback>
      </mc:AlternateContent>
      <p:sp>
        <p:nvSpPr>
          <p:cNvPr id="9" name="Rounded Rectangular Callout 8"/>
          <p:cNvSpPr/>
          <p:nvPr/>
        </p:nvSpPr>
        <p:spPr>
          <a:xfrm>
            <a:off x="6248400" y="3657600"/>
            <a:ext cx="2743200" cy="609600"/>
          </a:xfrm>
          <a:prstGeom prst="wedgeRoundRectCallout">
            <a:avLst>
              <a:gd name="adj1" fmla="val 11370"/>
              <a:gd name="adj2" fmla="val -1307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(De)activation overheads negligible</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3491262" y="1920498"/>
                <a:ext cx="3441648"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a:rPr>
                          </m:ctrlPr>
                        </m:sSubSupPr>
                        <m:e>
                          <m:r>
                            <a:rPr lang="en-US" sz="2800" b="0" i="1" smtClean="0">
                              <a:latin typeface="Cambria Math"/>
                            </a:rPr>
                            <m:t>𝑝</m:t>
                          </m:r>
                        </m:e>
                        <m:sub>
                          <m:r>
                            <a:rPr lang="en-US" sz="2800" b="0" i="1" smtClean="0">
                              <a:latin typeface="Cambria Math"/>
                            </a:rPr>
                            <m:t>𝑗</m:t>
                          </m:r>
                        </m:sub>
                        <m:sup>
                          <m:r>
                            <a:rPr lang="en-US" sz="2800" b="0" i="1" smtClean="0">
                              <a:latin typeface="Cambria Math"/>
                            </a:rPr>
                            <m:t>𝑖</m:t>
                          </m:r>
                        </m:sup>
                      </m:sSubSup>
                      <m:r>
                        <a:rPr lang="en-US" sz="2800" i="1" smtClean="0">
                          <a:latin typeface="Cambria Math"/>
                          <a:ea typeface="Cambria Math"/>
                        </a:rPr>
                        <m:t>𝜆</m:t>
                      </m:r>
                      <m:d>
                        <m:dPr>
                          <m:ctrlPr>
                            <a:rPr lang="en-US" sz="2800" i="1" smtClean="0">
                              <a:latin typeface="Cambria Math"/>
                              <a:ea typeface="Cambria Math"/>
                            </a:rPr>
                          </m:ctrlPr>
                        </m:dPr>
                        <m:e>
                          <m:r>
                            <a:rPr lang="en-US" sz="2800" b="0" i="1" smtClean="0">
                              <a:latin typeface="Cambria Math"/>
                              <a:ea typeface="Cambria Math"/>
                            </a:rPr>
                            <m:t>𝑓</m:t>
                          </m:r>
                          <m:r>
                            <a:rPr lang="en-US" sz="2800" b="0" i="1" smtClean="0">
                              <a:latin typeface="Cambria Math"/>
                              <a:ea typeface="Cambria Math"/>
                            </a:rPr>
                            <m:t>+</m:t>
                          </m:r>
                          <m:d>
                            <m:dPr>
                              <m:ctrlPr>
                                <a:rPr lang="en-US" sz="2800" b="0" i="1" smtClean="0">
                                  <a:latin typeface="Cambria Math"/>
                                  <a:ea typeface="Cambria Math"/>
                                </a:rPr>
                              </m:ctrlPr>
                            </m:dPr>
                            <m:e>
                              <m:r>
                                <a:rPr lang="en-US" sz="2800" b="0" i="1" smtClean="0">
                                  <a:latin typeface="Cambria Math"/>
                                  <a:ea typeface="Cambria Math"/>
                                </a:rPr>
                                <m:t>1−</m:t>
                              </m:r>
                              <m:r>
                                <a:rPr lang="en-US" sz="2800" b="0" i="1" smtClean="0">
                                  <a:latin typeface="Cambria Math"/>
                                  <a:ea typeface="Cambria Math"/>
                                </a:rPr>
                                <m:t>𝑓</m:t>
                              </m:r>
                            </m:e>
                          </m:d>
                          <m:f>
                            <m:fPr>
                              <m:ctrlPr>
                                <a:rPr lang="en-US" sz="2800" b="0" i="1" smtClean="0">
                                  <a:latin typeface="Cambria Math"/>
                                  <a:ea typeface="Cambria Math"/>
                                </a:rPr>
                              </m:ctrlPr>
                            </m:fPr>
                            <m:num>
                              <m:sSubSup>
                                <m:sSubSupPr>
                                  <m:ctrlPr>
                                    <a:rPr lang="en-US" sz="2800" b="0" i="1" smtClean="0">
                                      <a:latin typeface="Cambria Math"/>
                                      <a:ea typeface="Cambria Math"/>
                                    </a:rPr>
                                  </m:ctrlPr>
                                </m:sSubSupPr>
                                <m:e>
                                  <m:r>
                                    <a:rPr lang="en-US" sz="2800" b="0" i="1" smtClean="0">
                                      <a:latin typeface="Cambria Math"/>
                                      <a:ea typeface="Cambria Math"/>
                                    </a:rPr>
                                    <m:t>𝑥</m:t>
                                  </m:r>
                                </m:e>
                                <m:sub>
                                  <m:r>
                                    <a:rPr lang="en-US" sz="2800" b="0" i="1" smtClean="0">
                                      <a:latin typeface="Cambria Math"/>
                                      <a:ea typeface="Cambria Math"/>
                                    </a:rPr>
                                    <m:t>𝑗</m:t>
                                  </m:r>
                                </m:sub>
                                <m:sup>
                                  <m:r>
                                    <a:rPr lang="en-US" sz="2800" b="0" i="1" smtClean="0">
                                      <a:latin typeface="Cambria Math"/>
                                      <a:ea typeface="Cambria Math"/>
                                    </a:rPr>
                                    <m:t>𝑖</m:t>
                                  </m:r>
                                </m:sup>
                              </m:sSubSup>
                            </m:num>
                            <m:den>
                              <m:sSub>
                                <m:sSubPr>
                                  <m:ctrlPr>
                                    <a:rPr lang="en-US" sz="2800" b="0" i="1" smtClean="0">
                                      <a:latin typeface="Cambria Math"/>
                                      <a:ea typeface="Cambria Math"/>
                                    </a:rPr>
                                  </m:ctrlPr>
                                </m:sSubPr>
                                <m:e>
                                  <m:r>
                                    <a:rPr lang="en-US" sz="2800" b="0" i="1" smtClean="0">
                                      <a:latin typeface="Cambria Math"/>
                                      <a:ea typeface="Cambria Math"/>
                                    </a:rPr>
                                    <m:t>𝑐</m:t>
                                  </m:r>
                                </m:e>
                                <m:sub>
                                  <m:r>
                                    <a:rPr lang="en-US" sz="2800" b="0" i="1" smtClean="0">
                                      <a:latin typeface="Cambria Math"/>
                                      <a:ea typeface="Cambria Math"/>
                                    </a:rPr>
                                    <m:t>𝑖</m:t>
                                  </m:r>
                                </m:sub>
                              </m:sSub>
                            </m:den>
                          </m:f>
                        </m:e>
                      </m:d>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3491262" y="1920498"/>
                <a:ext cx="3441648" cy="1205971"/>
              </a:xfrm>
              <a:prstGeom prst="rect">
                <a:avLst/>
              </a:prstGeom>
              <a:blipFill rotWithShape="1">
                <a:blip r:embed="rId8"/>
                <a:stretch>
                  <a:fillRect/>
                </a:stretch>
              </a:blipFill>
            </p:spPr>
            <p:txBody>
              <a:bodyPr/>
              <a:lstStyle/>
              <a:p>
                <a:r>
                  <a:rPr lang="en-US">
                    <a:noFill/>
                  </a:rPr>
                  <a:t> </a:t>
                </a:r>
              </a:p>
            </p:txBody>
          </p:sp>
        </mc:Fallback>
      </mc:AlternateContent>
      <p:sp>
        <p:nvSpPr>
          <p:cNvPr id="11" name="Rounded Rectangular Callout 10"/>
          <p:cNvSpPr/>
          <p:nvPr/>
        </p:nvSpPr>
        <p:spPr>
          <a:xfrm>
            <a:off x="3276600" y="3733800"/>
            <a:ext cx="1828800" cy="685800"/>
          </a:xfrm>
          <a:prstGeom prst="wedgeRoundRectCallout">
            <a:avLst>
              <a:gd name="adj1" fmla="val 16006"/>
              <a:gd name="adj2" fmla="val -1915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Contributes a constant</a:t>
            </a:r>
            <a:endParaRPr lang="en-US" dirty="0"/>
          </a:p>
        </p:txBody>
      </p:sp>
      <p:sp>
        <p:nvSpPr>
          <p:cNvPr id="12" name="Left Brace 11"/>
          <p:cNvSpPr/>
          <p:nvPr/>
        </p:nvSpPr>
        <p:spPr>
          <a:xfrm rot="16200000">
            <a:off x="7712988" y="2146519"/>
            <a:ext cx="457200" cy="152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ounded Rectangular Callout 12"/>
          <p:cNvSpPr/>
          <p:nvPr/>
        </p:nvSpPr>
        <p:spPr>
          <a:xfrm>
            <a:off x="304800" y="3657600"/>
            <a:ext cx="2554952" cy="762000"/>
          </a:xfrm>
          <a:prstGeom prst="wedgeRoundRectCallout">
            <a:avLst>
              <a:gd name="adj1" fmla="val 59845"/>
              <a:gd name="adj2" fmla="val -1612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Electricity price diversity may be ignored</a:t>
            </a:r>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2895600" y="2253500"/>
                <a:ext cx="2547813" cy="6873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3200" i="1" smtClean="0">
                              <a:latin typeface="Cambria Math"/>
                            </a:rPr>
                          </m:ctrlPr>
                        </m:sSubSupPr>
                        <m:e>
                          <m:r>
                            <a:rPr lang="en-US" sz="3200" b="0" i="1" smtClean="0">
                              <a:latin typeface="Cambria Math"/>
                            </a:rPr>
                            <m:t>𝑝</m:t>
                          </m:r>
                        </m:e>
                        <m:sub>
                          <m:r>
                            <a:rPr lang="en-US" sz="3200" b="0" i="1" smtClean="0">
                              <a:latin typeface="Cambria Math"/>
                            </a:rPr>
                            <m:t>𝑗</m:t>
                          </m:r>
                        </m:sub>
                        <m:sup>
                          <m:r>
                            <a:rPr lang="en-US" sz="3200" b="0" i="1" smtClean="0">
                              <a:latin typeface="Cambria Math"/>
                            </a:rPr>
                            <m:t>𝑖</m:t>
                          </m:r>
                        </m:sup>
                      </m:sSubSup>
                      <m:r>
                        <a:rPr lang="en-US" sz="3200" i="1" smtClean="0">
                          <a:latin typeface="Cambria Math"/>
                          <a:ea typeface="Cambria Math"/>
                        </a:rPr>
                        <m:t>𝜆</m:t>
                      </m:r>
                      <m:d>
                        <m:dPr>
                          <m:ctrlPr>
                            <a:rPr lang="en-US" sz="3200" b="0" i="1" smtClean="0">
                              <a:latin typeface="Cambria Math"/>
                              <a:ea typeface="Cambria Math"/>
                            </a:rPr>
                          </m:ctrlPr>
                        </m:dPr>
                        <m:e>
                          <m:r>
                            <a:rPr lang="en-US" sz="3200" b="0" i="1" smtClean="0">
                              <a:latin typeface="Cambria Math"/>
                              <a:ea typeface="Cambria Math"/>
                            </a:rPr>
                            <m:t>1−</m:t>
                          </m:r>
                          <m:r>
                            <a:rPr lang="en-US" sz="3200" b="0" i="1" smtClean="0">
                              <a:latin typeface="Cambria Math"/>
                              <a:ea typeface="Cambria Math"/>
                            </a:rPr>
                            <m:t>𝑓</m:t>
                          </m:r>
                        </m:e>
                      </m:d>
                      <m:sSubSup>
                        <m:sSubSupPr>
                          <m:ctrlPr>
                            <a:rPr lang="en-US" sz="3200" b="0" i="1" smtClean="0">
                              <a:latin typeface="Cambria Math"/>
                              <a:ea typeface="Cambria Math"/>
                            </a:rPr>
                          </m:ctrlPr>
                        </m:sSubSupPr>
                        <m:e>
                          <m:r>
                            <a:rPr lang="en-US" sz="3200" b="0" i="1" smtClean="0">
                              <a:latin typeface="Cambria Math"/>
                              <a:ea typeface="Cambria Math"/>
                            </a:rPr>
                            <m:t>𝑥</m:t>
                          </m:r>
                        </m:e>
                        <m:sub>
                          <m:r>
                            <a:rPr lang="en-US" sz="3200" b="0" i="1" smtClean="0">
                              <a:latin typeface="Cambria Math"/>
                              <a:ea typeface="Cambria Math"/>
                            </a:rPr>
                            <m:t>𝑗</m:t>
                          </m:r>
                        </m:sub>
                        <m:sup>
                          <m:r>
                            <a:rPr lang="en-US" sz="3200" b="0" i="1" smtClean="0">
                              <a:latin typeface="Cambria Math"/>
                              <a:ea typeface="Cambria Math"/>
                            </a:rPr>
                            <m:t>𝑖</m:t>
                          </m:r>
                        </m:sup>
                      </m:sSubSup>
                    </m:oMath>
                  </m:oMathPara>
                </a14:m>
                <a:endParaRPr lang="en-US" sz="3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895600" y="2253500"/>
                <a:ext cx="2547813" cy="687304"/>
              </a:xfrm>
              <a:prstGeom prst="rect">
                <a:avLst/>
              </a:prstGeom>
              <a:blipFill rotWithShape="1">
                <a:blip r:embed="rId9"/>
                <a:stretch>
                  <a:fillRect/>
                </a:stretch>
              </a:blipFill>
            </p:spPr>
            <p:txBody>
              <a:bodyPr/>
              <a:lstStyle/>
              <a:p>
                <a:r>
                  <a:rPr lang="en-US">
                    <a:noFill/>
                  </a:rPr>
                  <a:t> </a:t>
                </a:r>
              </a:p>
            </p:txBody>
          </p:sp>
        </mc:Fallback>
      </mc:AlternateContent>
      <p:sp>
        <p:nvSpPr>
          <p:cNvPr id="15" name="Rounded Rectangular Callout 14"/>
          <p:cNvSpPr/>
          <p:nvPr/>
        </p:nvSpPr>
        <p:spPr>
          <a:xfrm>
            <a:off x="1981200" y="4267200"/>
            <a:ext cx="2590800" cy="533400"/>
          </a:xfrm>
          <a:prstGeom prst="wedgeRoundRectCallout">
            <a:avLst>
              <a:gd name="adj1" fmla="val -32198"/>
              <a:gd name="adj2" fmla="val -2542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Constant</a:t>
            </a:r>
            <a:endParaRPr lang="en-US" dirty="0"/>
          </a:p>
        </p:txBody>
      </p:sp>
      <p:sp>
        <p:nvSpPr>
          <p:cNvPr id="16" name="Rounded Rectangular Callout 15"/>
          <p:cNvSpPr/>
          <p:nvPr/>
        </p:nvSpPr>
        <p:spPr>
          <a:xfrm>
            <a:off x="1981200" y="4267200"/>
            <a:ext cx="2590800" cy="533400"/>
          </a:xfrm>
          <a:prstGeom prst="wedgeRoundRectCallout">
            <a:avLst>
              <a:gd name="adj1" fmla="val 67702"/>
              <a:gd name="adj2" fmla="val -3181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Constant</a:t>
            </a:r>
            <a:endParaRPr lang="en-US" dirty="0"/>
          </a:p>
        </p:txBody>
      </p:sp>
      <p:sp>
        <p:nvSpPr>
          <p:cNvPr id="17" name="Rounded Rectangular Callout 16"/>
          <p:cNvSpPr/>
          <p:nvPr/>
        </p:nvSpPr>
        <p:spPr>
          <a:xfrm>
            <a:off x="2133600" y="1066800"/>
            <a:ext cx="2590800" cy="533400"/>
          </a:xfrm>
          <a:prstGeom prst="wedgeRoundRectCallout">
            <a:avLst>
              <a:gd name="adj1" fmla="val 6685"/>
              <a:gd name="adj2" fmla="val 1845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Constant</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2650094" y="2240796"/>
                <a:ext cx="659219" cy="6873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3200" i="1" smtClean="0">
                              <a:latin typeface="Cambria Math"/>
                            </a:rPr>
                          </m:ctrlPr>
                        </m:sSubSupPr>
                        <m:e>
                          <m:r>
                            <a:rPr lang="en-US" sz="3200" b="0" i="1" smtClean="0">
                              <a:latin typeface="Cambria Math"/>
                            </a:rPr>
                            <m:t>𝑝</m:t>
                          </m:r>
                        </m:e>
                        <m:sub>
                          <m:r>
                            <a:rPr lang="en-US" sz="3200" b="0" i="1" smtClean="0">
                              <a:latin typeface="Cambria Math"/>
                            </a:rPr>
                            <m:t>𝑗</m:t>
                          </m:r>
                        </m:sub>
                        <m:sup>
                          <m:r>
                            <a:rPr lang="en-US" sz="3200" b="0" i="1" smtClean="0">
                              <a:latin typeface="Cambria Math"/>
                            </a:rPr>
                            <m:t>𝑖</m:t>
                          </m:r>
                        </m:sup>
                      </m:sSubSup>
                    </m:oMath>
                  </m:oMathPara>
                </a14:m>
                <a:endParaRPr lang="en-US" sz="3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650094" y="2240796"/>
                <a:ext cx="659219" cy="687304"/>
              </a:xfrm>
              <a:prstGeom prst="rect">
                <a:avLst/>
              </a:prstGeom>
              <a:blipFill rotWithShape="1">
                <a:blip r:embed="rId10"/>
                <a:stretch>
                  <a:fillRect/>
                </a:stretch>
              </a:blipFill>
            </p:spPr>
            <p:txBody>
              <a:bodyPr/>
              <a:lstStyle/>
              <a:p>
                <a:r>
                  <a:rPr lang="en-US">
                    <a:noFill/>
                  </a:rPr>
                  <a:t> </a:t>
                </a:r>
              </a:p>
            </p:txBody>
          </p:sp>
        </mc:Fallback>
      </mc:AlternateContent>
      <p:sp>
        <p:nvSpPr>
          <p:cNvPr id="19" name="Rounded Rectangular Callout 18"/>
          <p:cNvSpPr/>
          <p:nvPr/>
        </p:nvSpPr>
        <p:spPr>
          <a:xfrm>
            <a:off x="4144967" y="1333500"/>
            <a:ext cx="2590800" cy="539858"/>
          </a:xfrm>
          <a:prstGeom prst="wedgeRoundRectCallout">
            <a:avLst>
              <a:gd name="adj1" fmla="val -93813"/>
              <a:gd name="adj2" fmla="val 1615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Assume homogeneity</a:t>
            </a:r>
            <a:endParaRPr lang="en-US" dirty="0"/>
          </a:p>
        </p:txBody>
      </p:sp>
    </p:spTree>
    <p:extLst>
      <p:ext uri="{BB962C8B-B14F-4D97-AF65-F5344CB8AC3E}">
        <p14:creationId xmlns:p14="http://schemas.microsoft.com/office/powerpoint/2010/main" val="24611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6"/>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9" grpId="1" animBg="1"/>
      <p:bldP spid="10" grpId="0"/>
      <p:bldP spid="10" grpId="1"/>
      <p:bldP spid="11" grpId="0" animBg="1"/>
      <p:bldP spid="11" grpId="1" animBg="1"/>
      <p:bldP spid="12" grpId="0" animBg="1"/>
      <p:bldP spid="12" grpId="1" animBg="1"/>
      <p:bldP spid="13" grpId="0" animBg="1"/>
      <p:bldP spid="13" grpId="1" animBg="1"/>
      <p:bldP spid="14" grpId="0"/>
      <p:bldP spid="14" grpId="1"/>
      <p:bldP spid="15" grpId="0" animBg="1"/>
      <p:bldP spid="15" grpId="1" animBg="1"/>
      <p:bldP spid="16" grpId="0" animBg="1"/>
      <p:bldP spid="16" grpId="1" animBg="1"/>
      <p:bldP spid="17" grpId="0" animBg="1"/>
      <p:bldP spid="17" grpId="1" animBg="1"/>
      <p:bldP spid="18" grpId="0"/>
      <p:bldP spid="19" grpId="0" animBg="1"/>
      <p:bldP spid="1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US" dirty="0" smtClean="0"/>
              <a:t>Objective: Minimum number of active TRXs</a:t>
            </a:r>
            <a:endParaRPr lang="en-US" dirty="0"/>
          </a:p>
        </p:txBody>
      </p:sp>
      <p:sp>
        <p:nvSpPr>
          <p:cNvPr id="4" name="Oval 3"/>
          <p:cNvSpPr/>
          <p:nvPr/>
        </p:nvSpPr>
        <p:spPr>
          <a:xfrm>
            <a:off x="457200" y="2514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57200" y="3048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7200" y="3581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572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57200" y="4648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447800" y="3048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4478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447800"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4" idx="6"/>
            <a:endCxn id="9" idx="2"/>
          </p:cNvCxnSpPr>
          <p:nvPr/>
        </p:nvCxnSpPr>
        <p:spPr>
          <a:xfrm>
            <a:off x="838200" y="2705100"/>
            <a:ext cx="609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10" idx="2"/>
          </p:cNvCxnSpPr>
          <p:nvPr/>
        </p:nvCxnSpPr>
        <p:spPr>
          <a:xfrm>
            <a:off x="838200" y="3238500"/>
            <a:ext cx="609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6"/>
            <a:endCxn id="9" idx="2"/>
          </p:cNvCxnSpPr>
          <p:nvPr/>
        </p:nvCxnSpPr>
        <p:spPr>
          <a:xfrm flipV="1">
            <a:off x="838200" y="3238500"/>
            <a:ext cx="609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6"/>
            <a:endCxn id="11" idx="2"/>
          </p:cNvCxnSpPr>
          <p:nvPr/>
        </p:nvCxnSpPr>
        <p:spPr>
          <a:xfrm>
            <a:off x="838200" y="3771900"/>
            <a:ext cx="6096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6"/>
            <a:endCxn id="9" idx="2"/>
          </p:cNvCxnSpPr>
          <p:nvPr/>
        </p:nvCxnSpPr>
        <p:spPr>
          <a:xfrm flipV="1">
            <a:off x="838200" y="3238500"/>
            <a:ext cx="609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6"/>
            <a:endCxn id="10" idx="2"/>
          </p:cNvCxnSpPr>
          <p:nvPr/>
        </p:nvCxnSpPr>
        <p:spPr>
          <a:xfrm flipV="1">
            <a:off x="838200" y="3848100"/>
            <a:ext cx="6096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47290" y="5257800"/>
            <a:ext cx="805862" cy="369332"/>
          </a:xfrm>
          <a:prstGeom prst="rect">
            <a:avLst/>
          </a:prstGeom>
          <a:noFill/>
        </p:spPr>
        <p:txBody>
          <a:bodyPr wrap="none" rtlCol="0">
            <a:spAutoFit/>
          </a:bodyPr>
          <a:lstStyle/>
          <a:p>
            <a:r>
              <a:rPr lang="en-US" dirty="0" smtClean="0"/>
              <a:t>Callers</a:t>
            </a:r>
            <a:endParaRPr lang="en-US" dirty="0"/>
          </a:p>
        </p:txBody>
      </p:sp>
      <p:sp>
        <p:nvSpPr>
          <p:cNvPr id="25" name="TextBox 24"/>
          <p:cNvSpPr txBox="1"/>
          <p:nvPr/>
        </p:nvSpPr>
        <p:spPr>
          <a:xfrm>
            <a:off x="1322696" y="5257800"/>
            <a:ext cx="610936" cy="369332"/>
          </a:xfrm>
          <a:prstGeom prst="rect">
            <a:avLst/>
          </a:prstGeom>
          <a:noFill/>
        </p:spPr>
        <p:txBody>
          <a:bodyPr wrap="none" rtlCol="0">
            <a:spAutoFit/>
          </a:bodyPr>
          <a:lstStyle/>
          <a:p>
            <a:r>
              <a:rPr lang="en-US" dirty="0" smtClean="0"/>
              <a:t>BTSs</a:t>
            </a:r>
            <a:endParaRPr lang="en-US" dirty="0"/>
          </a:p>
        </p:txBody>
      </p:sp>
    </p:spTree>
    <p:extLst>
      <p:ext uri="{BB962C8B-B14F-4D97-AF65-F5344CB8AC3E}">
        <p14:creationId xmlns:p14="http://schemas.microsoft.com/office/powerpoint/2010/main" val="1225846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Call volume traces for 2 days at 26 urban BTSs</a:t>
            </a:r>
          </a:p>
          <a:p>
            <a:r>
              <a:rPr lang="en-US" dirty="0" smtClean="0"/>
              <a:t>Trace driven simulation:</a:t>
            </a:r>
          </a:p>
          <a:p>
            <a:pPr lvl="1"/>
            <a:r>
              <a:rPr lang="en-US" dirty="0" smtClean="0"/>
              <a:t>Periodically obtain optimal call placement</a:t>
            </a:r>
          </a:p>
          <a:p>
            <a:pPr lvl="1"/>
            <a:r>
              <a:rPr lang="en-US" dirty="0" smtClean="0"/>
              <a:t>Place BTSs with low-traffic in power-saving mode</a:t>
            </a:r>
            <a:endParaRPr lang="en-US" dirty="0"/>
          </a:p>
        </p:txBody>
      </p:sp>
    </p:spTree>
    <p:extLst>
      <p:ext uri="{BB962C8B-B14F-4D97-AF65-F5344CB8AC3E}">
        <p14:creationId xmlns:p14="http://schemas.microsoft.com/office/powerpoint/2010/main" val="162032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Power Consumption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06524749"/>
              </p:ext>
            </p:extLst>
          </p:nvPr>
        </p:nvGraphicFramePr>
        <p:xfrm>
          <a:off x="1524000" y="1397000"/>
          <a:ext cx="6096000" cy="26619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rowSpan="2">
                  <a:txBody>
                    <a:bodyPr/>
                    <a:lstStyle/>
                    <a:p>
                      <a:pPr algn="ctr"/>
                      <a:r>
                        <a:rPr lang="en-US" dirty="0" smtClean="0"/>
                        <a:t>Parameter</a:t>
                      </a:r>
                      <a:endParaRPr lang="en-US" dirty="0"/>
                    </a:p>
                  </a:txBody>
                  <a:tcPr/>
                </a:tc>
                <a:tc gridSpan="3">
                  <a:txBody>
                    <a:bodyPr/>
                    <a:lstStyle/>
                    <a:p>
                      <a:pPr algn="ctr"/>
                      <a:r>
                        <a:rPr lang="en-US" dirty="0" smtClean="0"/>
                        <a:t>Value</a:t>
                      </a:r>
                      <a:endParaRPr lang="en-US" dirty="0"/>
                    </a:p>
                  </a:txBody>
                  <a:tcPr/>
                </a:tc>
                <a:tc hMerge="1">
                  <a:txBody>
                    <a:bodyPr/>
                    <a:lstStyle/>
                    <a:p>
                      <a:endParaRPr lang="en-US" dirty="0"/>
                    </a:p>
                  </a:txBody>
                  <a:tcPr/>
                </a:tc>
                <a:tc hMerge="1">
                  <a:txBody>
                    <a:bodyPr/>
                    <a:lstStyle/>
                    <a:p>
                      <a:endParaRPr lang="en-US" dirty="0"/>
                    </a:p>
                  </a:txBody>
                  <a:tcPr/>
                </a:tc>
              </a:tr>
              <a:tr h="370840">
                <a:tc vMerge="1">
                  <a:txBody>
                    <a:bodyPr/>
                    <a:lstStyle/>
                    <a:p>
                      <a:pPr algn="ctr"/>
                      <a:endParaRPr lang="en-US" dirty="0"/>
                    </a:p>
                  </a:txBody>
                  <a:tcPr/>
                </a:tc>
                <a:tc>
                  <a:txBody>
                    <a:bodyPr/>
                    <a:lstStyle/>
                    <a:p>
                      <a:pPr algn="ctr"/>
                      <a:r>
                        <a:rPr lang="en-US" dirty="0" smtClean="0"/>
                        <a:t>Model 1</a:t>
                      </a:r>
                      <a:endParaRPr lang="en-US" dirty="0"/>
                    </a:p>
                  </a:txBody>
                  <a:tcPr/>
                </a:tc>
                <a:tc>
                  <a:txBody>
                    <a:bodyPr/>
                    <a:lstStyle/>
                    <a:p>
                      <a:pPr algn="ctr"/>
                      <a:r>
                        <a:rPr lang="en-US" dirty="0" smtClean="0"/>
                        <a:t>Model</a:t>
                      </a:r>
                      <a:r>
                        <a:rPr lang="en-US" baseline="0" dirty="0" smtClean="0"/>
                        <a:t> 2</a:t>
                      </a:r>
                      <a:endParaRPr lang="en-US" dirty="0"/>
                    </a:p>
                  </a:txBody>
                  <a:tcPr/>
                </a:tc>
                <a:tc>
                  <a:txBody>
                    <a:bodyPr/>
                    <a:lstStyle/>
                    <a:p>
                      <a:pPr algn="ctr"/>
                      <a:r>
                        <a:rPr lang="en-US" dirty="0" smtClean="0"/>
                        <a:t>Model 3</a:t>
                      </a:r>
                      <a:endParaRPr lang="en-US" dirty="0"/>
                    </a:p>
                  </a:txBody>
                  <a:tcPr/>
                </a:tc>
              </a:tr>
              <a:tr h="370840">
                <a:tc>
                  <a:txBody>
                    <a:bodyPr/>
                    <a:lstStyle/>
                    <a:p>
                      <a:pPr algn="ctr"/>
                      <a:r>
                        <a:rPr lang="en-US" dirty="0" smtClean="0"/>
                        <a:t>Idle Power (W)</a:t>
                      </a:r>
                      <a:endParaRPr lang="en-US" dirty="0"/>
                    </a:p>
                  </a:txBody>
                  <a:tcPr/>
                </a:tc>
                <a:tc>
                  <a:txBody>
                    <a:bodyPr/>
                    <a:lstStyle/>
                    <a:p>
                      <a:pPr algn="ctr"/>
                      <a:r>
                        <a:rPr lang="en-US" dirty="0" smtClean="0"/>
                        <a:t>1425</a:t>
                      </a:r>
                      <a:endParaRPr lang="en-US" dirty="0"/>
                    </a:p>
                  </a:txBody>
                  <a:tcPr/>
                </a:tc>
                <a:tc>
                  <a:txBody>
                    <a:bodyPr/>
                    <a:lstStyle/>
                    <a:p>
                      <a:pPr algn="ctr"/>
                      <a:r>
                        <a:rPr lang="en-US" dirty="0" smtClean="0"/>
                        <a:t>2401.8</a:t>
                      </a:r>
                      <a:endParaRPr lang="en-US" dirty="0"/>
                    </a:p>
                  </a:txBody>
                  <a:tcPr/>
                </a:tc>
                <a:tc>
                  <a:txBody>
                    <a:bodyPr/>
                    <a:lstStyle/>
                    <a:p>
                      <a:pPr algn="ctr"/>
                      <a:r>
                        <a:rPr lang="en-US" dirty="0" smtClean="0"/>
                        <a:t>2341.5 </a:t>
                      </a:r>
                      <a:endParaRPr lang="en-US" dirty="0"/>
                    </a:p>
                  </a:txBody>
                  <a:tcPr/>
                </a:tc>
              </a:tr>
              <a:tr h="370840">
                <a:tc>
                  <a:txBody>
                    <a:bodyPr/>
                    <a:lstStyle/>
                    <a:p>
                      <a:pPr algn="ctr"/>
                      <a:r>
                        <a:rPr lang="en-US" dirty="0" smtClean="0"/>
                        <a:t>Peak</a:t>
                      </a:r>
                      <a:r>
                        <a:rPr lang="en-US" baseline="0" dirty="0" smtClean="0"/>
                        <a:t> Power (W)</a:t>
                      </a:r>
                      <a:endParaRPr lang="en-US" dirty="0"/>
                    </a:p>
                  </a:txBody>
                  <a:tcPr/>
                </a:tc>
                <a:tc>
                  <a:txBody>
                    <a:bodyPr/>
                    <a:lstStyle/>
                    <a:p>
                      <a:pPr algn="ctr"/>
                      <a:r>
                        <a:rPr lang="en-US" dirty="0" smtClean="0"/>
                        <a:t>1500</a:t>
                      </a:r>
                      <a:endParaRPr lang="en-US" dirty="0"/>
                    </a:p>
                  </a:txBody>
                  <a:tcPr/>
                </a:tc>
                <a:tc>
                  <a:txBody>
                    <a:bodyPr/>
                    <a:lstStyle/>
                    <a:p>
                      <a:pPr algn="ctr"/>
                      <a:r>
                        <a:rPr lang="en-US" dirty="0" smtClean="0"/>
                        <a:t>3887.5</a:t>
                      </a:r>
                      <a:endParaRPr lang="en-US" dirty="0"/>
                    </a:p>
                  </a:txBody>
                  <a:tcPr/>
                </a:tc>
                <a:tc>
                  <a:txBody>
                    <a:bodyPr/>
                    <a:lstStyle/>
                    <a:p>
                      <a:pPr algn="ctr"/>
                      <a:r>
                        <a:rPr lang="en-US" dirty="0" smtClean="0"/>
                        <a:t>2973.9</a:t>
                      </a:r>
                      <a:endParaRPr lang="en-US" dirty="0"/>
                    </a:p>
                  </a:txBody>
                  <a:tcPr/>
                </a:tc>
              </a:tr>
              <a:tr h="370840">
                <a:tc>
                  <a:txBody>
                    <a:bodyPr/>
                    <a:lstStyle/>
                    <a:p>
                      <a:pPr algn="ctr"/>
                      <a:r>
                        <a:rPr lang="en-US" dirty="0" smtClean="0"/>
                        <a:t>Power Saving per TRX (W)</a:t>
                      </a:r>
                      <a:endParaRPr lang="en-US" dirty="0"/>
                    </a:p>
                  </a:txBody>
                  <a:tcPr/>
                </a:tc>
                <a:tc>
                  <a:txBody>
                    <a:bodyPr/>
                    <a:lstStyle/>
                    <a:p>
                      <a:pPr algn="ctr"/>
                      <a:r>
                        <a:rPr lang="en-US" dirty="0" smtClean="0"/>
                        <a:t>20</a:t>
                      </a:r>
                      <a:endParaRPr lang="en-US" dirty="0"/>
                    </a:p>
                  </a:txBody>
                  <a:tcPr/>
                </a:tc>
                <a:tc>
                  <a:txBody>
                    <a:bodyPr/>
                    <a:lstStyle/>
                    <a:p>
                      <a:pPr algn="ctr"/>
                      <a:r>
                        <a:rPr lang="en-US" dirty="0" smtClean="0"/>
                        <a:t>50</a:t>
                      </a:r>
                      <a:endParaRPr lang="en-US" dirty="0"/>
                    </a:p>
                  </a:txBody>
                  <a:tcPr/>
                </a:tc>
                <a:tc>
                  <a:txBody>
                    <a:bodyPr/>
                    <a:lstStyle/>
                    <a:p>
                      <a:pPr algn="ctr"/>
                      <a:r>
                        <a:rPr lang="en-US" dirty="0" smtClean="0"/>
                        <a:t>100</a:t>
                      </a:r>
                      <a:endParaRPr lang="en-US" dirty="0"/>
                    </a:p>
                  </a:txBody>
                  <a:tcPr/>
                </a:tc>
              </a:tr>
            </a:tbl>
          </a:graphicData>
        </a:graphic>
      </p:graphicFrame>
    </p:spTree>
    <p:extLst>
      <p:ext uri="{BB962C8B-B14F-4D97-AF65-F5344CB8AC3E}">
        <p14:creationId xmlns:p14="http://schemas.microsoft.com/office/powerpoint/2010/main" val="6594204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Power-Saving Feature Only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75365888"/>
              </p:ext>
            </p:extLst>
          </p:nvPr>
        </p:nvGraphicFramePr>
        <p:xfrm>
          <a:off x="609600" y="1793240"/>
          <a:ext cx="7467600" cy="1752600"/>
        </p:xfrm>
        <a:graphic>
          <a:graphicData uri="http://schemas.openxmlformats.org/drawingml/2006/table">
            <a:tbl>
              <a:tblPr firstRow="1" bandRow="1">
                <a:tableStyleId>{5C22544A-7EE6-4342-B048-85BDC9FD1C3A}</a:tableStyleId>
              </a:tblPr>
              <a:tblGrid>
                <a:gridCol w="3657600"/>
                <a:gridCol w="1295400"/>
                <a:gridCol w="1219200"/>
                <a:gridCol w="1295400"/>
              </a:tblGrid>
              <a:tr h="370840">
                <a:tc>
                  <a:txBody>
                    <a:bodyPr/>
                    <a:lstStyle/>
                    <a:p>
                      <a:r>
                        <a:rPr lang="en-US" dirty="0" smtClean="0"/>
                        <a:t>Energy</a:t>
                      </a:r>
                      <a:r>
                        <a:rPr lang="en-US" baseline="0" dirty="0" smtClean="0"/>
                        <a:t> savings</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Percentage</a:t>
                      </a:r>
                      <a:endParaRPr lang="en-US" dirty="0"/>
                    </a:p>
                  </a:txBody>
                  <a:tcPr/>
                </a:tc>
                <a:tc>
                  <a:txBody>
                    <a:bodyPr/>
                    <a:lstStyle/>
                    <a:p>
                      <a:r>
                        <a:rPr lang="en-US" dirty="0" smtClean="0"/>
                        <a:t>4.73%</a:t>
                      </a:r>
                      <a:endParaRPr lang="en-US" dirty="0"/>
                    </a:p>
                  </a:txBody>
                  <a:tcPr/>
                </a:tc>
                <a:tc>
                  <a:txBody>
                    <a:bodyPr/>
                    <a:lstStyle/>
                    <a:p>
                      <a:r>
                        <a:rPr lang="en-US" dirty="0" smtClean="0"/>
                        <a:t>5.43%</a:t>
                      </a:r>
                      <a:endParaRPr lang="en-US" dirty="0"/>
                    </a:p>
                  </a:txBody>
                  <a:tcPr/>
                </a:tc>
                <a:tc>
                  <a:txBody>
                    <a:bodyPr/>
                    <a:lstStyle/>
                    <a:p>
                      <a:r>
                        <a:rPr lang="en-US" dirty="0" smtClean="0"/>
                        <a:t>12.89%</a:t>
                      </a:r>
                      <a:endParaRPr lang="en-US" dirty="0"/>
                    </a:p>
                  </a:txBody>
                  <a:tcPr/>
                </a:tc>
              </a:tr>
              <a:tr h="370840">
                <a:tc>
                  <a:txBody>
                    <a:bodyPr/>
                    <a:lstStyle/>
                    <a:p>
                      <a:r>
                        <a:rPr lang="en-US" dirty="0" smtClean="0"/>
                        <a:t>Daily energy savings (kWh)</a:t>
                      </a:r>
                      <a:endParaRPr lang="en-US" dirty="0"/>
                    </a:p>
                  </a:txBody>
                  <a:tcPr/>
                </a:tc>
                <a:tc>
                  <a:txBody>
                    <a:bodyPr/>
                    <a:lstStyle/>
                    <a:p>
                      <a:r>
                        <a:rPr lang="en-US" dirty="0" smtClean="0"/>
                        <a:t>43.28</a:t>
                      </a:r>
                      <a:endParaRPr lang="en-US" dirty="0"/>
                    </a:p>
                  </a:txBody>
                  <a:tcPr/>
                </a:tc>
                <a:tc>
                  <a:txBody>
                    <a:bodyPr/>
                    <a:lstStyle/>
                    <a:p>
                      <a:r>
                        <a:rPr lang="en-US" dirty="0" smtClean="0"/>
                        <a:t>109.68</a:t>
                      </a:r>
                      <a:endParaRPr lang="en-US" dirty="0"/>
                    </a:p>
                  </a:txBody>
                  <a:tcPr/>
                </a:tc>
                <a:tc>
                  <a:txBody>
                    <a:bodyPr/>
                    <a:lstStyle/>
                    <a:p>
                      <a:r>
                        <a:rPr lang="en-US" dirty="0" smtClean="0"/>
                        <a:t>217.12</a:t>
                      </a:r>
                      <a:endParaRPr lang="en-US" dirty="0"/>
                    </a:p>
                  </a:txBody>
                  <a:tcPr/>
                </a:tc>
              </a:tr>
              <a:tr h="370840">
                <a:tc>
                  <a:txBody>
                    <a:bodyPr/>
                    <a:lstStyle/>
                    <a:p>
                      <a:r>
                        <a:rPr lang="en-US" dirty="0" smtClean="0"/>
                        <a:t>Country-wide</a:t>
                      </a:r>
                      <a:r>
                        <a:rPr lang="en-US" baseline="0" dirty="0" smtClean="0"/>
                        <a:t> daily savings -31000 sites (MWh)</a:t>
                      </a:r>
                      <a:endParaRPr lang="en-US" dirty="0"/>
                    </a:p>
                  </a:txBody>
                  <a:tcPr/>
                </a:tc>
                <a:tc>
                  <a:txBody>
                    <a:bodyPr/>
                    <a:lstStyle/>
                    <a:p>
                      <a:r>
                        <a:rPr lang="en-US" dirty="0" smtClean="0"/>
                        <a:t>51.6</a:t>
                      </a:r>
                      <a:endParaRPr lang="en-US" dirty="0"/>
                    </a:p>
                  </a:txBody>
                  <a:tcPr/>
                </a:tc>
                <a:tc>
                  <a:txBody>
                    <a:bodyPr/>
                    <a:lstStyle/>
                    <a:p>
                      <a:r>
                        <a:rPr lang="en-US" dirty="0" smtClean="0"/>
                        <a:t>130.77</a:t>
                      </a:r>
                      <a:endParaRPr lang="en-US" dirty="0"/>
                    </a:p>
                  </a:txBody>
                  <a:tcPr/>
                </a:tc>
                <a:tc>
                  <a:txBody>
                    <a:bodyPr/>
                    <a:lstStyle/>
                    <a:p>
                      <a:r>
                        <a:rPr lang="en-US" dirty="0" smtClean="0"/>
                        <a:t>258.87</a:t>
                      </a:r>
                      <a:endParaRPr lang="en-US" dirty="0"/>
                    </a:p>
                  </a:txBody>
                  <a:tcPr/>
                </a:tc>
              </a:tr>
            </a:tbl>
          </a:graphicData>
        </a:graphic>
      </p:graphicFrame>
    </p:spTree>
    <p:extLst>
      <p:ext uri="{BB962C8B-B14F-4D97-AF65-F5344CB8AC3E}">
        <p14:creationId xmlns:p14="http://schemas.microsoft.com/office/powerpoint/2010/main" val="381894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pic>
        <p:nvPicPr>
          <p:cNvPr id="3074" name="Picture 2" descr="http://seventy2minutes.com/blog/wp-content/uploads/2012/12/@-pressureU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 y="1152099"/>
            <a:ext cx="3528363" cy="22007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6248400"/>
            <a:ext cx="2684325" cy="369332"/>
          </a:xfrm>
          <a:prstGeom prst="rect">
            <a:avLst/>
          </a:prstGeom>
          <a:noFill/>
        </p:spPr>
        <p:txBody>
          <a:bodyPr wrap="none" rtlCol="0">
            <a:spAutoFit/>
          </a:bodyPr>
          <a:lstStyle/>
          <a:p>
            <a:r>
              <a:rPr lang="en-US" dirty="0" smtClean="0"/>
              <a:t>Image source: darciec.com</a:t>
            </a:r>
            <a:endParaRPr lang="en-US" dirty="0"/>
          </a:p>
        </p:txBody>
      </p:sp>
      <p:pic>
        <p:nvPicPr>
          <p:cNvPr id="6" name="Picture 5" descr="http://zulfi.info/sites/default/files/field/image/Pakistan-Mobile-Companies-network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304" y="4148010"/>
            <a:ext cx="3647111" cy="1641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blog.starz.pk/wp-content/uploads/2009/06/internet-provider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4947" y="1600200"/>
            <a:ext cx="2514600" cy="20955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76200" y="3985507"/>
            <a:ext cx="2397712" cy="1879903"/>
            <a:chOff x="0" y="3886200"/>
            <a:chExt cx="2874433" cy="2895600"/>
          </a:xfrm>
        </p:grpSpPr>
        <p:pic>
          <p:nvPicPr>
            <p:cNvPr id="9" name="Picture 10" descr="http://www.psdgraphics.com/wp-content/uploads/2009/04/7-google-logo-styl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613" y="4572000"/>
              <a:ext cx="2607205" cy="19542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media.corporate-ir.net/media_files/IROL/97/97664/images/amazon_logo_RG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198" y="3886200"/>
              <a:ext cx="2359602" cy="8645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ddf912383141a8d7bbe4-e053e711fc85de3290f121ef0f0e3a1f.r87.cf1.rackcdn.com/microsoft-azur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4430216"/>
              <a:ext cx="2874433" cy="8275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https://lh3.googleusercontent.com/ZZPdzvlpK9r_Df9C3M7j1rNRi7hhHRvPhlklJ3lfi5jk86Jd1s0Y5wcQ1QgbVaAP5Q=w30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 y="5849649"/>
              <a:ext cx="932151" cy="932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2872993" y="3989786"/>
            <a:ext cx="2362200" cy="1951824"/>
            <a:chOff x="5791200" y="3757356"/>
            <a:chExt cx="2840567" cy="2624683"/>
          </a:xfrm>
        </p:grpSpPr>
        <p:pic>
          <p:nvPicPr>
            <p:cNvPr id="14" name="Picture 14" descr="http://st1.bgr.in/wp-content/uploads/2014/09/akamai-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91200" y="3757356"/>
              <a:ext cx="2840567" cy="134571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http://st.cdnplanet.com/static/uploads/logo/edgecast-logo-w240-h80_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4953000"/>
              <a:ext cx="2286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http://st.cdnplanet.com/static/uploads/logo/internap-logo-w240-h80_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5620039"/>
              <a:ext cx="2286000" cy="76200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6364941" y="1524000"/>
            <a:ext cx="2743200" cy="217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349922" y="3962400"/>
            <a:ext cx="3758822" cy="217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472060" y="3962400"/>
            <a:ext cx="2743200" cy="217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6200" y="3960529"/>
            <a:ext cx="2279923" cy="2167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ular Callout 20"/>
          <p:cNvSpPr/>
          <p:nvPr/>
        </p:nvSpPr>
        <p:spPr>
          <a:xfrm>
            <a:off x="4054093" y="1138652"/>
            <a:ext cx="2019025" cy="685800"/>
          </a:xfrm>
          <a:prstGeom prst="wedgeRoundRectCallout">
            <a:avLst>
              <a:gd name="adj1" fmla="val -88767"/>
              <a:gd name="adj2" fmla="val 1056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Brought to you by…</a:t>
            </a:r>
            <a:endParaRPr lang="en-US" dirty="0"/>
          </a:p>
        </p:txBody>
      </p:sp>
    </p:spTree>
    <p:extLst>
      <p:ext uri="{BB962C8B-B14F-4D97-AF65-F5344CB8AC3E}">
        <p14:creationId xmlns:p14="http://schemas.microsoft.com/office/powerpoint/2010/main" val="206867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19" grpId="0" animBg="1"/>
      <p:bldP spid="20" grpId="0" animBg="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Power-Saving + Handoff</a:t>
            </a:r>
            <a:br>
              <a:rPr lang="en-US" dirty="0" smtClean="0"/>
            </a:br>
            <a:r>
              <a:rPr lang="en-US" dirty="0" smtClean="0"/>
              <a:t>Absolute Energy Savings (%)</a:t>
            </a:r>
            <a:endParaRPr lang="en-US" dirty="0"/>
          </a:p>
        </p:txBody>
      </p:sp>
      <p:pic>
        <p:nvPicPr>
          <p:cNvPr id="1026" name="Picture 2" descr="E:\Users\Saqib Ilyas\Documents\GitHub\waridtran\figures\ilyas5a.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752600"/>
            <a:ext cx="7391401"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9102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Power-Saving + </a:t>
            </a:r>
            <a:r>
              <a:rPr lang="en-US" dirty="0" smtClean="0"/>
              <a:t>Handoff</a:t>
            </a:r>
            <a:r>
              <a:rPr lang="en-US" dirty="0"/>
              <a:t/>
            </a:r>
            <a:br>
              <a:rPr lang="en-US" dirty="0"/>
            </a:br>
            <a:r>
              <a:rPr lang="en-US" dirty="0"/>
              <a:t>Absolute </a:t>
            </a:r>
            <a:r>
              <a:rPr lang="en-US" dirty="0" smtClean="0"/>
              <a:t>Energy Savings (kWh)</a:t>
            </a:r>
            <a:endParaRPr lang="en-US" dirty="0"/>
          </a:p>
        </p:txBody>
      </p:sp>
      <p:pic>
        <p:nvPicPr>
          <p:cNvPr id="2050" name="Picture 2" descr="E:\Users\Saqib Ilyas\Documents\GitHub\waridtran\figures\ilyas5b.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9" y="1828800"/>
            <a:ext cx="750570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5707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Granular Deactivation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5279019"/>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Granularity</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2-state</a:t>
                      </a:r>
                      <a:endParaRPr lang="en-US" dirty="0"/>
                    </a:p>
                  </a:txBody>
                  <a:tcPr/>
                </a:tc>
                <a:tc>
                  <a:txBody>
                    <a:bodyPr/>
                    <a:lstStyle/>
                    <a:p>
                      <a:r>
                        <a:rPr lang="en-US" dirty="0" smtClean="0"/>
                        <a:t>5.38%</a:t>
                      </a:r>
                      <a:endParaRPr lang="en-US" dirty="0"/>
                    </a:p>
                  </a:txBody>
                  <a:tcPr/>
                </a:tc>
                <a:tc>
                  <a:txBody>
                    <a:bodyPr/>
                    <a:lstStyle/>
                    <a:p>
                      <a:r>
                        <a:rPr lang="en-US" dirty="0" smtClean="0"/>
                        <a:t>6.29%</a:t>
                      </a:r>
                      <a:endParaRPr lang="en-US" dirty="0"/>
                    </a:p>
                  </a:txBody>
                  <a:tcPr/>
                </a:tc>
                <a:tc>
                  <a:txBody>
                    <a:bodyPr/>
                    <a:lstStyle/>
                    <a:p>
                      <a:r>
                        <a:rPr lang="en-US" dirty="0" smtClean="0"/>
                        <a:t>14.94%</a:t>
                      </a:r>
                      <a:endParaRPr lang="en-US" dirty="0"/>
                    </a:p>
                  </a:txBody>
                  <a:tcPr/>
                </a:tc>
              </a:tr>
              <a:tr h="370840">
                <a:tc>
                  <a:txBody>
                    <a:bodyPr/>
                    <a:lstStyle/>
                    <a:p>
                      <a:r>
                        <a:rPr lang="en-US" dirty="0" smtClean="0"/>
                        <a:t>3-state</a:t>
                      </a:r>
                      <a:endParaRPr lang="en-US" dirty="0"/>
                    </a:p>
                  </a:txBody>
                  <a:tcPr/>
                </a:tc>
                <a:tc>
                  <a:txBody>
                    <a:bodyPr/>
                    <a:lstStyle/>
                    <a:p>
                      <a:r>
                        <a:rPr lang="en-US" dirty="0" smtClean="0"/>
                        <a:t>6.81%</a:t>
                      </a:r>
                      <a:endParaRPr lang="en-US" dirty="0"/>
                    </a:p>
                  </a:txBody>
                  <a:tcPr/>
                </a:tc>
                <a:tc>
                  <a:txBody>
                    <a:bodyPr/>
                    <a:lstStyle/>
                    <a:p>
                      <a:r>
                        <a:rPr lang="en-US" dirty="0" smtClean="0"/>
                        <a:t>7.73%</a:t>
                      </a:r>
                      <a:endParaRPr lang="en-US" dirty="0"/>
                    </a:p>
                  </a:txBody>
                  <a:tcPr/>
                </a:tc>
                <a:tc>
                  <a:txBody>
                    <a:bodyPr/>
                    <a:lstStyle/>
                    <a:p>
                      <a:r>
                        <a:rPr lang="en-US" dirty="0" smtClean="0"/>
                        <a:t>18.62%</a:t>
                      </a:r>
                      <a:endParaRPr lang="en-US" dirty="0"/>
                    </a:p>
                  </a:txBody>
                  <a:tcPr/>
                </a:tc>
              </a:tr>
              <a:tr h="370840">
                <a:tc>
                  <a:txBody>
                    <a:bodyPr/>
                    <a:lstStyle/>
                    <a:p>
                      <a:r>
                        <a:rPr lang="en-US" dirty="0" smtClean="0"/>
                        <a:t>6-state</a:t>
                      </a:r>
                      <a:endParaRPr lang="en-US" dirty="0"/>
                    </a:p>
                  </a:txBody>
                  <a:tcPr/>
                </a:tc>
                <a:tc>
                  <a:txBody>
                    <a:bodyPr/>
                    <a:lstStyle/>
                    <a:p>
                      <a:r>
                        <a:rPr lang="en-US" dirty="0" smtClean="0"/>
                        <a:t>8.70%</a:t>
                      </a:r>
                      <a:endParaRPr lang="en-US" dirty="0"/>
                    </a:p>
                  </a:txBody>
                  <a:tcPr/>
                </a:tc>
                <a:tc>
                  <a:txBody>
                    <a:bodyPr/>
                    <a:lstStyle/>
                    <a:p>
                      <a:r>
                        <a:rPr lang="en-US" dirty="0" smtClean="0"/>
                        <a:t>9.65%</a:t>
                      </a:r>
                      <a:endParaRPr lang="en-US" dirty="0"/>
                    </a:p>
                  </a:txBody>
                  <a:tcPr/>
                </a:tc>
                <a:tc>
                  <a:txBody>
                    <a:bodyPr/>
                    <a:lstStyle/>
                    <a:p>
                      <a:r>
                        <a:rPr lang="en-US" dirty="0" smtClean="0"/>
                        <a:t>23.37%</a:t>
                      </a:r>
                      <a:endParaRPr lang="en-US" dirty="0"/>
                    </a:p>
                  </a:txBody>
                  <a:tcPr/>
                </a:tc>
              </a:tr>
            </a:tbl>
          </a:graphicData>
        </a:graphic>
      </p:graphicFrame>
    </p:spTree>
    <p:extLst>
      <p:ext uri="{BB962C8B-B14F-4D97-AF65-F5344CB8AC3E}">
        <p14:creationId xmlns:p14="http://schemas.microsoft.com/office/powerpoint/2010/main" val="2147561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Randomized Algorithm</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1295400" y="24384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209800" y="40386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124200" y="23622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57200" y="2514600"/>
            <a:ext cx="381000" cy="381000"/>
          </a:xfrm>
          <a:prstGeom prst="rect">
            <a:avLst/>
          </a:prstGeom>
          <a:noFill/>
        </p:spPr>
      </p:pic>
      <p:sp>
        <p:nvSpPr>
          <p:cNvPr id="8" name="Oval 7"/>
          <p:cNvSpPr/>
          <p:nvPr/>
        </p:nvSpPr>
        <p:spPr>
          <a:xfrm>
            <a:off x="228600" y="14478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14478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30480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641675" y="33180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371600" y="18288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200400" y="16764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613950" y="32418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733800" y="28194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524000" y="4343400"/>
            <a:ext cx="381000" cy="381000"/>
          </a:xfrm>
          <a:prstGeom prst="rect">
            <a:avLst/>
          </a:prstGeom>
          <a:noFill/>
        </p:spPr>
      </p:pic>
      <p:cxnSp>
        <p:nvCxnSpPr>
          <p:cNvPr id="18" name="Straight Connector 17"/>
          <p:cNvCxnSpPr>
            <a:stCxn id="7" idx="1"/>
            <a:endCxn id="4" idx="1"/>
          </p:cNvCxnSpPr>
          <p:nvPr/>
        </p:nvCxnSpPr>
        <p:spPr>
          <a:xfrm flipV="1">
            <a:off x="838200" y="26949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0574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1447800" y="28473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276600" y="19050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3352800" y="26009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880650" y="2777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828800" y="44196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1447800" y="1066800"/>
            <a:ext cx="1828800" cy="533400"/>
          </a:xfrm>
          <a:prstGeom prst="wedgeRoundRectCallout">
            <a:avLst>
              <a:gd name="adj1" fmla="val 45446"/>
              <a:gd name="adj2" fmla="val 188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 this</a:t>
            </a:r>
            <a:endParaRPr lang="en-US" dirty="0"/>
          </a:p>
        </p:txBody>
      </p:sp>
      <p:sp>
        <p:nvSpPr>
          <p:cNvPr id="30" name="Content Placeholder 2"/>
          <p:cNvSpPr txBox="1">
            <a:spLocks/>
          </p:cNvSpPr>
          <p:nvPr/>
        </p:nvSpPr>
        <p:spPr>
          <a:xfrm>
            <a:off x="4800600" y="1600200"/>
            <a:ext cx="38862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there are BTSs in high-power mode</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Pick a random BTS</a:t>
            </a:r>
          </a:p>
          <a:p>
            <a:pPr marL="800100" lvl="1" indent="-342900">
              <a:spcBef>
                <a:spcPct val="20000"/>
              </a:spcBef>
              <a:buFont typeface="Arial" pitchFamily="34" charset="0"/>
              <a:buChar char="•"/>
            </a:pPr>
            <a:r>
              <a:rPr lang="en-US" sz="3200" dirty="0" smtClean="0"/>
              <a:t>For each call being handled by this BTS</a:t>
            </a:r>
          </a:p>
          <a:p>
            <a:pPr marL="1257300" lvl="2" indent="-342900">
              <a:spcBef>
                <a:spcPct val="20000"/>
              </a:spcBef>
              <a:buFont typeface="Arial" pitchFamily="34" charset="0"/>
              <a:buChar char="•"/>
            </a:pPr>
            <a:r>
              <a:rPr lang="en-US" sz="3200" dirty="0" smtClean="0"/>
              <a:t>Hand-over to a candidate BTS in low-power mode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1" name="Rounded Rectangular Callout 30"/>
          <p:cNvSpPr/>
          <p:nvPr/>
        </p:nvSpPr>
        <p:spPr>
          <a:xfrm>
            <a:off x="3810000" y="12192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2" name="Rounded Rectangular Callout 31"/>
          <p:cNvSpPr/>
          <p:nvPr/>
        </p:nvSpPr>
        <p:spPr>
          <a:xfrm>
            <a:off x="4267200" y="22860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3" name="Rounded Rectangular Callout 32"/>
          <p:cNvSpPr/>
          <p:nvPr/>
        </p:nvSpPr>
        <p:spPr>
          <a:xfrm>
            <a:off x="3352800" y="3733800"/>
            <a:ext cx="1143000" cy="304800"/>
          </a:xfrm>
          <a:prstGeom prst="wedgeRoundRectCallout">
            <a:avLst>
              <a:gd name="adj1" fmla="val -80368"/>
              <a:gd name="adj2" fmla="val -160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Yup!</a:t>
            </a:r>
            <a:endParaRPr lang="en-US" dirty="0"/>
          </a:p>
        </p:txBody>
      </p:sp>
      <p:cxnSp>
        <p:nvCxnSpPr>
          <p:cNvPr id="34" name="Straight Connector 33"/>
          <p:cNvCxnSpPr/>
          <p:nvPr/>
        </p:nvCxnSpPr>
        <p:spPr>
          <a:xfrm flipV="1">
            <a:off x="2438400" y="3539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3429000" y="4572000"/>
            <a:ext cx="1524000" cy="381000"/>
          </a:xfrm>
          <a:prstGeom prst="wedgeRoundRectCallout">
            <a:avLst>
              <a:gd name="adj1" fmla="val -108042"/>
              <a:gd name="adj2" fmla="val -1133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6" name="Rounded Rectangular Callout 35"/>
          <p:cNvSpPr/>
          <p:nvPr/>
        </p:nvSpPr>
        <p:spPr>
          <a:xfrm>
            <a:off x="3733800" y="3581400"/>
            <a:ext cx="1524000" cy="381000"/>
          </a:xfrm>
          <a:prstGeom prst="wedgeRoundRectCallout">
            <a:avLst>
              <a:gd name="adj1" fmla="val -78042"/>
              <a:gd name="adj2" fmla="val -2305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Tree>
    <p:extLst>
      <p:ext uri="{BB962C8B-B14F-4D97-AF65-F5344CB8AC3E}">
        <p14:creationId xmlns:p14="http://schemas.microsoft.com/office/powerpoint/2010/main" val="150462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0" grpId="0" build="p"/>
      <p:bldP spid="31" grpId="0" animBg="1"/>
      <p:bldP spid="31" grpId="1" animBg="1"/>
      <p:bldP spid="32" grpId="0" animBg="1"/>
      <p:bldP spid="32" grpId="1" animBg="1"/>
      <p:bldP spid="33" grpId="0" animBg="1"/>
      <p:bldP spid="33" grpId="1" animBg="1"/>
      <p:bldP spid="35" grpId="0" animBg="1"/>
      <p:bldP spid="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Heuristic Algorithm</a:t>
            </a:r>
            <a:endParaRPr lang="en-US" dirty="0"/>
          </a:p>
        </p:txBody>
      </p:sp>
      <p:pic>
        <p:nvPicPr>
          <p:cNvPr id="3074" name="Picture 2" descr="E:\Users\Saqib Ilyas\Documents\GitHub\waridtran\figures\ilyas6.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600200"/>
            <a:ext cx="7315201"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892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Late Deactivation</a:t>
            </a:r>
            <a:endParaRPr lang="en-US" dirty="0"/>
          </a:p>
        </p:txBody>
      </p:sp>
      <p:pic>
        <p:nvPicPr>
          <p:cNvPr id="4098" name="Picture 2" descr="E:\Users\Saqib Ilyas\Documents\GitHub\waridtran\figures\ilyas7.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48665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10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 - Summary</a:t>
            </a:r>
            <a:endParaRPr lang="en-US" dirty="0"/>
          </a:p>
        </p:txBody>
      </p:sp>
      <p:sp>
        <p:nvSpPr>
          <p:cNvPr id="3" name="Content Placeholder 2"/>
          <p:cNvSpPr>
            <a:spLocks noGrp="1"/>
          </p:cNvSpPr>
          <p:nvPr>
            <p:ph idx="1"/>
          </p:nvPr>
        </p:nvSpPr>
        <p:spPr/>
        <p:txBody>
          <a:bodyPr/>
          <a:lstStyle/>
          <a:p>
            <a:r>
              <a:rPr lang="en-US" dirty="0" smtClean="0"/>
              <a:t>Traffic has limited geo-flexibility compared to data centers</a:t>
            </a:r>
          </a:p>
          <a:p>
            <a:r>
              <a:rPr lang="en-US" dirty="0" smtClean="0"/>
              <a:t>No geo-diversity in electricity prices</a:t>
            </a:r>
          </a:p>
          <a:p>
            <a:r>
              <a:rPr lang="en-US" dirty="0" smtClean="0"/>
              <a:t>Mere activation of power savings feature supported in hardware helps</a:t>
            </a:r>
          </a:p>
          <a:p>
            <a:r>
              <a:rPr lang="en-US" dirty="0" smtClean="0"/>
              <a:t>RED-BL achieves greater savings even for relatively conservative settings</a:t>
            </a:r>
            <a:endParaRPr lang="en-US" dirty="0"/>
          </a:p>
        </p:txBody>
      </p:sp>
    </p:spTree>
    <p:extLst>
      <p:ext uri="{BB962C8B-B14F-4D97-AF65-F5344CB8AC3E}">
        <p14:creationId xmlns:p14="http://schemas.microsoft.com/office/powerpoint/2010/main" val="1377955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Abstracted data centers and cellular networks</a:t>
            </a:r>
          </a:p>
          <a:p>
            <a:r>
              <a:rPr lang="en-US" dirty="0" smtClean="0"/>
              <a:t>Similarity:</a:t>
            </a:r>
          </a:p>
          <a:p>
            <a:pPr lvl="1"/>
            <a:r>
              <a:rPr lang="en-US" dirty="0" smtClean="0"/>
              <a:t>May be modeled as sets of geo-diverse resources</a:t>
            </a:r>
          </a:p>
          <a:p>
            <a:r>
              <a:rPr lang="en-US" dirty="0" smtClean="0"/>
              <a:t>Contrasts:</a:t>
            </a:r>
          </a:p>
          <a:p>
            <a:pPr lvl="1"/>
            <a:r>
              <a:rPr lang="en-US" dirty="0" smtClean="0"/>
              <a:t>Availability of geo-diversity in electricity prices</a:t>
            </a:r>
          </a:p>
          <a:p>
            <a:pPr lvl="1"/>
            <a:r>
              <a:rPr lang="en-US" dirty="0" smtClean="0"/>
              <a:t>Geo-flexibility in traffic</a:t>
            </a:r>
          </a:p>
          <a:p>
            <a:pPr lvl="1"/>
            <a:r>
              <a:rPr lang="en-US" dirty="0" smtClean="0"/>
              <a:t>Magnitude of transition costs</a:t>
            </a:r>
          </a:p>
        </p:txBody>
      </p:sp>
    </p:spTree>
    <p:extLst>
      <p:ext uri="{BB962C8B-B14F-4D97-AF65-F5344CB8AC3E}">
        <p14:creationId xmlns:p14="http://schemas.microsoft.com/office/powerpoint/2010/main" val="27342703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a:t>Mapping of workload to resources =&gt; Network state</a:t>
            </a:r>
          </a:p>
          <a:p>
            <a:r>
              <a:rPr lang="en-US" dirty="0"/>
              <a:t>Network state has bearing on electricity cost</a:t>
            </a:r>
          </a:p>
          <a:p>
            <a:r>
              <a:rPr lang="en-US" dirty="0"/>
              <a:t>Model electricity cost minimization as an optimal state trajectory </a:t>
            </a:r>
            <a:r>
              <a:rPr lang="en-US" dirty="0" smtClean="0"/>
              <a:t>problem</a:t>
            </a:r>
          </a:p>
          <a:p>
            <a:r>
              <a:rPr lang="en-US" dirty="0" smtClean="0"/>
              <a:t>Showed the problem to be NP-Complete in the two case studies</a:t>
            </a:r>
          </a:p>
          <a:p>
            <a:r>
              <a:rPr lang="en-US" dirty="0" smtClean="0"/>
              <a:t>Studied the sensitivity of the problem to various parameters</a:t>
            </a:r>
            <a:endParaRPr lang="en-US" dirty="0"/>
          </a:p>
          <a:p>
            <a:endParaRPr lang="en-US" dirty="0"/>
          </a:p>
        </p:txBody>
      </p:sp>
    </p:spTree>
    <p:extLst>
      <p:ext uri="{BB962C8B-B14F-4D97-AF65-F5344CB8AC3E}">
        <p14:creationId xmlns:p14="http://schemas.microsoft.com/office/powerpoint/2010/main" val="4257835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Factor in other forms of transition costs:</a:t>
            </a:r>
          </a:p>
          <a:p>
            <a:pPr lvl="1"/>
            <a:r>
              <a:rPr lang="en-US" dirty="0" smtClean="0"/>
              <a:t>Cost of change in latency</a:t>
            </a:r>
          </a:p>
          <a:p>
            <a:pPr lvl="1"/>
            <a:r>
              <a:rPr lang="en-US" dirty="0" smtClean="0"/>
              <a:t>Cost of replication</a:t>
            </a:r>
          </a:p>
          <a:p>
            <a:pPr lvl="1"/>
            <a:r>
              <a:rPr lang="en-US" dirty="0" smtClean="0"/>
              <a:t>Cost of increase in call blocking probability</a:t>
            </a:r>
          </a:p>
          <a:p>
            <a:r>
              <a:rPr lang="en-US" dirty="0" smtClean="0"/>
              <a:t>Implementation on software BTS</a:t>
            </a:r>
          </a:p>
          <a:p>
            <a:r>
              <a:rPr lang="en-US" dirty="0" smtClean="0"/>
              <a:t>Adaptation to recent generations of cellular networks </a:t>
            </a:r>
          </a:p>
          <a:p>
            <a:r>
              <a:rPr lang="en-US" dirty="0"/>
              <a:t>Consider expensive diesel-generated power in cellular </a:t>
            </a:r>
            <a:r>
              <a:rPr lang="en-US" dirty="0" smtClean="0"/>
              <a:t>BTSs</a:t>
            </a:r>
            <a:endParaRPr lang="en-US" dirty="0"/>
          </a:p>
        </p:txBody>
      </p:sp>
    </p:spTree>
    <p:extLst>
      <p:ext uri="{BB962C8B-B14F-4D97-AF65-F5344CB8AC3E}">
        <p14:creationId xmlns:p14="http://schemas.microsoft.com/office/powerpoint/2010/main" val="1851045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1026" name="Picture 2" descr="http://api.ning.com/files/GTT*uiEbDrqF65QG9Z2mOPEep6-UKGEkgedZ8cqwD1wXXPQye*eElgo6dPfVsljM6-gBdiCv2krET6EVCUuukAHmuWZAI6di/goog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447800"/>
            <a:ext cx="3079750" cy="12591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83988" y="1784976"/>
            <a:ext cx="1462260" cy="584775"/>
          </a:xfrm>
          <a:prstGeom prst="rect">
            <a:avLst/>
          </a:prstGeom>
          <a:noFill/>
        </p:spPr>
        <p:txBody>
          <a:bodyPr wrap="none" rtlCol="0">
            <a:spAutoFit/>
          </a:bodyPr>
          <a:lstStyle/>
          <a:p>
            <a:r>
              <a:rPr lang="en-US" sz="3200" dirty="0" smtClean="0"/>
              <a:t>$951 M</a:t>
            </a:r>
            <a:endParaRPr lang="en-US" sz="3200" dirty="0"/>
          </a:p>
        </p:txBody>
      </p:sp>
      <p:sp>
        <p:nvSpPr>
          <p:cNvPr id="5" name="TextBox 4"/>
          <p:cNvSpPr txBox="1"/>
          <p:nvPr/>
        </p:nvSpPr>
        <p:spPr>
          <a:xfrm>
            <a:off x="990600" y="6400800"/>
            <a:ext cx="3441904" cy="369332"/>
          </a:xfrm>
          <a:prstGeom prst="rect">
            <a:avLst/>
          </a:prstGeom>
          <a:noFill/>
        </p:spPr>
        <p:txBody>
          <a:bodyPr wrap="none" rtlCol="0">
            <a:spAutoFit/>
          </a:bodyPr>
          <a:lstStyle/>
          <a:p>
            <a:r>
              <a:rPr lang="en-US" dirty="0" smtClean="0"/>
              <a:t>Source: datacenterknowledge.com</a:t>
            </a:r>
            <a:endParaRPr lang="en-US" dirty="0"/>
          </a:p>
        </p:txBody>
      </p:sp>
      <p:sp>
        <p:nvSpPr>
          <p:cNvPr id="7" name="Right Arrow 6"/>
          <p:cNvSpPr/>
          <p:nvPr/>
        </p:nvSpPr>
        <p:spPr>
          <a:xfrm>
            <a:off x="5334000" y="1931894"/>
            <a:ext cx="609600" cy="292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943600" y="1777425"/>
            <a:ext cx="1462260" cy="584775"/>
          </a:xfrm>
          <a:prstGeom prst="rect">
            <a:avLst/>
          </a:prstGeom>
          <a:noFill/>
        </p:spPr>
        <p:txBody>
          <a:bodyPr wrap="none" rtlCol="0">
            <a:spAutoFit/>
          </a:bodyPr>
          <a:lstStyle/>
          <a:p>
            <a:r>
              <a:rPr lang="en-US" sz="3200" dirty="0" smtClean="0"/>
              <a:t>$143 M</a:t>
            </a:r>
            <a:endParaRPr lang="en-US" sz="3200" dirty="0"/>
          </a:p>
        </p:txBody>
      </p:sp>
      <p:sp>
        <p:nvSpPr>
          <p:cNvPr id="11" name="TextBox 10"/>
          <p:cNvSpPr txBox="1"/>
          <p:nvPr/>
        </p:nvSpPr>
        <p:spPr>
          <a:xfrm>
            <a:off x="981636" y="6399021"/>
            <a:ext cx="3482492" cy="369332"/>
          </a:xfrm>
          <a:prstGeom prst="rect">
            <a:avLst/>
          </a:prstGeom>
          <a:noFill/>
        </p:spPr>
        <p:txBody>
          <a:bodyPr wrap="none" rtlCol="0">
            <a:spAutoFit/>
          </a:bodyPr>
          <a:lstStyle/>
          <a:p>
            <a:r>
              <a:rPr lang="en-US" dirty="0" smtClean="0"/>
              <a:t>Source: Greenberg et. al, CCR 2009</a:t>
            </a:r>
            <a:endParaRPr lang="en-US" dirty="0"/>
          </a:p>
        </p:txBody>
      </p:sp>
      <p:cxnSp>
        <p:nvCxnSpPr>
          <p:cNvPr id="12" name="Straight Connector 11"/>
          <p:cNvCxnSpPr/>
          <p:nvPr/>
        </p:nvCxnSpPr>
        <p:spPr>
          <a:xfrm>
            <a:off x="143435" y="3352800"/>
            <a:ext cx="86868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030" name="Picture 6" descr="https://www.marketbeat.com/logos/telecom-italia-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3657600"/>
            <a:ext cx="3299386" cy="10216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Chart 17"/>
          <p:cNvGraphicFramePr>
            <a:graphicFrameLocks/>
          </p:cNvGraphicFramePr>
          <p:nvPr>
            <p:extLst>
              <p:ext uri="{D42A27DB-BD31-4B8C-83A1-F6EECF244321}">
                <p14:modId xmlns:p14="http://schemas.microsoft.com/office/powerpoint/2010/main" val="273520491"/>
              </p:ext>
            </p:extLst>
          </p:nvPr>
        </p:nvGraphicFramePr>
        <p:xfrm>
          <a:off x="5930153" y="2382164"/>
          <a:ext cx="2900082" cy="1941271"/>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4717276" y="2438400"/>
            <a:ext cx="1441420" cy="369332"/>
          </a:xfrm>
          <a:prstGeom prst="rect">
            <a:avLst/>
          </a:prstGeom>
          <a:noFill/>
        </p:spPr>
        <p:txBody>
          <a:bodyPr wrap="none" rtlCol="0">
            <a:spAutoFit/>
          </a:bodyPr>
          <a:lstStyle/>
          <a:p>
            <a:r>
              <a:rPr lang="en-US" dirty="0" smtClean="0"/>
              <a:t>Electricity Bill</a:t>
            </a:r>
            <a:endParaRPr lang="en-US" dirty="0"/>
          </a:p>
        </p:txBody>
      </p:sp>
      <p:cxnSp>
        <p:nvCxnSpPr>
          <p:cNvPr id="16" name="Straight Arrow Connector 15"/>
          <p:cNvCxnSpPr/>
          <p:nvPr/>
        </p:nvCxnSpPr>
        <p:spPr>
          <a:xfrm>
            <a:off x="6284372" y="2623066"/>
            <a:ext cx="573628" cy="41931"/>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94847" y="1447800"/>
            <a:ext cx="1704056" cy="369332"/>
          </a:xfrm>
          <a:prstGeom prst="rect">
            <a:avLst/>
          </a:prstGeom>
          <a:noFill/>
        </p:spPr>
        <p:txBody>
          <a:bodyPr wrap="none" rtlCol="0">
            <a:spAutoFit/>
          </a:bodyPr>
          <a:lstStyle/>
          <a:p>
            <a:r>
              <a:rPr lang="en-US" dirty="0" smtClean="0">
                <a:solidFill>
                  <a:schemeClr val="accent3">
                    <a:lumMod val="75000"/>
                  </a:schemeClr>
                </a:solidFill>
              </a:rPr>
              <a:t>Annual DC </a:t>
            </a:r>
            <a:r>
              <a:rPr lang="en-US" dirty="0" err="1" smtClean="0">
                <a:solidFill>
                  <a:schemeClr val="accent3">
                    <a:lumMod val="75000"/>
                  </a:schemeClr>
                </a:solidFill>
              </a:rPr>
              <a:t>Opex</a:t>
            </a:r>
            <a:endParaRPr lang="en-US" dirty="0">
              <a:solidFill>
                <a:schemeClr val="accent3">
                  <a:lumMod val="75000"/>
                </a:schemeClr>
              </a:solidFill>
            </a:endParaRPr>
          </a:p>
        </p:txBody>
      </p:sp>
      <p:sp>
        <p:nvSpPr>
          <p:cNvPr id="26" name="TextBox 25"/>
          <p:cNvSpPr txBox="1"/>
          <p:nvPr/>
        </p:nvSpPr>
        <p:spPr>
          <a:xfrm>
            <a:off x="5894294" y="1459468"/>
            <a:ext cx="1567096" cy="369332"/>
          </a:xfrm>
          <a:prstGeom prst="rect">
            <a:avLst/>
          </a:prstGeom>
          <a:noFill/>
        </p:spPr>
        <p:txBody>
          <a:bodyPr wrap="none" rtlCol="0">
            <a:spAutoFit/>
          </a:bodyPr>
          <a:lstStyle/>
          <a:p>
            <a:r>
              <a:rPr lang="en-US" dirty="0" smtClean="0">
                <a:solidFill>
                  <a:srgbClr val="FF0000"/>
                </a:solidFill>
              </a:rPr>
              <a:t>Electricity Cost</a:t>
            </a:r>
            <a:endParaRPr lang="en-US" dirty="0">
              <a:solidFill>
                <a:srgbClr val="FF0000"/>
              </a:solidFill>
            </a:endParaRPr>
          </a:p>
        </p:txBody>
      </p:sp>
      <p:graphicFrame>
        <p:nvGraphicFramePr>
          <p:cNvPr id="27" name="Chart 26"/>
          <p:cNvGraphicFramePr>
            <a:graphicFrameLocks/>
          </p:cNvGraphicFramePr>
          <p:nvPr>
            <p:extLst>
              <p:ext uri="{D42A27DB-BD31-4B8C-83A1-F6EECF244321}">
                <p14:modId xmlns:p14="http://schemas.microsoft.com/office/powerpoint/2010/main" val="721116912"/>
              </p:ext>
            </p:extLst>
          </p:nvPr>
        </p:nvGraphicFramePr>
        <p:xfrm>
          <a:off x="4066386" y="4168421"/>
          <a:ext cx="2743200" cy="211102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8" name="Chart 27"/>
          <p:cNvGraphicFramePr>
            <a:graphicFrameLocks/>
          </p:cNvGraphicFramePr>
          <p:nvPr>
            <p:extLst>
              <p:ext uri="{D42A27DB-BD31-4B8C-83A1-F6EECF244321}">
                <p14:modId xmlns:p14="http://schemas.microsoft.com/office/powerpoint/2010/main" val="2498312455"/>
              </p:ext>
            </p:extLst>
          </p:nvPr>
        </p:nvGraphicFramePr>
        <p:xfrm>
          <a:off x="7010400" y="4419600"/>
          <a:ext cx="1981200" cy="1752599"/>
        </p:xfrm>
        <a:graphic>
          <a:graphicData uri="http://schemas.openxmlformats.org/drawingml/2006/chart">
            <c:chart xmlns:c="http://schemas.openxmlformats.org/drawingml/2006/chart" xmlns:r="http://schemas.openxmlformats.org/officeDocument/2006/relationships" r:id="rId7"/>
          </a:graphicData>
        </a:graphic>
      </p:graphicFrame>
      <p:sp>
        <p:nvSpPr>
          <p:cNvPr id="29" name="TextBox 28"/>
          <p:cNvSpPr txBox="1"/>
          <p:nvPr/>
        </p:nvSpPr>
        <p:spPr>
          <a:xfrm>
            <a:off x="4152613" y="3657600"/>
            <a:ext cx="1441420" cy="369332"/>
          </a:xfrm>
          <a:prstGeom prst="rect">
            <a:avLst/>
          </a:prstGeom>
          <a:noFill/>
        </p:spPr>
        <p:txBody>
          <a:bodyPr wrap="none" rtlCol="0">
            <a:spAutoFit/>
          </a:bodyPr>
          <a:lstStyle/>
          <a:p>
            <a:r>
              <a:rPr lang="en-US" dirty="0" smtClean="0"/>
              <a:t>Electricity Bill</a:t>
            </a:r>
            <a:endParaRPr lang="en-US" dirty="0"/>
          </a:p>
        </p:txBody>
      </p:sp>
      <p:cxnSp>
        <p:nvCxnSpPr>
          <p:cNvPr id="30" name="Straight Arrow Connector 29"/>
          <p:cNvCxnSpPr>
            <a:stCxn id="29" idx="2"/>
          </p:cNvCxnSpPr>
          <p:nvPr/>
        </p:nvCxnSpPr>
        <p:spPr>
          <a:xfrm>
            <a:off x="4873323" y="4026932"/>
            <a:ext cx="155877" cy="32615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36772" y="3657433"/>
            <a:ext cx="1441420" cy="369332"/>
          </a:xfrm>
          <a:prstGeom prst="rect">
            <a:avLst/>
          </a:prstGeom>
          <a:noFill/>
        </p:spPr>
        <p:txBody>
          <a:bodyPr wrap="none" rtlCol="0">
            <a:spAutoFit/>
          </a:bodyPr>
          <a:lstStyle/>
          <a:p>
            <a:r>
              <a:rPr lang="en-US" dirty="0" smtClean="0"/>
              <a:t>Electricity Bill</a:t>
            </a:r>
            <a:endParaRPr lang="en-US" dirty="0"/>
          </a:p>
        </p:txBody>
      </p:sp>
      <p:cxnSp>
        <p:nvCxnSpPr>
          <p:cNvPr id="33" name="Straight Arrow Connector 32"/>
          <p:cNvCxnSpPr/>
          <p:nvPr/>
        </p:nvCxnSpPr>
        <p:spPr>
          <a:xfrm>
            <a:off x="7283158" y="4026932"/>
            <a:ext cx="286814" cy="65231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04363" y="5257800"/>
            <a:ext cx="1253869" cy="584775"/>
          </a:xfrm>
          <a:prstGeom prst="rect">
            <a:avLst/>
          </a:prstGeom>
          <a:noFill/>
        </p:spPr>
        <p:txBody>
          <a:bodyPr wrap="none" rtlCol="0">
            <a:spAutoFit/>
          </a:bodyPr>
          <a:lstStyle/>
          <a:p>
            <a:r>
              <a:rPr lang="en-US" sz="3200" dirty="0" smtClean="0"/>
              <a:t>$81 M</a:t>
            </a:r>
            <a:endParaRPr lang="en-US" sz="3200" dirty="0"/>
          </a:p>
        </p:txBody>
      </p:sp>
      <p:sp>
        <p:nvSpPr>
          <p:cNvPr id="39" name="TextBox 38"/>
          <p:cNvSpPr txBox="1"/>
          <p:nvPr/>
        </p:nvSpPr>
        <p:spPr>
          <a:xfrm>
            <a:off x="1447800" y="4939843"/>
            <a:ext cx="1567096" cy="369332"/>
          </a:xfrm>
          <a:prstGeom prst="rect">
            <a:avLst/>
          </a:prstGeom>
          <a:noFill/>
        </p:spPr>
        <p:txBody>
          <a:bodyPr wrap="none" rtlCol="0">
            <a:spAutoFit/>
          </a:bodyPr>
          <a:lstStyle/>
          <a:p>
            <a:r>
              <a:rPr lang="en-US" dirty="0" smtClean="0">
                <a:solidFill>
                  <a:srgbClr val="FF0000"/>
                </a:solidFill>
              </a:rPr>
              <a:t>Electricity Cost</a:t>
            </a:r>
            <a:endParaRPr lang="en-US" dirty="0">
              <a:solidFill>
                <a:srgbClr val="FF0000"/>
              </a:solidFill>
            </a:endParaRPr>
          </a:p>
        </p:txBody>
      </p:sp>
      <p:sp>
        <p:nvSpPr>
          <p:cNvPr id="40" name="TextBox 39"/>
          <p:cNvSpPr txBox="1"/>
          <p:nvPr/>
        </p:nvSpPr>
        <p:spPr>
          <a:xfrm>
            <a:off x="990600" y="6400800"/>
            <a:ext cx="2062039" cy="369332"/>
          </a:xfrm>
          <a:prstGeom prst="rect">
            <a:avLst/>
          </a:prstGeom>
          <a:noFill/>
        </p:spPr>
        <p:txBody>
          <a:bodyPr wrap="none" rtlCol="0">
            <a:spAutoFit/>
          </a:bodyPr>
          <a:lstStyle/>
          <a:p>
            <a:r>
              <a:rPr lang="en-US" dirty="0" smtClean="0"/>
              <a:t>Source: GREENNETS</a:t>
            </a:r>
            <a:endParaRPr lang="en-US" dirty="0"/>
          </a:p>
        </p:txBody>
      </p:sp>
      <p:sp>
        <p:nvSpPr>
          <p:cNvPr id="35" name="TextBox 34"/>
          <p:cNvSpPr txBox="1"/>
          <p:nvPr/>
        </p:nvSpPr>
        <p:spPr>
          <a:xfrm>
            <a:off x="4876800" y="6182380"/>
            <a:ext cx="4021807" cy="523220"/>
          </a:xfrm>
          <a:prstGeom prst="rect">
            <a:avLst/>
          </a:prstGeom>
          <a:noFill/>
        </p:spPr>
        <p:txBody>
          <a:bodyPr wrap="none" rtlCol="0">
            <a:spAutoFit/>
          </a:bodyPr>
          <a:lstStyle/>
          <a:p>
            <a:r>
              <a:rPr lang="en-US" sz="2800" dirty="0" smtClean="0"/>
              <a:t>Significant electricity costs</a:t>
            </a:r>
            <a:endParaRPr lang="en-US" sz="2800" dirty="0"/>
          </a:p>
        </p:txBody>
      </p:sp>
    </p:spTree>
    <p:extLst>
      <p:ext uri="{BB962C8B-B14F-4D97-AF65-F5344CB8AC3E}">
        <p14:creationId xmlns:p14="http://schemas.microsoft.com/office/powerpoint/2010/main" val="35375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2"/>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33"/>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0"/>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7" grpId="0" animBg="1"/>
      <p:bldP spid="10" grpId="0"/>
      <p:bldP spid="11" grpId="0"/>
      <p:bldP spid="11" grpId="1"/>
      <p:bldGraphic spid="18" grpId="0">
        <p:bldAsOne/>
      </p:bldGraphic>
      <p:bldGraphic spid="18" grpId="1">
        <p:bldAsOne/>
      </p:bldGraphic>
      <p:bldP spid="13" grpId="0"/>
      <p:bldP spid="13" grpId="1"/>
      <p:bldP spid="22" grpId="0"/>
      <p:bldP spid="26" grpId="0"/>
      <p:bldGraphic spid="27" grpId="0">
        <p:bldAsOne/>
      </p:bldGraphic>
      <p:bldGraphic spid="28" grpId="0">
        <p:bldAsOne/>
      </p:bldGraphic>
      <p:bldP spid="29" grpId="0"/>
      <p:bldP spid="29" grpId="1"/>
      <p:bldP spid="32" grpId="0"/>
      <p:bldP spid="32" grpId="1"/>
      <p:bldP spid="38" grpId="0"/>
      <p:bldP spid="39" grpId="0"/>
      <p:bldP spid="40" grpId="0"/>
      <p:bldP spid="40" grpId="1"/>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669028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Papers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Published:</a:t>
            </a:r>
          </a:p>
          <a:p>
            <a:pPr lvl="1"/>
            <a:r>
              <a:rPr lang="en-US" dirty="0" smtClean="0"/>
              <a:t>A simulation study of GELS for Ethernet over WAN, GLOBECOM 2007</a:t>
            </a:r>
          </a:p>
          <a:p>
            <a:pPr lvl="1"/>
            <a:r>
              <a:rPr lang="en-US" dirty="0" smtClean="0"/>
              <a:t>RED-BL: Energy solution for loading data centers, INFOCOM Mini-Conference, 2012</a:t>
            </a:r>
          </a:p>
          <a:p>
            <a:pPr lvl="1"/>
            <a:r>
              <a:rPr lang="en-US" dirty="0" smtClean="0"/>
              <a:t>Electricity cost efficient workload mapping, INFOCOM Computer Communications Workshop, 2013</a:t>
            </a:r>
          </a:p>
          <a:p>
            <a:pPr lvl="1"/>
            <a:r>
              <a:rPr lang="en-US" dirty="0" smtClean="0"/>
              <a:t>Low-Carb: Reducing energy consumption in operational cellular networks, GLOBECOM 2013</a:t>
            </a:r>
          </a:p>
          <a:p>
            <a:pPr lvl="1"/>
            <a:r>
              <a:rPr lang="en-US" dirty="0" smtClean="0"/>
              <a:t>RED-BL: Evaluating dynamic right sizing for data centers, Computer Networks, vol. 72, 2014</a:t>
            </a:r>
          </a:p>
          <a:p>
            <a:r>
              <a:rPr lang="en-US" dirty="0" smtClean="0"/>
              <a:t>Submitted:</a:t>
            </a:r>
          </a:p>
          <a:p>
            <a:pPr lvl="1"/>
            <a:r>
              <a:rPr lang="en-US" dirty="0" smtClean="0"/>
              <a:t>Low-Carb: A practical scheme for improving energy efficiency in cellular networks</a:t>
            </a:r>
          </a:p>
        </p:txBody>
      </p:sp>
    </p:spTree>
    <p:extLst>
      <p:ext uri="{BB962C8B-B14F-4D97-AF65-F5344CB8AC3E}">
        <p14:creationId xmlns:p14="http://schemas.microsoft.com/office/powerpoint/2010/main" val="2970604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noChangeArrowheads="1"/>
          </p:cNvPicPr>
          <p:nvPr/>
        </p:nvPicPr>
        <p:blipFill>
          <a:blip r:embed="rId3" cstate="print"/>
          <a:srcRect/>
          <a:stretch>
            <a:fillRect/>
          </a:stretch>
        </p:blipFill>
        <p:spPr bwMode="auto">
          <a:xfrm>
            <a:off x="2893594" y="2468547"/>
            <a:ext cx="212190" cy="400072"/>
          </a:xfrm>
          <a:prstGeom prst="rect">
            <a:avLst/>
          </a:prstGeom>
          <a:noFill/>
          <a:ln w="9525" algn="in">
            <a:noFill/>
            <a:miter lim="800000"/>
            <a:headEnd/>
            <a:tailEnd/>
          </a:ln>
          <a:effectLst/>
        </p:spPr>
      </p:pic>
      <p:pic>
        <p:nvPicPr>
          <p:cNvPr id="38" name="Picture 37"/>
          <p:cNvPicPr>
            <a:picLocks noChangeAspect="1" noChangeArrowheads="1"/>
          </p:cNvPicPr>
          <p:nvPr/>
        </p:nvPicPr>
        <p:blipFill>
          <a:blip r:embed="rId3" cstate="print"/>
          <a:srcRect/>
          <a:stretch>
            <a:fillRect/>
          </a:stretch>
        </p:blipFill>
        <p:spPr bwMode="auto">
          <a:xfrm>
            <a:off x="4491242" y="3347296"/>
            <a:ext cx="212190" cy="400072"/>
          </a:xfrm>
          <a:prstGeom prst="rect">
            <a:avLst/>
          </a:prstGeom>
          <a:noFill/>
          <a:ln w="9525" algn="in">
            <a:noFill/>
            <a:miter lim="800000"/>
            <a:headEnd/>
            <a:tailEnd/>
          </a:ln>
          <a:effectLst/>
        </p:spPr>
      </p:pic>
      <p:sp>
        <p:nvSpPr>
          <p:cNvPr id="2" name="Title 1"/>
          <p:cNvSpPr>
            <a:spLocks noGrp="1"/>
          </p:cNvSpPr>
          <p:nvPr>
            <p:ph type="title"/>
          </p:nvPr>
        </p:nvSpPr>
        <p:spPr/>
        <p:txBody>
          <a:bodyPr/>
          <a:lstStyle/>
          <a:p>
            <a:r>
              <a:rPr lang="en-US" dirty="0" smtClean="0"/>
              <a:t>Example – Google Search</a:t>
            </a:r>
            <a:endParaRPr lang="en-US" dirty="0"/>
          </a:p>
        </p:txBody>
      </p:sp>
      <p:pic>
        <p:nvPicPr>
          <p:cNvPr id="5" name="Picture 4" descr="usa-outline-map"/>
          <p:cNvPicPr>
            <a:picLocks noChangeAspect="1" noChangeArrowheads="1"/>
          </p:cNvPicPr>
          <p:nvPr/>
        </p:nvPicPr>
        <p:blipFill>
          <a:blip r:embed="rId4" cstate="print"/>
          <a:srcRect/>
          <a:stretch>
            <a:fillRect/>
          </a:stretch>
        </p:blipFill>
        <p:spPr bwMode="auto">
          <a:xfrm>
            <a:off x="2580259" y="1693206"/>
            <a:ext cx="4546540" cy="3071105"/>
          </a:xfrm>
          <a:prstGeom prst="rect">
            <a:avLst/>
          </a:prstGeom>
          <a:noFill/>
          <a:ln w="9525" algn="in">
            <a:noFill/>
            <a:miter lim="800000"/>
            <a:headEnd/>
            <a:tailEnd/>
          </a:ln>
          <a:effectLst/>
        </p:spPr>
      </p:pic>
      <p:pic>
        <p:nvPicPr>
          <p:cNvPr id="7" name="Picture 6" descr="computer_user_icon_button-d1454100927184353777pvx_325[1]"/>
          <p:cNvPicPr>
            <a:picLocks noChangeAspect="1" noChangeArrowheads="1"/>
          </p:cNvPicPr>
          <p:nvPr/>
        </p:nvPicPr>
        <p:blipFill>
          <a:blip r:embed="rId5" cstate="print"/>
          <a:srcRect/>
          <a:stretch>
            <a:fillRect/>
          </a:stretch>
        </p:blipFill>
        <p:spPr bwMode="auto">
          <a:xfrm>
            <a:off x="3023422" y="3201651"/>
            <a:ext cx="534887" cy="582579"/>
          </a:xfrm>
          <a:prstGeom prst="rect">
            <a:avLst/>
          </a:prstGeom>
          <a:noFill/>
          <a:ln w="9525" algn="in">
            <a:noFill/>
            <a:miter lim="800000"/>
            <a:headEnd/>
            <a:tailEnd/>
          </a:ln>
          <a:effectLst/>
        </p:spPr>
      </p:pic>
      <p:pic>
        <p:nvPicPr>
          <p:cNvPr id="8" name="Picture 7" descr="computer_user_icon_button-d1454100927184353777pvx_325[1]"/>
          <p:cNvPicPr>
            <a:picLocks noChangeAspect="1" noChangeArrowheads="1"/>
          </p:cNvPicPr>
          <p:nvPr/>
        </p:nvPicPr>
        <p:blipFill>
          <a:blip r:embed="rId5" cstate="print"/>
          <a:srcRect/>
          <a:stretch>
            <a:fillRect/>
          </a:stretch>
        </p:blipFill>
        <p:spPr bwMode="auto">
          <a:xfrm>
            <a:off x="3290866" y="2036494"/>
            <a:ext cx="534887" cy="582579"/>
          </a:xfrm>
          <a:prstGeom prst="rect">
            <a:avLst/>
          </a:prstGeom>
          <a:noFill/>
          <a:ln w="9525" algn="in">
            <a:noFill/>
            <a:miter lim="800000"/>
            <a:headEnd/>
            <a:tailEnd/>
          </a:ln>
          <a:effectLst/>
        </p:spPr>
      </p:pic>
      <p:pic>
        <p:nvPicPr>
          <p:cNvPr id="9" name="Picture 8" descr="computer_user_icon_button-d1454100927184353777pvx_325[1]"/>
          <p:cNvPicPr>
            <a:picLocks noChangeAspect="1" noChangeArrowheads="1"/>
          </p:cNvPicPr>
          <p:nvPr/>
        </p:nvPicPr>
        <p:blipFill>
          <a:blip r:embed="rId5" cstate="print"/>
          <a:srcRect/>
          <a:stretch>
            <a:fillRect/>
          </a:stretch>
        </p:blipFill>
        <p:spPr bwMode="auto">
          <a:xfrm>
            <a:off x="4360640" y="2327783"/>
            <a:ext cx="534887" cy="582579"/>
          </a:xfrm>
          <a:prstGeom prst="rect">
            <a:avLst/>
          </a:prstGeom>
          <a:noFill/>
          <a:ln w="9525" algn="in">
            <a:noFill/>
            <a:miter lim="800000"/>
            <a:headEnd/>
            <a:tailEnd/>
          </a:ln>
          <a:effectLst/>
        </p:spPr>
      </p:pic>
      <p:pic>
        <p:nvPicPr>
          <p:cNvPr id="10" name="Picture 9" descr="computer_user_icon_button-d1454100927184353777pvx_325[1]"/>
          <p:cNvPicPr>
            <a:picLocks noChangeAspect="1" noChangeArrowheads="1"/>
          </p:cNvPicPr>
          <p:nvPr/>
        </p:nvPicPr>
        <p:blipFill>
          <a:blip r:embed="rId5" cstate="print"/>
          <a:srcRect/>
          <a:stretch>
            <a:fillRect/>
          </a:stretch>
        </p:blipFill>
        <p:spPr bwMode="auto">
          <a:xfrm>
            <a:off x="5965301" y="2910362"/>
            <a:ext cx="534887" cy="582579"/>
          </a:xfrm>
          <a:prstGeom prst="rect">
            <a:avLst/>
          </a:prstGeom>
          <a:noFill/>
          <a:ln w="9525" algn="in">
            <a:noFill/>
            <a:miter lim="800000"/>
            <a:headEnd/>
            <a:tailEnd/>
          </a:ln>
          <a:effectLst/>
        </p:spPr>
      </p:pic>
      <p:pic>
        <p:nvPicPr>
          <p:cNvPr id="11" name="Picture 10" descr="computer_user_icon_button-d1454100927184353777pvx_325[1]"/>
          <p:cNvPicPr>
            <a:picLocks noChangeAspect="1" noChangeArrowheads="1"/>
          </p:cNvPicPr>
          <p:nvPr/>
        </p:nvPicPr>
        <p:blipFill>
          <a:blip r:embed="rId5" cstate="print"/>
          <a:srcRect/>
          <a:stretch>
            <a:fillRect/>
          </a:stretch>
        </p:blipFill>
        <p:spPr bwMode="auto">
          <a:xfrm>
            <a:off x="5430414" y="2910362"/>
            <a:ext cx="534887" cy="582579"/>
          </a:xfrm>
          <a:prstGeom prst="rect">
            <a:avLst/>
          </a:prstGeom>
          <a:noFill/>
          <a:ln w="9525" algn="in">
            <a:noFill/>
            <a:miter lim="800000"/>
            <a:headEnd/>
            <a:tailEnd/>
          </a:ln>
          <a:effectLst/>
        </p:spPr>
      </p:pic>
      <p:pic>
        <p:nvPicPr>
          <p:cNvPr id="12" name="Picture 11"/>
          <p:cNvPicPr>
            <a:picLocks noChangeAspect="1" noChangeArrowheads="1"/>
          </p:cNvPicPr>
          <p:nvPr/>
        </p:nvPicPr>
        <p:blipFill>
          <a:blip r:embed="rId3" cstate="print"/>
          <a:srcRect/>
          <a:stretch>
            <a:fillRect/>
          </a:stretch>
        </p:blipFill>
        <p:spPr bwMode="auto">
          <a:xfrm>
            <a:off x="2889701" y="2473428"/>
            <a:ext cx="212190" cy="400072"/>
          </a:xfrm>
          <a:prstGeom prst="rect">
            <a:avLst/>
          </a:prstGeom>
          <a:noFill/>
          <a:ln w="9525" algn="in">
            <a:noFill/>
            <a:miter lim="800000"/>
            <a:headEnd/>
            <a:tailEnd/>
          </a:ln>
          <a:effectLst/>
        </p:spPr>
      </p:pic>
      <p:pic>
        <p:nvPicPr>
          <p:cNvPr id="13" name="Picture 12"/>
          <p:cNvPicPr>
            <a:picLocks noChangeAspect="1" noChangeArrowheads="1"/>
          </p:cNvPicPr>
          <p:nvPr/>
        </p:nvPicPr>
        <p:blipFill>
          <a:blip r:embed="rId3" cstate="print"/>
          <a:srcRect/>
          <a:stretch>
            <a:fillRect/>
          </a:stretch>
        </p:blipFill>
        <p:spPr bwMode="auto">
          <a:xfrm>
            <a:off x="4494362" y="3347296"/>
            <a:ext cx="212190" cy="400072"/>
          </a:xfrm>
          <a:prstGeom prst="rect">
            <a:avLst/>
          </a:prstGeom>
          <a:noFill/>
          <a:ln w="9525" algn="in">
            <a:noFill/>
            <a:miter lim="800000"/>
            <a:headEnd/>
            <a:tailEnd/>
          </a:ln>
          <a:effectLst/>
        </p:spPr>
      </p:pic>
      <p:pic>
        <p:nvPicPr>
          <p:cNvPr id="14" name="Picture 13"/>
          <p:cNvPicPr>
            <a:picLocks noChangeAspect="1" noChangeArrowheads="1"/>
          </p:cNvPicPr>
          <p:nvPr/>
        </p:nvPicPr>
        <p:blipFill>
          <a:blip r:embed="rId3" cstate="print"/>
          <a:srcRect/>
          <a:stretch>
            <a:fillRect/>
          </a:stretch>
        </p:blipFill>
        <p:spPr bwMode="auto">
          <a:xfrm>
            <a:off x="6099023" y="3784230"/>
            <a:ext cx="212190" cy="400072"/>
          </a:xfrm>
          <a:prstGeom prst="rect">
            <a:avLst/>
          </a:prstGeom>
          <a:noFill/>
          <a:ln w="9525" algn="in">
            <a:noFill/>
            <a:miter lim="800000"/>
            <a:headEnd/>
            <a:tailEnd/>
          </a:ln>
          <a:effectLst/>
        </p:spPr>
      </p:pic>
      <p:pic>
        <p:nvPicPr>
          <p:cNvPr id="15" name="Picture 14" descr="computer_user_icon_button-d1454100927184353777pvx_325[1]"/>
          <p:cNvPicPr>
            <a:picLocks noChangeAspect="1" noChangeArrowheads="1"/>
          </p:cNvPicPr>
          <p:nvPr/>
        </p:nvPicPr>
        <p:blipFill>
          <a:blip r:embed="rId5" cstate="print"/>
          <a:srcRect/>
          <a:stretch>
            <a:fillRect/>
          </a:stretch>
        </p:blipFill>
        <p:spPr bwMode="auto">
          <a:xfrm>
            <a:off x="3772264" y="2677331"/>
            <a:ext cx="534887" cy="582579"/>
          </a:xfrm>
          <a:prstGeom prst="rect">
            <a:avLst/>
          </a:prstGeom>
          <a:noFill/>
          <a:ln w="9525" algn="in">
            <a:noFill/>
            <a:miter lim="800000"/>
            <a:headEnd/>
            <a:tailEnd/>
          </a:ln>
          <a:effectLst/>
        </p:spPr>
      </p:pic>
      <p:sp>
        <p:nvSpPr>
          <p:cNvPr id="16" name="Line 15"/>
          <p:cNvSpPr>
            <a:spLocks noChangeShapeType="1"/>
          </p:cNvSpPr>
          <p:nvPr/>
        </p:nvSpPr>
        <p:spPr bwMode="auto">
          <a:xfrm flipH="1">
            <a:off x="3023422" y="2327783"/>
            <a:ext cx="267444" cy="145645"/>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17" name="Line 16"/>
          <p:cNvSpPr>
            <a:spLocks noChangeShapeType="1"/>
          </p:cNvSpPr>
          <p:nvPr/>
        </p:nvSpPr>
        <p:spPr bwMode="auto">
          <a:xfrm flipH="1" flipV="1">
            <a:off x="2956561" y="2892157"/>
            <a:ext cx="334304" cy="309495"/>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18" name="Line 17"/>
          <p:cNvSpPr>
            <a:spLocks noChangeShapeType="1"/>
          </p:cNvSpPr>
          <p:nvPr/>
        </p:nvSpPr>
        <p:spPr bwMode="auto">
          <a:xfrm>
            <a:off x="4628083" y="2910362"/>
            <a:ext cx="0" cy="436934"/>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19" name="Line 18"/>
          <p:cNvSpPr>
            <a:spLocks noChangeShapeType="1"/>
          </p:cNvSpPr>
          <p:nvPr/>
        </p:nvSpPr>
        <p:spPr bwMode="auto">
          <a:xfrm>
            <a:off x="5831579" y="3492941"/>
            <a:ext cx="267444" cy="436934"/>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 name="Line 19"/>
          <p:cNvSpPr>
            <a:spLocks noChangeShapeType="1"/>
          </p:cNvSpPr>
          <p:nvPr/>
        </p:nvSpPr>
        <p:spPr bwMode="auto">
          <a:xfrm>
            <a:off x="6232744" y="3492941"/>
            <a:ext cx="0" cy="291289"/>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 name="Line 20"/>
          <p:cNvSpPr>
            <a:spLocks noChangeShapeType="1"/>
          </p:cNvSpPr>
          <p:nvPr/>
        </p:nvSpPr>
        <p:spPr bwMode="auto">
          <a:xfrm>
            <a:off x="4299774" y="3197634"/>
            <a:ext cx="255454" cy="299325"/>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2" name="Rectangle 21"/>
          <p:cNvSpPr>
            <a:spLocks noChangeArrowheads="1"/>
          </p:cNvSpPr>
          <p:nvPr/>
        </p:nvSpPr>
        <p:spPr bwMode="auto">
          <a:xfrm>
            <a:off x="2281958" y="1676400"/>
            <a:ext cx="4880844" cy="34226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23" name="Rounded Rectangular Callout 22"/>
          <p:cNvSpPr/>
          <p:nvPr/>
        </p:nvSpPr>
        <p:spPr>
          <a:xfrm>
            <a:off x="762000" y="1676400"/>
            <a:ext cx="1447800" cy="381000"/>
          </a:xfrm>
          <a:prstGeom prst="wedgeRoundRectCallout">
            <a:avLst>
              <a:gd name="adj1" fmla="val 94220"/>
              <a:gd name="adj2" fmla="val 165885"/>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a:t>
            </a:r>
            <a:endParaRPr lang="en-US" dirty="0"/>
          </a:p>
        </p:txBody>
      </p:sp>
      <p:sp>
        <p:nvSpPr>
          <p:cNvPr id="25" name="Rounded Rectangular Callout 24"/>
          <p:cNvSpPr/>
          <p:nvPr/>
        </p:nvSpPr>
        <p:spPr>
          <a:xfrm>
            <a:off x="6443447" y="2137283"/>
            <a:ext cx="762000" cy="381000"/>
          </a:xfrm>
          <a:prstGeom prst="wedgeRoundRectCallout">
            <a:avLst>
              <a:gd name="adj1" fmla="val -59602"/>
              <a:gd name="adj2" fmla="val 19911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29" name="TextBox 28"/>
          <p:cNvSpPr txBox="1"/>
          <p:nvPr/>
        </p:nvSpPr>
        <p:spPr>
          <a:xfrm>
            <a:off x="6040672" y="3813248"/>
            <a:ext cx="301686"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
        <p:nvSpPr>
          <p:cNvPr id="6" name="TextBox 5"/>
          <p:cNvSpPr txBox="1"/>
          <p:nvPr/>
        </p:nvSpPr>
        <p:spPr>
          <a:xfrm>
            <a:off x="3109413" y="5486400"/>
            <a:ext cx="2986587" cy="461665"/>
          </a:xfrm>
          <a:prstGeom prst="rect">
            <a:avLst/>
          </a:prstGeom>
          <a:noFill/>
        </p:spPr>
        <p:txBody>
          <a:bodyPr wrap="none" rtlCol="0">
            <a:spAutoFit/>
          </a:bodyPr>
          <a:lstStyle/>
          <a:p>
            <a:r>
              <a:rPr lang="en-US" sz="2400" dirty="0" smtClean="0"/>
              <a:t>Can we do any better?</a:t>
            </a:r>
            <a:endParaRPr lang="en-US" sz="2400" dirty="0"/>
          </a:p>
        </p:txBody>
      </p:sp>
      <p:sp>
        <p:nvSpPr>
          <p:cNvPr id="24" name="TextBox 23"/>
          <p:cNvSpPr txBox="1"/>
          <p:nvPr/>
        </p:nvSpPr>
        <p:spPr>
          <a:xfrm>
            <a:off x="3023208" y="1143000"/>
            <a:ext cx="3453792" cy="461665"/>
          </a:xfrm>
          <a:prstGeom prst="rect">
            <a:avLst/>
          </a:prstGeom>
          <a:noFill/>
        </p:spPr>
        <p:txBody>
          <a:bodyPr wrap="square" rtlCol="0">
            <a:spAutoFit/>
          </a:bodyPr>
          <a:lstStyle/>
          <a:p>
            <a:r>
              <a:rPr lang="en-US" sz="2400" dirty="0" smtClean="0"/>
              <a:t>Electricity Price Diversity</a:t>
            </a:r>
            <a:endParaRPr lang="en-US" sz="2400" dirty="0"/>
          </a:p>
        </p:txBody>
      </p:sp>
      <p:sp>
        <p:nvSpPr>
          <p:cNvPr id="33" name="TextBox 32"/>
          <p:cNvSpPr txBox="1"/>
          <p:nvPr/>
        </p:nvSpPr>
        <p:spPr>
          <a:xfrm>
            <a:off x="1442472" y="5791200"/>
            <a:ext cx="6939528" cy="523220"/>
          </a:xfrm>
          <a:prstGeom prst="rect">
            <a:avLst/>
          </a:prstGeom>
          <a:noFill/>
        </p:spPr>
        <p:txBody>
          <a:bodyPr wrap="none" rtlCol="0">
            <a:spAutoFit/>
          </a:bodyPr>
          <a:lstStyle/>
          <a:p>
            <a:r>
              <a:rPr lang="en-US" sz="2800" dirty="0" smtClean="0"/>
              <a:t>Where would you like to conserve the energy?</a:t>
            </a:r>
            <a:endParaRPr lang="en-US" sz="2800" dirty="0"/>
          </a:p>
        </p:txBody>
      </p:sp>
      <p:sp>
        <p:nvSpPr>
          <p:cNvPr id="3" name="Rounded Rectangular Callout 2"/>
          <p:cNvSpPr/>
          <p:nvPr/>
        </p:nvSpPr>
        <p:spPr>
          <a:xfrm>
            <a:off x="4706552" y="1458499"/>
            <a:ext cx="2608648" cy="621459"/>
          </a:xfrm>
          <a:prstGeom prst="wedgeRoundRectCallout">
            <a:avLst>
              <a:gd name="adj1" fmla="val -51079"/>
              <a:gd name="adj2" fmla="val 2640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Equipment incurring idle power consumption</a:t>
            </a:r>
            <a:endParaRPr lang="en-US" dirty="0"/>
          </a:p>
        </p:txBody>
      </p:sp>
      <p:sp>
        <p:nvSpPr>
          <p:cNvPr id="36" name="Rounded Rectangular Callout 35"/>
          <p:cNvSpPr/>
          <p:nvPr/>
        </p:nvSpPr>
        <p:spPr>
          <a:xfrm>
            <a:off x="307749" y="1143000"/>
            <a:ext cx="2688047" cy="537219"/>
          </a:xfrm>
          <a:prstGeom prst="wedgeRoundRectCallout">
            <a:avLst>
              <a:gd name="adj1" fmla="val 48128"/>
              <a:gd name="adj2" fmla="val 2486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Equipment incurring idle power consumption</a:t>
            </a:r>
            <a:endParaRPr lang="en-US" dirty="0"/>
          </a:p>
        </p:txBody>
      </p:sp>
      <p:sp>
        <p:nvSpPr>
          <p:cNvPr id="34" name="TextBox 33"/>
          <p:cNvSpPr txBox="1"/>
          <p:nvPr/>
        </p:nvSpPr>
        <p:spPr>
          <a:xfrm>
            <a:off x="1840106" y="5069775"/>
            <a:ext cx="6618094" cy="830997"/>
          </a:xfrm>
          <a:prstGeom prst="rect">
            <a:avLst/>
          </a:prstGeom>
          <a:noFill/>
        </p:spPr>
        <p:txBody>
          <a:bodyPr wrap="none" rtlCol="0">
            <a:spAutoFit/>
          </a:bodyPr>
          <a:lstStyle/>
          <a:p>
            <a:r>
              <a:rPr lang="en-US" sz="2400" dirty="0" smtClean="0"/>
              <a:t>Resource Pruning (RP)</a:t>
            </a:r>
          </a:p>
          <a:p>
            <a:r>
              <a:rPr lang="en-US" sz="2400" dirty="0" smtClean="0"/>
              <a:t>Deactivate idle equipment to reduce electricity cost</a:t>
            </a:r>
            <a:endParaRPr lang="en-US" sz="2400" dirty="0"/>
          </a:p>
        </p:txBody>
      </p:sp>
      <p:pic>
        <p:nvPicPr>
          <p:cNvPr id="40" name="Picture 39"/>
          <p:cNvPicPr>
            <a:picLocks noChangeAspect="1" noChangeArrowheads="1"/>
          </p:cNvPicPr>
          <p:nvPr/>
        </p:nvPicPr>
        <p:blipFill>
          <a:blip r:embed="rId3" cstate="print"/>
          <a:srcRect/>
          <a:stretch>
            <a:fillRect/>
          </a:stretch>
        </p:blipFill>
        <p:spPr bwMode="auto">
          <a:xfrm>
            <a:off x="4488894" y="3345346"/>
            <a:ext cx="212190" cy="400072"/>
          </a:xfrm>
          <a:prstGeom prst="rect">
            <a:avLst/>
          </a:prstGeom>
          <a:noFill/>
          <a:ln w="9525" algn="in">
            <a:noFill/>
            <a:miter lim="800000"/>
            <a:headEnd/>
            <a:tailEnd/>
          </a:ln>
          <a:effectLst/>
        </p:spPr>
      </p:pic>
      <p:sp>
        <p:nvSpPr>
          <p:cNvPr id="26" name="TextBox 25"/>
          <p:cNvSpPr txBox="1"/>
          <p:nvPr/>
        </p:nvSpPr>
        <p:spPr>
          <a:xfrm>
            <a:off x="4424285" y="3376552"/>
            <a:ext cx="301686" cy="369332"/>
          </a:xfrm>
          <a:prstGeom prst="rect">
            <a:avLst/>
          </a:prstGeom>
          <a:noFill/>
        </p:spPr>
        <p:txBody>
          <a:bodyPr wrap="none" rtlCol="0">
            <a:spAutoFit/>
          </a:bodyPr>
          <a:lstStyle/>
          <a:p>
            <a:r>
              <a:rPr lang="en-US" dirty="0" smtClean="0">
                <a:solidFill>
                  <a:schemeClr val="bg1"/>
                </a:solidFill>
              </a:rPr>
              <a:t>2</a:t>
            </a:r>
            <a:endParaRPr lang="en-US" dirty="0">
              <a:solidFill>
                <a:schemeClr val="bg1"/>
              </a:solidFill>
            </a:endParaRPr>
          </a:p>
        </p:txBody>
      </p:sp>
      <p:pic>
        <p:nvPicPr>
          <p:cNvPr id="41" name="Picture 40"/>
          <p:cNvPicPr>
            <a:picLocks noChangeAspect="1" noChangeArrowheads="1"/>
          </p:cNvPicPr>
          <p:nvPr/>
        </p:nvPicPr>
        <p:blipFill>
          <a:blip r:embed="rId3" cstate="print"/>
          <a:srcRect/>
          <a:stretch>
            <a:fillRect/>
          </a:stretch>
        </p:blipFill>
        <p:spPr bwMode="auto">
          <a:xfrm>
            <a:off x="2883724" y="2479966"/>
            <a:ext cx="212190" cy="400072"/>
          </a:xfrm>
          <a:prstGeom prst="rect">
            <a:avLst/>
          </a:prstGeom>
          <a:noFill/>
          <a:ln w="9525" algn="in">
            <a:noFill/>
            <a:miter lim="800000"/>
            <a:headEnd/>
            <a:tailEnd/>
          </a:ln>
          <a:effectLst/>
        </p:spPr>
      </p:pic>
      <p:sp>
        <p:nvSpPr>
          <p:cNvPr id="4" name="TextBox 3"/>
          <p:cNvSpPr txBox="1"/>
          <p:nvPr/>
        </p:nvSpPr>
        <p:spPr>
          <a:xfrm>
            <a:off x="2817212" y="2510706"/>
            <a:ext cx="301686" cy="369332"/>
          </a:xfrm>
          <a:prstGeom prst="rect">
            <a:avLst/>
          </a:prstGeom>
          <a:noFill/>
        </p:spPr>
        <p:txBody>
          <a:bodyPr wrap="none" rtlCol="0">
            <a:spAutoFit/>
          </a:bodyPr>
          <a:lstStyle/>
          <a:p>
            <a:r>
              <a:rPr lang="en-US" dirty="0" smtClean="0">
                <a:solidFill>
                  <a:schemeClr val="bg1"/>
                </a:solidFill>
              </a:rPr>
              <a:t>1</a:t>
            </a:r>
            <a:endParaRPr lang="en-US" dirty="0">
              <a:solidFill>
                <a:schemeClr val="bg1"/>
              </a:solidFill>
            </a:endParaRPr>
          </a:p>
        </p:txBody>
      </p:sp>
      <p:sp>
        <p:nvSpPr>
          <p:cNvPr id="42" name="Rounded Rectangular Callout 41"/>
          <p:cNvSpPr/>
          <p:nvPr/>
        </p:nvSpPr>
        <p:spPr>
          <a:xfrm>
            <a:off x="1902292" y="2041575"/>
            <a:ext cx="880284" cy="413525"/>
          </a:xfrm>
          <a:prstGeom prst="wedgeRoundRectCallout">
            <a:avLst>
              <a:gd name="adj1" fmla="val 56686"/>
              <a:gd name="adj2" fmla="val 1285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$0.32</a:t>
            </a:r>
            <a:endParaRPr lang="en-US" dirty="0"/>
          </a:p>
        </p:txBody>
      </p:sp>
      <p:sp>
        <p:nvSpPr>
          <p:cNvPr id="43" name="Rounded Rectangular Callout 42"/>
          <p:cNvSpPr/>
          <p:nvPr/>
        </p:nvSpPr>
        <p:spPr>
          <a:xfrm>
            <a:off x="4722380" y="2715304"/>
            <a:ext cx="880284" cy="413525"/>
          </a:xfrm>
          <a:prstGeom prst="wedgeRoundRectCallout">
            <a:avLst>
              <a:gd name="adj1" fmla="val -50290"/>
              <a:gd name="adj2" fmla="val 1219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$0.13</a:t>
            </a:r>
            <a:endParaRPr lang="en-US" dirty="0"/>
          </a:p>
        </p:txBody>
      </p:sp>
      <p:sp>
        <p:nvSpPr>
          <p:cNvPr id="44" name="Rounded Rectangular Callout 43"/>
          <p:cNvSpPr/>
          <p:nvPr/>
        </p:nvSpPr>
        <p:spPr>
          <a:xfrm>
            <a:off x="6342358" y="3104541"/>
            <a:ext cx="880284" cy="413525"/>
          </a:xfrm>
          <a:prstGeom prst="wedgeRoundRectCallout">
            <a:avLst>
              <a:gd name="adj1" fmla="val -50290"/>
              <a:gd name="adj2" fmla="val 1219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$0.25</a:t>
            </a:r>
            <a:endParaRPr lang="en-US" dirty="0"/>
          </a:p>
        </p:txBody>
      </p:sp>
      <p:sp>
        <p:nvSpPr>
          <p:cNvPr id="46" name="Line 16"/>
          <p:cNvSpPr>
            <a:spLocks noChangeShapeType="1"/>
          </p:cNvSpPr>
          <p:nvPr/>
        </p:nvSpPr>
        <p:spPr bwMode="auto">
          <a:xfrm flipH="1">
            <a:off x="4701084" y="3228758"/>
            <a:ext cx="901580" cy="158968"/>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7" name="Line 16"/>
          <p:cNvSpPr>
            <a:spLocks noChangeShapeType="1"/>
          </p:cNvSpPr>
          <p:nvPr/>
        </p:nvSpPr>
        <p:spPr bwMode="auto">
          <a:xfrm flipH="1">
            <a:off x="4725971" y="3381158"/>
            <a:ext cx="1446229" cy="136908"/>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8" name="TextBox 47"/>
          <p:cNvSpPr txBox="1"/>
          <p:nvPr/>
        </p:nvSpPr>
        <p:spPr>
          <a:xfrm>
            <a:off x="1856931" y="5798403"/>
            <a:ext cx="4900701" cy="830997"/>
          </a:xfrm>
          <a:prstGeom prst="rect">
            <a:avLst/>
          </a:prstGeom>
          <a:noFill/>
        </p:spPr>
        <p:txBody>
          <a:bodyPr wrap="none" rtlCol="0">
            <a:spAutoFit/>
          </a:bodyPr>
          <a:lstStyle/>
          <a:p>
            <a:r>
              <a:rPr lang="en-US" sz="2400" dirty="0" smtClean="0"/>
              <a:t>Workload Relocation (WR):</a:t>
            </a:r>
          </a:p>
          <a:p>
            <a:r>
              <a:rPr lang="en-US" sz="2400" dirty="0" smtClean="0"/>
              <a:t>Handle workload at cheaper locations</a:t>
            </a:r>
            <a:endParaRPr lang="en-US" sz="2400" dirty="0"/>
          </a:p>
        </p:txBody>
      </p:sp>
    </p:spTree>
    <p:extLst>
      <p:ext uri="{BB962C8B-B14F-4D97-AF65-F5344CB8AC3E}">
        <p14:creationId xmlns:p14="http://schemas.microsoft.com/office/powerpoint/2010/main" val="183499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6"/>
                                        </p:tgtEl>
                                        <p:attrNameLst>
                                          <p:attrName>style.visibility</p:attrName>
                                        </p:attrNameLst>
                                      </p:cBhvr>
                                      <p:to>
                                        <p:strVal val="hidden"/>
                                      </p:to>
                                    </p:set>
                                  </p:childTnLst>
                                </p:cTn>
                              </p:par>
                              <p:par>
                                <p:cTn id="49" presetID="3" presetClass="emph" presetSubtype="2" fill="hold" grpId="1" nodeType="withEffect">
                                  <p:stCondLst>
                                    <p:cond delay="0"/>
                                  </p:stCondLst>
                                  <p:childTnLst>
                                    <p:animClr clrSpc="rgb" dir="cw">
                                      <p:cBhvr override="childStyle">
                                        <p:cTn id="50" dur="2000" fill="hold"/>
                                        <p:tgtEl>
                                          <p:spTgt spid="26"/>
                                        </p:tgtEl>
                                        <p:attrNameLst>
                                          <p:attrName>style.color</p:attrName>
                                        </p:attrNameLst>
                                      </p:cBhvr>
                                      <p:to>
                                        <a:schemeClr val="tx1"/>
                                      </p:to>
                                    </p:animClr>
                                  </p:childTnLst>
                                </p:cTn>
                              </p:par>
                              <p:par>
                                <p:cTn id="51" presetID="3" presetClass="emph" presetSubtype="2" fill="hold" grpId="1" nodeType="withEffect">
                                  <p:stCondLst>
                                    <p:cond delay="0"/>
                                  </p:stCondLst>
                                  <p:childTnLst>
                                    <p:animClr clrSpc="rgb" dir="cw">
                                      <p:cBhvr override="childStyle">
                                        <p:cTn id="52" dur="2000" fill="hold"/>
                                        <p:tgtEl>
                                          <p:spTgt spid="4"/>
                                        </p:tgtEl>
                                        <p:attrNameLst>
                                          <p:attrName>style.color</p:attrName>
                                        </p:attrNameLst>
                                      </p:cBhvr>
                                      <p:to>
                                        <a:schemeClr val="tx1"/>
                                      </p:to>
                                    </p:animClr>
                                  </p:childTnLst>
                                </p:cTn>
                              </p:par>
                              <p:par>
                                <p:cTn id="53" presetID="9" presetClass="emph" presetSubtype="0" nodeType="withEffect">
                                  <p:stCondLst>
                                    <p:cond delay="0"/>
                                  </p:stCondLst>
                                  <p:childTnLst>
                                    <p:set>
                                      <p:cBhvr rctx="PPT">
                                        <p:cTn id="54" dur="indefinite"/>
                                        <p:tgtEl>
                                          <p:spTgt spid="13"/>
                                        </p:tgtEl>
                                        <p:attrNameLst>
                                          <p:attrName>style.opacity</p:attrName>
                                        </p:attrNameLst>
                                      </p:cBhvr>
                                      <p:to>
                                        <p:strVal val="0.5"/>
                                      </p:to>
                                    </p:set>
                                    <p:animEffect filter="image" prLst="opacity: 0.5">
                                      <p:cBhvr rctx="IE">
                                        <p:cTn id="55" dur="indefinite"/>
                                        <p:tgtEl>
                                          <p:spTgt spid="13"/>
                                        </p:tgtEl>
                                      </p:cBhvr>
                                    </p:animEffect>
                                  </p:childTnLst>
                                </p:cTn>
                              </p:par>
                              <p:par>
                                <p:cTn id="56" presetID="9" presetClass="emph" presetSubtype="0" nodeType="withEffect">
                                  <p:stCondLst>
                                    <p:cond delay="0"/>
                                  </p:stCondLst>
                                  <p:childTnLst>
                                    <p:set>
                                      <p:cBhvr rctx="PPT">
                                        <p:cTn id="57" dur="indefinite"/>
                                        <p:tgtEl>
                                          <p:spTgt spid="12"/>
                                        </p:tgtEl>
                                        <p:attrNameLst>
                                          <p:attrName>style.opacity</p:attrName>
                                        </p:attrNameLst>
                                      </p:cBhvr>
                                      <p:to>
                                        <p:strVal val="0.5"/>
                                      </p:to>
                                    </p:set>
                                    <p:animEffect filter="image" prLst="opacity: 0.5">
                                      <p:cBhvr rctx="IE">
                                        <p:cTn id="58" dur="indefinite"/>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4"/>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3" presetClass="emph" presetSubtype="2" fill="hold" grpId="2" nodeType="withEffect">
                                  <p:stCondLst>
                                    <p:cond delay="0"/>
                                  </p:stCondLst>
                                  <p:childTnLst>
                                    <p:animClr clrSpc="rgb" dir="cw">
                                      <p:cBhvr override="childStyle">
                                        <p:cTn id="78" dur="2000" fill="hold"/>
                                        <p:tgtEl>
                                          <p:spTgt spid="26"/>
                                        </p:tgtEl>
                                        <p:attrNameLst>
                                          <p:attrName>style.color</p:attrName>
                                        </p:attrNameLst>
                                      </p:cBhvr>
                                      <p:to>
                                        <a:schemeClr val="bg1"/>
                                      </p:to>
                                    </p:animClr>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childTnLst>
                                </p:cTn>
                              </p:par>
                              <p:par>
                                <p:cTn id="91" presetID="3" presetClass="emph" presetSubtype="2" fill="hold" grpId="2" nodeType="withEffect">
                                  <p:stCondLst>
                                    <p:cond delay="0"/>
                                  </p:stCondLst>
                                  <p:childTnLst>
                                    <p:animClr clrSpc="rgb" dir="cw">
                                      <p:cBhvr override="childStyle">
                                        <p:cTn id="92" dur="2000" fill="hold"/>
                                        <p:tgtEl>
                                          <p:spTgt spid="4"/>
                                        </p:tgtEl>
                                        <p:attrNameLst>
                                          <p:attrName>style.color</p:attrName>
                                        </p:attrNameLst>
                                      </p:cBhvr>
                                      <p:to>
                                        <a:schemeClr val="bg1"/>
                                      </p:to>
                                    </p:animClr>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6"/>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15"/>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1"/>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8"/>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8"/>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7"/>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6"/>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7"/>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3"/>
                                        </p:tgtEl>
                                        <p:attrNameLst>
                                          <p:attrName>style.visibility</p:attrName>
                                        </p:attrNameLst>
                                      </p:cBhvr>
                                      <p:to>
                                        <p:strVal val="visible"/>
                                      </p:to>
                                    </p:set>
                                  </p:childTnLst>
                                </p:cTn>
                              </p:par>
                              <p:par>
                                <p:cTn id="123" presetID="1" presetClass="entr" presetSubtype="0" fill="hold" grpId="1" nodeType="withEffect">
                                  <p:stCondLst>
                                    <p:cond delay="0"/>
                                  </p:stCondLst>
                                  <p:childTnLst>
                                    <p:set>
                                      <p:cBhvr>
                                        <p:cTn id="124" dur="1" fill="hold">
                                          <p:stCondLst>
                                            <p:cond delay="0"/>
                                          </p:stCondLst>
                                        </p:cTn>
                                        <p:tgtEl>
                                          <p:spTgt spid="42"/>
                                        </p:tgtEl>
                                        <p:attrNameLst>
                                          <p:attrName>style.visibility</p:attrName>
                                        </p:attrNameLst>
                                      </p:cBhvr>
                                      <p:to>
                                        <p:strVal val="visible"/>
                                      </p:to>
                                    </p:set>
                                  </p:childTnLst>
                                </p:cTn>
                              </p:par>
                              <p:par>
                                <p:cTn id="125" presetID="1" presetClass="entr" presetSubtype="0" fill="hold" grpId="1" nodeType="withEffect">
                                  <p:stCondLst>
                                    <p:cond delay="0"/>
                                  </p:stCondLst>
                                  <p:childTnLst>
                                    <p:set>
                                      <p:cBhvr>
                                        <p:cTn id="126" dur="1" fill="hold">
                                          <p:stCondLst>
                                            <p:cond delay="0"/>
                                          </p:stCondLst>
                                        </p:cTn>
                                        <p:tgtEl>
                                          <p:spTgt spid="4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9" presetClass="emph" presetSubtype="0" fill="hold" grpId="2" nodeType="clickEffect">
                                  <p:stCondLst>
                                    <p:cond delay="0"/>
                                  </p:stCondLst>
                                  <p:childTnLst>
                                    <p:animClr clrSpc="rgb" dir="cw">
                                      <p:cBhvr override="childStyle">
                                        <p:cTn id="134" dur="500" fill="hold"/>
                                        <p:tgtEl>
                                          <p:spTgt spid="44"/>
                                        </p:tgtEl>
                                        <p:attrNameLst>
                                          <p:attrName>style.color</p:attrName>
                                        </p:attrNameLst>
                                      </p:cBhvr>
                                      <p:to>
                                        <a:schemeClr val="accent2"/>
                                      </p:to>
                                    </p:animClr>
                                    <p:animClr clrSpc="rgb" dir="cw">
                                      <p:cBhvr>
                                        <p:cTn id="135" dur="500" fill="hold"/>
                                        <p:tgtEl>
                                          <p:spTgt spid="44"/>
                                        </p:tgtEl>
                                        <p:attrNameLst>
                                          <p:attrName>fillcolor</p:attrName>
                                        </p:attrNameLst>
                                      </p:cBhvr>
                                      <p:to>
                                        <a:schemeClr val="accent2"/>
                                      </p:to>
                                    </p:animClr>
                                    <p:set>
                                      <p:cBhvr>
                                        <p:cTn id="136" dur="500" fill="hold"/>
                                        <p:tgtEl>
                                          <p:spTgt spid="44"/>
                                        </p:tgtEl>
                                        <p:attrNameLst>
                                          <p:attrName>fill.type</p:attrName>
                                        </p:attrNameLst>
                                      </p:cBhvr>
                                      <p:to>
                                        <p:strVal val="solid"/>
                                      </p:to>
                                    </p:set>
                                    <p:set>
                                      <p:cBhvr>
                                        <p:cTn id="137" dur="500" fill="hold"/>
                                        <p:tgtEl>
                                          <p:spTgt spid="44"/>
                                        </p:tgtEl>
                                        <p:attrNameLst>
                                          <p:attrName>fill.on</p:attrName>
                                        </p:attrNameLst>
                                      </p:cBhvr>
                                      <p:to>
                                        <p:strVal val="true"/>
                                      </p:to>
                                    </p:set>
                                  </p:childTnLst>
                                </p:cTn>
                              </p:par>
                              <p:par>
                                <p:cTn id="138" presetID="19" presetClass="emph" presetSubtype="0" fill="hold" grpId="2" nodeType="withEffect">
                                  <p:stCondLst>
                                    <p:cond delay="0"/>
                                  </p:stCondLst>
                                  <p:childTnLst>
                                    <p:animClr clrSpc="rgb" dir="cw">
                                      <p:cBhvr override="childStyle">
                                        <p:cTn id="139" dur="500" fill="hold"/>
                                        <p:tgtEl>
                                          <p:spTgt spid="42"/>
                                        </p:tgtEl>
                                        <p:attrNameLst>
                                          <p:attrName>style.color</p:attrName>
                                        </p:attrNameLst>
                                      </p:cBhvr>
                                      <p:to>
                                        <a:schemeClr val="accent2"/>
                                      </p:to>
                                    </p:animClr>
                                    <p:animClr clrSpc="rgb" dir="cw">
                                      <p:cBhvr>
                                        <p:cTn id="140" dur="500" fill="hold"/>
                                        <p:tgtEl>
                                          <p:spTgt spid="42"/>
                                        </p:tgtEl>
                                        <p:attrNameLst>
                                          <p:attrName>fillcolor</p:attrName>
                                        </p:attrNameLst>
                                      </p:cBhvr>
                                      <p:to>
                                        <a:schemeClr val="accent2"/>
                                      </p:to>
                                    </p:animClr>
                                    <p:set>
                                      <p:cBhvr>
                                        <p:cTn id="141" dur="500" fill="hold"/>
                                        <p:tgtEl>
                                          <p:spTgt spid="42"/>
                                        </p:tgtEl>
                                        <p:attrNameLst>
                                          <p:attrName>fill.type</p:attrName>
                                        </p:attrNameLst>
                                      </p:cBhvr>
                                      <p:to>
                                        <p:strVal val="solid"/>
                                      </p:to>
                                    </p:set>
                                    <p:set>
                                      <p:cBhvr>
                                        <p:cTn id="142" dur="500" fill="hold"/>
                                        <p:tgtEl>
                                          <p:spTgt spid="42"/>
                                        </p:tgtEl>
                                        <p:attrNameLst>
                                          <p:attrName>fill.on</p:attrName>
                                        </p:attrNameLst>
                                      </p:cBhvr>
                                      <p:to>
                                        <p:strVal val="true"/>
                                      </p:to>
                                    </p:set>
                                  </p:childTnLst>
                                </p:cTn>
                              </p:par>
                              <p:par>
                                <p:cTn id="143" presetID="3" presetClass="emph" presetSubtype="2" fill="hold" grpId="3" nodeType="withEffect">
                                  <p:stCondLst>
                                    <p:cond delay="0"/>
                                  </p:stCondLst>
                                  <p:childTnLst>
                                    <p:animClr clrSpc="rgb" dir="cw">
                                      <p:cBhvr override="childStyle">
                                        <p:cTn id="144" dur="1500" fill="hold"/>
                                        <p:tgtEl>
                                          <p:spTgt spid="42"/>
                                        </p:tgtEl>
                                        <p:attrNameLst>
                                          <p:attrName>style.color</p:attrName>
                                        </p:attrNameLst>
                                      </p:cBhvr>
                                      <p:to>
                                        <a:schemeClr val="bg1"/>
                                      </p:to>
                                    </p:animClr>
                                  </p:childTnLst>
                                </p:cTn>
                              </p:par>
                              <p:par>
                                <p:cTn id="145" presetID="3" presetClass="emph" presetSubtype="2" fill="hold" grpId="3" nodeType="withEffect">
                                  <p:stCondLst>
                                    <p:cond delay="0"/>
                                  </p:stCondLst>
                                  <p:childTnLst>
                                    <p:animClr clrSpc="rgb" dir="cw">
                                      <p:cBhvr override="childStyle">
                                        <p:cTn id="146" dur="2000" fill="hold"/>
                                        <p:tgtEl>
                                          <p:spTgt spid="44"/>
                                        </p:tgtEl>
                                        <p:attrNameLst>
                                          <p:attrName>style.color</p:attrName>
                                        </p:attrNameLst>
                                      </p:cBhvr>
                                      <p:to>
                                        <a:schemeClr val="bg1"/>
                                      </p:to>
                                    </p:animClr>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33"/>
                                        </p:tgtEl>
                                        <p:attrNameLst>
                                          <p:attrName>style.visibility</p:attrName>
                                        </p:attrNameLst>
                                      </p:cBhvr>
                                      <p:to>
                                        <p:strVal val="hidden"/>
                                      </p:to>
                                    </p:set>
                                  </p:childTnLst>
                                </p:cTn>
                              </p:par>
                              <p:par>
                                <p:cTn id="151" presetID="1" presetClass="entr" presetSubtype="0" fill="hold" nodeType="withEffect">
                                  <p:stCondLst>
                                    <p:cond delay="0"/>
                                  </p:stCondLst>
                                  <p:childTnLst>
                                    <p:set>
                                      <p:cBhvr>
                                        <p:cTn id="152" dur="1" fill="hold">
                                          <p:stCondLst>
                                            <p:cond delay="0"/>
                                          </p:stCondLst>
                                        </p:cTn>
                                        <p:tgtEl>
                                          <p:spTgt spid="38"/>
                                        </p:tgtEl>
                                        <p:attrNameLst>
                                          <p:attrName>style.visibility</p:attrName>
                                        </p:attrNameLst>
                                      </p:cBhvr>
                                      <p:to>
                                        <p:strVal val="visible"/>
                                      </p:to>
                                    </p:set>
                                  </p:childTnLst>
                                </p:cTn>
                              </p:par>
                              <p:par>
                                <p:cTn id="153" presetID="1" presetClass="exit" presetSubtype="0" fill="hold" grpId="1" nodeType="withEffect">
                                  <p:stCondLst>
                                    <p:cond delay="0"/>
                                  </p:stCondLst>
                                  <p:childTnLst>
                                    <p:set>
                                      <p:cBhvr>
                                        <p:cTn id="154" dur="1" fill="hold">
                                          <p:stCondLst>
                                            <p:cond delay="0"/>
                                          </p:stCondLst>
                                        </p:cTn>
                                        <p:tgtEl>
                                          <p:spTgt spid="19"/>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20"/>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4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3" grpId="0" animBg="1"/>
      <p:bldP spid="23" grpId="1" animBg="1"/>
      <p:bldP spid="25" grpId="0" animBg="1"/>
      <p:bldP spid="25" grpId="1" animBg="1"/>
      <p:bldP spid="29" grpId="0"/>
      <p:bldP spid="6" grpId="0"/>
      <p:bldP spid="6" grpId="1"/>
      <p:bldP spid="24" grpId="0"/>
      <p:bldP spid="33" grpId="0"/>
      <p:bldP spid="33" grpId="1"/>
      <p:bldP spid="3" grpId="0" animBg="1"/>
      <p:bldP spid="3" grpId="1" animBg="1"/>
      <p:bldP spid="36" grpId="0" animBg="1"/>
      <p:bldP spid="36" grpId="1" animBg="1"/>
      <p:bldP spid="34" grpId="0"/>
      <p:bldP spid="34" grpId="1"/>
      <p:bldP spid="26" grpId="0"/>
      <p:bldP spid="26" grpId="1"/>
      <p:bldP spid="26" grpId="2"/>
      <p:bldP spid="4" grpId="0"/>
      <p:bldP spid="4" grpId="1"/>
      <p:bldP spid="4" grpId="2"/>
      <p:bldP spid="42" grpId="1" animBg="1"/>
      <p:bldP spid="42" grpId="2" animBg="1"/>
      <p:bldP spid="42" grpId="3" animBg="1"/>
      <p:bldP spid="43" grpId="0" animBg="1"/>
      <p:bldP spid="44" grpId="1" animBg="1"/>
      <p:bldP spid="44" grpId="2" animBg="1"/>
      <p:bldP spid="44" grpId="3" animBg="1"/>
      <p:bldP spid="46" grpId="0" animBg="1"/>
      <p:bldP spid="47" grpId="0" animBg="1"/>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Thesis</a:t>
            </a:r>
            <a:endParaRPr lang="en-US" dirty="0"/>
          </a:p>
        </p:txBody>
      </p:sp>
      <p:sp>
        <p:nvSpPr>
          <p:cNvPr id="3" name="Content Placeholder 2"/>
          <p:cNvSpPr>
            <a:spLocks noGrp="1"/>
          </p:cNvSpPr>
          <p:nvPr>
            <p:ph idx="1"/>
          </p:nvPr>
        </p:nvSpPr>
        <p:spPr/>
        <p:txBody>
          <a:bodyPr>
            <a:normAutofit/>
          </a:bodyPr>
          <a:lstStyle/>
          <a:p>
            <a:r>
              <a:rPr lang="en-US" dirty="0" smtClean="0"/>
              <a:t>Cut network electricity costs by:</a:t>
            </a:r>
          </a:p>
          <a:p>
            <a:pPr lvl="1"/>
            <a:r>
              <a:rPr lang="en-US" dirty="0" smtClean="0"/>
              <a:t>Using cheaper electricity</a:t>
            </a:r>
          </a:p>
          <a:p>
            <a:pPr lvl="2"/>
            <a:r>
              <a:rPr lang="en-US" dirty="0" smtClean="0"/>
              <a:t>Workload Relocation (WR)</a:t>
            </a:r>
          </a:p>
          <a:p>
            <a:pPr lvl="1"/>
            <a:r>
              <a:rPr lang="en-US" dirty="0" smtClean="0"/>
              <a:t>Reducing idling power consumption</a:t>
            </a:r>
          </a:p>
          <a:p>
            <a:pPr lvl="2"/>
            <a:r>
              <a:rPr lang="en-US" dirty="0" smtClean="0"/>
              <a:t>Resource Pruning (RP)</a:t>
            </a:r>
          </a:p>
          <a:p>
            <a:r>
              <a:rPr lang="en-US" dirty="0" smtClean="0"/>
              <a:t>Towards a generic framework for electricity cost </a:t>
            </a:r>
            <a:r>
              <a:rPr lang="en-US" dirty="0" smtClean="0"/>
              <a:t>reduction</a:t>
            </a:r>
            <a:endParaRPr lang="en-US" dirty="0" smtClean="0"/>
          </a:p>
        </p:txBody>
      </p:sp>
    </p:spTree>
    <p:extLst>
      <p:ext uri="{BB962C8B-B14F-4D97-AF65-F5344CB8AC3E}">
        <p14:creationId xmlns:p14="http://schemas.microsoft.com/office/powerpoint/2010/main" val="40602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Agenda</a:t>
            </a:r>
            <a:endParaRPr lang="en-US" dirty="0"/>
          </a:p>
        </p:txBody>
      </p:sp>
    </p:spTree>
    <p:extLst>
      <p:ext uri="{BB962C8B-B14F-4D97-AF65-F5344CB8AC3E}">
        <p14:creationId xmlns:p14="http://schemas.microsoft.com/office/powerpoint/2010/main" val="2261678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I : Background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center operator</a:t>
            </a:r>
          </a:p>
          <a:p>
            <a:pPr lvl="1"/>
            <a:r>
              <a:rPr lang="en-US" dirty="0" smtClean="0"/>
              <a:t>Geographically distributed data centers</a:t>
            </a:r>
          </a:p>
          <a:p>
            <a:r>
              <a:rPr lang="en-US" dirty="0" smtClean="0"/>
              <a:t>Data center equipment</a:t>
            </a:r>
          </a:p>
          <a:p>
            <a:endParaRPr lang="en-US" dirty="0"/>
          </a:p>
          <a:p>
            <a:endParaRPr lang="en-US" dirty="0" smtClean="0"/>
          </a:p>
          <a:p>
            <a:endParaRPr lang="en-US" dirty="0"/>
          </a:p>
          <a:p>
            <a:r>
              <a:rPr lang="en-US" dirty="0" smtClean="0"/>
              <a:t>Workload handled by servers</a:t>
            </a:r>
          </a:p>
          <a:p>
            <a:pPr lvl="1"/>
            <a:r>
              <a:rPr lang="en-US" dirty="0" smtClean="0"/>
              <a:t>Causes power </a:t>
            </a:r>
            <a:r>
              <a:rPr lang="en-US" dirty="0" smtClean="0"/>
              <a:t>consumption?? NO load means no power? Why emphasize servers?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113907356"/>
              </p:ext>
            </p:extLst>
          </p:nvPr>
        </p:nvGraphicFramePr>
        <p:xfrm>
          <a:off x="1524000" y="3200400"/>
          <a:ext cx="6096000" cy="1483360"/>
        </p:xfrm>
        <a:graphic>
          <a:graphicData uri="http://schemas.openxmlformats.org/drawingml/2006/table">
            <a:tbl>
              <a:tblPr firstRow="1" bandRow="1">
                <a:tableStyleId>{7E9639D4-E3E2-4D34-9284-5A2195B3D0D7}</a:tableStyleId>
              </a:tblPr>
              <a:tblGrid>
                <a:gridCol w="3048000"/>
                <a:gridCol w="3048000"/>
              </a:tblGrid>
              <a:tr h="370840">
                <a:tc>
                  <a:txBody>
                    <a:bodyPr/>
                    <a:lstStyle/>
                    <a:p>
                      <a:r>
                        <a:rPr lang="en-US" dirty="0" smtClean="0"/>
                        <a:t>IT Load</a:t>
                      </a:r>
                      <a:endParaRPr lang="en-US" dirty="0"/>
                    </a:p>
                  </a:txBody>
                  <a:tcPr/>
                </a:tc>
                <a:tc>
                  <a:txBody>
                    <a:bodyPr/>
                    <a:lstStyle/>
                    <a:p>
                      <a:r>
                        <a:rPr lang="en-US" dirty="0" smtClean="0"/>
                        <a:t>Non-IT</a:t>
                      </a:r>
                      <a:r>
                        <a:rPr lang="en-US" baseline="0" dirty="0" smtClean="0"/>
                        <a:t> Load</a:t>
                      </a:r>
                      <a:endParaRPr lang="en-US" dirty="0"/>
                    </a:p>
                  </a:txBody>
                  <a:tcPr/>
                </a:tc>
              </a:tr>
              <a:tr h="370840">
                <a:tc>
                  <a:txBody>
                    <a:bodyPr/>
                    <a:lstStyle/>
                    <a:p>
                      <a:r>
                        <a:rPr lang="en-US" dirty="0" smtClean="0"/>
                        <a:t>Servers</a:t>
                      </a:r>
                      <a:endParaRPr lang="en-US" dirty="0"/>
                    </a:p>
                  </a:txBody>
                  <a:tcPr/>
                </a:tc>
                <a:tc>
                  <a:txBody>
                    <a:bodyPr/>
                    <a:lstStyle/>
                    <a:p>
                      <a:r>
                        <a:rPr lang="en-US" dirty="0" smtClean="0"/>
                        <a:t>Lighting</a:t>
                      </a:r>
                      <a:endParaRPr lang="en-US" dirty="0"/>
                    </a:p>
                  </a:txBody>
                  <a:tcPr/>
                </a:tc>
              </a:tr>
              <a:tr h="370840">
                <a:tc>
                  <a:txBody>
                    <a:bodyPr/>
                    <a:lstStyle/>
                    <a:p>
                      <a:r>
                        <a:rPr lang="en-US" dirty="0" smtClean="0"/>
                        <a:t>Storage</a:t>
                      </a:r>
                      <a:endParaRPr lang="en-US" dirty="0"/>
                    </a:p>
                  </a:txBody>
                  <a:tcPr/>
                </a:tc>
                <a:tc>
                  <a:txBody>
                    <a:bodyPr/>
                    <a:lstStyle/>
                    <a:p>
                      <a:r>
                        <a:rPr lang="en-US" dirty="0" smtClean="0"/>
                        <a:t>Cooling</a:t>
                      </a:r>
                      <a:endParaRPr lang="en-US" dirty="0"/>
                    </a:p>
                  </a:txBody>
                  <a:tcPr/>
                </a:tc>
              </a:tr>
              <a:tr h="370840">
                <a:tc>
                  <a:txBody>
                    <a:bodyPr/>
                    <a:lstStyle/>
                    <a:p>
                      <a:r>
                        <a:rPr lang="en-US" dirty="0" smtClean="0"/>
                        <a:t>Network</a:t>
                      </a:r>
                      <a:endParaRPr lang="en-US" dirty="0"/>
                    </a:p>
                  </a:txBody>
                  <a:tcPr/>
                </a:tc>
                <a:tc>
                  <a:txBody>
                    <a:bodyPr/>
                    <a:lstStyle/>
                    <a:p>
                      <a:r>
                        <a:rPr lang="en-US" dirty="0" smtClean="0"/>
                        <a:t>Power distribution</a:t>
                      </a:r>
                      <a:endParaRPr lang="en-US" dirty="0"/>
                    </a:p>
                  </a:txBody>
                  <a:tcPr/>
                </a:tc>
              </a:tr>
            </a:tbl>
          </a:graphicData>
        </a:graphic>
      </p:graphicFrame>
    </p:spTree>
    <p:extLst>
      <p:ext uri="{BB962C8B-B14F-4D97-AF65-F5344CB8AC3E}">
        <p14:creationId xmlns:p14="http://schemas.microsoft.com/office/powerpoint/2010/main" val="384726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I : Background</a:t>
            </a:r>
            <a:endParaRPr lang="en-US" dirty="0"/>
          </a:p>
        </p:txBody>
      </p:sp>
      <p:grpSp>
        <p:nvGrpSpPr>
          <p:cNvPr id="4" name="Group 3"/>
          <p:cNvGrpSpPr/>
          <p:nvPr/>
        </p:nvGrpSpPr>
        <p:grpSpPr>
          <a:xfrm>
            <a:off x="2763181" y="1461247"/>
            <a:ext cx="6380819" cy="1066800"/>
            <a:chOff x="2292126" y="1371600"/>
            <a:chExt cx="6380819" cy="1066800"/>
          </a:xfrm>
        </p:grpSpPr>
        <p:cxnSp>
          <p:nvCxnSpPr>
            <p:cNvPr id="5" name="Straight Connector 4"/>
            <p:cNvCxnSpPr/>
            <p:nvPr/>
          </p:nvCxnSpPr>
          <p:spPr>
            <a:xfrm flipV="1">
              <a:off x="2292126" y="1905000"/>
              <a:ext cx="3194274"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478671" y="1371600"/>
              <a:ext cx="3194274"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7" name="Straight Arrow Connector 6"/>
          <p:cNvCxnSpPr/>
          <p:nvPr/>
        </p:nvCxnSpPr>
        <p:spPr>
          <a:xfrm flipV="1">
            <a:off x="3136666" y="15240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36666" y="4431268"/>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0066" y="4507468"/>
            <a:ext cx="1093504" cy="369332"/>
          </a:xfrm>
          <a:prstGeom prst="rect">
            <a:avLst/>
          </a:prstGeom>
          <a:noFill/>
        </p:spPr>
        <p:txBody>
          <a:bodyPr wrap="none" rtlCol="0">
            <a:spAutoFit/>
          </a:bodyPr>
          <a:lstStyle/>
          <a:p>
            <a:r>
              <a:rPr lang="en-US" dirty="0" smtClean="0">
                <a:solidFill>
                  <a:prstClr val="black"/>
                </a:solidFill>
              </a:rPr>
              <a:t>Workload</a:t>
            </a:r>
            <a:endParaRPr lang="en-US" dirty="0">
              <a:solidFill>
                <a:prstClr val="black"/>
              </a:solidFill>
            </a:endParaRPr>
          </a:p>
        </p:txBody>
      </p:sp>
      <p:cxnSp>
        <p:nvCxnSpPr>
          <p:cNvPr id="10" name="Straight Connector 9"/>
          <p:cNvCxnSpPr/>
          <p:nvPr/>
        </p:nvCxnSpPr>
        <p:spPr>
          <a:xfrm flipV="1">
            <a:off x="3136666" y="1992868"/>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46696" y="1764268"/>
            <a:ext cx="584584" cy="369332"/>
          </a:xfrm>
          <a:prstGeom prst="rect">
            <a:avLst/>
          </a:prstGeom>
          <a:noFill/>
        </p:spPr>
        <p:txBody>
          <a:bodyPr wrap="none" rtlCol="0">
            <a:spAutoFit/>
          </a:bodyPr>
          <a:lstStyle/>
          <a:p>
            <a:r>
              <a:rPr lang="en-US" dirty="0" smtClean="0">
                <a:solidFill>
                  <a:srgbClr val="FF0000"/>
                </a:solidFill>
              </a:rPr>
              <a:t>Real</a:t>
            </a:r>
            <a:endParaRPr lang="en-US" dirty="0">
              <a:solidFill>
                <a:srgbClr val="FF0000"/>
              </a:solidFill>
            </a:endParaRPr>
          </a:p>
        </p:txBody>
      </p:sp>
      <p:sp>
        <p:nvSpPr>
          <p:cNvPr id="12" name="TextBox 11"/>
          <p:cNvSpPr txBox="1"/>
          <p:nvPr/>
        </p:nvSpPr>
        <p:spPr>
          <a:xfrm>
            <a:off x="4432066" y="3212068"/>
            <a:ext cx="643125" cy="369332"/>
          </a:xfrm>
          <a:prstGeom prst="rect">
            <a:avLst/>
          </a:prstGeom>
          <a:noFill/>
        </p:spPr>
        <p:txBody>
          <a:bodyPr wrap="none" rtlCol="0">
            <a:spAutoFit/>
          </a:bodyPr>
          <a:lstStyle/>
          <a:p>
            <a:r>
              <a:rPr lang="en-US" dirty="0" smtClean="0">
                <a:solidFill>
                  <a:srgbClr val="00B050"/>
                </a:solidFill>
              </a:rPr>
              <a:t>Ideal</a:t>
            </a:r>
            <a:endParaRPr lang="en-US" dirty="0">
              <a:solidFill>
                <a:srgbClr val="00B050"/>
              </a:solidFill>
            </a:endParaRPr>
          </a:p>
        </p:txBody>
      </p:sp>
      <p:sp>
        <p:nvSpPr>
          <p:cNvPr id="13" name="Rectangle 12"/>
          <p:cNvSpPr/>
          <p:nvPr/>
        </p:nvSpPr>
        <p:spPr>
          <a:xfrm>
            <a:off x="2590800" y="2039626"/>
            <a:ext cx="533400" cy="2260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590895" y="2891038"/>
            <a:ext cx="2711127" cy="369332"/>
          </a:xfrm>
          <a:prstGeom prst="rect">
            <a:avLst/>
          </a:prstGeom>
          <a:solidFill>
            <a:schemeClr val="bg1"/>
          </a:solidFill>
        </p:spPr>
        <p:txBody>
          <a:bodyPr wrap="none" rtlCol="0">
            <a:spAutoFit/>
          </a:bodyPr>
          <a:lstStyle/>
          <a:p>
            <a:r>
              <a:rPr lang="en-US" dirty="0" smtClean="0">
                <a:solidFill>
                  <a:prstClr val="black"/>
                </a:solidFill>
              </a:rPr>
              <a:t>Power consumption (Watt)</a:t>
            </a:r>
            <a:endParaRPr lang="en-US" dirty="0">
              <a:solidFill>
                <a:prstClr val="black"/>
              </a:solidFill>
            </a:endParaRPr>
          </a:p>
        </p:txBody>
      </p:sp>
      <p:sp>
        <p:nvSpPr>
          <p:cNvPr id="16" name="TextBox 15"/>
          <p:cNvSpPr txBox="1"/>
          <p:nvPr/>
        </p:nvSpPr>
        <p:spPr>
          <a:xfrm>
            <a:off x="647417" y="5150241"/>
            <a:ext cx="2633478" cy="461665"/>
          </a:xfrm>
          <a:prstGeom prst="rect">
            <a:avLst/>
          </a:prstGeom>
          <a:noFill/>
        </p:spPr>
        <p:txBody>
          <a:bodyPr wrap="none" rtlCol="0">
            <a:spAutoFit/>
          </a:bodyPr>
          <a:lstStyle/>
          <a:p>
            <a:r>
              <a:rPr lang="en-US" sz="2400" dirty="0" smtClean="0"/>
              <a:t>Workload =&gt; Power</a:t>
            </a:r>
          </a:p>
        </p:txBody>
      </p:sp>
      <p:sp>
        <p:nvSpPr>
          <p:cNvPr id="17" name="TextBox 16"/>
          <p:cNvSpPr txBox="1"/>
          <p:nvPr/>
        </p:nvSpPr>
        <p:spPr>
          <a:xfrm>
            <a:off x="3590458" y="5139480"/>
            <a:ext cx="1038041" cy="461665"/>
          </a:xfrm>
          <a:prstGeom prst="rect">
            <a:avLst/>
          </a:prstGeom>
          <a:noFill/>
        </p:spPr>
        <p:txBody>
          <a:bodyPr wrap="none" rtlCol="0">
            <a:spAutoFit/>
          </a:bodyPr>
          <a:lstStyle/>
          <a:p>
            <a:r>
              <a:rPr lang="en-US" sz="2400" dirty="0" smtClean="0"/>
              <a:t>Energy</a:t>
            </a:r>
            <a:endParaRPr lang="en-US" sz="2400" dirty="0"/>
          </a:p>
        </p:txBody>
      </p:sp>
      <p:sp>
        <p:nvSpPr>
          <p:cNvPr id="18" name="TextBox 17"/>
          <p:cNvSpPr txBox="1"/>
          <p:nvPr/>
        </p:nvSpPr>
        <p:spPr>
          <a:xfrm>
            <a:off x="4554164" y="5145741"/>
            <a:ext cx="2303836" cy="461665"/>
          </a:xfrm>
          <a:prstGeom prst="rect">
            <a:avLst/>
          </a:prstGeom>
          <a:noFill/>
        </p:spPr>
        <p:txBody>
          <a:bodyPr wrap="none" rtlCol="0">
            <a:spAutoFit/>
          </a:bodyPr>
          <a:lstStyle/>
          <a:p>
            <a:r>
              <a:rPr lang="en-US" sz="2400" dirty="0" smtClean="0"/>
              <a:t>x Electricity Price</a:t>
            </a:r>
            <a:endParaRPr lang="en-US" sz="2400" dirty="0"/>
          </a:p>
        </p:txBody>
      </p:sp>
      <p:sp>
        <p:nvSpPr>
          <p:cNvPr id="20" name="TextBox 19"/>
          <p:cNvSpPr txBox="1"/>
          <p:nvPr/>
        </p:nvSpPr>
        <p:spPr>
          <a:xfrm>
            <a:off x="3178604" y="5163688"/>
            <a:ext cx="492443" cy="461665"/>
          </a:xfrm>
          <a:prstGeom prst="rect">
            <a:avLst/>
          </a:prstGeom>
          <a:noFill/>
        </p:spPr>
        <p:txBody>
          <a:bodyPr wrap="none" rtlCol="0">
            <a:spAutoFit/>
          </a:bodyPr>
          <a:lstStyle/>
          <a:p>
            <a:r>
              <a:rPr lang="en-US" sz="2400" dirty="0"/>
              <a:t>=&gt;</a:t>
            </a:r>
          </a:p>
        </p:txBody>
      </p:sp>
      <p:sp>
        <p:nvSpPr>
          <p:cNvPr id="21" name="TextBox 20"/>
          <p:cNvSpPr txBox="1"/>
          <p:nvPr/>
        </p:nvSpPr>
        <p:spPr>
          <a:xfrm>
            <a:off x="1447800" y="5145741"/>
            <a:ext cx="2318007" cy="461665"/>
          </a:xfrm>
          <a:prstGeom prst="rect">
            <a:avLst/>
          </a:prstGeom>
          <a:noFill/>
        </p:spPr>
        <p:txBody>
          <a:bodyPr wrap="none" rtlCol="0">
            <a:spAutoFit/>
          </a:bodyPr>
          <a:lstStyle/>
          <a:p>
            <a:r>
              <a:rPr lang="en-US" sz="2400" dirty="0" smtClean="0"/>
              <a:t>Electricity Cost = </a:t>
            </a:r>
            <a:endParaRPr lang="en-US" sz="2400" dirty="0"/>
          </a:p>
        </p:txBody>
      </p:sp>
    </p:spTree>
    <p:extLst>
      <p:ext uri="{BB962C8B-B14F-4D97-AF65-F5344CB8AC3E}">
        <p14:creationId xmlns:p14="http://schemas.microsoft.com/office/powerpoint/2010/main" val="343274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nodeType="clickEffect">
                                  <p:stCondLst>
                                    <p:cond delay="0"/>
                                  </p:stCondLst>
                                  <p:childTnLst>
                                    <p:animRot by="-1080000">
                                      <p:cBhvr>
                                        <p:cTn id="44"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P spid="16" grpId="0"/>
      <p:bldP spid="16" grpId="1"/>
      <p:bldP spid="17" grpId="0"/>
      <p:bldP spid="18" grpId="0"/>
      <p:bldP spid="20" grpId="0"/>
      <p:bldP spid="20" grpId="1"/>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3072</TotalTime>
  <Words>2023</Words>
  <Application>Microsoft Office PowerPoint</Application>
  <PresentationFormat>On-screen Show (4:3)</PresentationFormat>
  <Paragraphs>446</Paragraphs>
  <Slides>41</Slides>
  <Notes>15</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Cutting Electricity Cost For Service Provider Networks</vt:lpstr>
      <vt:lpstr>Agenda</vt:lpstr>
      <vt:lpstr>Background</vt:lpstr>
      <vt:lpstr>Motivation</vt:lpstr>
      <vt:lpstr>Example – Google Search</vt:lpstr>
      <vt:lpstr>This Thesis</vt:lpstr>
      <vt:lpstr>PowerPoint Presentation</vt:lpstr>
      <vt:lpstr>Case Study – I : Background</vt:lpstr>
      <vt:lpstr>Case Study – I : Background</vt:lpstr>
      <vt:lpstr>Problem Model</vt:lpstr>
      <vt:lpstr>Problem Model</vt:lpstr>
      <vt:lpstr>Optimization Formulation</vt:lpstr>
      <vt:lpstr>Experimental Setup</vt:lpstr>
      <vt:lpstr>Comparison Benchmarks</vt:lpstr>
      <vt:lpstr>Cost Savings vs Over-provisioning</vt:lpstr>
      <vt:lpstr>Electricity Cost vs Transition Cost</vt:lpstr>
      <vt:lpstr>Granular (De)activation</vt:lpstr>
      <vt:lpstr>DVFS Instead of Deactivation</vt:lpstr>
      <vt:lpstr>Reserve Margin</vt:lpstr>
      <vt:lpstr>Summary – Case Study I</vt:lpstr>
      <vt:lpstr>Case Study II Cellular Networks</vt:lpstr>
      <vt:lpstr>Does workload relocation help?</vt:lpstr>
      <vt:lpstr>Is Workload Relocation Possible?</vt:lpstr>
      <vt:lpstr>Drawing Parallels With Case Study I</vt:lpstr>
      <vt:lpstr>Optimization Formulation </vt:lpstr>
      <vt:lpstr>Complexity</vt:lpstr>
      <vt:lpstr>Experimental Setup</vt:lpstr>
      <vt:lpstr>BTS Power Consumption Models</vt:lpstr>
      <vt:lpstr>Results: Power-Saving Feature Only</vt:lpstr>
      <vt:lpstr>Results: Power-Saving + Handoff Absolute Energy Savings (%)</vt:lpstr>
      <vt:lpstr>Results: Power-Saving + Handoff Absolute Energy Savings (kWh)</vt:lpstr>
      <vt:lpstr>Effect of Granular Deactivation</vt:lpstr>
      <vt:lpstr>A Randomized Algorithm</vt:lpstr>
      <vt:lpstr>Performance of Heuristic Algorithm</vt:lpstr>
      <vt:lpstr>Effect of Late Deactivation</vt:lpstr>
      <vt:lpstr>Case Study II - Summary</vt:lpstr>
      <vt:lpstr>Conclusions</vt:lpstr>
      <vt:lpstr>Conclusions</vt:lpstr>
      <vt:lpstr>Future Work</vt:lpstr>
      <vt:lpstr>Questions and Answers</vt:lpstr>
      <vt:lpstr>List of Papers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259</cp:revision>
  <dcterms:created xsi:type="dcterms:W3CDTF">2016-02-06T17:36:06Z</dcterms:created>
  <dcterms:modified xsi:type="dcterms:W3CDTF">2016-02-08T21:46:34Z</dcterms:modified>
</cp:coreProperties>
</file>