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1"/>
  </p:notesMasterIdLst>
  <p:sldIdLst>
    <p:sldId id="256" r:id="rId3"/>
    <p:sldId id="257" r:id="rId4"/>
    <p:sldId id="258" r:id="rId5"/>
    <p:sldId id="259" r:id="rId6"/>
    <p:sldId id="272" r:id="rId7"/>
    <p:sldId id="260" r:id="rId8"/>
    <p:sldId id="261" r:id="rId9"/>
    <p:sldId id="303" r:id="rId10"/>
    <p:sldId id="304" r:id="rId11"/>
    <p:sldId id="305" r:id="rId12"/>
    <p:sldId id="307" r:id="rId13"/>
    <p:sldId id="311" r:id="rId14"/>
    <p:sldId id="306" r:id="rId15"/>
    <p:sldId id="310" r:id="rId16"/>
    <p:sldId id="308" r:id="rId17"/>
    <p:sldId id="312" r:id="rId18"/>
    <p:sldId id="313" r:id="rId19"/>
    <p:sldId id="309" r:id="rId20"/>
    <p:sldId id="265" r:id="rId21"/>
    <p:sldId id="264" r:id="rId22"/>
    <p:sldId id="270" r:id="rId23"/>
    <p:sldId id="263" r:id="rId24"/>
    <p:sldId id="262" r:id="rId25"/>
    <p:sldId id="269" r:id="rId26"/>
    <p:sldId id="268" r:id="rId27"/>
    <p:sldId id="271" r:id="rId28"/>
    <p:sldId id="273" r:id="rId29"/>
    <p:sldId id="275" r:id="rId30"/>
    <p:sldId id="276" r:id="rId31"/>
    <p:sldId id="277" r:id="rId32"/>
    <p:sldId id="280" r:id="rId33"/>
    <p:sldId id="284" r:id="rId34"/>
    <p:sldId id="278" r:id="rId35"/>
    <p:sldId id="285" r:id="rId36"/>
    <p:sldId id="286" r:id="rId37"/>
    <p:sldId id="287" r:id="rId38"/>
    <p:sldId id="288" r:id="rId39"/>
    <p:sldId id="289" r:id="rId40"/>
    <p:sldId id="290" r:id="rId41"/>
    <p:sldId id="301" r:id="rId42"/>
    <p:sldId id="302" r:id="rId43"/>
    <p:sldId id="292" r:id="rId44"/>
    <p:sldId id="295" r:id="rId45"/>
    <p:sldId id="296" r:id="rId46"/>
    <p:sldId id="297" r:id="rId47"/>
    <p:sldId id="298" r:id="rId48"/>
    <p:sldId id="299" r:id="rId49"/>
    <p:sldId id="300"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434" autoAdjust="0"/>
  </p:normalViewPr>
  <p:slideViewPr>
    <p:cSldViewPr>
      <p:cViewPr>
        <p:scale>
          <a:sx n="70" d="100"/>
          <a:sy n="70" d="100"/>
        </p:scale>
        <p:origin x="-828"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8139D8-14C9-44CC-9DDC-56A9AFE6F641}" type="datetimeFigureOut">
              <a:rPr lang="en-US" smtClean="0"/>
              <a:t>10/4/2015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4C8082-06D5-434F-B0D3-36AEC474937D}" type="slidenum">
              <a:rPr lang="en-US" smtClean="0"/>
              <a:t>‹#›</a:t>
            </a:fld>
            <a:endParaRPr lang="en-US"/>
          </a:p>
        </p:txBody>
      </p:sp>
    </p:spTree>
    <p:extLst>
      <p:ext uri="{BB962C8B-B14F-4D97-AF65-F5344CB8AC3E}">
        <p14:creationId xmlns:p14="http://schemas.microsoft.com/office/powerpoint/2010/main" val="2919385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much of this looks unfamiliar to you? So</a:t>
            </a:r>
            <a:r>
              <a:rPr lang="en-US" baseline="0" dirty="0" smtClean="0"/>
              <a:t> many services have become pervasive. Behind the scenes, Networks – of one type of another - , enable these services. What different types of networks, lurking behind these services, can we think of?</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3</a:t>
            </a:fld>
            <a:endParaRPr lang="en-US"/>
          </a:p>
        </p:txBody>
      </p:sp>
    </p:spTree>
    <p:extLst>
      <p:ext uri="{BB962C8B-B14F-4D97-AF65-F5344CB8AC3E}">
        <p14:creationId xmlns:p14="http://schemas.microsoft.com/office/powerpoint/2010/main" val="2228998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observation is that user traffic has</a:t>
            </a:r>
            <a:r>
              <a:rPr lang="en-US" baseline="0" dirty="0" smtClean="0"/>
              <a:t> diurnal cycles. It rises every morning to its peak before falling off to a much lower trough. Now let’s see what the picture looks like for another network: the cellular network</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12</a:t>
            </a:fld>
            <a:endParaRPr lang="en-US"/>
          </a:p>
        </p:txBody>
      </p:sp>
    </p:spTree>
    <p:extLst>
      <p:ext uri="{BB962C8B-B14F-4D97-AF65-F5344CB8AC3E}">
        <p14:creationId xmlns:p14="http://schemas.microsoft.com/office/powerpoint/2010/main" val="13721722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see what a cellular network consists of. Of course, there are</a:t>
            </a:r>
            <a:r>
              <a:rPr lang="en-US" baseline="0" dirty="0" smtClean="0"/>
              <a:t> end user devices called </a:t>
            </a:r>
            <a:r>
              <a:rPr lang="en-US" dirty="0" smtClean="0"/>
              <a:t>mobile stations.</a:t>
            </a:r>
            <a:r>
              <a:rPr lang="en-US" baseline="0" dirty="0" smtClean="0"/>
              <a:t> </a:t>
            </a:r>
            <a:r>
              <a:rPr lang="en-US" dirty="0" smtClean="0"/>
              <a:t>These devices connect</a:t>
            </a:r>
            <a:r>
              <a:rPr lang="en-US" baseline="0" dirty="0" smtClean="0"/>
              <a:t> to the cellular network through cell sites also termed as </a:t>
            </a:r>
            <a:r>
              <a:rPr lang="en-US" baseline="0" dirty="0" err="1" smtClean="0"/>
              <a:t>BTSs.</a:t>
            </a:r>
            <a:r>
              <a:rPr lang="en-US" baseline="0" dirty="0" smtClean="0"/>
              <a:t> A BTSs job is radio signal transmission and reception. Several BTSs in geographic proximity are coordinated and controlled by a BSC. The BSC assigns radio frequencies to the </a:t>
            </a:r>
            <a:r>
              <a:rPr lang="en-US" baseline="0" dirty="0" err="1" smtClean="0"/>
              <a:t>BTSs.</a:t>
            </a:r>
            <a:r>
              <a:rPr lang="en-US" baseline="0" dirty="0" smtClean="0"/>
              <a:t> Several BSCs are interconnected through MSCs, which do call routing. It turns out that most of the power consumption in a cellular network takes place at </a:t>
            </a:r>
            <a:r>
              <a:rPr lang="en-US" baseline="0" dirty="0" err="1" smtClean="0"/>
              <a:t>BTSs.</a:t>
            </a:r>
            <a:r>
              <a:rPr lang="en-US" baseline="0" dirty="0" smtClean="0"/>
              <a:t> So, let’s dig deeper into the </a:t>
            </a:r>
            <a:r>
              <a:rPr lang="en-US" baseline="0" dirty="0" err="1" smtClean="0"/>
              <a:t>BTSs.</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13</a:t>
            </a:fld>
            <a:endParaRPr lang="en-US"/>
          </a:p>
        </p:txBody>
      </p:sp>
    </p:spTree>
    <p:extLst>
      <p:ext uri="{BB962C8B-B14F-4D97-AF65-F5344CB8AC3E}">
        <p14:creationId xmlns:p14="http://schemas.microsoft.com/office/powerpoint/2010/main" val="11494138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key components of a BTS are TRXs,</a:t>
            </a:r>
            <a:r>
              <a:rPr lang="en-US" baseline="0" dirty="0" smtClean="0"/>
              <a:t> PAs and BBUs. The TRXs determine the traffic capacity as well as peak and idle power consumption of the BTS. Let’s look at what the power consumption of a BTS looks like.</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14</a:t>
            </a:fld>
            <a:endParaRPr lang="en-US"/>
          </a:p>
        </p:txBody>
      </p:sp>
    </p:spTree>
    <p:extLst>
      <p:ext uri="{BB962C8B-B14F-4D97-AF65-F5344CB8AC3E}">
        <p14:creationId xmlns:p14="http://schemas.microsoft.com/office/powerpoint/2010/main" val="16421597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turns out</a:t>
            </a:r>
            <a:r>
              <a:rPr lang="en-US" baseline="0" dirty="0" smtClean="0"/>
              <a:t> that BTS power consumption is also an affine function of customer traffic or workload. So, we may model the power consumption of both of these networks as an affine function of “workload”. Can we take this generalization any further?</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15</a:t>
            </a:fld>
            <a:endParaRPr lang="en-US"/>
          </a:p>
        </p:txBody>
      </p:sp>
    </p:spTree>
    <p:extLst>
      <p:ext uri="{BB962C8B-B14F-4D97-AF65-F5344CB8AC3E}">
        <p14:creationId xmlns:p14="http://schemas.microsoft.com/office/powerpoint/2010/main" val="36411636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Cellular</a:t>
            </a:r>
            <a:r>
              <a:rPr lang="en-US" baseline="0" dirty="0" smtClean="0"/>
              <a:t> network traffic has diurnal cycles just like data center traffic does. Also, the peak is much higher than the trough. The network must be dimensioned according to the peak traffic.</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16</a:t>
            </a:fld>
            <a:endParaRPr lang="en-US"/>
          </a:p>
        </p:txBody>
      </p:sp>
    </p:spTree>
    <p:extLst>
      <p:ext uri="{BB962C8B-B14F-4D97-AF65-F5344CB8AC3E}">
        <p14:creationId xmlns:p14="http://schemas.microsoft.com/office/powerpoint/2010/main" val="12578220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a:t>
            </a:r>
            <a:r>
              <a:rPr lang="en-US" baseline="0" dirty="0" smtClean="0"/>
              <a:t>lectricity cost is the product of unit price of electricity and the amount of electrical energy consumed. The latter is an accumulation or integration of the power consumption. So, we could reduce electricity consumption by using cheaper electricity or by reducing the amount of electricity consumed. Let’s see how we may do each of these one by one.</a:t>
            </a:r>
            <a:endParaRPr lang="en-US" dirty="0"/>
          </a:p>
        </p:txBody>
      </p:sp>
      <p:sp>
        <p:nvSpPr>
          <p:cNvPr id="4" name="Slide Number Placeholder 3"/>
          <p:cNvSpPr>
            <a:spLocks noGrp="1"/>
          </p:cNvSpPr>
          <p:nvPr>
            <p:ph type="sldNum" sz="quarter" idx="10"/>
          </p:nvPr>
        </p:nvSpPr>
        <p:spPr/>
        <p:txBody>
          <a:bodyPr/>
          <a:lstStyle/>
          <a:p>
            <a:fld id="{82CAE6CF-FF3C-439A-8006-2FF0802758FF}" type="slidenum">
              <a:rPr lang="en-US" smtClean="0">
                <a:solidFill>
                  <a:prstClr val="black"/>
                </a:solidFill>
              </a:rPr>
              <a:pPr/>
              <a:t>19</a:t>
            </a:fld>
            <a:endParaRPr lang="en-US">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can save a lot of energy if we turn everything off, but that’s not a feasible solution because we are compromising completely on workload. Can we lower electricity consumption without compromising on workload?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Hardware virtualization allows us to consolidate hardware. For instance, applications hosted on two separate physical servers may often be run on two virtual machines on the same physical server. This reduces the power consumption significantly. This exploits the fact that applications may be statistical multiplexed. With high likelihood, the combined instantaneous workload for two applications would be much less than the sum of their peak workload. It has been reported that server consolidation may reduce the electricity consumption by as much as 80%.</a:t>
            </a:r>
          </a:p>
          <a:p>
            <a:r>
              <a:rPr lang="en-US" baseline="0" dirty="0" smtClean="0"/>
              <a:t>Researchers in circuits, networks and computer architecture keep innovating to improve the energy efficiency of hardware. </a:t>
            </a:r>
            <a:r>
              <a:rPr lang="en-US" dirty="0" smtClean="0"/>
              <a:t>In</a:t>
            </a:r>
            <a:r>
              <a:rPr lang="en-US" baseline="0" dirty="0" smtClean="0"/>
              <a:t> order to reduce energy consumption, you could replace your existing hardware with equipment that is energy efficient. The drawback in this approach is that it requires capital investment. </a:t>
            </a:r>
            <a:endParaRPr lang="en-US" baseline="0" dirty="0" smtClean="0"/>
          </a:p>
          <a:p>
            <a:r>
              <a:rPr lang="en-US" baseline="0" dirty="0" smtClean="0"/>
              <a:t>There’s another approach, which we call resource pruning. We’ll talk about it in a short while.</a:t>
            </a:r>
            <a:endParaRPr lang="en-US" baseline="0" dirty="0" smtClean="0"/>
          </a:p>
          <a:p>
            <a:r>
              <a:rPr lang="en-US" baseline="0" dirty="0" smtClean="0"/>
              <a:t>So, what about using cheaper electricity to lower electricity cost?</a:t>
            </a:r>
          </a:p>
        </p:txBody>
      </p:sp>
      <p:sp>
        <p:nvSpPr>
          <p:cNvPr id="4" name="Slide Number Placeholder 3"/>
          <p:cNvSpPr>
            <a:spLocks noGrp="1"/>
          </p:cNvSpPr>
          <p:nvPr>
            <p:ph type="sldNum" sz="quarter" idx="10"/>
          </p:nvPr>
        </p:nvSpPr>
        <p:spPr/>
        <p:txBody>
          <a:bodyPr/>
          <a:lstStyle/>
          <a:p>
            <a:fld id="{AC4C8082-06D5-434F-B0D3-36AEC474937D}" type="slidenum">
              <a:rPr lang="en-US" smtClean="0"/>
              <a:t>20</a:t>
            </a:fld>
            <a:endParaRPr lang="en-US"/>
          </a:p>
        </p:txBody>
      </p:sp>
    </p:spTree>
    <p:extLst>
      <p:ext uri="{BB962C8B-B14F-4D97-AF65-F5344CB8AC3E}">
        <p14:creationId xmlns:p14="http://schemas.microsoft.com/office/powerpoint/2010/main" val="28828459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Suppose that the network operator has three network sites. These sites could be data</a:t>
            </a:r>
            <a:r>
              <a:rPr lang="en-US" baseline="0" dirty="0" smtClean="0"/>
              <a:t> centers or they could be cell towers or some other type of site depending on the type of network you consider. These sites are geographically distributed as they generally are. Let’s use circles spread horizontally to represent the sites. Electricity price exhibits geo-diversity, so let’s use the y-axis to indicate the electricity price. Now, the way to save electricity cost by using cheaper electricity is as follows. Network workload is known to have diurnal cycles with peak that has a short duration and much lower trough. So, when you have low workload, you wouldn’t need all of the sites. So, you assign workload preferably to the site with the cheapest electricity. If that site reaches capacity and you still have some more workload, you’ll assign it to the site with the next cheapest electricity. And so on and so forth. Since workload only peaks for a short duration, chances are you will be using relatively cheaper electricity for a significant fraction of time.</a:t>
            </a:r>
          </a:p>
          <a:p>
            <a:r>
              <a:rPr lang="en-US" baseline="0" dirty="0" smtClean="0"/>
              <a:t>But the problem with this approach is that networks lack energy proportionality which diminishes the benefits of smartly distributing workload to save electricity cost. What does that mean?</a:t>
            </a:r>
          </a:p>
        </p:txBody>
      </p:sp>
      <p:sp>
        <p:nvSpPr>
          <p:cNvPr id="4" name="Slide Number Placeholder 3"/>
          <p:cNvSpPr>
            <a:spLocks noGrp="1"/>
          </p:cNvSpPr>
          <p:nvPr>
            <p:ph type="sldNum" sz="quarter" idx="10"/>
          </p:nvPr>
        </p:nvSpPr>
        <p:spPr/>
        <p:txBody>
          <a:bodyPr/>
          <a:lstStyle/>
          <a:p>
            <a:fld id="{AC4C8082-06D5-434F-B0D3-36AEC474937D}" type="slidenum">
              <a:rPr lang="en-US" smtClean="0"/>
              <a:t>21</a:t>
            </a:fld>
            <a:endParaRPr lang="en-US"/>
          </a:p>
        </p:txBody>
      </p:sp>
    </p:spTree>
    <p:extLst>
      <p:ext uri="{BB962C8B-B14F-4D97-AF65-F5344CB8AC3E}">
        <p14:creationId xmlns:p14="http://schemas.microsoft.com/office/powerpoint/2010/main" val="28971265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turns out that networks</a:t>
            </a:r>
            <a:r>
              <a:rPr lang="en-US" baseline="0" dirty="0" smtClean="0"/>
              <a:t> such as cellular networks and geo-diverse data centers lack energy proportionality. </a:t>
            </a:r>
            <a:r>
              <a:rPr lang="en-US" dirty="0" smtClean="0"/>
              <a:t>As shown in this figure, the network power consumption is nearly independent</a:t>
            </a:r>
            <a:r>
              <a:rPr lang="en-US" baseline="0" dirty="0" smtClean="0"/>
              <a:t> of workload. Ideally, the network should consume zero power when there is zero workload. However, real life is far from ideal. So, as we assign workload to use cheaper electricity, we are playing with the limited swing available in the real network’s profile. We are reducing power consumed purely due to workload at sites with more expensive energy. We are not reducing the idle power consumption, which is quite significant. </a:t>
            </a:r>
          </a:p>
          <a:p>
            <a:r>
              <a:rPr lang="en-US" baseline="0" dirty="0" smtClean="0"/>
              <a:t>Notice that if the network operated at a workload nearly equal to peak capacity, it doesn’t matter whether power consumption is “practical” or “ideal”. However, workload is quite variable and peaks for a short duration only, before falling to a much lower trough. To meet the “rush hour” demand, the network must be provisioned according to peak workload, but its capacity is under-utilized most of the time. Thus, the network power consumption is much higher than ideal. Ideally, the network should be completely energy proportional, i.e., instantaneous power consumption should follow the same pattern as the customer workload, but the swing in power consumption is quite limited. Due to the significant overhead in power consumption, we say that today’s networks are energy inefficient.</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22</a:t>
            </a:fld>
            <a:endParaRPr lang="en-US"/>
          </a:p>
        </p:txBody>
      </p:sp>
    </p:spTree>
    <p:extLst>
      <p:ext uri="{BB962C8B-B14F-4D97-AF65-F5344CB8AC3E}">
        <p14:creationId xmlns:p14="http://schemas.microsoft.com/office/powerpoint/2010/main" val="8152231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realistically</a:t>
            </a:r>
            <a:r>
              <a:rPr lang="en-US" baseline="0" dirty="0" smtClean="0"/>
              <a:t> speaking, if the peak workload, and hence the peak power consumption remain fixed, </a:t>
            </a:r>
            <a:r>
              <a:rPr lang="en-US" dirty="0" smtClean="0"/>
              <a:t>we</a:t>
            </a:r>
            <a:r>
              <a:rPr lang="en-US" baseline="0" dirty="0" smtClean="0"/>
              <a:t> want to lower the y-intercept of the power consumption profile so that the network is as close to energy proportional as possible. This will lower the average power consumption of the network. Lowering of power consumption results in lowering of electricity cost.</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23</a:t>
            </a:fld>
            <a:endParaRPr lang="en-US"/>
          </a:p>
        </p:txBody>
      </p:sp>
    </p:spTree>
    <p:extLst>
      <p:ext uri="{BB962C8B-B14F-4D97-AF65-F5344CB8AC3E}">
        <p14:creationId xmlns:p14="http://schemas.microsoft.com/office/powerpoint/2010/main" val="4132329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We’ve got Internet Cellular Network Operators that provide cellular telephony and data services. We’ve got Internet</a:t>
            </a:r>
            <a:r>
              <a:rPr lang="en-US" baseline="0" dirty="0" smtClean="0"/>
              <a:t> Service Providers that provide connectivity to the Internet. But there are other networks behind the scenes, too. For instance, web applications are hosted in large geo-distributed data centers run by data center operators like Amazon, </a:t>
            </a:r>
            <a:r>
              <a:rPr lang="en-US" baseline="0" dirty="0" err="1" smtClean="0"/>
              <a:t>Micoroft</a:t>
            </a:r>
            <a:r>
              <a:rPr lang="en-US" baseline="0" dirty="0" smtClean="0"/>
              <a:t>, Google and Facebook. Then, there are companies that replicate content across the globe with the objective of reducing client latency, such as Akamai, </a:t>
            </a:r>
            <a:r>
              <a:rPr lang="en-US" baseline="0" dirty="0" err="1" smtClean="0"/>
              <a:t>Edgecast</a:t>
            </a:r>
            <a:r>
              <a:rPr lang="en-US" baseline="0" dirty="0" smtClean="0"/>
              <a:t> and </a:t>
            </a:r>
            <a:r>
              <a:rPr lang="en-US" baseline="0" dirty="0" err="1" smtClean="0"/>
              <a:t>Internap</a:t>
            </a:r>
            <a:r>
              <a:rPr lang="en-US" baseline="0" dirty="0" smtClean="0"/>
              <a:t>. The bottom line is that different types of networks enable services that are critical to our personal and professional lives. One commonality amongst all these networks is that they are really expensive to deploy and maintain. In this thesis, we focus on cellular networks and geo-diverse data center networks.</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4</a:t>
            </a:fld>
            <a:endParaRPr lang="en-US"/>
          </a:p>
        </p:txBody>
      </p:sp>
    </p:spTree>
    <p:extLst>
      <p:ext uri="{BB962C8B-B14F-4D97-AF65-F5344CB8AC3E}">
        <p14:creationId xmlns:p14="http://schemas.microsoft.com/office/powerpoint/2010/main" val="16709343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One way</a:t>
            </a:r>
            <a:r>
              <a:rPr lang="en-US" baseline="0" dirty="0" smtClean="0"/>
              <a:t> to achieve coarse grained energy proportionality is to turn off excess network equipment when the workload is low. As an analogy, in this picture, when there are two occupants in the room, you’ll need to turn on both lights, but when there is only one occupant, you can make do with just one light to save energy. We call this strategy, RP. By turning off some equipment, we are lowering the no-load power consumption, i.e., the y-intercept of the power consumption profile.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when there is no workload, you can keep all your network resources off, resulting in zero power consumption. As a matter of fact, the power consumption wouldn’t be zero when all resources are off because some equipment (IT or non IT) can’t ever be turned off. Anyway, when you get some workload, you can turn some of your resources on. You’ll have a power consumption profile as shown here and you’ll be operating at a low workload capacity. Later on, as workload rises, you can turn more resources on, resulting in increases workload capacity as well as higher idle and peak power consumption. </a:t>
            </a:r>
            <a:r>
              <a:rPr lang="en-US" baseline="0" dirty="0" smtClean="0"/>
              <a:t>Because each set of resources lacks energy proportionality, it has a non zero idle power consumption. So, when we turn on additional circuits to handle more workload, the idle power consumption increases. The slope of the line represents the power consumed per unit workload. We assume that all resources are identical and hence the slope of the power consumption profile does not change when more circuits are turned on.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Again, as workload increases even further, we can turn on even more resources which results in further increase in workload capacity as well as power consumption.</a:t>
            </a:r>
            <a:endParaRPr lang="en-US" dirty="0" smtClean="0"/>
          </a:p>
          <a:p>
            <a:r>
              <a:rPr lang="en-US" dirty="0" smtClean="0"/>
              <a:t>So</a:t>
            </a:r>
            <a:r>
              <a:rPr lang="en-US" baseline="0" dirty="0" smtClean="0"/>
              <a:t>, that was about reducing electricity consumption. How about saving electricity cost by using cheaper electricity?</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24</a:t>
            </a:fld>
            <a:endParaRPr lang="en-US"/>
          </a:p>
        </p:txBody>
      </p:sp>
    </p:spTree>
    <p:extLst>
      <p:ext uri="{BB962C8B-B14F-4D97-AF65-F5344CB8AC3E}">
        <p14:creationId xmlns:p14="http://schemas.microsoft.com/office/powerpoint/2010/main" val="3461823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t>
            </a:r>
            <a:r>
              <a:rPr lang="en-US" baseline="0" dirty="0" smtClean="0"/>
              <a:t> improved way of cutting electricity cost while using cheaper electricity is to prune the resources that are presently not needed. So, first we assign workload to site number 2 while the other sites are pruned from the network. When site number 1 is needed, it is activated and workload is assigned to it. When site number 3 is also needed, it is activated and assigned workload. </a:t>
            </a:r>
          </a:p>
          <a:p>
            <a:r>
              <a:rPr lang="en-US" baseline="0" dirty="0" smtClean="0"/>
              <a:t>Finer control over network resources may be available. That is, instead of activating or deactivating entire network sites, a subset thereof may be activated or deactivated. For instance, individual racks may be controlled independently, or each TRX may be controlled independently.</a:t>
            </a:r>
          </a:p>
          <a:p>
            <a:r>
              <a:rPr lang="en-US" baseline="0" dirty="0" smtClean="0"/>
              <a:t>But there’s another problem. Electricity prices exhibit geo-temporal diversity. So, the relative merit of electricity prices keeps changing with time</a:t>
            </a:r>
            <a:r>
              <a:rPr lang="en-US" baseline="0" dirty="0" smtClean="0"/>
              <a:t>. </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25</a:t>
            </a:fld>
            <a:endParaRPr lang="en-US"/>
          </a:p>
        </p:txBody>
      </p:sp>
    </p:spTree>
    <p:extLst>
      <p:ext uri="{BB962C8B-B14F-4D97-AF65-F5344CB8AC3E}">
        <p14:creationId xmlns:p14="http://schemas.microsoft.com/office/powerpoint/2010/main" val="42452596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we’ll need to bring a time axis into play here. Electricity prices change only at discrete intervals, so we can consider the time axis to be slotted into time intervals. The sites are all placed horizontally in the same order for each time interval in the above figure. Now, we need to assign workload to each network site. This assignment can be done in a number of ways for each interval and due to geo diversity in electricity price, each assignment for a given interval can have a different electricity cost associated with it. In other words, we need to pick a state for all the network sites during each interval, where each state has a certain cost associated with it. </a:t>
            </a:r>
            <a:endParaRPr lang="en-US" baseline="0" dirty="0" smtClean="0"/>
          </a:p>
          <a:p>
            <a:r>
              <a:rPr lang="en-US" baseline="0" dirty="0" smtClean="0"/>
              <a:t>When going from one state to another in consecutive intervals, workload assigned to one site may need to be shifted over to another to consolidate the workload better to conserve power. We call this workload relocation</a:t>
            </a:r>
            <a:endParaRPr lang="en-US" baseline="0" dirty="0" smtClean="0"/>
          </a:p>
          <a:p>
            <a:r>
              <a:rPr lang="en-US" baseline="0" dirty="0" smtClean="0"/>
              <a:t>Due to workload relocation, there </a:t>
            </a:r>
            <a:r>
              <a:rPr lang="en-US" baseline="0" dirty="0" smtClean="0"/>
              <a:t>may also be some cost of transition between adjacent states. The optimal electricity cost, over the given time horizon, would correspond to finding the set of states for each interval such that the sum of state and transition costs is minimum. </a:t>
            </a:r>
          </a:p>
          <a:p>
            <a:r>
              <a:rPr lang="en-US" baseline="0" dirty="0" smtClean="0"/>
              <a:t>This sort of optimization could be applied to any network as long as: the electricity cost for a network site during an interval is a convex function of the workload assigned to it and network sites or resources within them can be turned on/off during low workload.</a:t>
            </a:r>
          </a:p>
          <a:p>
            <a:r>
              <a:rPr lang="en-US" baseline="0" dirty="0" smtClean="0"/>
              <a:t>Mathematically, it can be given as this optimization objective function. What constraints would this optimization be subject to?</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26</a:t>
            </a:fld>
            <a:endParaRPr lang="en-US"/>
          </a:p>
        </p:txBody>
      </p:sp>
    </p:spTree>
    <p:extLst>
      <p:ext uri="{BB962C8B-B14F-4D97-AF65-F5344CB8AC3E}">
        <p14:creationId xmlns:p14="http://schemas.microsoft.com/office/powerpoint/2010/main" val="32016969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first</a:t>
            </a:r>
            <a:r>
              <a:rPr lang="en-US" baseline="0" dirty="0" smtClean="0"/>
              <a:t> off, there’s the capacity constraint. That is, each network site has a workload handling capacity, which must be respected. Then, we must also ensure that all workload that is offered to the network is assigned to one network site or another. A particular network may have other constraints specific to it. For instance, in case of cellular networks, a call may not be assigned to a far off cell site.</a:t>
            </a:r>
          </a:p>
          <a:p>
            <a:r>
              <a:rPr lang="en-US" baseline="0" dirty="0" smtClean="0"/>
              <a:t>Now that we know the problem qualitatively, let’s see how we can mathematically model it.</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27</a:t>
            </a:fld>
            <a:endParaRPr lang="en-US"/>
          </a:p>
        </p:txBody>
      </p:sp>
    </p:spTree>
    <p:extLst>
      <p:ext uri="{BB962C8B-B14F-4D97-AF65-F5344CB8AC3E}">
        <p14:creationId xmlns:p14="http://schemas.microsoft.com/office/powerpoint/2010/main" val="27757662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model relates</a:t>
            </a:r>
            <a:r>
              <a:rPr lang="en-US" baseline="0" dirty="0" smtClean="0"/>
              <a:t> </a:t>
            </a:r>
            <a:r>
              <a:rPr lang="en-US" dirty="0" smtClean="0"/>
              <a:t>to the cost of state in the optimal state trajectory</a:t>
            </a:r>
            <a:r>
              <a:rPr lang="en-US" baseline="0" dirty="0" smtClean="0"/>
              <a:t> formulation. </a:t>
            </a:r>
            <a:r>
              <a:rPr lang="en-US" dirty="0" smtClean="0"/>
              <a:t>Let the power</a:t>
            </a:r>
            <a:r>
              <a:rPr lang="en-US" baseline="0" dirty="0" smtClean="0"/>
              <a:t> consumption of the entire network under peak workload be </a:t>
            </a:r>
            <a:r>
              <a:rPr lang="en-US" baseline="0" dirty="0" err="1" smtClean="0"/>
              <a:t>Pmax</a:t>
            </a:r>
            <a:r>
              <a:rPr lang="en-US" baseline="0" dirty="0" smtClean="0"/>
              <a:t> and that under no load be </a:t>
            </a:r>
            <a:r>
              <a:rPr lang="en-US" baseline="0" dirty="0" err="1" smtClean="0"/>
              <a:t>Pmin</a:t>
            </a:r>
            <a:r>
              <a:rPr lang="en-US" baseline="0" dirty="0" smtClean="0"/>
              <a:t>. Let the workload capacity of network site </a:t>
            </a:r>
            <a:r>
              <a:rPr lang="en-US" baseline="0" dirty="0" err="1" smtClean="0"/>
              <a:t>i</a:t>
            </a:r>
            <a:r>
              <a:rPr lang="en-US" baseline="0" dirty="0" smtClean="0"/>
              <a:t> normalized over the peak expected workload be ci. Since a site’s power consumption increases linearly with workload, each site has a contribution </a:t>
            </a:r>
            <a:r>
              <a:rPr lang="en-US" baseline="0" dirty="0" err="1" smtClean="0"/>
              <a:t>ciPmax</a:t>
            </a:r>
            <a:r>
              <a:rPr lang="en-US" baseline="0" dirty="0" smtClean="0"/>
              <a:t> to the network’s peak power consumption and similarly for the idle power consumption. If a fraction of workload </a:t>
            </a:r>
            <a:r>
              <a:rPr lang="en-US" baseline="0" dirty="0" err="1" smtClean="0"/>
              <a:t>xij</a:t>
            </a:r>
            <a:r>
              <a:rPr lang="en-US" baseline="0" dirty="0" smtClean="0"/>
              <a:t> is assigned to site </a:t>
            </a:r>
            <a:r>
              <a:rPr lang="en-US" baseline="0" dirty="0" err="1" smtClean="0"/>
              <a:t>i</a:t>
            </a:r>
            <a:r>
              <a:rPr lang="en-US" baseline="0" dirty="0" smtClean="0"/>
              <a:t> during interval j, then the site’s power consumption will be given by the above formula, which is the equation of a straight line in the slope intercept form. We don’t need absolute numbers for power consumption, so divide this expression by </a:t>
            </a:r>
            <a:r>
              <a:rPr lang="en-US" baseline="0" dirty="0" err="1" smtClean="0"/>
              <a:t>Pmax</a:t>
            </a:r>
            <a:r>
              <a:rPr lang="en-US" baseline="0" dirty="0" smtClean="0"/>
              <a:t> and substitute </a:t>
            </a:r>
            <a:r>
              <a:rPr lang="en-US" baseline="0" dirty="0" err="1" smtClean="0"/>
              <a:t>Pmin</a:t>
            </a:r>
            <a:r>
              <a:rPr lang="en-US" baseline="0" dirty="0" smtClean="0"/>
              <a:t>/</a:t>
            </a:r>
            <a:r>
              <a:rPr lang="en-US" baseline="0" dirty="0" err="1" smtClean="0"/>
              <a:t>Pmax</a:t>
            </a:r>
            <a:r>
              <a:rPr lang="en-US" baseline="0" dirty="0" smtClean="0"/>
              <a:t> = f gives us the simplified expression here which has two parts. One is the factor that is workload dependent and the other is the idle power consumption.</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28</a:t>
            </a:fld>
            <a:endParaRPr lang="en-US"/>
          </a:p>
        </p:txBody>
      </p:sp>
    </p:spTree>
    <p:extLst>
      <p:ext uri="{BB962C8B-B14F-4D97-AF65-F5344CB8AC3E}">
        <p14:creationId xmlns:p14="http://schemas.microsoft.com/office/powerpoint/2010/main" val="1937795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power consumption expression just</a:t>
            </a:r>
            <a:r>
              <a:rPr lang="en-US" baseline="0" dirty="0" smtClean="0"/>
              <a:t> derived applies to the network’s power consumption only if the site is active. So, we will multiply the expression with a term that ensures that an inactive site contributes nothing to the overall power consumption and an active site contributes to the overall power consumption according to the number of active sets of resources and the workload assigned to it. Let l be the number of resource sets that can be independently turned on/off at a site. Let </a:t>
            </a:r>
            <a:r>
              <a:rPr lang="en-US" baseline="0" dirty="0" err="1" smtClean="0"/>
              <a:t>pij</a:t>
            </a:r>
            <a:r>
              <a:rPr lang="en-US" baseline="0" dirty="0" smtClean="0"/>
              <a:t> be the number of resource sets that are presently active, then fraction </a:t>
            </a:r>
            <a:r>
              <a:rPr lang="en-US" baseline="0" dirty="0" err="1" smtClean="0"/>
              <a:t>pij</a:t>
            </a:r>
            <a:r>
              <a:rPr lang="en-US" baseline="0" dirty="0" smtClean="0"/>
              <a:t>/l of the maximum idling power for the site is contributed to the overall power consumption. Later on, we will show that the optimization problem will ensure that </a:t>
            </a:r>
            <a:r>
              <a:rPr lang="en-US" baseline="0" dirty="0" err="1" smtClean="0"/>
              <a:t>xij</a:t>
            </a:r>
            <a:r>
              <a:rPr lang="en-US" baseline="0" dirty="0" smtClean="0"/>
              <a:t> is non zero only if a site is on.</a:t>
            </a:r>
          </a:p>
          <a:p>
            <a:r>
              <a:rPr lang="en-US" baseline="0" dirty="0" smtClean="0"/>
              <a:t>So, that covers the state costs. Now, let’s see how we may model the transition costs.</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29</a:t>
            </a:fld>
            <a:endParaRPr lang="en-US"/>
          </a:p>
        </p:txBody>
      </p:sp>
    </p:spTree>
    <p:extLst>
      <p:ext uri="{BB962C8B-B14F-4D97-AF65-F5344CB8AC3E}">
        <p14:creationId xmlns:p14="http://schemas.microsoft.com/office/powerpoint/2010/main" val="18063455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Any costs that are incurred to shift workload between sites would</a:t>
            </a:r>
            <a:r>
              <a:rPr lang="en-US" baseline="0" dirty="0" smtClean="0"/>
              <a:t> be factored into transition costs. Examples include power overheads in turning on/off network resources. The type and magnitude of transition costs depend on the specific network. Therefore, we will talk about these in detail when we describe specific case studies.</a:t>
            </a:r>
          </a:p>
          <a:p>
            <a:r>
              <a:rPr lang="en-US" baseline="0" dirty="0" smtClean="0"/>
              <a:t>Just as we normalized the network’s power consumption when modeling state costs, we will consider a normalized measure of transition costs. What this enables us to do is to see how the electricity cost saving changes when the transition costs vary as a fraction of the state costs.</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30</a:t>
            </a:fld>
            <a:endParaRPr lang="en-US"/>
          </a:p>
        </p:txBody>
      </p:sp>
    </p:spTree>
    <p:extLst>
      <p:ext uri="{BB962C8B-B14F-4D97-AF65-F5344CB8AC3E}">
        <p14:creationId xmlns:p14="http://schemas.microsoft.com/office/powerpoint/2010/main" val="3141319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let’s look at the situation from the terms that our thesis uses. </a:t>
            </a:r>
            <a:r>
              <a:rPr lang="en-US" baseline="0" dirty="0" smtClean="0"/>
              <a:t>An operator changes workload assignment to data centers by means of a change in DNS entries. Clients are known to violate DNS TTL values, and thus a data center may continue to receive some user traffic during an interval even though its workload was meant to be handled elsewhere. So, some servers might need to be kept online to handle any unexpected workload. The electricity cost incurred by these servers and storage can be considered a transition cost in our optimal state trajectory representation of the problem. Also, the operator may relocate workload by changing routing table entries. Again, this requires some often unpredictable convergence time. The electricity cost incurred while the routing tables converge can also be considered a transition cost.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resource pruning strategies include turning off, hibernating or putting equipment in low-power mode. Some equipment may be turned off whereas others might not. Let’s classify equipment on this basis.</a:t>
            </a:r>
          </a:p>
        </p:txBody>
      </p:sp>
      <p:sp>
        <p:nvSpPr>
          <p:cNvPr id="4" name="Slide Number Placeholder 3"/>
          <p:cNvSpPr>
            <a:spLocks noGrp="1"/>
          </p:cNvSpPr>
          <p:nvPr>
            <p:ph type="sldNum" sz="quarter" idx="10"/>
          </p:nvPr>
        </p:nvSpPr>
        <p:spPr/>
        <p:txBody>
          <a:bodyPr/>
          <a:lstStyle/>
          <a:p>
            <a:fld id="{AC4C8082-06D5-434F-B0D3-36AEC474937D}" type="slidenum">
              <a:rPr lang="en-US" smtClean="0"/>
              <a:t>31</a:t>
            </a:fld>
            <a:endParaRPr lang="en-US"/>
          </a:p>
        </p:txBody>
      </p:sp>
    </p:spTree>
    <p:extLst>
      <p:ext uri="{BB962C8B-B14F-4D97-AF65-F5344CB8AC3E}">
        <p14:creationId xmlns:p14="http://schemas.microsoft.com/office/powerpoint/2010/main" val="33696498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electric load in a data center may not be switched off and is called inelastic. For</a:t>
            </a:r>
            <a:r>
              <a:rPr lang="en-US" baseline="0" dirty="0" smtClean="0"/>
              <a:t> instance, power needs to remain available everywhere so that elastic load may be switched on as needed. If cooling were shut down, it would take on the order of an hour to bring the facility’s ambient temperature back to acceptable levels. So, it is not advisable to shut off cooling. If we turned off the network equipment and brought it back up again, it would take several minutes for the network to converge. Furthermore, t</a:t>
            </a:r>
            <a:r>
              <a:rPr lang="en-US" baseline="0" dirty="0" smtClean="0"/>
              <a:t>he servers that remain online to handle unexpected workload would require the data center network equipment to be up and running. Other servers and associated server may be turned off, hibernated or put to sleep mode to save power. Note that these power saving strategies have diminishing power saving value. On the other hand, the time required to bring the resource back up improves. Thus, the transition cost associated with turn off are highest whereas that for low-power mode is lowest, hibernate being intermediate.</a:t>
            </a:r>
            <a:endParaRPr lang="en-US" dirty="0" smtClean="0"/>
          </a:p>
        </p:txBody>
      </p:sp>
      <p:sp>
        <p:nvSpPr>
          <p:cNvPr id="4" name="Slide Number Placeholder 3"/>
          <p:cNvSpPr>
            <a:spLocks noGrp="1"/>
          </p:cNvSpPr>
          <p:nvPr>
            <p:ph type="sldNum" sz="quarter" idx="10"/>
          </p:nvPr>
        </p:nvSpPr>
        <p:spPr/>
        <p:txBody>
          <a:bodyPr/>
          <a:lstStyle/>
          <a:p>
            <a:fld id="{AC4C8082-06D5-434F-B0D3-36AEC474937D}" type="slidenum">
              <a:rPr lang="en-US" smtClean="0"/>
              <a:t>32</a:t>
            </a:fld>
            <a:endParaRPr lang="en-US"/>
          </a:p>
        </p:txBody>
      </p:sp>
    </p:spTree>
    <p:extLst>
      <p:ext uri="{BB962C8B-B14F-4D97-AF65-F5344CB8AC3E}">
        <p14:creationId xmlns:p14="http://schemas.microsoft.com/office/powerpoint/2010/main" val="35797040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to</a:t>
            </a:r>
            <a:r>
              <a:rPr lang="en-US" baseline="0" dirty="0" smtClean="0"/>
              <a:t> summarize in terms that we use in our thesis, the network sites are data centers. Network resources that may be deactivated to save power are servers and storage. The cost of a state in our state transition problem formulation is the electricity cost of operating the data center. The transition costs are the overheads associated with workload relocation and resource pruning. </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33</a:t>
            </a:fld>
            <a:endParaRPr lang="en-US"/>
          </a:p>
        </p:txBody>
      </p:sp>
    </p:spTree>
    <p:extLst>
      <p:ext uri="{BB962C8B-B14F-4D97-AF65-F5344CB8AC3E}">
        <p14:creationId xmlns:p14="http://schemas.microsoft.com/office/powerpoint/2010/main" val="1700926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look</a:t>
            </a:r>
            <a:r>
              <a:rPr lang="en-US" baseline="0" dirty="0" smtClean="0"/>
              <a:t> carefully, there are several similarities, and of course some differences between these networks. Let’s focus on geo-diverse data centers and cellular networks. In cellular networks, user traffic needs to be handled. Data centers also handle user traffic. Abstractly, we can refer to these as workload. Similarly, the workload handling logic is hosted in cell sites, whereas in the other scenario, user workload is handled in data centers. A “larger” network site can handle more traffic. A larger site, at the same time, would be more expensive and might consume more electrical power, too. So, if you want to serve more users, you would need to appropriately equip the network sites. The workload handling capacity of a cell site is determined by the number of TRXs installed at it. Similarly, the workload handling capacity of a data center is determined by the number of servers installed in it. We can generically refer to these elements of workload handling as “network resources”.</a:t>
            </a:r>
          </a:p>
          <a:p>
            <a:r>
              <a:rPr lang="en-US" baseline="0" dirty="0" smtClean="0"/>
              <a:t>Naturally, these sites costs money, so let’s get a feel for the kind of numbers we’re looking at.</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5</a:t>
            </a:fld>
            <a:endParaRPr lang="en-US"/>
          </a:p>
        </p:txBody>
      </p:sp>
    </p:spTree>
    <p:extLst>
      <p:ext uri="{BB962C8B-B14F-4D97-AF65-F5344CB8AC3E}">
        <p14:creationId xmlns:p14="http://schemas.microsoft.com/office/powerpoint/2010/main" val="3283156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Especially when it comes to services</a:t>
            </a:r>
            <a:r>
              <a:rPr lang="en-US" baseline="0" dirty="0" smtClean="0"/>
              <a:t> on the </a:t>
            </a:r>
            <a:r>
              <a:rPr lang="en-US" dirty="0" smtClean="0"/>
              <a:t>Internet, we are used to a plethora of free services</a:t>
            </a:r>
            <a:r>
              <a:rPr lang="en-US" baseline="0" dirty="0" smtClean="0"/>
              <a:t> like web based email and online social networking, but deploying and running the networks that enable these services costs a significant amount of money. According to a study conducted in 2010, a typical cell site can cost as much as $ 550,000. In 2013, Google announced building a data center in Iowa at a cost of $400 Million. But that’s just the capital cost of establishing the network infrastructure. The recurring operations cost is significant, too.</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6</a:t>
            </a:fld>
            <a:endParaRPr lang="en-US"/>
          </a:p>
        </p:txBody>
      </p:sp>
    </p:spTree>
    <p:extLst>
      <p:ext uri="{BB962C8B-B14F-4D97-AF65-F5344CB8AC3E}">
        <p14:creationId xmlns:p14="http://schemas.microsoft.com/office/powerpoint/2010/main" val="1371436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instance, Facebook spent $50 Million</a:t>
            </a:r>
            <a:r>
              <a:rPr lang="en-US" baseline="0" dirty="0" smtClean="0"/>
              <a:t> on lease of its data centers’ space in the year 2009. </a:t>
            </a:r>
            <a:r>
              <a:rPr lang="en-US" dirty="0" smtClean="0"/>
              <a:t>Electricity cost is</a:t>
            </a:r>
            <a:r>
              <a:rPr lang="en-US" baseline="0" dirty="0" smtClean="0"/>
              <a:t> also a significant fraction, at about 15%, of data center operations cost. For a typical cellular operator with 7000 cell sites across Pakistan, if we estimate a 1.5 kWh per cell site and a cost of </a:t>
            </a:r>
            <a:r>
              <a:rPr lang="en-US" baseline="0" dirty="0" err="1" smtClean="0"/>
              <a:t>Rs</a:t>
            </a:r>
            <a:r>
              <a:rPr lang="en-US" baseline="0" dirty="0" smtClean="0"/>
              <a:t>. 10/kWh, the annual cost of electricity stands at $9.19 Million. For Telecom Italia, the electricity consumption in 2012 was 1.793 </a:t>
            </a:r>
            <a:r>
              <a:rPr lang="en-US" baseline="0" dirty="0" err="1" smtClean="0"/>
              <a:t>GWh</a:t>
            </a:r>
            <a:r>
              <a:rPr lang="en-US" baseline="0" dirty="0" smtClean="0"/>
              <a:t>, which at 0.04 Euros/kWh comes to an annual electricity cost of about $81 Million. The problem here is that whereas users are charged per usage, the power consumption is pretty inelastic while the workload is quite variable</a:t>
            </a:r>
            <a:r>
              <a:rPr lang="en-US" baseline="0" dirty="0" smtClean="0"/>
              <a:t>. Let’s see what the components of power consumption are for a couple of networks.</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7</a:t>
            </a:fld>
            <a:endParaRPr lang="en-US"/>
          </a:p>
        </p:txBody>
      </p:sp>
    </p:spTree>
    <p:extLst>
      <p:ext uri="{BB962C8B-B14F-4D97-AF65-F5344CB8AC3E}">
        <p14:creationId xmlns:p14="http://schemas.microsoft.com/office/powerpoint/2010/main" val="1361040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first case</a:t>
            </a:r>
            <a:r>
              <a:rPr lang="en-US" baseline="0" dirty="0" smtClean="0"/>
              <a:t> study is a network of geo-distributed data centers. </a:t>
            </a:r>
            <a:r>
              <a:rPr lang="en-US" dirty="0" smtClean="0"/>
              <a:t>So, let’s see</a:t>
            </a:r>
            <a:r>
              <a:rPr lang="en-US" baseline="0" dirty="0" smtClean="0"/>
              <a:t> </a:t>
            </a:r>
            <a:r>
              <a:rPr lang="en-US" dirty="0" smtClean="0"/>
              <a:t>what is there inside a data center with regard to power</a:t>
            </a:r>
            <a:r>
              <a:rPr lang="en-US" baseline="0" dirty="0" smtClean="0"/>
              <a:t> consumption. A server, of course, is the basic entity. One server can serve only so much traffic, so we’ll need a number of servers. These are interconnected by means of a switch. Typically there is network attached storage that these servers share. A power chassis distributes power to all of this equipment and all of this is installed in a rack. A data center has many of these racks. The switches shown here, called top of rack (TOR) switches, provide interconnectivity between servers and storage within a rack. Servers and storage in different racks might  need to interconnect, so TOR switches need to be interconnected. </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8</a:t>
            </a:fld>
            <a:endParaRPr lang="en-US"/>
          </a:p>
        </p:txBody>
      </p:sp>
    </p:spTree>
    <p:extLst>
      <p:ext uri="{BB962C8B-B14F-4D97-AF65-F5344CB8AC3E}">
        <p14:creationId xmlns:p14="http://schemas.microsoft.com/office/powerpoint/2010/main" val="3001986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hierarchical interconnection is common. TOR switches in a number of racks are interconnected by means of an aggregation switch. Aggregation switches are interconnected by core switches which connect to the Internet through a border router. All of this as well as cooling and power distribution equipment goes inside a single data center. An operator typically has multiple data centers at different sites. </a:t>
            </a:r>
            <a:r>
              <a:rPr lang="en-US" dirty="0" smtClean="0"/>
              <a:t>By using DNS</a:t>
            </a:r>
            <a:r>
              <a:rPr lang="en-US" baseline="0" dirty="0" smtClean="0"/>
              <a:t>, IP routing, application layer load balancing or a combination thereof, a multi-data center operator directs each client request to a specific server in a particular data center.</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9</a:t>
            </a:fld>
            <a:endParaRPr lang="en-US"/>
          </a:p>
        </p:txBody>
      </p:sp>
    </p:spTree>
    <p:extLst>
      <p:ext uri="{BB962C8B-B14F-4D97-AF65-F5344CB8AC3E}">
        <p14:creationId xmlns:p14="http://schemas.microsoft.com/office/powerpoint/2010/main" val="40572981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if we put things into perspective in terms of amortized costs, the cooling and power distribution equipment accounts for 25% of the operations cost of a data center. Server and storage amortized costs account for 45%, whereas network equipment, links and transit costs make up another 15%. Last but not the least, electricity costs account for 15% of the operations cost.</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10</a:t>
            </a:fld>
            <a:endParaRPr lang="en-US"/>
          </a:p>
        </p:txBody>
      </p:sp>
    </p:spTree>
    <p:extLst>
      <p:ext uri="{BB962C8B-B14F-4D97-AF65-F5344CB8AC3E}">
        <p14:creationId xmlns:p14="http://schemas.microsoft.com/office/powerpoint/2010/main" val="28323363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a:t>
            </a:r>
            <a:r>
              <a:rPr lang="en-US" baseline="0" dirty="0" smtClean="0"/>
              <a:t> well known that data center power consumption can be well approximated as an affine function of average CPU utilization. Since average CPU utilization is determined by the workload, we can label the x-axis as workload well.</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11</a:t>
            </a:fld>
            <a:endParaRPr lang="en-US"/>
          </a:p>
        </p:txBody>
      </p:sp>
    </p:spTree>
    <p:extLst>
      <p:ext uri="{BB962C8B-B14F-4D97-AF65-F5344CB8AC3E}">
        <p14:creationId xmlns:p14="http://schemas.microsoft.com/office/powerpoint/2010/main" val="631262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B9C6BD3-A386-45A9-B437-ACD036466786}" type="datetimeFigureOut">
              <a:rPr lang="en-US" smtClean="0"/>
              <a:t>10/4/2015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EF8F21-1524-44D3-BBBB-D39B3FED929C}" type="slidenum">
              <a:rPr lang="en-US" smtClean="0"/>
              <a:t>‹#›</a:t>
            </a:fld>
            <a:endParaRPr lang="en-US"/>
          </a:p>
        </p:txBody>
      </p:sp>
    </p:spTree>
    <p:extLst>
      <p:ext uri="{BB962C8B-B14F-4D97-AF65-F5344CB8AC3E}">
        <p14:creationId xmlns:p14="http://schemas.microsoft.com/office/powerpoint/2010/main" val="2727363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9C6BD3-A386-45A9-B437-ACD036466786}" type="datetimeFigureOut">
              <a:rPr lang="en-US" smtClean="0"/>
              <a:t>10/4/2015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EF8F21-1524-44D3-BBBB-D39B3FED929C}" type="slidenum">
              <a:rPr lang="en-US" smtClean="0"/>
              <a:t>‹#›</a:t>
            </a:fld>
            <a:endParaRPr lang="en-US"/>
          </a:p>
        </p:txBody>
      </p:sp>
    </p:spTree>
    <p:extLst>
      <p:ext uri="{BB962C8B-B14F-4D97-AF65-F5344CB8AC3E}">
        <p14:creationId xmlns:p14="http://schemas.microsoft.com/office/powerpoint/2010/main" val="1599094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9C6BD3-A386-45A9-B437-ACD036466786}" type="datetimeFigureOut">
              <a:rPr lang="en-US" smtClean="0"/>
              <a:t>10/4/2015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EF8F21-1524-44D3-BBBB-D39B3FED929C}" type="slidenum">
              <a:rPr lang="en-US" smtClean="0"/>
              <a:t>‹#›</a:t>
            </a:fld>
            <a:endParaRPr lang="en-US"/>
          </a:p>
        </p:txBody>
      </p:sp>
    </p:spTree>
    <p:extLst>
      <p:ext uri="{BB962C8B-B14F-4D97-AF65-F5344CB8AC3E}">
        <p14:creationId xmlns:p14="http://schemas.microsoft.com/office/powerpoint/2010/main" val="31655037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F376E5-1790-4A71-B7FC-E24E130CB00F}" type="datetime1">
              <a:rPr lang="en-US" smtClean="0">
                <a:solidFill>
                  <a:prstClr val="black">
                    <a:tint val="75000"/>
                  </a:prstClr>
                </a:solidFill>
              </a:rPr>
              <a:pPr/>
              <a:t>10/4/2015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14A3998-D133-4464-815E-125881AD5C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845648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199A84-D172-441E-88EB-9EE5CDB56E37}" type="datetime1">
              <a:rPr lang="en-US" smtClean="0">
                <a:solidFill>
                  <a:prstClr val="black">
                    <a:tint val="75000"/>
                  </a:prstClr>
                </a:solidFill>
              </a:rPr>
              <a:pPr/>
              <a:t>10/4/2015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14A3998-D133-4464-815E-125881AD5C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125384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DB575F-C6E8-4086-9ED9-152595CFBD5C}" type="datetime1">
              <a:rPr lang="en-US" smtClean="0">
                <a:solidFill>
                  <a:prstClr val="black">
                    <a:tint val="75000"/>
                  </a:prstClr>
                </a:solidFill>
              </a:rPr>
              <a:pPr/>
              <a:t>10/4/2015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14A3998-D133-4464-815E-125881AD5C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107185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C5D6CD9-7BC1-4841-92A1-873470C6A0E3}" type="datetime1">
              <a:rPr lang="en-US" smtClean="0">
                <a:solidFill>
                  <a:prstClr val="black">
                    <a:tint val="75000"/>
                  </a:prstClr>
                </a:solidFill>
              </a:rPr>
              <a:pPr/>
              <a:t>10/4/2015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14A3998-D133-4464-815E-125881AD5C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765505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121266-5DDD-4D18-8BCB-FF4E98A8763C}" type="datetime1">
              <a:rPr lang="en-US" smtClean="0">
                <a:solidFill>
                  <a:prstClr val="black">
                    <a:tint val="75000"/>
                  </a:prstClr>
                </a:solidFill>
              </a:rPr>
              <a:pPr/>
              <a:t>10/4/2015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414A3998-D133-4464-815E-125881AD5C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313159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7AD4E4-543F-4CE3-A7B6-188A1AA1EA06}" type="datetime1">
              <a:rPr lang="en-US" smtClean="0">
                <a:solidFill>
                  <a:prstClr val="black">
                    <a:tint val="75000"/>
                  </a:prstClr>
                </a:solidFill>
              </a:rPr>
              <a:pPr/>
              <a:t>10/4/2015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414A3998-D133-4464-815E-125881AD5C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476915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04C734-8567-4C59-AB9F-2ED93C9B96B6}" type="datetime1">
              <a:rPr lang="en-US" smtClean="0">
                <a:solidFill>
                  <a:prstClr val="black">
                    <a:tint val="75000"/>
                  </a:prstClr>
                </a:solidFill>
              </a:rPr>
              <a:pPr/>
              <a:t>10/4/2015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414A3998-D133-4464-815E-125881AD5C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885318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83D891-00FA-41F0-9569-B967A24F9464}" type="datetime1">
              <a:rPr lang="en-US" smtClean="0">
                <a:solidFill>
                  <a:prstClr val="black">
                    <a:tint val="75000"/>
                  </a:prstClr>
                </a:solidFill>
              </a:rPr>
              <a:pPr/>
              <a:t>10/4/2015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14A3998-D133-4464-815E-125881AD5C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33200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9C6BD3-A386-45A9-B437-ACD036466786}" type="datetimeFigureOut">
              <a:rPr lang="en-US" smtClean="0"/>
              <a:t>10/4/2015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EF8F21-1524-44D3-BBBB-D39B3FED929C}" type="slidenum">
              <a:rPr lang="en-US" smtClean="0"/>
              <a:t>‹#›</a:t>
            </a:fld>
            <a:endParaRPr lang="en-US"/>
          </a:p>
        </p:txBody>
      </p:sp>
    </p:spTree>
    <p:extLst>
      <p:ext uri="{BB962C8B-B14F-4D97-AF65-F5344CB8AC3E}">
        <p14:creationId xmlns:p14="http://schemas.microsoft.com/office/powerpoint/2010/main" val="20433051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CC64E5-5D7C-4551-AFB5-3C4A766AF1F0}" type="datetime1">
              <a:rPr lang="en-US" smtClean="0">
                <a:solidFill>
                  <a:prstClr val="black">
                    <a:tint val="75000"/>
                  </a:prstClr>
                </a:solidFill>
              </a:rPr>
              <a:pPr/>
              <a:t>10/4/2015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14A3998-D133-4464-815E-125881AD5C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988713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DC440E-4A01-46FB-8E1F-9103C64EB153}" type="datetime1">
              <a:rPr lang="en-US" smtClean="0">
                <a:solidFill>
                  <a:prstClr val="black">
                    <a:tint val="75000"/>
                  </a:prstClr>
                </a:solidFill>
              </a:rPr>
              <a:pPr/>
              <a:t>10/4/2015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14A3998-D133-4464-815E-125881AD5C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25276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515333-447A-4C71-8911-B7E0C526C156}" type="datetime1">
              <a:rPr lang="en-US" smtClean="0">
                <a:solidFill>
                  <a:prstClr val="black">
                    <a:tint val="75000"/>
                  </a:prstClr>
                </a:solidFill>
              </a:rPr>
              <a:pPr/>
              <a:t>10/4/2015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14A3998-D133-4464-815E-125881AD5C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51016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9C6BD3-A386-45A9-B437-ACD036466786}" type="datetimeFigureOut">
              <a:rPr lang="en-US" smtClean="0"/>
              <a:t>10/4/2015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EF8F21-1524-44D3-BBBB-D39B3FED929C}" type="slidenum">
              <a:rPr lang="en-US" smtClean="0"/>
              <a:t>‹#›</a:t>
            </a:fld>
            <a:endParaRPr lang="en-US"/>
          </a:p>
        </p:txBody>
      </p:sp>
    </p:spTree>
    <p:extLst>
      <p:ext uri="{BB962C8B-B14F-4D97-AF65-F5344CB8AC3E}">
        <p14:creationId xmlns:p14="http://schemas.microsoft.com/office/powerpoint/2010/main" val="2736052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B9C6BD3-A386-45A9-B437-ACD036466786}" type="datetimeFigureOut">
              <a:rPr lang="en-US" smtClean="0"/>
              <a:t>10/4/2015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EF8F21-1524-44D3-BBBB-D39B3FED929C}" type="slidenum">
              <a:rPr lang="en-US" smtClean="0"/>
              <a:t>‹#›</a:t>
            </a:fld>
            <a:endParaRPr lang="en-US"/>
          </a:p>
        </p:txBody>
      </p:sp>
    </p:spTree>
    <p:extLst>
      <p:ext uri="{BB962C8B-B14F-4D97-AF65-F5344CB8AC3E}">
        <p14:creationId xmlns:p14="http://schemas.microsoft.com/office/powerpoint/2010/main" val="2459159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B9C6BD3-A386-45A9-B437-ACD036466786}" type="datetimeFigureOut">
              <a:rPr lang="en-US" smtClean="0"/>
              <a:t>10/4/2015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EF8F21-1524-44D3-BBBB-D39B3FED929C}" type="slidenum">
              <a:rPr lang="en-US" smtClean="0"/>
              <a:t>‹#›</a:t>
            </a:fld>
            <a:endParaRPr lang="en-US"/>
          </a:p>
        </p:txBody>
      </p:sp>
    </p:spTree>
    <p:extLst>
      <p:ext uri="{BB962C8B-B14F-4D97-AF65-F5344CB8AC3E}">
        <p14:creationId xmlns:p14="http://schemas.microsoft.com/office/powerpoint/2010/main" val="1592613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B9C6BD3-A386-45A9-B437-ACD036466786}" type="datetimeFigureOut">
              <a:rPr lang="en-US" smtClean="0"/>
              <a:t>10/4/2015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EF8F21-1524-44D3-BBBB-D39B3FED929C}" type="slidenum">
              <a:rPr lang="en-US" smtClean="0"/>
              <a:t>‹#›</a:t>
            </a:fld>
            <a:endParaRPr lang="en-US"/>
          </a:p>
        </p:txBody>
      </p:sp>
    </p:spTree>
    <p:extLst>
      <p:ext uri="{BB962C8B-B14F-4D97-AF65-F5344CB8AC3E}">
        <p14:creationId xmlns:p14="http://schemas.microsoft.com/office/powerpoint/2010/main" val="3378950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9C6BD3-A386-45A9-B437-ACD036466786}" type="datetimeFigureOut">
              <a:rPr lang="en-US" smtClean="0"/>
              <a:t>10/4/2015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EF8F21-1524-44D3-BBBB-D39B3FED929C}" type="slidenum">
              <a:rPr lang="en-US" smtClean="0"/>
              <a:t>‹#›</a:t>
            </a:fld>
            <a:endParaRPr lang="en-US"/>
          </a:p>
        </p:txBody>
      </p:sp>
    </p:spTree>
    <p:extLst>
      <p:ext uri="{BB962C8B-B14F-4D97-AF65-F5344CB8AC3E}">
        <p14:creationId xmlns:p14="http://schemas.microsoft.com/office/powerpoint/2010/main" val="4186518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9C6BD3-A386-45A9-B437-ACD036466786}" type="datetimeFigureOut">
              <a:rPr lang="en-US" smtClean="0"/>
              <a:t>10/4/2015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EF8F21-1524-44D3-BBBB-D39B3FED929C}" type="slidenum">
              <a:rPr lang="en-US" smtClean="0"/>
              <a:t>‹#›</a:t>
            </a:fld>
            <a:endParaRPr lang="en-US"/>
          </a:p>
        </p:txBody>
      </p:sp>
    </p:spTree>
    <p:extLst>
      <p:ext uri="{BB962C8B-B14F-4D97-AF65-F5344CB8AC3E}">
        <p14:creationId xmlns:p14="http://schemas.microsoft.com/office/powerpoint/2010/main" val="3950593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9C6BD3-A386-45A9-B437-ACD036466786}" type="datetimeFigureOut">
              <a:rPr lang="en-US" smtClean="0"/>
              <a:t>10/4/2015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EF8F21-1524-44D3-BBBB-D39B3FED929C}" type="slidenum">
              <a:rPr lang="en-US" smtClean="0"/>
              <a:t>‹#›</a:t>
            </a:fld>
            <a:endParaRPr lang="en-US"/>
          </a:p>
        </p:txBody>
      </p:sp>
    </p:spTree>
    <p:extLst>
      <p:ext uri="{BB962C8B-B14F-4D97-AF65-F5344CB8AC3E}">
        <p14:creationId xmlns:p14="http://schemas.microsoft.com/office/powerpoint/2010/main" val="2676570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9C6BD3-A386-45A9-B437-ACD036466786}" type="datetimeFigureOut">
              <a:rPr lang="en-US" smtClean="0"/>
              <a:t>10/4/2015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EF8F21-1524-44D3-BBBB-D39B3FED929C}" type="slidenum">
              <a:rPr lang="en-US" smtClean="0"/>
              <a:t>‹#›</a:t>
            </a:fld>
            <a:endParaRPr lang="en-US"/>
          </a:p>
        </p:txBody>
      </p:sp>
    </p:spTree>
    <p:extLst>
      <p:ext uri="{BB962C8B-B14F-4D97-AF65-F5344CB8AC3E}">
        <p14:creationId xmlns:p14="http://schemas.microsoft.com/office/powerpoint/2010/main" val="42253379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C24AA0-0CD9-42FB-8057-A6C8B8CB5FC7}" type="datetime1">
              <a:rPr lang="en-US" smtClean="0">
                <a:solidFill>
                  <a:prstClr val="black">
                    <a:tint val="75000"/>
                  </a:prstClr>
                </a:solidFill>
              </a:rPr>
              <a:pPr/>
              <a:t>10/4/2015</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4A3998-D133-4464-815E-125881AD5C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67721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34.jpeg"/><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3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gif"/><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w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w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jpeg"/></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6.jpeg"/><Relationship Id="rId4" Type="http://schemas.openxmlformats.org/officeDocument/2006/relationships/image" Target="../media/image2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RED-BL</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334721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center operations cost breakup</a:t>
            </a:r>
            <a:endParaRPr lang="en-US" dirty="0"/>
          </a:p>
        </p:txBody>
      </p:sp>
      <p:sp>
        <p:nvSpPr>
          <p:cNvPr id="3" name="Content Placeholder 2"/>
          <p:cNvSpPr>
            <a:spLocks noGrp="1"/>
          </p:cNvSpPr>
          <p:nvPr>
            <p:ph idx="1"/>
          </p:nvPr>
        </p:nvSpPr>
        <p:spPr/>
        <p:txBody>
          <a:bodyPr/>
          <a:lstStyle/>
          <a:p>
            <a:r>
              <a:rPr lang="en-US" dirty="0" smtClean="0"/>
              <a:t>Cooling and power distribution -&gt; 25%</a:t>
            </a:r>
          </a:p>
          <a:p>
            <a:r>
              <a:rPr lang="en-US" dirty="0" smtClean="0"/>
              <a:t>Servers and storage -&gt; 45%</a:t>
            </a:r>
          </a:p>
          <a:p>
            <a:r>
              <a:rPr lang="en-US" dirty="0" smtClean="0"/>
              <a:t>Network -&gt; 15%</a:t>
            </a:r>
          </a:p>
          <a:p>
            <a:r>
              <a:rPr lang="en-US" dirty="0"/>
              <a:t>Electricity costs -&gt; 15</a:t>
            </a:r>
            <a:r>
              <a:rPr lang="en-US" dirty="0" smtClean="0"/>
              <a:t>%</a:t>
            </a:r>
            <a:endParaRPr lang="en-US" dirty="0"/>
          </a:p>
        </p:txBody>
      </p:sp>
    </p:spTree>
    <p:extLst>
      <p:ext uri="{BB962C8B-B14F-4D97-AF65-F5344CB8AC3E}">
        <p14:creationId xmlns:p14="http://schemas.microsoft.com/office/powerpoint/2010/main" val="3956344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center power consumption model</a:t>
            </a:r>
            <a:endParaRPr lang="en-US" dirty="0"/>
          </a:p>
        </p:txBody>
      </p:sp>
      <p:cxnSp>
        <p:nvCxnSpPr>
          <p:cNvPr id="4" name="Straight Arrow Connector 3"/>
          <p:cNvCxnSpPr/>
          <p:nvPr/>
        </p:nvCxnSpPr>
        <p:spPr>
          <a:xfrm flipV="1">
            <a:off x="2667000" y="1447800"/>
            <a:ext cx="0" cy="2895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2667000" y="4343400"/>
            <a:ext cx="3429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276600" y="4419600"/>
            <a:ext cx="2361609" cy="369332"/>
          </a:xfrm>
          <a:prstGeom prst="rect">
            <a:avLst/>
          </a:prstGeom>
          <a:noFill/>
        </p:spPr>
        <p:txBody>
          <a:bodyPr wrap="none" rtlCol="0">
            <a:spAutoFit/>
          </a:bodyPr>
          <a:lstStyle/>
          <a:p>
            <a:r>
              <a:rPr lang="en-US" dirty="0" smtClean="0"/>
              <a:t>Average CPU utilization</a:t>
            </a:r>
            <a:endParaRPr lang="en-US" dirty="0"/>
          </a:p>
        </p:txBody>
      </p:sp>
      <p:sp>
        <p:nvSpPr>
          <p:cNvPr id="7" name="TextBox 6"/>
          <p:cNvSpPr txBox="1"/>
          <p:nvPr/>
        </p:nvSpPr>
        <p:spPr>
          <a:xfrm rot="16200000">
            <a:off x="1121229" y="2803170"/>
            <a:ext cx="2711127" cy="369332"/>
          </a:xfrm>
          <a:prstGeom prst="rect">
            <a:avLst/>
          </a:prstGeom>
          <a:solidFill>
            <a:schemeClr val="bg1"/>
          </a:solidFill>
        </p:spPr>
        <p:txBody>
          <a:bodyPr wrap="none" rtlCol="0">
            <a:spAutoFit/>
          </a:bodyPr>
          <a:lstStyle/>
          <a:p>
            <a:r>
              <a:rPr lang="en-US" dirty="0" smtClean="0"/>
              <a:t>Power consumption (Watt)</a:t>
            </a:r>
            <a:endParaRPr lang="en-US" dirty="0"/>
          </a:p>
        </p:txBody>
      </p:sp>
      <p:cxnSp>
        <p:nvCxnSpPr>
          <p:cNvPr id="12" name="Straight Connector 11"/>
          <p:cNvCxnSpPr/>
          <p:nvPr/>
        </p:nvCxnSpPr>
        <p:spPr>
          <a:xfrm flipV="1">
            <a:off x="2661459" y="1905000"/>
            <a:ext cx="2824941" cy="4572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782371" y="4724400"/>
            <a:ext cx="1399229" cy="369332"/>
          </a:xfrm>
          <a:prstGeom prst="rect">
            <a:avLst/>
          </a:prstGeom>
          <a:noFill/>
        </p:spPr>
        <p:txBody>
          <a:bodyPr wrap="none" rtlCol="0">
            <a:spAutoFit/>
          </a:bodyPr>
          <a:lstStyle/>
          <a:p>
            <a:r>
              <a:rPr lang="en-US" dirty="0" smtClean="0">
                <a:solidFill>
                  <a:srgbClr val="FF0000"/>
                </a:solidFill>
              </a:rPr>
              <a:t>Or workload</a:t>
            </a:r>
            <a:endParaRPr lang="en-US" dirty="0">
              <a:solidFill>
                <a:srgbClr val="FF0000"/>
              </a:solidFill>
            </a:endParaRPr>
          </a:p>
        </p:txBody>
      </p:sp>
    </p:spTree>
    <p:extLst>
      <p:ext uri="{BB962C8B-B14F-4D97-AF65-F5344CB8AC3E}">
        <p14:creationId xmlns:p14="http://schemas.microsoft.com/office/powerpoint/2010/main" val="269614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center workload</a:t>
            </a:r>
            <a:endParaRPr lang="en-US" dirty="0"/>
          </a:p>
        </p:txBody>
      </p:sp>
      <p:sp>
        <p:nvSpPr>
          <p:cNvPr id="3" name="Content Placeholder 2"/>
          <p:cNvSpPr>
            <a:spLocks noGrp="1"/>
          </p:cNvSpPr>
          <p:nvPr>
            <p:ph idx="1"/>
          </p:nvPr>
        </p:nvSpPr>
        <p:spPr/>
        <p:txBody>
          <a:bodyPr/>
          <a:lstStyle/>
          <a:p>
            <a:r>
              <a:rPr lang="en-US" dirty="0" smtClean="0"/>
              <a:t>Diurnal cycles</a:t>
            </a:r>
          </a:p>
          <a:p>
            <a:r>
              <a:rPr lang="en-US" dirty="0" smtClean="0"/>
              <a:t>Peak is quite high compared to trough</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52600" y="2971800"/>
            <a:ext cx="5381625" cy="2883319"/>
          </a:xfrm>
          <a:prstGeom prst="rect">
            <a:avLst/>
          </a:prstGeom>
        </p:spPr>
      </p:pic>
    </p:spTree>
    <p:extLst>
      <p:ext uri="{BB962C8B-B14F-4D97-AF65-F5344CB8AC3E}">
        <p14:creationId xmlns:p14="http://schemas.microsoft.com/office/powerpoint/2010/main" val="2802761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Cellular Network – Major Components</a:t>
            </a:r>
            <a:endParaRPr lang="en-US" dirty="0"/>
          </a:p>
        </p:txBody>
      </p:sp>
      <p:pic>
        <p:nvPicPr>
          <p:cNvPr id="2051" name="Picture 3" descr="C:\Users\SAQIB\AppData\Local\Microsoft\Windows\Temporary Internet Files\Content.IE5\6OXKIC0L\MC900349993[1].wmf"/>
          <p:cNvPicPr>
            <a:picLocks noChangeAspect="1" noChangeArrowheads="1"/>
          </p:cNvPicPr>
          <p:nvPr/>
        </p:nvPicPr>
        <p:blipFill>
          <a:blip r:embed="rId3" cstate="print"/>
          <a:srcRect/>
          <a:stretch>
            <a:fillRect/>
          </a:stretch>
        </p:blipFill>
        <p:spPr bwMode="auto">
          <a:xfrm>
            <a:off x="2057400" y="1905000"/>
            <a:ext cx="304800" cy="513030"/>
          </a:xfrm>
          <a:prstGeom prst="rect">
            <a:avLst/>
          </a:prstGeom>
          <a:noFill/>
        </p:spPr>
      </p:pic>
      <p:pic>
        <p:nvPicPr>
          <p:cNvPr id="7" name="Picture 3" descr="C:\Users\SAQIB\AppData\Local\Microsoft\Windows\Temporary Internet Files\Content.IE5\6OXKIC0L\MC900349993[1].wmf"/>
          <p:cNvPicPr>
            <a:picLocks noChangeAspect="1" noChangeArrowheads="1"/>
          </p:cNvPicPr>
          <p:nvPr/>
        </p:nvPicPr>
        <p:blipFill>
          <a:blip r:embed="rId3" cstate="print"/>
          <a:srcRect/>
          <a:stretch>
            <a:fillRect/>
          </a:stretch>
        </p:blipFill>
        <p:spPr bwMode="auto">
          <a:xfrm>
            <a:off x="2438400" y="2534970"/>
            <a:ext cx="304800" cy="513030"/>
          </a:xfrm>
          <a:prstGeom prst="rect">
            <a:avLst/>
          </a:prstGeom>
          <a:noFill/>
        </p:spPr>
      </p:pic>
      <p:pic>
        <p:nvPicPr>
          <p:cNvPr id="8" name="Picture 3" descr="C:\Users\SAQIB\AppData\Local\Microsoft\Windows\Temporary Internet Files\Content.IE5\6OXKIC0L\MC900349993[1].wmf"/>
          <p:cNvPicPr>
            <a:picLocks noGrp="1" noChangeAspect="1" noChangeArrowheads="1"/>
          </p:cNvPicPr>
          <p:nvPr>
            <p:ph idx="1"/>
          </p:nvPr>
        </p:nvPicPr>
        <p:blipFill>
          <a:blip r:embed="rId3" cstate="print"/>
          <a:srcRect/>
          <a:stretch>
            <a:fillRect/>
          </a:stretch>
        </p:blipFill>
        <p:spPr bwMode="auto">
          <a:xfrm>
            <a:off x="2514600" y="1371600"/>
            <a:ext cx="304800" cy="513030"/>
          </a:xfrm>
          <a:prstGeom prst="rect">
            <a:avLst/>
          </a:prstGeom>
          <a:noFill/>
        </p:spPr>
      </p:pic>
      <p:pic>
        <p:nvPicPr>
          <p:cNvPr id="9" name="Picture 3" descr="C:\Users\SAQIB\AppData\Local\Microsoft\Windows\Temporary Internet Files\Content.IE5\6OXKIC0L\MC900349993[1].wmf"/>
          <p:cNvPicPr>
            <a:picLocks noChangeAspect="1" noChangeArrowheads="1"/>
          </p:cNvPicPr>
          <p:nvPr/>
        </p:nvPicPr>
        <p:blipFill>
          <a:blip r:embed="rId3" cstate="print"/>
          <a:srcRect/>
          <a:stretch>
            <a:fillRect/>
          </a:stretch>
        </p:blipFill>
        <p:spPr bwMode="auto">
          <a:xfrm>
            <a:off x="1524000" y="3942030"/>
            <a:ext cx="304800" cy="513030"/>
          </a:xfrm>
          <a:prstGeom prst="rect">
            <a:avLst/>
          </a:prstGeom>
          <a:noFill/>
        </p:spPr>
      </p:pic>
      <p:pic>
        <p:nvPicPr>
          <p:cNvPr id="10" name="Picture 3" descr="C:\Users\SAQIB\AppData\Local\Microsoft\Windows\Temporary Internet Files\Content.IE5\6OXKIC0L\MC900349993[1].wmf"/>
          <p:cNvPicPr>
            <a:picLocks noChangeAspect="1" noChangeArrowheads="1"/>
          </p:cNvPicPr>
          <p:nvPr/>
        </p:nvPicPr>
        <p:blipFill>
          <a:blip r:embed="rId3" cstate="print"/>
          <a:srcRect/>
          <a:stretch>
            <a:fillRect/>
          </a:stretch>
        </p:blipFill>
        <p:spPr bwMode="auto">
          <a:xfrm>
            <a:off x="1905000" y="4572000"/>
            <a:ext cx="304800" cy="513030"/>
          </a:xfrm>
          <a:prstGeom prst="rect">
            <a:avLst/>
          </a:prstGeom>
          <a:noFill/>
        </p:spPr>
      </p:pic>
      <p:pic>
        <p:nvPicPr>
          <p:cNvPr id="11" name="Picture 3" descr="C:\Users\SAQIB\AppData\Local\Microsoft\Windows\Temporary Internet Files\Content.IE5\6OXKIC0L\MC900349993[1].wmf"/>
          <p:cNvPicPr>
            <a:picLocks noChangeAspect="1" noChangeArrowheads="1"/>
          </p:cNvPicPr>
          <p:nvPr/>
        </p:nvPicPr>
        <p:blipFill>
          <a:blip r:embed="rId3" cstate="print"/>
          <a:srcRect/>
          <a:stretch>
            <a:fillRect/>
          </a:stretch>
        </p:blipFill>
        <p:spPr bwMode="auto">
          <a:xfrm>
            <a:off x="1981200" y="3408630"/>
            <a:ext cx="304800" cy="513030"/>
          </a:xfrm>
          <a:prstGeom prst="rect">
            <a:avLst/>
          </a:prstGeom>
          <a:noFill/>
        </p:spPr>
      </p:pic>
      <p:pic>
        <p:nvPicPr>
          <p:cNvPr id="12" name="Picture 2" descr="C:\Users\SAQIB\AppData\Local\Microsoft\Windows\Temporary Internet Files\Content.IE5\JN6QEPUW\MC900441450[1].png"/>
          <p:cNvPicPr>
            <a:picLocks noChangeAspect="1" noChangeArrowheads="1"/>
          </p:cNvPicPr>
          <p:nvPr/>
        </p:nvPicPr>
        <p:blipFill>
          <a:blip r:embed="rId4" cstate="print"/>
          <a:srcRect/>
          <a:stretch>
            <a:fillRect/>
          </a:stretch>
        </p:blipFill>
        <p:spPr bwMode="auto">
          <a:xfrm flipH="1">
            <a:off x="1371600" y="2133600"/>
            <a:ext cx="381000" cy="381000"/>
          </a:xfrm>
          <a:prstGeom prst="rect">
            <a:avLst/>
          </a:prstGeom>
          <a:noFill/>
        </p:spPr>
      </p:pic>
      <p:pic>
        <p:nvPicPr>
          <p:cNvPr id="13" name="Picture 3" descr="C:\Users\SAQIB\AppData\Local\Microsoft\Windows\Temporary Internet Files\Content.IE5\6OXKIC0L\MC900349993[1].wmf"/>
          <p:cNvPicPr>
            <a:picLocks noChangeAspect="1" noChangeArrowheads="1"/>
          </p:cNvPicPr>
          <p:nvPr/>
        </p:nvPicPr>
        <p:blipFill>
          <a:blip r:embed="rId3" cstate="print"/>
          <a:srcRect/>
          <a:stretch>
            <a:fillRect/>
          </a:stretch>
        </p:blipFill>
        <p:spPr bwMode="auto">
          <a:xfrm>
            <a:off x="6553200" y="2992170"/>
            <a:ext cx="304800" cy="513030"/>
          </a:xfrm>
          <a:prstGeom prst="rect">
            <a:avLst/>
          </a:prstGeom>
          <a:noFill/>
        </p:spPr>
      </p:pic>
      <p:sp>
        <p:nvSpPr>
          <p:cNvPr id="14" name="TextBox 13"/>
          <p:cNvSpPr txBox="1"/>
          <p:nvPr/>
        </p:nvSpPr>
        <p:spPr>
          <a:xfrm>
            <a:off x="7162800" y="2971800"/>
            <a:ext cx="1763604" cy="646331"/>
          </a:xfrm>
          <a:prstGeom prst="rect">
            <a:avLst/>
          </a:prstGeom>
          <a:noFill/>
        </p:spPr>
        <p:txBody>
          <a:bodyPr wrap="square" rtlCol="0">
            <a:spAutoFit/>
          </a:bodyPr>
          <a:lstStyle/>
          <a:p>
            <a:pPr algn="ctr"/>
            <a:r>
              <a:rPr lang="en-US" dirty="0" smtClean="0"/>
              <a:t>Base Transceiver Station (BTS)</a:t>
            </a:r>
            <a:endParaRPr lang="en-US" dirty="0"/>
          </a:p>
        </p:txBody>
      </p:sp>
      <p:pic>
        <p:nvPicPr>
          <p:cNvPr id="15" name="Picture 2" descr="C:\Users\SAQIB\AppData\Local\Microsoft\Windows\Temporary Internet Files\Content.IE5\JN6QEPUW\MC900441450[1].png"/>
          <p:cNvPicPr>
            <a:picLocks noChangeAspect="1" noChangeArrowheads="1"/>
          </p:cNvPicPr>
          <p:nvPr/>
        </p:nvPicPr>
        <p:blipFill>
          <a:blip r:embed="rId4" cstate="print"/>
          <a:srcRect/>
          <a:stretch>
            <a:fillRect/>
          </a:stretch>
        </p:blipFill>
        <p:spPr bwMode="auto">
          <a:xfrm flipH="1">
            <a:off x="6553200" y="2483556"/>
            <a:ext cx="381000" cy="381000"/>
          </a:xfrm>
          <a:prstGeom prst="rect">
            <a:avLst/>
          </a:prstGeom>
          <a:noFill/>
        </p:spPr>
      </p:pic>
      <p:sp>
        <p:nvSpPr>
          <p:cNvPr id="16" name="TextBox 15"/>
          <p:cNvSpPr txBox="1"/>
          <p:nvPr/>
        </p:nvSpPr>
        <p:spPr>
          <a:xfrm>
            <a:off x="7162800" y="2370625"/>
            <a:ext cx="1763604" cy="646331"/>
          </a:xfrm>
          <a:prstGeom prst="rect">
            <a:avLst/>
          </a:prstGeom>
          <a:noFill/>
        </p:spPr>
        <p:txBody>
          <a:bodyPr wrap="square" rtlCol="0">
            <a:spAutoFit/>
          </a:bodyPr>
          <a:lstStyle/>
          <a:p>
            <a:pPr algn="ctr"/>
            <a:r>
              <a:rPr lang="en-US" dirty="0" smtClean="0"/>
              <a:t>Mobile Station (MS)</a:t>
            </a:r>
            <a:endParaRPr lang="en-US" dirty="0"/>
          </a:p>
        </p:txBody>
      </p:sp>
      <p:sp>
        <p:nvSpPr>
          <p:cNvPr id="17" name="Rounded Rectangle 16"/>
          <p:cNvSpPr/>
          <p:nvPr/>
        </p:nvSpPr>
        <p:spPr>
          <a:xfrm>
            <a:off x="2971800" y="2057400"/>
            <a:ext cx="6858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BSC</a:t>
            </a:r>
            <a:endParaRPr lang="en-US" dirty="0"/>
          </a:p>
        </p:txBody>
      </p:sp>
      <p:sp>
        <p:nvSpPr>
          <p:cNvPr id="18" name="Rounded Rectangle 17"/>
          <p:cNvSpPr/>
          <p:nvPr/>
        </p:nvSpPr>
        <p:spPr>
          <a:xfrm>
            <a:off x="2590800" y="4191000"/>
            <a:ext cx="6858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BSC</a:t>
            </a:r>
            <a:endParaRPr lang="en-US" dirty="0"/>
          </a:p>
        </p:txBody>
      </p:sp>
      <p:sp>
        <p:nvSpPr>
          <p:cNvPr id="19" name="Rounded Rectangle 18"/>
          <p:cNvSpPr/>
          <p:nvPr/>
        </p:nvSpPr>
        <p:spPr>
          <a:xfrm>
            <a:off x="6400800" y="3750691"/>
            <a:ext cx="6858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BSC</a:t>
            </a:r>
            <a:endParaRPr lang="en-US" dirty="0"/>
          </a:p>
        </p:txBody>
      </p:sp>
      <p:sp>
        <p:nvSpPr>
          <p:cNvPr id="20" name="TextBox 19"/>
          <p:cNvSpPr txBox="1"/>
          <p:nvPr/>
        </p:nvSpPr>
        <p:spPr>
          <a:xfrm>
            <a:off x="7162800" y="3620869"/>
            <a:ext cx="1763604" cy="646331"/>
          </a:xfrm>
          <a:prstGeom prst="rect">
            <a:avLst/>
          </a:prstGeom>
          <a:noFill/>
        </p:spPr>
        <p:txBody>
          <a:bodyPr wrap="square" rtlCol="0">
            <a:spAutoFit/>
          </a:bodyPr>
          <a:lstStyle/>
          <a:p>
            <a:pPr algn="ctr"/>
            <a:r>
              <a:rPr lang="en-US" dirty="0" smtClean="0"/>
              <a:t>Base Station Controller</a:t>
            </a:r>
            <a:endParaRPr lang="en-US" dirty="0"/>
          </a:p>
        </p:txBody>
      </p:sp>
      <p:sp>
        <p:nvSpPr>
          <p:cNvPr id="21" name="TextBox 20"/>
          <p:cNvSpPr txBox="1"/>
          <p:nvPr/>
        </p:nvSpPr>
        <p:spPr>
          <a:xfrm>
            <a:off x="7151796" y="4230469"/>
            <a:ext cx="1839804" cy="646331"/>
          </a:xfrm>
          <a:prstGeom prst="rect">
            <a:avLst/>
          </a:prstGeom>
          <a:noFill/>
        </p:spPr>
        <p:txBody>
          <a:bodyPr wrap="square" rtlCol="0">
            <a:spAutoFit/>
          </a:bodyPr>
          <a:lstStyle/>
          <a:p>
            <a:pPr algn="ctr"/>
            <a:r>
              <a:rPr lang="en-US" dirty="0" smtClean="0"/>
              <a:t>Mobile Switching Center</a:t>
            </a:r>
            <a:endParaRPr lang="en-US" dirty="0"/>
          </a:p>
        </p:txBody>
      </p:sp>
      <p:sp>
        <p:nvSpPr>
          <p:cNvPr id="22" name="Rounded Rectangle 21"/>
          <p:cNvSpPr/>
          <p:nvPr/>
        </p:nvSpPr>
        <p:spPr>
          <a:xfrm>
            <a:off x="4038600" y="3048000"/>
            <a:ext cx="685800" cy="3810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MSC</a:t>
            </a:r>
            <a:endParaRPr lang="en-US" dirty="0"/>
          </a:p>
        </p:txBody>
      </p:sp>
      <p:sp>
        <p:nvSpPr>
          <p:cNvPr id="23" name="Rounded Rectangle 22"/>
          <p:cNvSpPr/>
          <p:nvPr/>
        </p:nvSpPr>
        <p:spPr>
          <a:xfrm>
            <a:off x="6400800" y="4365978"/>
            <a:ext cx="685800" cy="3810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MSC</a:t>
            </a:r>
            <a:endParaRPr lang="en-US" dirty="0"/>
          </a:p>
        </p:txBody>
      </p:sp>
      <p:cxnSp>
        <p:nvCxnSpPr>
          <p:cNvPr id="25" name="Straight Connector 24"/>
          <p:cNvCxnSpPr>
            <a:stCxn id="8" idx="3"/>
            <a:endCxn id="17" idx="0"/>
          </p:cNvCxnSpPr>
          <p:nvPr/>
        </p:nvCxnSpPr>
        <p:spPr>
          <a:xfrm>
            <a:off x="2819400" y="1628115"/>
            <a:ext cx="495300" cy="4292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051" idx="3"/>
            <a:endCxn id="17" idx="1"/>
          </p:cNvCxnSpPr>
          <p:nvPr/>
        </p:nvCxnSpPr>
        <p:spPr>
          <a:xfrm>
            <a:off x="2362200" y="2161515"/>
            <a:ext cx="609600" cy="863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7" idx="3"/>
            <a:endCxn id="17" idx="2"/>
          </p:cNvCxnSpPr>
          <p:nvPr/>
        </p:nvCxnSpPr>
        <p:spPr>
          <a:xfrm flipV="1">
            <a:off x="2743200" y="2438400"/>
            <a:ext cx="571500" cy="353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7" idx="3"/>
            <a:endCxn id="22" idx="0"/>
          </p:cNvCxnSpPr>
          <p:nvPr/>
        </p:nvCxnSpPr>
        <p:spPr>
          <a:xfrm>
            <a:off x="3657600" y="2247900"/>
            <a:ext cx="723900" cy="800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1" idx="3"/>
            <a:endCxn id="18" idx="0"/>
          </p:cNvCxnSpPr>
          <p:nvPr/>
        </p:nvCxnSpPr>
        <p:spPr>
          <a:xfrm>
            <a:off x="2286000" y="3665145"/>
            <a:ext cx="647700" cy="5258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9" idx="3"/>
            <a:endCxn id="18" idx="1"/>
          </p:cNvCxnSpPr>
          <p:nvPr/>
        </p:nvCxnSpPr>
        <p:spPr>
          <a:xfrm>
            <a:off x="1828800" y="4198545"/>
            <a:ext cx="762000" cy="182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10" idx="3"/>
            <a:endCxn id="18" idx="2"/>
          </p:cNvCxnSpPr>
          <p:nvPr/>
        </p:nvCxnSpPr>
        <p:spPr>
          <a:xfrm flipV="1">
            <a:off x="2209800" y="4572000"/>
            <a:ext cx="723900" cy="2565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18" idx="3"/>
            <a:endCxn id="22" idx="2"/>
          </p:cNvCxnSpPr>
          <p:nvPr/>
        </p:nvCxnSpPr>
        <p:spPr>
          <a:xfrm flipV="1">
            <a:off x="3276600" y="3429000"/>
            <a:ext cx="1104900" cy="952500"/>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934200" y="1764268"/>
            <a:ext cx="1194173" cy="461665"/>
          </a:xfrm>
          <a:prstGeom prst="rect">
            <a:avLst/>
          </a:prstGeom>
          <a:noFill/>
        </p:spPr>
        <p:txBody>
          <a:bodyPr wrap="none" rtlCol="0">
            <a:spAutoFit/>
          </a:bodyPr>
          <a:lstStyle/>
          <a:p>
            <a:r>
              <a:rPr lang="en-US" sz="2400" dirty="0" smtClean="0"/>
              <a:t>LEGEND</a:t>
            </a:r>
            <a:endParaRPr lang="en-US" sz="2400" dirty="0"/>
          </a:p>
        </p:txBody>
      </p:sp>
      <p:sp>
        <p:nvSpPr>
          <p:cNvPr id="41" name="Rounded Rectangular Callout 40"/>
          <p:cNvSpPr/>
          <p:nvPr/>
        </p:nvSpPr>
        <p:spPr>
          <a:xfrm>
            <a:off x="2362200" y="5486400"/>
            <a:ext cx="5562600" cy="609600"/>
          </a:xfrm>
          <a:prstGeom prst="wedgeRoundRectCallout">
            <a:avLst>
              <a:gd name="adj1" fmla="val -53116"/>
              <a:gd name="adj2" fmla="val -11527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Account for 60-80% of total network power consumption [M. </a:t>
            </a:r>
            <a:r>
              <a:rPr lang="en-US" dirty="0" err="1" smtClean="0"/>
              <a:t>Marsan</a:t>
            </a:r>
            <a:r>
              <a:rPr lang="en-US" dirty="0" smtClean="0"/>
              <a:t> et, al. ICC 2009]</a:t>
            </a:r>
            <a:endParaRPr lang="en-US" dirty="0"/>
          </a:p>
        </p:txBody>
      </p:sp>
    </p:spTree>
    <p:extLst>
      <p:ext uri="{BB962C8B-B14F-4D97-AF65-F5344CB8AC3E}">
        <p14:creationId xmlns:p14="http://schemas.microsoft.com/office/powerpoint/2010/main" val="983644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5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7" grpId="0" animBg="1"/>
      <p:bldP spid="18" grpId="0" animBg="1"/>
      <p:bldP spid="19" grpId="0" animBg="1"/>
      <p:bldP spid="20" grpId="0"/>
      <p:bldP spid="21" grpId="0"/>
      <p:bldP spid="22" grpId="0" animBg="1"/>
      <p:bldP spid="23" grpId="0" animBg="1"/>
      <p:bldP spid="40" grpId="0"/>
      <p:bldP spid="4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BTS components</a:t>
            </a:r>
            <a:endParaRPr lang="en-US" dirty="0"/>
          </a:p>
        </p:txBody>
      </p:sp>
      <p:sp>
        <p:nvSpPr>
          <p:cNvPr id="3" name="Content Placeholder 2"/>
          <p:cNvSpPr>
            <a:spLocks noGrp="1"/>
          </p:cNvSpPr>
          <p:nvPr>
            <p:ph idx="1"/>
          </p:nvPr>
        </p:nvSpPr>
        <p:spPr/>
        <p:txBody>
          <a:bodyPr/>
          <a:lstStyle/>
          <a:p>
            <a:r>
              <a:rPr lang="en-US" dirty="0" smtClean="0"/>
              <a:t>Key BTS components in terms of power consumption:</a:t>
            </a:r>
          </a:p>
          <a:p>
            <a:pPr lvl="1"/>
            <a:r>
              <a:rPr lang="en-US" dirty="0" smtClean="0"/>
              <a:t>Transceiver </a:t>
            </a:r>
            <a:r>
              <a:rPr lang="en-US" dirty="0"/>
              <a:t>(TRX)</a:t>
            </a:r>
          </a:p>
          <a:p>
            <a:pPr lvl="1"/>
            <a:r>
              <a:rPr lang="en-US" dirty="0"/>
              <a:t>Power amplifier (PA)</a:t>
            </a:r>
          </a:p>
          <a:p>
            <a:pPr lvl="1"/>
            <a:r>
              <a:rPr lang="en-US" dirty="0"/>
              <a:t>Baseband unit (BBU)</a:t>
            </a:r>
          </a:p>
          <a:p>
            <a:endParaRPr lang="en-US" dirty="0"/>
          </a:p>
        </p:txBody>
      </p:sp>
    </p:spTree>
    <p:extLst>
      <p:ext uri="{BB962C8B-B14F-4D97-AF65-F5344CB8AC3E}">
        <p14:creationId xmlns:p14="http://schemas.microsoft.com/office/powerpoint/2010/main" val="297490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BTS Power consumption model</a:t>
            </a:r>
            <a:endParaRPr lang="en-US" dirty="0"/>
          </a:p>
        </p:txBody>
      </p:sp>
      <p:cxnSp>
        <p:nvCxnSpPr>
          <p:cNvPr id="4" name="Straight Arrow Connector 3"/>
          <p:cNvCxnSpPr/>
          <p:nvPr/>
        </p:nvCxnSpPr>
        <p:spPr>
          <a:xfrm flipV="1">
            <a:off x="2667000" y="1688068"/>
            <a:ext cx="0" cy="2895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2667000" y="4583668"/>
            <a:ext cx="3429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967654" y="4659868"/>
            <a:ext cx="756746" cy="369332"/>
          </a:xfrm>
          <a:prstGeom prst="rect">
            <a:avLst/>
          </a:prstGeom>
          <a:noFill/>
        </p:spPr>
        <p:txBody>
          <a:bodyPr wrap="none" rtlCol="0">
            <a:spAutoFit/>
          </a:bodyPr>
          <a:lstStyle/>
          <a:p>
            <a:r>
              <a:rPr lang="en-US" dirty="0" smtClean="0"/>
              <a:t>Traffic</a:t>
            </a:r>
            <a:endParaRPr lang="en-US" dirty="0"/>
          </a:p>
        </p:txBody>
      </p:sp>
      <p:sp>
        <p:nvSpPr>
          <p:cNvPr id="7" name="TextBox 6"/>
          <p:cNvSpPr txBox="1"/>
          <p:nvPr/>
        </p:nvSpPr>
        <p:spPr>
          <a:xfrm rot="16200000">
            <a:off x="1121229" y="3043438"/>
            <a:ext cx="2711127" cy="369332"/>
          </a:xfrm>
          <a:prstGeom prst="rect">
            <a:avLst/>
          </a:prstGeom>
          <a:solidFill>
            <a:schemeClr val="bg1"/>
          </a:solidFill>
        </p:spPr>
        <p:txBody>
          <a:bodyPr wrap="none" rtlCol="0">
            <a:spAutoFit/>
          </a:bodyPr>
          <a:lstStyle/>
          <a:p>
            <a:r>
              <a:rPr lang="en-US" dirty="0" smtClean="0"/>
              <a:t>Power consumption (Watt)</a:t>
            </a:r>
            <a:endParaRPr lang="en-US" dirty="0"/>
          </a:p>
        </p:txBody>
      </p:sp>
      <p:cxnSp>
        <p:nvCxnSpPr>
          <p:cNvPr id="8" name="Straight Connector 7"/>
          <p:cNvCxnSpPr/>
          <p:nvPr/>
        </p:nvCxnSpPr>
        <p:spPr>
          <a:xfrm flipV="1">
            <a:off x="2661459" y="2145268"/>
            <a:ext cx="2824941" cy="4572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38200" y="5486400"/>
            <a:ext cx="7772400" cy="830997"/>
          </a:xfrm>
          <a:prstGeom prst="rect">
            <a:avLst/>
          </a:prstGeom>
          <a:noFill/>
        </p:spPr>
        <p:txBody>
          <a:bodyPr wrap="square" rtlCol="0">
            <a:spAutoFit/>
          </a:bodyPr>
          <a:lstStyle/>
          <a:p>
            <a:pPr algn="ctr"/>
            <a:r>
              <a:rPr lang="en-US" sz="2400" dirty="0" smtClean="0">
                <a:solidFill>
                  <a:schemeClr val="accent2">
                    <a:lumMod val="75000"/>
                  </a:schemeClr>
                </a:solidFill>
              </a:rPr>
              <a:t>For both of these networks, power consumption is an affine function of workload</a:t>
            </a:r>
            <a:endParaRPr lang="en-US" sz="2400" dirty="0">
              <a:solidFill>
                <a:schemeClr val="accent2">
                  <a:lumMod val="75000"/>
                </a:schemeClr>
              </a:solidFill>
            </a:endParaRPr>
          </a:p>
        </p:txBody>
      </p:sp>
    </p:spTree>
    <p:extLst>
      <p:ext uri="{BB962C8B-B14F-4D97-AF65-F5344CB8AC3E}">
        <p14:creationId xmlns:p14="http://schemas.microsoft.com/office/powerpoint/2010/main" val="23561710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Traffic (Workload)</a:t>
            </a:r>
            <a:endParaRPr lang="en-US" dirty="0"/>
          </a:p>
        </p:txBody>
      </p:sp>
      <p:sp>
        <p:nvSpPr>
          <p:cNvPr id="3" name="Content Placeholder 2"/>
          <p:cNvSpPr>
            <a:spLocks noGrp="1"/>
          </p:cNvSpPr>
          <p:nvPr>
            <p:ph idx="1"/>
          </p:nvPr>
        </p:nvSpPr>
        <p:spPr/>
        <p:txBody>
          <a:bodyPr/>
          <a:lstStyle/>
          <a:p>
            <a:r>
              <a:rPr lang="en-US" dirty="0" smtClean="0"/>
              <a:t>Diurnal cycles</a:t>
            </a:r>
          </a:p>
          <a:p>
            <a:r>
              <a:rPr lang="en-US" dirty="0" smtClean="0"/>
              <a:t>Peak is quite high compared to trough</a:t>
            </a:r>
            <a:endParaRPr lang="en-US" dirty="0"/>
          </a:p>
        </p:txBody>
      </p:sp>
      <p:pic>
        <p:nvPicPr>
          <p:cNvPr id="4" name="Picture 3" descr="traffic.eps"/>
          <p:cNvPicPr>
            <a:picLocks noChangeAspect="1"/>
          </p:cNvPicPr>
          <p:nvPr/>
        </p:nvPicPr>
        <p:blipFill>
          <a:blip r:embed="rId3" cstate="print"/>
          <a:stretch>
            <a:fillRect/>
          </a:stretch>
        </p:blipFill>
        <p:spPr>
          <a:xfrm>
            <a:off x="3429000" y="3505200"/>
            <a:ext cx="5638800" cy="2623178"/>
          </a:xfrm>
          <a:prstGeom prst="rect">
            <a:avLst/>
          </a:prstGeom>
        </p:spPr>
      </p:pic>
    </p:spTree>
    <p:extLst>
      <p:ext uri="{BB962C8B-B14F-4D97-AF65-F5344CB8AC3E}">
        <p14:creationId xmlns:p14="http://schemas.microsoft.com/office/powerpoint/2010/main" val="1262031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BTS Configuration</a:t>
            </a:r>
            <a:endParaRPr lang="en-US" dirty="0"/>
          </a:p>
        </p:txBody>
      </p:sp>
      <p:sp>
        <p:nvSpPr>
          <p:cNvPr id="18" name="Oval 17"/>
          <p:cNvSpPr/>
          <p:nvPr/>
        </p:nvSpPr>
        <p:spPr>
          <a:xfrm>
            <a:off x="457200" y="1524000"/>
            <a:ext cx="4572000" cy="457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a:stCxn id="18" idx="0"/>
          </p:cNvCxnSpPr>
          <p:nvPr/>
        </p:nvCxnSpPr>
        <p:spPr>
          <a:xfrm>
            <a:off x="2743200" y="1524000"/>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743200" y="3810000"/>
            <a:ext cx="1905000" cy="121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762000" y="3810000"/>
            <a:ext cx="1981200" cy="1143000"/>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429000" y="2971800"/>
            <a:ext cx="801823" cy="369332"/>
          </a:xfrm>
          <a:prstGeom prst="rect">
            <a:avLst/>
          </a:prstGeom>
          <a:noFill/>
        </p:spPr>
        <p:txBody>
          <a:bodyPr wrap="none" rtlCol="0">
            <a:spAutoFit/>
          </a:bodyPr>
          <a:lstStyle/>
          <a:p>
            <a:r>
              <a:rPr lang="en-US" dirty="0" smtClean="0"/>
              <a:t>6 TRXs</a:t>
            </a:r>
            <a:endParaRPr lang="en-US" dirty="0"/>
          </a:p>
        </p:txBody>
      </p:sp>
      <p:sp>
        <p:nvSpPr>
          <p:cNvPr id="36" name="TextBox 35"/>
          <p:cNvSpPr txBox="1"/>
          <p:nvPr/>
        </p:nvSpPr>
        <p:spPr>
          <a:xfrm>
            <a:off x="1371600" y="2983468"/>
            <a:ext cx="801823" cy="369332"/>
          </a:xfrm>
          <a:prstGeom prst="rect">
            <a:avLst/>
          </a:prstGeom>
          <a:noFill/>
        </p:spPr>
        <p:txBody>
          <a:bodyPr wrap="none" rtlCol="0">
            <a:spAutoFit/>
          </a:bodyPr>
          <a:lstStyle/>
          <a:p>
            <a:r>
              <a:rPr lang="en-US" dirty="0" smtClean="0"/>
              <a:t>6 TRXs</a:t>
            </a:r>
            <a:endParaRPr lang="en-US" dirty="0"/>
          </a:p>
        </p:txBody>
      </p:sp>
      <p:sp>
        <p:nvSpPr>
          <p:cNvPr id="37" name="TextBox 36"/>
          <p:cNvSpPr txBox="1"/>
          <p:nvPr/>
        </p:nvSpPr>
        <p:spPr>
          <a:xfrm>
            <a:off x="2398577" y="4659868"/>
            <a:ext cx="801823" cy="369332"/>
          </a:xfrm>
          <a:prstGeom prst="rect">
            <a:avLst/>
          </a:prstGeom>
          <a:noFill/>
        </p:spPr>
        <p:txBody>
          <a:bodyPr wrap="none" rtlCol="0">
            <a:spAutoFit/>
          </a:bodyPr>
          <a:lstStyle/>
          <a:p>
            <a:r>
              <a:rPr lang="en-US" dirty="0" smtClean="0"/>
              <a:t>6 TRXs</a:t>
            </a:r>
            <a:endParaRPr lang="en-US" dirty="0"/>
          </a:p>
        </p:txBody>
      </p:sp>
      <p:pic>
        <p:nvPicPr>
          <p:cNvPr id="39" name="Picture 38" descr="traffic.eps"/>
          <p:cNvPicPr>
            <a:picLocks noChangeAspect="1"/>
          </p:cNvPicPr>
          <p:nvPr/>
        </p:nvPicPr>
        <p:blipFill>
          <a:blip r:embed="rId2" cstate="print"/>
          <a:stretch>
            <a:fillRect/>
          </a:stretch>
        </p:blipFill>
        <p:spPr>
          <a:xfrm>
            <a:off x="3429000" y="3505200"/>
            <a:ext cx="5638800" cy="2623178"/>
          </a:xfrm>
          <a:prstGeom prst="rect">
            <a:avLst/>
          </a:prstGeom>
        </p:spPr>
      </p:pic>
      <p:sp>
        <p:nvSpPr>
          <p:cNvPr id="40" name="Content Placeholder 2"/>
          <p:cNvSpPr>
            <a:spLocks noGrp="1"/>
          </p:cNvSpPr>
          <p:nvPr>
            <p:ph idx="1"/>
          </p:nvPr>
        </p:nvSpPr>
        <p:spPr>
          <a:xfrm>
            <a:off x="4343400" y="1371600"/>
            <a:ext cx="4724400" cy="2057399"/>
          </a:xfrm>
        </p:spPr>
        <p:txBody>
          <a:bodyPr>
            <a:normAutofit/>
          </a:bodyPr>
          <a:lstStyle/>
          <a:p>
            <a:pPr>
              <a:spcBef>
                <a:spcPts val="1200"/>
              </a:spcBef>
            </a:pPr>
            <a:r>
              <a:rPr lang="en-US" sz="2000" dirty="0" smtClean="0"/>
              <a:t>Capacity of 8*6*3 concurrent calls</a:t>
            </a:r>
          </a:p>
          <a:p>
            <a:pPr>
              <a:spcBef>
                <a:spcPts val="1200"/>
              </a:spcBef>
            </a:pPr>
            <a:r>
              <a:rPr lang="en-US" sz="2000" dirty="0" smtClean="0"/>
              <a:t>So much capacity isn’t always needed</a:t>
            </a:r>
          </a:p>
        </p:txBody>
      </p:sp>
    </p:spTree>
    <p:extLst>
      <p:ext uri="{BB962C8B-B14F-4D97-AF65-F5344CB8AC3E}">
        <p14:creationId xmlns:p14="http://schemas.microsoft.com/office/powerpoint/2010/main" val="2365911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Commonalities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Network sites: Data centers / BTSs</a:t>
            </a:r>
          </a:p>
          <a:p>
            <a:r>
              <a:rPr lang="en-US" dirty="0" smtClean="0"/>
              <a:t>Sites consist of resources: Servers / TRXs</a:t>
            </a:r>
          </a:p>
          <a:p>
            <a:pPr lvl="1"/>
            <a:r>
              <a:rPr lang="en-US" dirty="0" smtClean="0"/>
              <a:t>Resources determine:</a:t>
            </a:r>
          </a:p>
          <a:p>
            <a:pPr lvl="2"/>
            <a:r>
              <a:rPr lang="en-US" dirty="0" smtClean="0"/>
              <a:t>Workload capacity</a:t>
            </a:r>
          </a:p>
          <a:p>
            <a:pPr lvl="2"/>
            <a:r>
              <a:rPr lang="en-US" dirty="0" smtClean="0"/>
              <a:t>Peak / idle power consumption</a:t>
            </a:r>
          </a:p>
          <a:p>
            <a:r>
              <a:rPr lang="en-US" dirty="0" smtClean="0"/>
              <a:t>Power consumption is an affine function of workload</a:t>
            </a:r>
          </a:p>
          <a:p>
            <a:r>
              <a:rPr lang="en-US" dirty="0" smtClean="0"/>
              <a:t>Workload has diurnal cycles</a:t>
            </a:r>
          </a:p>
          <a:p>
            <a:pPr lvl="1"/>
            <a:r>
              <a:rPr lang="en-US" dirty="0" smtClean="0"/>
              <a:t>Peak much higher than trough</a:t>
            </a:r>
          </a:p>
          <a:p>
            <a:r>
              <a:rPr lang="en-US" dirty="0" smtClean="0"/>
              <a:t>Energy inefficiency</a:t>
            </a:r>
            <a:endParaRPr lang="en-US" dirty="0"/>
          </a:p>
        </p:txBody>
      </p:sp>
    </p:spTree>
    <p:extLst>
      <p:ext uri="{BB962C8B-B14F-4D97-AF65-F5344CB8AC3E}">
        <p14:creationId xmlns:p14="http://schemas.microsoft.com/office/powerpoint/2010/main" val="12847624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Lowering electricity cost</a:t>
            </a:r>
            <a:endParaRPr lang="en-US" dirty="0"/>
          </a:p>
        </p:txBody>
      </p:sp>
      <p:sp>
        <p:nvSpPr>
          <p:cNvPr id="3" name="Content Placeholder 2"/>
          <p:cNvSpPr>
            <a:spLocks noGrp="1"/>
          </p:cNvSpPr>
          <p:nvPr>
            <p:ph idx="1"/>
          </p:nvPr>
        </p:nvSpPr>
        <p:spPr/>
        <p:txBody>
          <a:bodyPr/>
          <a:lstStyle/>
          <a:p>
            <a:r>
              <a:rPr lang="en-US" dirty="0" smtClean="0">
                <a:solidFill>
                  <a:schemeClr val="accent2">
                    <a:lumMod val="75000"/>
                  </a:schemeClr>
                </a:solidFill>
              </a:rPr>
              <a:t>Reduce bill</a:t>
            </a:r>
            <a:r>
              <a:rPr lang="en-US" dirty="0" smtClean="0"/>
              <a:t> by using </a:t>
            </a:r>
          </a:p>
          <a:p>
            <a:pPr lvl="1"/>
            <a:r>
              <a:rPr lang="en-US" dirty="0" smtClean="0"/>
              <a:t>Less electricity</a:t>
            </a:r>
          </a:p>
          <a:p>
            <a:pPr lvl="1"/>
            <a:r>
              <a:rPr lang="en-US" dirty="0" smtClean="0"/>
              <a:t>Cheaper electricity</a:t>
            </a:r>
            <a:endParaRPr lang="en-US" dirty="0"/>
          </a:p>
        </p:txBody>
      </p:sp>
      <p:cxnSp>
        <p:nvCxnSpPr>
          <p:cNvPr id="16" name="Straight Arrow Connector 15"/>
          <p:cNvCxnSpPr/>
          <p:nvPr/>
        </p:nvCxnSpPr>
        <p:spPr>
          <a:xfrm flipV="1">
            <a:off x="3352800" y="2133600"/>
            <a:ext cx="1447800" cy="30480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graphicFrame>
        <p:nvGraphicFramePr>
          <p:cNvPr id="17" name="Table 16"/>
          <p:cNvGraphicFramePr>
            <a:graphicFrameLocks noGrp="1"/>
          </p:cNvGraphicFramePr>
          <p:nvPr/>
        </p:nvGraphicFramePr>
        <p:xfrm>
          <a:off x="4724400" y="1752600"/>
          <a:ext cx="4089400" cy="1737360"/>
        </p:xfrm>
        <a:graphic>
          <a:graphicData uri="http://schemas.openxmlformats.org/drawingml/2006/table">
            <a:tbl>
              <a:tblPr firstRow="1" bandRow="1">
                <a:tableStyleId>{2D5ABB26-0587-4C30-8999-92F81FD0307C}</a:tableStyleId>
              </a:tblPr>
              <a:tblGrid>
                <a:gridCol w="2133600"/>
                <a:gridCol w="1955800"/>
              </a:tblGrid>
              <a:tr h="370840">
                <a:tc>
                  <a:txBody>
                    <a:bodyPr/>
                    <a:lstStyle/>
                    <a:p>
                      <a:r>
                        <a:rPr lang="en-US" sz="2400" dirty="0" smtClean="0">
                          <a:solidFill>
                            <a:schemeClr val="tx2">
                              <a:lumMod val="60000"/>
                              <a:lumOff val="40000"/>
                            </a:schemeClr>
                          </a:solidFill>
                        </a:rPr>
                        <a:t>Energy Consumed (e)</a:t>
                      </a:r>
                      <a:endParaRPr lang="en-US" sz="2400" dirty="0">
                        <a:solidFill>
                          <a:schemeClr val="tx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2">
                              <a:lumMod val="60000"/>
                              <a:lumOff val="40000"/>
                            </a:schemeClr>
                          </a:solidFill>
                        </a:rPr>
                        <a:t>285</a:t>
                      </a:r>
                      <a:r>
                        <a:rPr lang="en-US" sz="2400" baseline="0" dirty="0" smtClean="0">
                          <a:solidFill>
                            <a:schemeClr val="tx2">
                              <a:lumMod val="60000"/>
                              <a:lumOff val="40000"/>
                            </a:schemeClr>
                          </a:solidFill>
                        </a:rPr>
                        <a:t> Million kWh</a:t>
                      </a:r>
                      <a:endParaRPr lang="en-US" sz="2400" dirty="0" smtClean="0">
                        <a:solidFill>
                          <a:schemeClr val="tx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2">
                              <a:lumMod val="60000"/>
                              <a:lumOff val="40000"/>
                            </a:schemeClr>
                          </a:solidFill>
                        </a:rPr>
                        <a:t>Unit Price (p)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2400" dirty="0" smtClean="0">
                          <a:solidFill>
                            <a:schemeClr val="tx2">
                              <a:lumMod val="60000"/>
                              <a:lumOff val="40000"/>
                            </a:schemeClr>
                          </a:solidFill>
                        </a:rPr>
                        <a:t>$0.7</a:t>
                      </a:r>
                      <a:endParaRPr lang="en-US" sz="2400" dirty="0">
                        <a:solidFill>
                          <a:schemeClr val="tx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bg1"/>
                          </a:solidFill>
                        </a:rPr>
                        <a:t>Total Bill</a:t>
                      </a:r>
                      <a:r>
                        <a:rPr lang="en-US" sz="2400" baseline="0" dirty="0" smtClean="0">
                          <a:solidFill>
                            <a:schemeClr val="bg1"/>
                          </a:solidFill>
                        </a:rPr>
                        <a:t> = e x p</a:t>
                      </a:r>
                      <a:endParaRPr lang="en-US" sz="2400"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bg1"/>
                          </a:solidFill>
                        </a:rPr>
                        <a:t>$200 Million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bl>
          </a:graphicData>
        </a:graphic>
      </p:graphicFrame>
      <p:cxnSp>
        <p:nvCxnSpPr>
          <p:cNvPr id="19" name="Straight Arrow Connector 18"/>
          <p:cNvCxnSpPr/>
          <p:nvPr/>
        </p:nvCxnSpPr>
        <p:spPr>
          <a:xfrm flipV="1">
            <a:off x="3962400" y="2895600"/>
            <a:ext cx="762000" cy="15240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1232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Background and motivation</a:t>
            </a:r>
          </a:p>
          <a:p>
            <a:r>
              <a:rPr lang="en-US" dirty="0" smtClean="0"/>
              <a:t>Problem statement and formulation</a:t>
            </a:r>
          </a:p>
          <a:p>
            <a:r>
              <a:rPr lang="en-US" dirty="0" smtClean="0"/>
              <a:t>Case studies</a:t>
            </a:r>
          </a:p>
          <a:p>
            <a:r>
              <a:rPr lang="en-US" dirty="0" smtClean="0"/>
              <a:t>Conclusion </a:t>
            </a:r>
            <a:endParaRPr lang="en-US" dirty="0"/>
          </a:p>
        </p:txBody>
      </p:sp>
    </p:spTree>
    <p:extLst>
      <p:ext uri="{BB962C8B-B14F-4D97-AF65-F5344CB8AC3E}">
        <p14:creationId xmlns:p14="http://schemas.microsoft.com/office/powerpoint/2010/main" val="36951353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Lowering electricity usage</a:t>
            </a:r>
            <a:endParaRPr lang="en-US" dirty="0"/>
          </a:p>
        </p:txBody>
      </p:sp>
      <p:sp>
        <p:nvSpPr>
          <p:cNvPr id="3" name="Content Placeholder 2"/>
          <p:cNvSpPr>
            <a:spLocks noGrp="1"/>
          </p:cNvSpPr>
          <p:nvPr>
            <p:ph idx="1"/>
          </p:nvPr>
        </p:nvSpPr>
        <p:spPr/>
        <p:txBody>
          <a:bodyPr/>
          <a:lstStyle/>
          <a:p>
            <a:r>
              <a:rPr lang="en-US" dirty="0"/>
              <a:t>Hardware consolidation</a:t>
            </a:r>
          </a:p>
          <a:p>
            <a:pPr lvl="1"/>
            <a:r>
              <a:rPr lang="en-US" dirty="0"/>
              <a:t>May cut electricity consumption by </a:t>
            </a:r>
            <a:r>
              <a:rPr lang="en-US" dirty="0" err="1"/>
              <a:t>upto</a:t>
            </a:r>
            <a:r>
              <a:rPr lang="en-US" dirty="0"/>
              <a:t> 80% []</a:t>
            </a:r>
          </a:p>
          <a:p>
            <a:r>
              <a:rPr lang="en-US" dirty="0" smtClean="0"/>
              <a:t>Upgrading to energy efficient </a:t>
            </a:r>
            <a:r>
              <a:rPr lang="en-US" dirty="0" smtClean="0"/>
              <a:t>hardware</a:t>
            </a:r>
          </a:p>
          <a:p>
            <a:r>
              <a:rPr lang="en-US" dirty="0" smtClean="0"/>
              <a:t>Resource pruning</a:t>
            </a:r>
            <a:endParaRPr lang="en-US" dirty="0" smtClean="0"/>
          </a:p>
        </p:txBody>
      </p:sp>
    </p:spTree>
    <p:extLst>
      <p:ext uri="{BB962C8B-B14F-4D97-AF65-F5344CB8AC3E}">
        <p14:creationId xmlns:p14="http://schemas.microsoft.com/office/powerpoint/2010/main" val="35119836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cheaper electricity</a:t>
            </a:r>
            <a:endParaRPr lang="en-US" dirty="0"/>
          </a:p>
        </p:txBody>
      </p:sp>
      <p:sp>
        <p:nvSpPr>
          <p:cNvPr id="4" name="Oval 3"/>
          <p:cNvSpPr/>
          <p:nvPr/>
        </p:nvSpPr>
        <p:spPr>
          <a:xfrm>
            <a:off x="1359933" y="3821668"/>
            <a:ext cx="685800" cy="685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502933" y="4355068"/>
            <a:ext cx="685800" cy="685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417333" y="3478768"/>
            <a:ext cx="685800" cy="685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a:off x="902733" y="5955268"/>
            <a:ext cx="4876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017533" y="6031468"/>
            <a:ext cx="622991" cy="369332"/>
          </a:xfrm>
          <a:prstGeom prst="rect">
            <a:avLst/>
          </a:prstGeom>
          <a:noFill/>
        </p:spPr>
        <p:txBody>
          <a:bodyPr wrap="none" rtlCol="0">
            <a:spAutoFit/>
          </a:bodyPr>
          <a:lstStyle/>
          <a:p>
            <a:r>
              <a:rPr lang="en-US" dirty="0" smtClean="0"/>
              <a:t>Sites</a:t>
            </a:r>
            <a:endParaRPr lang="en-US" dirty="0"/>
          </a:p>
        </p:txBody>
      </p:sp>
      <p:sp>
        <p:nvSpPr>
          <p:cNvPr id="10" name="TextBox 9"/>
          <p:cNvSpPr txBox="1"/>
          <p:nvPr/>
        </p:nvSpPr>
        <p:spPr>
          <a:xfrm>
            <a:off x="1512333" y="6107668"/>
            <a:ext cx="301686" cy="369332"/>
          </a:xfrm>
          <a:prstGeom prst="rect">
            <a:avLst/>
          </a:prstGeom>
          <a:noFill/>
        </p:spPr>
        <p:txBody>
          <a:bodyPr wrap="none" rtlCol="0">
            <a:spAutoFit/>
          </a:bodyPr>
          <a:lstStyle/>
          <a:p>
            <a:r>
              <a:rPr lang="en-US" dirty="0" smtClean="0"/>
              <a:t>1</a:t>
            </a:r>
            <a:endParaRPr lang="en-US" dirty="0"/>
          </a:p>
        </p:txBody>
      </p:sp>
      <p:sp>
        <p:nvSpPr>
          <p:cNvPr id="11" name="TextBox 10"/>
          <p:cNvSpPr txBox="1"/>
          <p:nvPr/>
        </p:nvSpPr>
        <p:spPr>
          <a:xfrm>
            <a:off x="2734647" y="6107668"/>
            <a:ext cx="301686" cy="369332"/>
          </a:xfrm>
          <a:prstGeom prst="rect">
            <a:avLst/>
          </a:prstGeom>
          <a:noFill/>
        </p:spPr>
        <p:txBody>
          <a:bodyPr wrap="none" rtlCol="0">
            <a:spAutoFit/>
          </a:bodyPr>
          <a:lstStyle/>
          <a:p>
            <a:r>
              <a:rPr lang="en-US" dirty="0" smtClean="0"/>
              <a:t>2</a:t>
            </a:r>
            <a:endParaRPr lang="en-US" dirty="0"/>
          </a:p>
        </p:txBody>
      </p:sp>
      <p:sp>
        <p:nvSpPr>
          <p:cNvPr id="12" name="TextBox 11"/>
          <p:cNvSpPr txBox="1"/>
          <p:nvPr/>
        </p:nvSpPr>
        <p:spPr>
          <a:xfrm>
            <a:off x="3725247" y="6107668"/>
            <a:ext cx="301686" cy="369332"/>
          </a:xfrm>
          <a:prstGeom prst="rect">
            <a:avLst/>
          </a:prstGeom>
          <a:noFill/>
        </p:spPr>
        <p:txBody>
          <a:bodyPr wrap="none" rtlCol="0">
            <a:spAutoFit/>
          </a:bodyPr>
          <a:lstStyle/>
          <a:p>
            <a:r>
              <a:rPr lang="en-US" dirty="0" smtClean="0"/>
              <a:t>3</a:t>
            </a:r>
            <a:endParaRPr lang="en-US" dirty="0"/>
          </a:p>
        </p:txBody>
      </p:sp>
      <p:cxnSp>
        <p:nvCxnSpPr>
          <p:cNvPr id="14" name="Straight Arrow Connector 13"/>
          <p:cNvCxnSpPr/>
          <p:nvPr/>
        </p:nvCxnSpPr>
        <p:spPr>
          <a:xfrm flipV="1">
            <a:off x="902733" y="2602468"/>
            <a:ext cx="0" cy="3352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rot="16200000">
            <a:off x="-247216" y="4119519"/>
            <a:ext cx="1625766" cy="369332"/>
          </a:xfrm>
          <a:prstGeom prst="rect">
            <a:avLst/>
          </a:prstGeom>
          <a:noFill/>
        </p:spPr>
        <p:txBody>
          <a:bodyPr wrap="none" rtlCol="0">
            <a:spAutoFit/>
          </a:bodyPr>
          <a:lstStyle/>
          <a:p>
            <a:r>
              <a:rPr lang="en-US" dirty="0" smtClean="0"/>
              <a:t>Electricity price</a:t>
            </a:r>
            <a:endParaRPr lang="en-US" dirty="0"/>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3800" y="1143000"/>
            <a:ext cx="5381625" cy="2883319"/>
          </a:xfrm>
          <a:prstGeom prst="rect">
            <a:avLst/>
          </a:prstGeom>
        </p:spPr>
      </p:pic>
    </p:spTree>
    <p:extLst>
      <p:ext uri="{BB962C8B-B14F-4D97-AF65-F5344CB8AC3E}">
        <p14:creationId xmlns:p14="http://schemas.microsoft.com/office/powerpoint/2010/main" val="3446106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1" nodeType="clickEffect">
                                  <p:stCondLst>
                                    <p:cond delay="0"/>
                                  </p:stCondLst>
                                  <p:childTnLst>
                                    <p:set>
                                      <p:cBhvr>
                                        <p:cTn id="6" dur="indefinite"/>
                                        <p:tgtEl>
                                          <p:spTgt spid="5"/>
                                        </p:tgtEl>
                                        <p:attrNameLst>
                                          <p:attrName>fillcolor</p:attrName>
                                        </p:attrNameLst>
                                      </p:cBhvr>
                                      <p:to>
                                        <p:clrVal>
                                          <a:srgbClr val="969696"/>
                                        </p:clrVal>
                                      </p:to>
                                    </p:set>
                                    <p:set>
                                      <p:cBhvr>
                                        <p:cTn id="7" dur="indefinite"/>
                                        <p:tgtEl>
                                          <p:spTgt spid="5"/>
                                        </p:tgtEl>
                                        <p:attrNameLst>
                                          <p:attrName>fill.type</p:attrName>
                                        </p:attrNameLst>
                                      </p:cBhvr>
                                      <p:to>
                                        <p:strVal val="solid"/>
                                      </p:to>
                                    </p:set>
                                    <p:set>
                                      <p:cBhvr>
                                        <p:cTn id="8" dur="indefinite"/>
                                        <p:tgtEl>
                                          <p:spTgt spid="5"/>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1" nodeType="clickEffect">
                                  <p:stCondLst>
                                    <p:cond delay="0"/>
                                  </p:stCondLst>
                                  <p:childTnLst>
                                    <p:set>
                                      <p:cBhvr>
                                        <p:cTn id="12" dur="indefinite"/>
                                        <p:tgtEl>
                                          <p:spTgt spid="4"/>
                                        </p:tgtEl>
                                        <p:attrNameLst>
                                          <p:attrName>fillcolor</p:attrName>
                                        </p:attrNameLst>
                                      </p:cBhvr>
                                      <p:to>
                                        <p:clrVal>
                                          <a:srgbClr val="969696"/>
                                        </p:clrVal>
                                      </p:to>
                                    </p:set>
                                    <p:set>
                                      <p:cBhvr>
                                        <p:cTn id="13" dur="indefinite"/>
                                        <p:tgtEl>
                                          <p:spTgt spid="4"/>
                                        </p:tgtEl>
                                        <p:attrNameLst>
                                          <p:attrName>fill.type</p:attrName>
                                        </p:attrNameLst>
                                      </p:cBhvr>
                                      <p:to>
                                        <p:strVal val="solid"/>
                                      </p:to>
                                    </p:set>
                                    <p:set>
                                      <p:cBhvr>
                                        <p:cTn id="14" dur="indefinite"/>
                                        <p:tgtEl>
                                          <p:spTgt spid="4"/>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1" nodeType="clickEffect">
                                  <p:stCondLst>
                                    <p:cond delay="0"/>
                                  </p:stCondLst>
                                  <p:childTnLst>
                                    <p:set>
                                      <p:cBhvr>
                                        <p:cTn id="18" dur="indefinite"/>
                                        <p:tgtEl>
                                          <p:spTgt spid="6"/>
                                        </p:tgtEl>
                                        <p:attrNameLst>
                                          <p:attrName>fillcolor</p:attrName>
                                        </p:attrNameLst>
                                      </p:cBhvr>
                                      <p:to>
                                        <p:clrVal>
                                          <a:srgbClr val="969696"/>
                                        </p:clrVal>
                                      </p:to>
                                    </p:set>
                                    <p:set>
                                      <p:cBhvr>
                                        <p:cTn id="19" dur="indefinite"/>
                                        <p:tgtEl>
                                          <p:spTgt spid="6"/>
                                        </p:tgtEl>
                                        <p:attrNameLst>
                                          <p:attrName>fill.type</p:attrName>
                                        </p:attrNameLst>
                                      </p:cBhvr>
                                      <p:to>
                                        <p:strVal val="solid"/>
                                      </p:to>
                                    </p:set>
                                    <p:set>
                                      <p:cBhvr>
                                        <p:cTn id="20" dur="indefinite"/>
                                        <p:tgtEl>
                                          <p:spTgt spid="6"/>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Lack of energy proportionality</a:t>
            </a:r>
            <a:endParaRPr lang="en-US" dirty="0"/>
          </a:p>
        </p:txBody>
      </p:sp>
      <p:cxnSp>
        <p:nvCxnSpPr>
          <p:cNvPr id="6" name="Straight Arrow Connector 5"/>
          <p:cNvCxnSpPr/>
          <p:nvPr/>
        </p:nvCxnSpPr>
        <p:spPr>
          <a:xfrm flipV="1">
            <a:off x="457200" y="1447800"/>
            <a:ext cx="0" cy="2895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57200" y="4343400"/>
            <a:ext cx="3429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600200" y="4419600"/>
            <a:ext cx="1093504" cy="369332"/>
          </a:xfrm>
          <a:prstGeom prst="rect">
            <a:avLst/>
          </a:prstGeom>
          <a:noFill/>
        </p:spPr>
        <p:txBody>
          <a:bodyPr wrap="none" rtlCol="0">
            <a:spAutoFit/>
          </a:bodyPr>
          <a:lstStyle/>
          <a:p>
            <a:r>
              <a:rPr lang="en-US" dirty="0" smtClean="0"/>
              <a:t>Workload</a:t>
            </a:r>
            <a:endParaRPr lang="en-US" dirty="0"/>
          </a:p>
        </p:txBody>
      </p:sp>
      <p:sp>
        <p:nvSpPr>
          <p:cNvPr id="10" name="TextBox 9"/>
          <p:cNvSpPr txBox="1"/>
          <p:nvPr/>
        </p:nvSpPr>
        <p:spPr>
          <a:xfrm rot="16200000">
            <a:off x="-1088571" y="2803170"/>
            <a:ext cx="2711127" cy="369332"/>
          </a:xfrm>
          <a:prstGeom prst="rect">
            <a:avLst/>
          </a:prstGeom>
          <a:noFill/>
        </p:spPr>
        <p:txBody>
          <a:bodyPr wrap="none" rtlCol="0">
            <a:spAutoFit/>
          </a:bodyPr>
          <a:lstStyle/>
          <a:p>
            <a:r>
              <a:rPr lang="en-US" dirty="0" smtClean="0"/>
              <a:t>Power consumption (Watt)</a:t>
            </a:r>
            <a:endParaRPr lang="en-US" dirty="0"/>
          </a:p>
        </p:txBody>
      </p:sp>
      <p:cxnSp>
        <p:nvCxnSpPr>
          <p:cNvPr id="12" name="Straight Connector 11"/>
          <p:cNvCxnSpPr/>
          <p:nvPr/>
        </p:nvCxnSpPr>
        <p:spPr>
          <a:xfrm flipV="1">
            <a:off x="457200" y="1905000"/>
            <a:ext cx="2819400" cy="4572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457200" y="1905000"/>
            <a:ext cx="2819400" cy="2438400"/>
          </a:xfrm>
          <a:prstGeom prst="line">
            <a:avLst/>
          </a:prstGeom>
          <a:ln>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167230" y="1688068"/>
            <a:ext cx="1499770" cy="369332"/>
          </a:xfrm>
          <a:prstGeom prst="rect">
            <a:avLst/>
          </a:prstGeom>
          <a:noFill/>
        </p:spPr>
        <p:txBody>
          <a:bodyPr wrap="none" rtlCol="0">
            <a:spAutoFit/>
          </a:bodyPr>
          <a:lstStyle/>
          <a:p>
            <a:r>
              <a:rPr lang="en-US" dirty="0" smtClean="0">
                <a:solidFill>
                  <a:srgbClr val="FF0000"/>
                </a:solidFill>
              </a:rPr>
              <a:t>Real Network</a:t>
            </a:r>
            <a:endParaRPr lang="en-US" dirty="0">
              <a:solidFill>
                <a:srgbClr val="FF0000"/>
              </a:solidFill>
            </a:endParaRPr>
          </a:p>
        </p:txBody>
      </p:sp>
      <p:sp>
        <p:nvSpPr>
          <p:cNvPr id="16" name="TextBox 15"/>
          <p:cNvSpPr txBox="1"/>
          <p:nvPr/>
        </p:nvSpPr>
        <p:spPr>
          <a:xfrm>
            <a:off x="1752600" y="3124200"/>
            <a:ext cx="1505412" cy="369332"/>
          </a:xfrm>
          <a:prstGeom prst="rect">
            <a:avLst/>
          </a:prstGeom>
          <a:noFill/>
        </p:spPr>
        <p:txBody>
          <a:bodyPr wrap="none" rtlCol="0">
            <a:spAutoFit/>
          </a:bodyPr>
          <a:lstStyle/>
          <a:p>
            <a:r>
              <a:rPr lang="en-US" dirty="0" smtClean="0">
                <a:solidFill>
                  <a:srgbClr val="00B050"/>
                </a:solidFill>
              </a:rPr>
              <a:t>Ideal Network</a:t>
            </a:r>
            <a:endParaRPr lang="en-US" dirty="0">
              <a:solidFill>
                <a:srgbClr val="00B050"/>
              </a:solidFill>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00251" y="1676400"/>
            <a:ext cx="5015174" cy="2686985"/>
          </a:xfrm>
          <a:prstGeom prst="rect">
            <a:avLst/>
          </a:prstGeom>
        </p:spPr>
      </p:pic>
      <p:sp>
        <p:nvSpPr>
          <p:cNvPr id="5" name="TextBox 4"/>
          <p:cNvSpPr txBox="1"/>
          <p:nvPr/>
        </p:nvSpPr>
        <p:spPr>
          <a:xfrm>
            <a:off x="685800" y="5029200"/>
            <a:ext cx="8118826" cy="369332"/>
          </a:xfrm>
          <a:prstGeom prst="rect">
            <a:avLst/>
          </a:prstGeom>
          <a:noFill/>
        </p:spPr>
        <p:txBody>
          <a:bodyPr wrap="none" rtlCol="0">
            <a:spAutoFit/>
          </a:bodyPr>
          <a:lstStyle/>
          <a:p>
            <a:r>
              <a:rPr lang="en-US" dirty="0" smtClean="0">
                <a:solidFill>
                  <a:schemeClr val="accent5">
                    <a:lumMod val="50000"/>
                  </a:schemeClr>
                </a:solidFill>
              </a:rPr>
              <a:t>Network power consumption is </a:t>
            </a:r>
            <a:r>
              <a:rPr lang="en-US" dirty="0" smtClean="0">
                <a:solidFill>
                  <a:srgbClr val="C00000"/>
                </a:solidFill>
              </a:rPr>
              <a:t>much higher than ideal</a:t>
            </a:r>
            <a:r>
              <a:rPr lang="en-US" dirty="0" smtClean="0">
                <a:solidFill>
                  <a:schemeClr val="accent5">
                    <a:lumMod val="50000"/>
                  </a:schemeClr>
                </a:solidFill>
              </a:rPr>
              <a:t> except when workload peaks</a:t>
            </a:r>
            <a:endParaRPr lang="en-US" dirty="0">
              <a:solidFill>
                <a:schemeClr val="accent5">
                  <a:lumMod val="50000"/>
                </a:schemeClr>
              </a:solidFill>
            </a:endParaRPr>
          </a:p>
        </p:txBody>
      </p:sp>
      <p:sp>
        <p:nvSpPr>
          <p:cNvPr id="17" name="TextBox 16"/>
          <p:cNvSpPr txBox="1"/>
          <p:nvPr/>
        </p:nvSpPr>
        <p:spPr>
          <a:xfrm>
            <a:off x="1873969" y="5410200"/>
            <a:ext cx="5060231" cy="369332"/>
          </a:xfrm>
          <a:prstGeom prst="rect">
            <a:avLst/>
          </a:prstGeom>
          <a:noFill/>
        </p:spPr>
        <p:txBody>
          <a:bodyPr wrap="none" rtlCol="0">
            <a:spAutoFit/>
          </a:bodyPr>
          <a:lstStyle/>
          <a:p>
            <a:r>
              <a:rPr lang="en-US" dirty="0" smtClean="0">
                <a:solidFill>
                  <a:schemeClr val="bg2">
                    <a:lumMod val="25000"/>
                  </a:schemeClr>
                </a:solidFill>
              </a:rPr>
              <a:t>Workload is</a:t>
            </a:r>
            <a:r>
              <a:rPr lang="en-US" dirty="0" smtClean="0">
                <a:solidFill>
                  <a:schemeClr val="accent6">
                    <a:lumMod val="75000"/>
                  </a:schemeClr>
                </a:solidFill>
              </a:rPr>
              <a:t> </a:t>
            </a:r>
            <a:r>
              <a:rPr lang="en-US" dirty="0" smtClean="0">
                <a:solidFill>
                  <a:srgbClr val="00B050"/>
                </a:solidFill>
              </a:rPr>
              <a:t>much lower than peak</a:t>
            </a:r>
            <a:r>
              <a:rPr lang="en-US" dirty="0" smtClean="0">
                <a:solidFill>
                  <a:schemeClr val="accent6">
                    <a:lumMod val="75000"/>
                  </a:schemeClr>
                </a:solidFill>
              </a:rPr>
              <a:t> </a:t>
            </a:r>
            <a:r>
              <a:rPr lang="en-US" dirty="0" smtClean="0">
                <a:solidFill>
                  <a:schemeClr val="bg2">
                    <a:lumMod val="25000"/>
                  </a:schemeClr>
                </a:solidFill>
              </a:rPr>
              <a:t>most of the time</a:t>
            </a:r>
            <a:endParaRPr lang="en-US" dirty="0">
              <a:solidFill>
                <a:schemeClr val="bg2">
                  <a:lumMod val="25000"/>
                </a:schemeClr>
              </a:solidFill>
            </a:endParaRPr>
          </a:p>
        </p:txBody>
      </p:sp>
      <p:sp>
        <p:nvSpPr>
          <p:cNvPr id="18" name="TextBox 17"/>
          <p:cNvSpPr txBox="1"/>
          <p:nvPr/>
        </p:nvSpPr>
        <p:spPr>
          <a:xfrm>
            <a:off x="609600" y="5802868"/>
            <a:ext cx="8352928" cy="369332"/>
          </a:xfrm>
          <a:prstGeom prst="rect">
            <a:avLst/>
          </a:prstGeom>
          <a:noFill/>
        </p:spPr>
        <p:txBody>
          <a:bodyPr wrap="none" rtlCol="0">
            <a:spAutoFit/>
          </a:bodyPr>
          <a:lstStyle/>
          <a:p>
            <a:r>
              <a:rPr lang="en-US" dirty="0" smtClean="0">
                <a:solidFill>
                  <a:schemeClr val="accent5">
                    <a:lumMod val="50000"/>
                  </a:schemeClr>
                </a:solidFill>
              </a:rPr>
              <a:t>Networks are mostly </a:t>
            </a:r>
            <a:r>
              <a:rPr lang="en-US" dirty="0" smtClean="0">
                <a:solidFill>
                  <a:schemeClr val="accent6">
                    <a:lumMod val="75000"/>
                  </a:schemeClr>
                </a:solidFill>
              </a:rPr>
              <a:t>under-utilized</a:t>
            </a:r>
            <a:r>
              <a:rPr lang="en-US" dirty="0" smtClean="0">
                <a:solidFill>
                  <a:schemeClr val="accent5">
                    <a:lumMod val="50000"/>
                  </a:schemeClr>
                </a:solidFill>
              </a:rPr>
              <a:t> and have a </a:t>
            </a:r>
            <a:r>
              <a:rPr lang="en-US" dirty="0" smtClean="0">
                <a:solidFill>
                  <a:srgbClr val="FF0000"/>
                </a:solidFill>
              </a:rPr>
              <a:t>high energy overhead</a:t>
            </a:r>
            <a:r>
              <a:rPr lang="en-US" dirty="0" smtClean="0">
                <a:solidFill>
                  <a:schemeClr val="accent5">
                    <a:lumMod val="50000"/>
                  </a:schemeClr>
                </a:solidFill>
              </a:rPr>
              <a:t> compared to ideal</a:t>
            </a:r>
            <a:endParaRPr lang="en-US" dirty="0">
              <a:solidFill>
                <a:schemeClr val="accent5">
                  <a:lumMod val="50000"/>
                </a:schemeClr>
              </a:solidFill>
            </a:endParaRPr>
          </a:p>
        </p:txBody>
      </p:sp>
      <p:sp>
        <p:nvSpPr>
          <p:cNvPr id="19" name="TextBox 18"/>
          <p:cNvSpPr txBox="1"/>
          <p:nvPr/>
        </p:nvSpPr>
        <p:spPr>
          <a:xfrm>
            <a:off x="2819400" y="6172200"/>
            <a:ext cx="2915798" cy="523220"/>
          </a:xfrm>
          <a:prstGeom prst="rect">
            <a:avLst/>
          </a:prstGeom>
          <a:noFill/>
        </p:spPr>
        <p:txBody>
          <a:bodyPr wrap="none" rtlCol="0">
            <a:spAutoFit/>
          </a:bodyPr>
          <a:lstStyle/>
          <a:p>
            <a:r>
              <a:rPr lang="en-US" sz="2800" dirty="0" smtClean="0">
                <a:solidFill>
                  <a:srgbClr val="FF0000"/>
                </a:solidFill>
              </a:rPr>
              <a:t>Energy inefficiency</a:t>
            </a:r>
            <a:endParaRPr lang="en-US" sz="2800" dirty="0">
              <a:solidFill>
                <a:srgbClr val="FF0000"/>
              </a:solidFill>
            </a:endParaRPr>
          </a:p>
        </p:txBody>
      </p:sp>
      <p:cxnSp>
        <p:nvCxnSpPr>
          <p:cNvPr id="7" name="Straight Arrow Connector 6"/>
          <p:cNvCxnSpPr/>
          <p:nvPr/>
        </p:nvCxnSpPr>
        <p:spPr>
          <a:xfrm>
            <a:off x="914400" y="1905000"/>
            <a:ext cx="0" cy="533400"/>
          </a:xfrm>
          <a:prstGeom prst="straightConnector1">
            <a:avLst/>
          </a:prstGeom>
          <a:ln>
            <a:solidFill>
              <a:srgbClr val="FFC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1" name="Rounded Rectangular Callout 10"/>
          <p:cNvSpPr/>
          <p:nvPr/>
        </p:nvSpPr>
        <p:spPr>
          <a:xfrm>
            <a:off x="914400" y="990600"/>
            <a:ext cx="2590800" cy="685800"/>
          </a:xfrm>
          <a:prstGeom prst="wedgeRoundRectCallout">
            <a:avLst>
              <a:gd name="adj1" fmla="val -47164"/>
              <a:gd name="adj2" fmla="val 8578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Our playground when using cheaper electricity</a:t>
            </a:r>
            <a:endParaRPr lang="en-US" dirty="0"/>
          </a:p>
        </p:txBody>
      </p:sp>
      <p:cxnSp>
        <p:nvCxnSpPr>
          <p:cNvPr id="20" name="Straight Arrow Connector 19"/>
          <p:cNvCxnSpPr/>
          <p:nvPr/>
        </p:nvCxnSpPr>
        <p:spPr>
          <a:xfrm>
            <a:off x="914400" y="2362200"/>
            <a:ext cx="0" cy="2001185"/>
          </a:xfrm>
          <a:prstGeom prst="straightConnector1">
            <a:avLst/>
          </a:prstGeom>
          <a:ln>
            <a:solidFill>
              <a:srgbClr val="008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1" name="Rounded Rectangular Callout 20"/>
          <p:cNvSpPr/>
          <p:nvPr/>
        </p:nvSpPr>
        <p:spPr>
          <a:xfrm>
            <a:off x="1295400" y="2209800"/>
            <a:ext cx="2438400" cy="685800"/>
          </a:xfrm>
          <a:prstGeom prst="wedgeRoundRectCallout">
            <a:avLst>
              <a:gd name="adj1" fmla="val -62290"/>
              <a:gd name="adj2" fmla="val 1069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Couldn’t do anything about this</a:t>
            </a:r>
            <a:endParaRPr lang="en-US" dirty="0"/>
          </a:p>
        </p:txBody>
      </p:sp>
    </p:spTree>
    <p:extLst>
      <p:ext uri="{BB962C8B-B14F-4D97-AF65-F5344CB8AC3E}">
        <p14:creationId xmlns:p14="http://schemas.microsoft.com/office/powerpoint/2010/main" val="639132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7"/>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11"/>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xit" presetSubtype="0" fill="hold" grpId="1" nodeType="withEffect">
                                  <p:stCondLst>
                                    <p:cond delay="0"/>
                                  </p:stCondLst>
                                  <p:childTnLst>
                                    <p:set>
                                      <p:cBhvr>
                                        <p:cTn id="38" dur="1" fill="hold">
                                          <p:stCondLst>
                                            <p:cond delay="0"/>
                                          </p:stCondLst>
                                        </p:cTn>
                                        <p:tgtEl>
                                          <p:spTgt spid="21"/>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7" grpId="0"/>
      <p:bldP spid="18" grpId="0"/>
      <p:bldP spid="19" grpId="0"/>
      <p:bldP spid="11" grpId="0" animBg="1"/>
      <p:bldP spid="11" grpId="1" animBg="1"/>
      <p:bldP spid="21" grpId="0" animBg="1"/>
      <p:bldP spid="21"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2292126" y="1371600"/>
            <a:ext cx="6380819" cy="1066800"/>
            <a:chOff x="2292126" y="1371600"/>
            <a:chExt cx="6380819" cy="1066800"/>
          </a:xfrm>
        </p:grpSpPr>
        <p:cxnSp>
          <p:nvCxnSpPr>
            <p:cNvPr id="8" name="Straight Connector 7"/>
            <p:cNvCxnSpPr/>
            <p:nvPr/>
          </p:nvCxnSpPr>
          <p:spPr>
            <a:xfrm flipV="1">
              <a:off x="2292126" y="1905000"/>
              <a:ext cx="3194274" cy="5334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5478671" y="1371600"/>
              <a:ext cx="3194274" cy="5334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smtClean="0"/>
              <a:t>Desirable</a:t>
            </a:r>
            <a:endParaRPr lang="en-US" dirty="0"/>
          </a:p>
        </p:txBody>
      </p:sp>
      <p:cxnSp>
        <p:nvCxnSpPr>
          <p:cNvPr id="4" name="Straight Arrow Connector 3"/>
          <p:cNvCxnSpPr/>
          <p:nvPr/>
        </p:nvCxnSpPr>
        <p:spPr>
          <a:xfrm flipV="1">
            <a:off x="2667000" y="1447800"/>
            <a:ext cx="0" cy="2895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2667000" y="4343400"/>
            <a:ext cx="3429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810000" y="4419600"/>
            <a:ext cx="1093504" cy="369332"/>
          </a:xfrm>
          <a:prstGeom prst="rect">
            <a:avLst/>
          </a:prstGeom>
          <a:noFill/>
        </p:spPr>
        <p:txBody>
          <a:bodyPr wrap="none" rtlCol="0">
            <a:spAutoFit/>
          </a:bodyPr>
          <a:lstStyle/>
          <a:p>
            <a:r>
              <a:rPr lang="en-US" dirty="0" smtClean="0"/>
              <a:t>Workload</a:t>
            </a:r>
            <a:endParaRPr lang="en-US" dirty="0"/>
          </a:p>
        </p:txBody>
      </p:sp>
      <p:sp>
        <p:nvSpPr>
          <p:cNvPr id="7" name="TextBox 6"/>
          <p:cNvSpPr txBox="1"/>
          <p:nvPr/>
        </p:nvSpPr>
        <p:spPr>
          <a:xfrm rot="16200000">
            <a:off x="1121229" y="2803170"/>
            <a:ext cx="2711127" cy="369332"/>
          </a:xfrm>
          <a:prstGeom prst="rect">
            <a:avLst/>
          </a:prstGeom>
          <a:solidFill>
            <a:schemeClr val="bg1"/>
          </a:solidFill>
        </p:spPr>
        <p:txBody>
          <a:bodyPr wrap="none" rtlCol="0">
            <a:spAutoFit/>
          </a:bodyPr>
          <a:lstStyle/>
          <a:p>
            <a:r>
              <a:rPr lang="en-US" dirty="0" smtClean="0"/>
              <a:t>Power consumption (Watt)</a:t>
            </a:r>
            <a:endParaRPr lang="en-US" dirty="0"/>
          </a:p>
        </p:txBody>
      </p:sp>
      <p:cxnSp>
        <p:nvCxnSpPr>
          <p:cNvPr id="9" name="Straight Connector 8"/>
          <p:cNvCxnSpPr/>
          <p:nvPr/>
        </p:nvCxnSpPr>
        <p:spPr>
          <a:xfrm flipV="1">
            <a:off x="2667000" y="1905000"/>
            <a:ext cx="2819400" cy="2438400"/>
          </a:xfrm>
          <a:prstGeom prst="line">
            <a:avLst/>
          </a:prstGeom>
          <a:ln>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377030" y="1688068"/>
            <a:ext cx="1499770" cy="369332"/>
          </a:xfrm>
          <a:prstGeom prst="rect">
            <a:avLst/>
          </a:prstGeom>
          <a:noFill/>
        </p:spPr>
        <p:txBody>
          <a:bodyPr wrap="none" rtlCol="0">
            <a:spAutoFit/>
          </a:bodyPr>
          <a:lstStyle/>
          <a:p>
            <a:r>
              <a:rPr lang="en-US" dirty="0" smtClean="0">
                <a:solidFill>
                  <a:srgbClr val="FF0000"/>
                </a:solidFill>
              </a:rPr>
              <a:t>Real Network</a:t>
            </a:r>
            <a:endParaRPr lang="en-US" dirty="0">
              <a:solidFill>
                <a:srgbClr val="FF0000"/>
              </a:solidFill>
            </a:endParaRPr>
          </a:p>
        </p:txBody>
      </p:sp>
      <p:sp>
        <p:nvSpPr>
          <p:cNvPr id="11" name="TextBox 10"/>
          <p:cNvSpPr txBox="1"/>
          <p:nvPr/>
        </p:nvSpPr>
        <p:spPr>
          <a:xfrm>
            <a:off x="3962400" y="3124200"/>
            <a:ext cx="1505412" cy="369332"/>
          </a:xfrm>
          <a:prstGeom prst="rect">
            <a:avLst/>
          </a:prstGeom>
          <a:noFill/>
        </p:spPr>
        <p:txBody>
          <a:bodyPr wrap="none" rtlCol="0">
            <a:spAutoFit/>
          </a:bodyPr>
          <a:lstStyle/>
          <a:p>
            <a:r>
              <a:rPr lang="en-US" dirty="0" smtClean="0">
                <a:solidFill>
                  <a:srgbClr val="00B050"/>
                </a:solidFill>
              </a:rPr>
              <a:t>Ideal Network</a:t>
            </a:r>
            <a:endParaRPr lang="en-US" dirty="0">
              <a:solidFill>
                <a:srgbClr val="00B050"/>
              </a:solidFill>
            </a:endParaRPr>
          </a:p>
        </p:txBody>
      </p:sp>
    </p:spTree>
    <p:extLst>
      <p:ext uri="{BB962C8B-B14F-4D97-AF65-F5344CB8AC3E}">
        <p14:creationId xmlns:p14="http://schemas.microsoft.com/office/powerpoint/2010/main" val="3080454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1080000">
                                      <p:cBhvr>
                                        <p:cTn id="6" dur="2000" fill="hold"/>
                                        <p:tgtEl>
                                          <p:spTgt spid="2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pruning</a:t>
            </a:r>
            <a:endParaRPr lang="en-US" dirty="0"/>
          </a:p>
        </p:txBody>
      </p:sp>
      <p:sp>
        <p:nvSpPr>
          <p:cNvPr id="3" name="Content Placeholder 2"/>
          <p:cNvSpPr>
            <a:spLocks noGrp="1"/>
          </p:cNvSpPr>
          <p:nvPr>
            <p:ph idx="1"/>
          </p:nvPr>
        </p:nvSpPr>
        <p:spPr/>
        <p:txBody>
          <a:bodyPr/>
          <a:lstStyle/>
          <a:p>
            <a:r>
              <a:rPr lang="en-US" dirty="0" smtClean="0"/>
              <a:t>Turn equipment off when workload is low</a:t>
            </a:r>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2546639"/>
            <a:ext cx="2476500" cy="1847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p:nvPr/>
        </p:nvCxnSpPr>
        <p:spPr>
          <a:xfrm>
            <a:off x="1614055" y="5650468"/>
            <a:ext cx="3886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1614055" y="2400300"/>
            <a:ext cx="0" cy="32501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1614055" y="4838700"/>
            <a:ext cx="1066800" cy="2783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1614055" y="3771900"/>
            <a:ext cx="2133600" cy="5831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1614055" y="2705100"/>
            <a:ext cx="3429000" cy="8879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833255" y="5829300"/>
            <a:ext cx="1093504" cy="369332"/>
          </a:xfrm>
          <a:prstGeom prst="rect">
            <a:avLst/>
          </a:prstGeom>
          <a:noFill/>
        </p:spPr>
        <p:txBody>
          <a:bodyPr wrap="none" rtlCol="0">
            <a:spAutoFit/>
          </a:bodyPr>
          <a:lstStyle/>
          <a:p>
            <a:r>
              <a:rPr lang="en-US" dirty="0" smtClean="0"/>
              <a:t>Workload</a:t>
            </a:r>
            <a:endParaRPr lang="en-US" dirty="0"/>
          </a:p>
        </p:txBody>
      </p:sp>
      <p:sp>
        <p:nvSpPr>
          <p:cNvPr id="11" name="TextBox 10"/>
          <p:cNvSpPr txBox="1"/>
          <p:nvPr/>
        </p:nvSpPr>
        <p:spPr>
          <a:xfrm rot="16200000">
            <a:off x="234879" y="3928391"/>
            <a:ext cx="2060885" cy="369332"/>
          </a:xfrm>
          <a:prstGeom prst="rect">
            <a:avLst/>
          </a:prstGeom>
          <a:noFill/>
        </p:spPr>
        <p:txBody>
          <a:bodyPr wrap="none" rtlCol="0">
            <a:spAutoFit/>
          </a:bodyPr>
          <a:lstStyle/>
          <a:p>
            <a:r>
              <a:rPr lang="en-US" dirty="0" smtClean="0"/>
              <a:t>Power consumption</a:t>
            </a:r>
            <a:endParaRPr lang="en-US" dirty="0"/>
          </a:p>
        </p:txBody>
      </p:sp>
    </p:spTree>
    <p:extLst>
      <p:ext uri="{BB962C8B-B14F-4D97-AF65-F5344CB8AC3E}">
        <p14:creationId xmlns:p14="http://schemas.microsoft.com/office/powerpoint/2010/main" val="862985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7" presetClass="emph" presetSubtype="2" fill="hold" nodeType="clickEffect">
                                  <p:stCondLst>
                                    <p:cond delay="0"/>
                                  </p:stCondLst>
                                  <p:childTnLst>
                                    <p:animClr clrSpc="rgb" dir="cw">
                                      <p:cBhvr>
                                        <p:cTn id="10" dur="2000" fill="hold"/>
                                        <p:tgtEl>
                                          <p:spTgt spid="7"/>
                                        </p:tgtEl>
                                        <p:attrNameLst>
                                          <p:attrName>stroke.color</p:attrName>
                                        </p:attrNameLst>
                                      </p:cBhvr>
                                      <p:to>
                                        <a:srgbClr val="B2B2B2"/>
                                      </p:to>
                                    </p:animClr>
                                    <p:set>
                                      <p:cBhvr>
                                        <p:cTn id="11" dur="2000" fill="hold"/>
                                        <p:tgtEl>
                                          <p:spTgt spid="7"/>
                                        </p:tgtEl>
                                        <p:attrNameLst>
                                          <p:attrName>stroke.on</p:attrName>
                                        </p:attrNameLst>
                                      </p:cBhvr>
                                      <p:to>
                                        <p:strVal val="true"/>
                                      </p:to>
                                    </p:set>
                                  </p:childTnLst>
                                </p:cTn>
                              </p:par>
                              <p:par>
                                <p:cTn id="12" presetID="1"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7" presetClass="emph" presetSubtype="2" fill="hold" nodeType="clickEffect">
                                  <p:stCondLst>
                                    <p:cond delay="0"/>
                                  </p:stCondLst>
                                  <p:childTnLst>
                                    <p:animClr clrSpc="rgb" dir="cw">
                                      <p:cBhvr>
                                        <p:cTn id="17" dur="2000" fill="hold"/>
                                        <p:tgtEl>
                                          <p:spTgt spid="8"/>
                                        </p:tgtEl>
                                        <p:attrNameLst>
                                          <p:attrName>stroke.color</p:attrName>
                                        </p:attrNameLst>
                                      </p:cBhvr>
                                      <p:to>
                                        <a:srgbClr val="B2B2B2"/>
                                      </p:to>
                                    </p:animClr>
                                    <p:set>
                                      <p:cBhvr>
                                        <p:cTn id="18" dur="2000" fill="hold"/>
                                        <p:tgtEl>
                                          <p:spTgt spid="8"/>
                                        </p:tgtEl>
                                        <p:attrNameLst>
                                          <p:attrName>stroke.on</p:attrName>
                                        </p:attrNameLst>
                                      </p:cBhvr>
                                      <p:to>
                                        <p:strVal val="tru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better strategy</a:t>
            </a:r>
            <a:endParaRPr lang="en-US" dirty="0"/>
          </a:p>
        </p:txBody>
      </p:sp>
      <p:sp>
        <p:nvSpPr>
          <p:cNvPr id="4" name="Oval 3"/>
          <p:cNvSpPr/>
          <p:nvPr/>
        </p:nvSpPr>
        <p:spPr>
          <a:xfrm>
            <a:off x="1359933" y="3821668"/>
            <a:ext cx="685800" cy="685800"/>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502933" y="4355068"/>
            <a:ext cx="685800" cy="6858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417333" y="3478768"/>
            <a:ext cx="685800" cy="685800"/>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a:off x="902733" y="5955268"/>
            <a:ext cx="374546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577409" y="6477000"/>
            <a:ext cx="622991" cy="369332"/>
          </a:xfrm>
          <a:prstGeom prst="rect">
            <a:avLst/>
          </a:prstGeom>
          <a:noFill/>
        </p:spPr>
        <p:txBody>
          <a:bodyPr wrap="none" rtlCol="0">
            <a:spAutoFit/>
          </a:bodyPr>
          <a:lstStyle/>
          <a:p>
            <a:r>
              <a:rPr lang="en-US" dirty="0" smtClean="0"/>
              <a:t>Sites</a:t>
            </a:r>
            <a:endParaRPr lang="en-US" dirty="0"/>
          </a:p>
        </p:txBody>
      </p:sp>
      <p:sp>
        <p:nvSpPr>
          <p:cNvPr id="9" name="TextBox 8"/>
          <p:cNvSpPr txBox="1"/>
          <p:nvPr/>
        </p:nvSpPr>
        <p:spPr>
          <a:xfrm>
            <a:off x="1512333" y="6107668"/>
            <a:ext cx="301686" cy="369332"/>
          </a:xfrm>
          <a:prstGeom prst="rect">
            <a:avLst/>
          </a:prstGeom>
          <a:noFill/>
        </p:spPr>
        <p:txBody>
          <a:bodyPr wrap="none" rtlCol="0">
            <a:spAutoFit/>
          </a:bodyPr>
          <a:lstStyle/>
          <a:p>
            <a:r>
              <a:rPr lang="en-US" dirty="0" smtClean="0"/>
              <a:t>1</a:t>
            </a:r>
            <a:endParaRPr lang="en-US" dirty="0"/>
          </a:p>
        </p:txBody>
      </p:sp>
      <p:sp>
        <p:nvSpPr>
          <p:cNvPr id="10" name="TextBox 9"/>
          <p:cNvSpPr txBox="1"/>
          <p:nvPr/>
        </p:nvSpPr>
        <p:spPr>
          <a:xfrm>
            <a:off x="2734647" y="6107668"/>
            <a:ext cx="301686" cy="369332"/>
          </a:xfrm>
          <a:prstGeom prst="rect">
            <a:avLst/>
          </a:prstGeom>
          <a:noFill/>
        </p:spPr>
        <p:txBody>
          <a:bodyPr wrap="none" rtlCol="0">
            <a:spAutoFit/>
          </a:bodyPr>
          <a:lstStyle/>
          <a:p>
            <a:r>
              <a:rPr lang="en-US" dirty="0" smtClean="0"/>
              <a:t>2</a:t>
            </a:r>
            <a:endParaRPr lang="en-US" dirty="0"/>
          </a:p>
        </p:txBody>
      </p:sp>
      <p:sp>
        <p:nvSpPr>
          <p:cNvPr id="11" name="TextBox 10"/>
          <p:cNvSpPr txBox="1"/>
          <p:nvPr/>
        </p:nvSpPr>
        <p:spPr>
          <a:xfrm>
            <a:off x="3725247" y="6107668"/>
            <a:ext cx="301686" cy="369332"/>
          </a:xfrm>
          <a:prstGeom prst="rect">
            <a:avLst/>
          </a:prstGeom>
          <a:noFill/>
        </p:spPr>
        <p:txBody>
          <a:bodyPr wrap="none" rtlCol="0">
            <a:spAutoFit/>
          </a:bodyPr>
          <a:lstStyle/>
          <a:p>
            <a:r>
              <a:rPr lang="en-US" dirty="0" smtClean="0"/>
              <a:t>3</a:t>
            </a:r>
            <a:endParaRPr lang="en-US" dirty="0"/>
          </a:p>
        </p:txBody>
      </p:sp>
      <p:cxnSp>
        <p:nvCxnSpPr>
          <p:cNvPr id="12" name="Straight Arrow Connector 11"/>
          <p:cNvCxnSpPr/>
          <p:nvPr/>
        </p:nvCxnSpPr>
        <p:spPr>
          <a:xfrm flipV="1">
            <a:off x="902733" y="2602468"/>
            <a:ext cx="0" cy="3352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rot="16200000">
            <a:off x="-247216" y="4119519"/>
            <a:ext cx="1625766" cy="369332"/>
          </a:xfrm>
          <a:prstGeom prst="rect">
            <a:avLst/>
          </a:prstGeom>
          <a:noFill/>
        </p:spPr>
        <p:txBody>
          <a:bodyPr wrap="none" rtlCol="0">
            <a:spAutoFit/>
          </a:bodyPr>
          <a:lstStyle/>
          <a:p>
            <a:r>
              <a:rPr lang="en-US" dirty="0" smtClean="0"/>
              <a:t>Electricity price</a:t>
            </a:r>
            <a:endParaRPr lang="en-US" dirty="0"/>
          </a:p>
        </p:txBody>
      </p:sp>
    </p:spTree>
    <p:extLst>
      <p:ext uri="{BB962C8B-B14F-4D97-AF65-F5344CB8AC3E}">
        <p14:creationId xmlns:p14="http://schemas.microsoft.com/office/powerpoint/2010/main" val="2395811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mph" presetSubtype="1" nodeType="clickEffect">
                                  <p:stCondLst>
                                    <p:cond delay="0"/>
                                  </p:stCondLst>
                                  <p:childTnLst>
                                    <p:set>
                                      <p:cBhvr>
                                        <p:cTn id="28" dur="indefinite"/>
                                        <p:tgtEl>
                                          <p:spTgt spid="5"/>
                                        </p:tgtEl>
                                        <p:attrNameLst>
                                          <p:attrName>fillcolor</p:attrName>
                                        </p:attrNameLst>
                                      </p:cBhvr>
                                      <p:to>
                                        <p:clrVal>
                                          <a:srgbClr val="969696"/>
                                        </p:clrVal>
                                      </p:to>
                                    </p:set>
                                    <p:set>
                                      <p:cBhvr>
                                        <p:cTn id="29" dur="indefinite"/>
                                        <p:tgtEl>
                                          <p:spTgt spid="5"/>
                                        </p:tgtEl>
                                        <p:attrNameLst>
                                          <p:attrName>fill.type</p:attrName>
                                        </p:attrNameLst>
                                      </p:cBhvr>
                                      <p:to>
                                        <p:strVal val="solid"/>
                                      </p:to>
                                    </p:set>
                                    <p:set>
                                      <p:cBhvr>
                                        <p:cTn id="30" dur="indefinite"/>
                                        <p:tgtEl>
                                          <p:spTgt spid="5"/>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7" presetClass="emph" presetSubtype="2" fill="hold" nodeType="clickEffect">
                                  <p:stCondLst>
                                    <p:cond delay="0"/>
                                  </p:stCondLst>
                                  <p:childTnLst>
                                    <p:animClr clrSpc="rgb" dir="cw">
                                      <p:cBhvr>
                                        <p:cTn id="34" dur="2000" fill="hold"/>
                                        <p:tgtEl>
                                          <p:spTgt spid="4"/>
                                        </p:tgtEl>
                                        <p:attrNameLst>
                                          <p:attrName>stroke.color</p:attrName>
                                        </p:attrNameLst>
                                      </p:cBhvr>
                                      <p:to>
                                        <a:schemeClr val="accent1"/>
                                      </p:to>
                                    </p:animClr>
                                    <p:set>
                                      <p:cBhvr>
                                        <p:cTn id="35" dur="2000" fill="hold"/>
                                        <p:tgtEl>
                                          <p:spTgt spid="4"/>
                                        </p:tgtEl>
                                        <p:attrNameLst>
                                          <p:attrName>stroke.on</p:attrName>
                                        </p:attrNameLst>
                                      </p:cBhvr>
                                      <p:to>
                                        <p:strVal val="true"/>
                                      </p:to>
                                    </p:set>
                                  </p:childTnLst>
                                </p:cTn>
                              </p:par>
                            </p:childTnLst>
                          </p:cTn>
                        </p:par>
                      </p:childTnLst>
                    </p:cTn>
                  </p:par>
                  <p:par>
                    <p:cTn id="36" fill="hold">
                      <p:stCondLst>
                        <p:cond delay="indefinite"/>
                      </p:stCondLst>
                      <p:childTnLst>
                        <p:par>
                          <p:cTn id="37" fill="hold">
                            <p:stCondLst>
                              <p:cond delay="0"/>
                            </p:stCondLst>
                            <p:childTnLst>
                              <p:par>
                                <p:cTn id="38" presetID="1" presetClass="emph" presetSubtype="1" nodeType="clickEffect">
                                  <p:stCondLst>
                                    <p:cond delay="0"/>
                                  </p:stCondLst>
                                  <p:childTnLst>
                                    <p:set>
                                      <p:cBhvr>
                                        <p:cTn id="39" dur="indefinite"/>
                                        <p:tgtEl>
                                          <p:spTgt spid="4"/>
                                        </p:tgtEl>
                                        <p:attrNameLst>
                                          <p:attrName>fillcolor</p:attrName>
                                        </p:attrNameLst>
                                      </p:cBhvr>
                                      <p:to>
                                        <p:clrVal>
                                          <a:srgbClr val="969696"/>
                                        </p:clrVal>
                                      </p:to>
                                    </p:set>
                                    <p:set>
                                      <p:cBhvr>
                                        <p:cTn id="40" dur="indefinite"/>
                                        <p:tgtEl>
                                          <p:spTgt spid="4"/>
                                        </p:tgtEl>
                                        <p:attrNameLst>
                                          <p:attrName>fill.type</p:attrName>
                                        </p:attrNameLst>
                                      </p:cBhvr>
                                      <p:to>
                                        <p:strVal val="solid"/>
                                      </p:to>
                                    </p:set>
                                    <p:set>
                                      <p:cBhvr>
                                        <p:cTn id="41" dur="indefinite"/>
                                        <p:tgtEl>
                                          <p:spTgt spid="4"/>
                                        </p:tgtEl>
                                        <p:attrNameLst>
                                          <p:attrName>fill.on</p:attrName>
                                        </p:attrNameLst>
                                      </p:cBhvr>
                                      <p:to>
                                        <p:strVal val="true"/>
                                      </p:to>
                                    </p:set>
                                  </p:childTnLst>
                                </p:cTn>
                              </p:par>
                            </p:childTnLst>
                          </p:cTn>
                        </p:par>
                      </p:childTnLst>
                    </p:cTn>
                  </p:par>
                  <p:par>
                    <p:cTn id="42" fill="hold">
                      <p:stCondLst>
                        <p:cond delay="indefinite"/>
                      </p:stCondLst>
                      <p:childTnLst>
                        <p:par>
                          <p:cTn id="43" fill="hold">
                            <p:stCondLst>
                              <p:cond delay="0"/>
                            </p:stCondLst>
                            <p:childTnLst>
                              <p:par>
                                <p:cTn id="44" presetID="7" presetClass="emph" presetSubtype="2" fill="hold" nodeType="clickEffect">
                                  <p:stCondLst>
                                    <p:cond delay="0"/>
                                  </p:stCondLst>
                                  <p:childTnLst>
                                    <p:animClr clrSpc="rgb" dir="cw">
                                      <p:cBhvr>
                                        <p:cTn id="45" dur="2000" fill="hold"/>
                                        <p:tgtEl>
                                          <p:spTgt spid="6"/>
                                        </p:tgtEl>
                                        <p:attrNameLst>
                                          <p:attrName>stroke.color</p:attrName>
                                        </p:attrNameLst>
                                      </p:cBhvr>
                                      <p:to>
                                        <a:schemeClr val="accent1"/>
                                      </p:to>
                                    </p:animClr>
                                    <p:set>
                                      <p:cBhvr>
                                        <p:cTn id="46" dur="2000" fill="hold"/>
                                        <p:tgtEl>
                                          <p:spTgt spid="6"/>
                                        </p:tgtEl>
                                        <p:attrNameLst>
                                          <p:attrName>stroke.on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 presetClass="emph" presetSubtype="1" nodeType="clickEffect">
                                  <p:stCondLst>
                                    <p:cond delay="0"/>
                                  </p:stCondLst>
                                  <p:childTnLst>
                                    <p:set>
                                      <p:cBhvr>
                                        <p:cTn id="50" dur="indefinite"/>
                                        <p:tgtEl>
                                          <p:spTgt spid="6"/>
                                        </p:tgtEl>
                                        <p:attrNameLst>
                                          <p:attrName>fillcolor</p:attrName>
                                        </p:attrNameLst>
                                      </p:cBhvr>
                                      <p:to>
                                        <p:clrVal>
                                          <a:srgbClr val="969696"/>
                                        </p:clrVal>
                                      </p:to>
                                    </p:set>
                                    <p:set>
                                      <p:cBhvr>
                                        <p:cTn id="51" dur="indefinite"/>
                                        <p:tgtEl>
                                          <p:spTgt spid="6"/>
                                        </p:tgtEl>
                                        <p:attrNameLst>
                                          <p:attrName>fill.type</p:attrName>
                                        </p:attrNameLst>
                                      </p:cBhvr>
                                      <p:to>
                                        <p:strVal val="solid"/>
                                      </p:to>
                                    </p:set>
                                    <p:set>
                                      <p:cBhvr>
                                        <p:cTn id="52" dur="indefinite"/>
                                        <p:tgtEl>
                                          <p:spTgt spid="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p:bldP spid="9" grpId="0"/>
      <p:bldP spid="10" grpId="0"/>
      <p:bldP spid="11" grpId="0"/>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formulation</a:t>
            </a:r>
            <a:endParaRPr lang="en-US" dirty="0"/>
          </a:p>
        </p:txBody>
      </p:sp>
      <p:sp>
        <p:nvSpPr>
          <p:cNvPr id="4" name="Oval 3"/>
          <p:cNvSpPr/>
          <p:nvPr/>
        </p:nvSpPr>
        <p:spPr>
          <a:xfrm>
            <a:off x="1219200" y="3821668"/>
            <a:ext cx="685800" cy="6858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752600" y="4355068"/>
            <a:ext cx="685800" cy="6858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362200" y="3478768"/>
            <a:ext cx="685800" cy="6858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a:off x="902733" y="5955268"/>
            <a:ext cx="770786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185555" y="6488668"/>
            <a:ext cx="1501245" cy="369332"/>
          </a:xfrm>
          <a:prstGeom prst="rect">
            <a:avLst/>
          </a:prstGeom>
          <a:noFill/>
        </p:spPr>
        <p:txBody>
          <a:bodyPr wrap="none" rtlCol="0">
            <a:spAutoFit/>
          </a:bodyPr>
          <a:lstStyle/>
          <a:p>
            <a:r>
              <a:rPr lang="en-US" dirty="0" smtClean="0"/>
              <a:t>Time intervals</a:t>
            </a:r>
            <a:endParaRPr lang="en-US" dirty="0"/>
          </a:p>
        </p:txBody>
      </p:sp>
      <p:sp>
        <p:nvSpPr>
          <p:cNvPr id="9" name="TextBox 8"/>
          <p:cNvSpPr txBox="1"/>
          <p:nvPr/>
        </p:nvSpPr>
        <p:spPr>
          <a:xfrm>
            <a:off x="1512333" y="6107668"/>
            <a:ext cx="301686" cy="369332"/>
          </a:xfrm>
          <a:prstGeom prst="rect">
            <a:avLst/>
          </a:prstGeom>
          <a:noFill/>
        </p:spPr>
        <p:txBody>
          <a:bodyPr wrap="none" rtlCol="0">
            <a:spAutoFit/>
          </a:bodyPr>
          <a:lstStyle/>
          <a:p>
            <a:r>
              <a:rPr lang="en-US" dirty="0" smtClean="0"/>
              <a:t>1</a:t>
            </a:r>
            <a:endParaRPr lang="en-US" dirty="0"/>
          </a:p>
        </p:txBody>
      </p:sp>
      <p:sp>
        <p:nvSpPr>
          <p:cNvPr id="10" name="TextBox 9"/>
          <p:cNvSpPr txBox="1"/>
          <p:nvPr/>
        </p:nvSpPr>
        <p:spPr>
          <a:xfrm>
            <a:off x="4651314" y="6107668"/>
            <a:ext cx="301686" cy="369332"/>
          </a:xfrm>
          <a:prstGeom prst="rect">
            <a:avLst/>
          </a:prstGeom>
          <a:noFill/>
        </p:spPr>
        <p:txBody>
          <a:bodyPr wrap="none" rtlCol="0">
            <a:spAutoFit/>
          </a:bodyPr>
          <a:lstStyle/>
          <a:p>
            <a:r>
              <a:rPr lang="en-US" dirty="0" smtClean="0"/>
              <a:t>2</a:t>
            </a:r>
            <a:endParaRPr lang="en-US" dirty="0"/>
          </a:p>
        </p:txBody>
      </p:sp>
      <p:sp>
        <p:nvSpPr>
          <p:cNvPr id="11" name="TextBox 10"/>
          <p:cNvSpPr txBox="1"/>
          <p:nvPr/>
        </p:nvSpPr>
        <p:spPr>
          <a:xfrm>
            <a:off x="7239000" y="6107668"/>
            <a:ext cx="301686" cy="369332"/>
          </a:xfrm>
          <a:prstGeom prst="rect">
            <a:avLst/>
          </a:prstGeom>
          <a:noFill/>
        </p:spPr>
        <p:txBody>
          <a:bodyPr wrap="none" rtlCol="0">
            <a:spAutoFit/>
          </a:bodyPr>
          <a:lstStyle/>
          <a:p>
            <a:r>
              <a:rPr lang="en-US" dirty="0" smtClean="0"/>
              <a:t>3</a:t>
            </a:r>
            <a:endParaRPr lang="en-US" dirty="0"/>
          </a:p>
        </p:txBody>
      </p:sp>
      <p:cxnSp>
        <p:nvCxnSpPr>
          <p:cNvPr id="12" name="Straight Arrow Connector 11"/>
          <p:cNvCxnSpPr/>
          <p:nvPr/>
        </p:nvCxnSpPr>
        <p:spPr>
          <a:xfrm flipV="1">
            <a:off x="902733" y="2602468"/>
            <a:ext cx="0" cy="3352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rot="16200000">
            <a:off x="-247216" y="4119519"/>
            <a:ext cx="1625766" cy="369332"/>
          </a:xfrm>
          <a:prstGeom prst="rect">
            <a:avLst/>
          </a:prstGeom>
          <a:noFill/>
        </p:spPr>
        <p:txBody>
          <a:bodyPr wrap="none" rtlCol="0">
            <a:spAutoFit/>
          </a:bodyPr>
          <a:lstStyle/>
          <a:p>
            <a:r>
              <a:rPr lang="en-US" dirty="0" smtClean="0"/>
              <a:t>Electricity price</a:t>
            </a:r>
            <a:endParaRPr lang="en-US" dirty="0"/>
          </a:p>
        </p:txBody>
      </p:sp>
      <p:sp>
        <p:nvSpPr>
          <p:cNvPr id="15" name="Oval 14"/>
          <p:cNvSpPr/>
          <p:nvPr/>
        </p:nvSpPr>
        <p:spPr>
          <a:xfrm>
            <a:off x="3733800" y="4495800"/>
            <a:ext cx="685800" cy="6858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267200" y="3276600"/>
            <a:ext cx="685800" cy="6858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876800" y="4267200"/>
            <a:ext cx="685800" cy="6858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450277" y="3886200"/>
            <a:ext cx="685800" cy="6858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6983677" y="3276600"/>
            <a:ext cx="685800" cy="6858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7593277" y="4724400"/>
            <a:ext cx="685800" cy="6858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1143000" y="3276600"/>
            <a:ext cx="2057400" cy="1905000"/>
          </a:xfrm>
          <a:prstGeom prst="round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3581400" y="3124200"/>
            <a:ext cx="2057400" cy="2209800"/>
          </a:xfrm>
          <a:prstGeom prst="round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6361143" y="3124200"/>
            <a:ext cx="2057400" cy="2362200"/>
          </a:xfrm>
          <a:prstGeom prst="round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a:stCxn id="21" idx="3"/>
            <a:endCxn id="22" idx="1"/>
          </p:cNvCxnSpPr>
          <p:nvPr/>
        </p:nvCxnSpPr>
        <p:spPr>
          <a:xfrm>
            <a:off x="3200400" y="4229100"/>
            <a:ext cx="381000"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2" idx="3"/>
          </p:cNvCxnSpPr>
          <p:nvPr/>
        </p:nvCxnSpPr>
        <p:spPr>
          <a:xfrm>
            <a:off x="5638800" y="4229100"/>
            <a:ext cx="722343"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p:cNvSpPr txBox="1"/>
              <p:nvPr/>
            </p:nvSpPr>
            <p:spPr>
              <a:xfrm>
                <a:off x="2209800" y="1600200"/>
                <a:ext cx="4354777" cy="87985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𝑚𝑖𝑛𝑖𝑚𝑖𝑧𝑒</m:t>
                      </m:r>
                      <m:r>
                        <a:rPr lang="en-US" b="0" i="1" smtClean="0">
                          <a:latin typeface="Cambria Math"/>
                        </a:rPr>
                        <m:t> </m:t>
                      </m:r>
                      <m:nary>
                        <m:naryPr>
                          <m:chr m:val="∑"/>
                          <m:ctrlPr>
                            <a:rPr lang="en-US" b="0" i="1" smtClean="0">
                              <a:latin typeface="Cambria Math"/>
                            </a:rPr>
                          </m:ctrlPr>
                        </m:naryPr>
                        <m:sub>
                          <m:r>
                            <m:rPr>
                              <m:brk m:alnAt="23"/>
                            </m:rPr>
                            <a:rPr lang="en-US" b="0" i="1" smtClean="0">
                              <a:latin typeface="Cambria Math"/>
                            </a:rPr>
                            <m:t>𝑗</m:t>
                          </m:r>
                          <m:r>
                            <a:rPr lang="en-US" b="0" i="1" smtClean="0">
                              <a:latin typeface="Cambria Math"/>
                            </a:rPr>
                            <m:t>=1</m:t>
                          </m:r>
                        </m:sub>
                        <m:sup>
                          <m:r>
                            <a:rPr lang="en-US" b="0" i="1" smtClean="0">
                              <a:latin typeface="Cambria Math"/>
                            </a:rPr>
                            <m:t>𝑛</m:t>
                          </m:r>
                        </m:sup>
                        <m:e>
                          <m:d>
                            <m:dPr>
                              <m:begChr m:val="{"/>
                              <m:endChr m:val="}"/>
                              <m:ctrlPr>
                                <a:rPr lang="en-US" b="0" i="1" smtClean="0">
                                  <a:latin typeface="Cambria Math"/>
                                </a:rPr>
                              </m:ctrlPr>
                            </m:dPr>
                            <m:e>
                              <m:r>
                                <a:rPr lang="en-US" b="0" i="1" smtClean="0">
                                  <a:latin typeface="Cambria Math"/>
                                </a:rPr>
                                <m:t>𝐶</m:t>
                              </m:r>
                              <m:d>
                                <m:dPr>
                                  <m:ctrlPr>
                                    <a:rPr lang="en-US" b="0" i="1" smtClean="0">
                                      <a:latin typeface="Cambria Math"/>
                                    </a:rPr>
                                  </m:ctrlPr>
                                </m:dPr>
                                <m:e>
                                  <m:sSup>
                                    <m:sSupPr>
                                      <m:ctrlPr>
                                        <a:rPr lang="en-US" b="0" i="1" smtClean="0">
                                          <a:latin typeface="Cambria Math"/>
                                        </a:rPr>
                                      </m:ctrlPr>
                                    </m:sSupPr>
                                    <m:e>
                                      <m:r>
                                        <a:rPr lang="en-US" b="0" i="1" smtClean="0">
                                          <a:latin typeface="Cambria Math"/>
                                        </a:rPr>
                                        <m:t>𝑆</m:t>
                                      </m:r>
                                    </m:e>
                                    <m:sup>
                                      <m:r>
                                        <a:rPr lang="en-US" b="0" i="1" smtClean="0">
                                          <a:latin typeface="Cambria Math"/>
                                        </a:rPr>
                                        <m:t>𝑗</m:t>
                                      </m:r>
                                    </m:sup>
                                  </m:sSup>
                                </m:e>
                              </m:d>
                              <m:r>
                                <a:rPr lang="en-US" b="0" i="1" smtClean="0">
                                  <a:latin typeface="Cambria Math"/>
                                </a:rPr>
                                <m:t>+</m:t>
                              </m:r>
                              <m:r>
                                <a:rPr lang="en-US" b="0" i="1" smtClean="0">
                                  <a:latin typeface="Cambria Math"/>
                                </a:rPr>
                                <m:t>𝑇</m:t>
                              </m:r>
                              <m:d>
                                <m:dPr>
                                  <m:ctrlPr>
                                    <a:rPr lang="en-US" b="0" i="1" smtClean="0">
                                      <a:latin typeface="Cambria Math"/>
                                    </a:rPr>
                                  </m:ctrlPr>
                                </m:dPr>
                                <m:e>
                                  <m:sSup>
                                    <m:sSupPr>
                                      <m:ctrlPr>
                                        <a:rPr lang="en-US" b="0" i="1" smtClean="0">
                                          <a:latin typeface="Cambria Math"/>
                                        </a:rPr>
                                      </m:ctrlPr>
                                    </m:sSupPr>
                                    <m:e>
                                      <m:r>
                                        <a:rPr lang="en-US" b="0" i="1" smtClean="0">
                                          <a:latin typeface="Cambria Math"/>
                                        </a:rPr>
                                        <m:t>𝑆</m:t>
                                      </m:r>
                                    </m:e>
                                    <m:sup>
                                      <m:r>
                                        <a:rPr lang="en-US" b="0" i="1" smtClean="0">
                                          <a:latin typeface="Cambria Math"/>
                                        </a:rPr>
                                        <m:t>𝑗</m:t>
                                      </m:r>
                                      <m:r>
                                        <a:rPr lang="en-US" b="0" i="1" smtClean="0">
                                          <a:latin typeface="Cambria Math"/>
                                        </a:rPr>
                                        <m:t>−1</m:t>
                                      </m:r>
                                    </m:sup>
                                  </m:sSup>
                                  <m:r>
                                    <a:rPr lang="en-US" b="0" i="1" smtClean="0">
                                      <a:latin typeface="Cambria Math"/>
                                    </a:rPr>
                                    <m:t>,</m:t>
                                  </m:r>
                                  <m:sSup>
                                    <m:sSupPr>
                                      <m:ctrlPr>
                                        <a:rPr lang="en-US" b="0" i="1" smtClean="0">
                                          <a:latin typeface="Cambria Math"/>
                                        </a:rPr>
                                      </m:ctrlPr>
                                    </m:sSupPr>
                                    <m:e>
                                      <m:r>
                                        <a:rPr lang="en-US" b="0" i="1" smtClean="0">
                                          <a:latin typeface="Cambria Math"/>
                                        </a:rPr>
                                        <m:t>𝑆</m:t>
                                      </m:r>
                                    </m:e>
                                    <m:sup>
                                      <m:r>
                                        <a:rPr lang="en-US" b="0" i="1" smtClean="0">
                                          <a:latin typeface="Cambria Math"/>
                                        </a:rPr>
                                        <m:t>𝑗</m:t>
                                      </m:r>
                                    </m:sup>
                                  </m:sSup>
                                </m:e>
                              </m:d>
                            </m:e>
                          </m:d>
                        </m:e>
                      </m:nary>
                    </m:oMath>
                  </m:oMathPara>
                </a14:m>
                <a:endParaRPr lang="en-US" dirty="0"/>
              </a:p>
            </p:txBody>
          </p:sp>
        </mc:Choice>
        <mc:Fallback xmlns="">
          <p:sp>
            <p:nvSpPr>
              <p:cNvPr id="28" name="TextBox 27"/>
              <p:cNvSpPr txBox="1">
                <a:spLocks noRot="1" noChangeAspect="1" noMove="1" noResize="1" noEditPoints="1" noAdjustHandles="1" noChangeArrowheads="1" noChangeShapeType="1" noTextEdit="1"/>
              </p:cNvSpPr>
              <p:nvPr/>
            </p:nvSpPr>
            <p:spPr>
              <a:xfrm>
                <a:off x="2209800" y="1600200"/>
                <a:ext cx="4354777" cy="879856"/>
              </a:xfrm>
              <a:prstGeom prst="rect">
                <a:avLst/>
              </a:prstGeom>
              <a:blipFill rotWithShape="1">
                <a:blip r:embed="rId3"/>
                <a:stretch>
                  <a:fillRect/>
                </a:stretch>
              </a:blipFill>
            </p:spPr>
            <p:txBody>
              <a:bodyPr/>
              <a:lstStyle/>
              <a:p>
                <a:r>
                  <a:rPr lang="en-US">
                    <a:noFill/>
                  </a:rPr>
                  <a:t> </a:t>
                </a:r>
              </a:p>
            </p:txBody>
          </p:sp>
        </mc:Fallback>
      </mc:AlternateContent>
      <p:sp>
        <p:nvSpPr>
          <p:cNvPr id="3" name="TextBox 2"/>
          <p:cNvSpPr txBox="1"/>
          <p:nvPr/>
        </p:nvSpPr>
        <p:spPr>
          <a:xfrm>
            <a:off x="1524000" y="2514600"/>
            <a:ext cx="6075959" cy="461665"/>
          </a:xfrm>
          <a:prstGeom prst="rect">
            <a:avLst/>
          </a:prstGeom>
          <a:noFill/>
        </p:spPr>
        <p:txBody>
          <a:bodyPr wrap="none" rtlCol="0">
            <a:spAutoFit/>
          </a:bodyPr>
          <a:lstStyle/>
          <a:p>
            <a:r>
              <a:rPr lang="en-US" sz="2400" dirty="0" smtClean="0"/>
              <a:t>Joint workload relocation and resource pruning</a:t>
            </a:r>
            <a:endParaRPr lang="en-US" sz="2400" dirty="0"/>
          </a:p>
        </p:txBody>
      </p:sp>
    </p:spTree>
    <p:extLst>
      <p:ext uri="{BB962C8B-B14F-4D97-AF65-F5344CB8AC3E}">
        <p14:creationId xmlns:p14="http://schemas.microsoft.com/office/powerpoint/2010/main" val="2972740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8" grpId="0"/>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Constraints</a:t>
            </a:r>
            <a:endParaRPr lang="en-US" dirty="0"/>
          </a:p>
        </p:txBody>
      </p:sp>
      <p:pic>
        <p:nvPicPr>
          <p:cNvPr id="3074" name="Picture 2" descr="https://mcdunn85.files.wordpress.com/2014/01/overflow.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218" y="1219200"/>
            <a:ext cx="27432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4416136"/>
            <a:ext cx="1905000"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descr="http://www.srr.com/assets/Chart%201_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1200" y="1371600"/>
            <a:ext cx="2867025" cy="1752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28600" y="3429000"/>
            <a:ext cx="4904356" cy="461665"/>
          </a:xfrm>
          <a:prstGeom prst="rect">
            <a:avLst/>
          </a:prstGeom>
          <a:noFill/>
        </p:spPr>
        <p:txBody>
          <a:bodyPr wrap="none" rtlCol="0">
            <a:spAutoFit/>
          </a:bodyPr>
          <a:lstStyle/>
          <a:p>
            <a:r>
              <a:rPr lang="en-US" sz="2400" dirty="0" smtClean="0"/>
              <a:t>Honor workload capacity of resources</a:t>
            </a:r>
            <a:endParaRPr lang="en-US" sz="2400" dirty="0"/>
          </a:p>
        </p:txBody>
      </p:sp>
      <p:sp>
        <p:nvSpPr>
          <p:cNvPr id="5" name="TextBox 4"/>
          <p:cNvSpPr txBox="1"/>
          <p:nvPr/>
        </p:nvSpPr>
        <p:spPr>
          <a:xfrm>
            <a:off x="2819400" y="6324600"/>
            <a:ext cx="3908506" cy="461665"/>
          </a:xfrm>
          <a:prstGeom prst="rect">
            <a:avLst/>
          </a:prstGeom>
          <a:noFill/>
        </p:spPr>
        <p:txBody>
          <a:bodyPr wrap="none" rtlCol="0">
            <a:spAutoFit/>
          </a:bodyPr>
          <a:lstStyle/>
          <a:p>
            <a:r>
              <a:rPr lang="en-US" sz="2400" dirty="0" smtClean="0"/>
              <a:t>All workload must be handled</a:t>
            </a:r>
            <a:endParaRPr lang="en-US" sz="2400" dirty="0"/>
          </a:p>
        </p:txBody>
      </p:sp>
      <p:sp>
        <p:nvSpPr>
          <p:cNvPr id="6" name="TextBox 5"/>
          <p:cNvSpPr txBox="1"/>
          <p:nvPr/>
        </p:nvSpPr>
        <p:spPr>
          <a:xfrm>
            <a:off x="6019800" y="2971800"/>
            <a:ext cx="2599045" cy="461665"/>
          </a:xfrm>
          <a:prstGeom prst="rect">
            <a:avLst/>
          </a:prstGeom>
          <a:noFill/>
        </p:spPr>
        <p:txBody>
          <a:bodyPr wrap="none" rtlCol="0">
            <a:spAutoFit/>
          </a:bodyPr>
          <a:lstStyle/>
          <a:p>
            <a:r>
              <a:rPr lang="en-US" sz="2400" dirty="0" smtClean="0"/>
              <a:t>To each cell its own</a:t>
            </a:r>
            <a:endParaRPr lang="en-US" sz="2400" dirty="0"/>
          </a:p>
        </p:txBody>
      </p:sp>
    </p:spTree>
    <p:extLst>
      <p:ext uri="{BB962C8B-B14F-4D97-AF65-F5344CB8AC3E}">
        <p14:creationId xmlns:p14="http://schemas.microsoft.com/office/powerpoint/2010/main" val="1079609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7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Mathematical model – State cost</a:t>
            </a:r>
            <a:endParaRPr lang="en-US" dirty="0"/>
          </a:p>
        </p:txBody>
      </p:sp>
      <p:sp>
        <p:nvSpPr>
          <p:cNvPr id="3" name="Content Placeholder 2"/>
          <p:cNvSpPr>
            <a:spLocks noGrp="1"/>
          </p:cNvSpPr>
          <p:nvPr>
            <p:ph idx="1"/>
          </p:nvPr>
        </p:nvSpPr>
        <p:spPr/>
        <p:txBody>
          <a:bodyPr>
            <a:normAutofit/>
          </a:bodyPr>
          <a:lstStyle/>
          <a:p>
            <a:r>
              <a:rPr lang="en-US" sz="2800" dirty="0" err="1" smtClean="0"/>
              <a:t>P</a:t>
            </a:r>
            <a:r>
              <a:rPr lang="en-US" sz="2800" baseline="-25000" dirty="0" err="1" smtClean="0"/>
              <a:t>max</a:t>
            </a:r>
            <a:r>
              <a:rPr lang="en-US" sz="2800" dirty="0" smtClean="0"/>
              <a:t>(</a:t>
            </a:r>
            <a:r>
              <a:rPr lang="en-US" sz="2800" dirty="0" err="1" smtClean="0"/>
              <a:t>P</a:t>
            </a:r>
            <a:r>
              <a:rPr lang="en-US" sz="2800" baseline="-25000" dirty="0" err="1" smtClean="0"/>
              <a:t>min</a:t>
            </a:r>
            <a:r>
              <a:rPr lang="en-US" sz="2800" dirty="0" smtClean="0"/>
              <a:t>): Network’s max (min) power consumption</a:t>
            </a:r>
          </a:p>
          <a:p>
            <a:r>
              <a:rPr lang="en-US" sz="2800" dirty="0" smtClean="0"/>
              <a:t>c</a:t>
            </a:r>
            <a:r>
              <a:rPr lang="en-US" sz="2800" baseline="-25000" dirty="0" smtClean="0"/>
              <a:t>i</a:t>
            </a:r>
            <a:r>
              <a:rPr lang="en-US" sz="2800" dirty="0" smtClean="0"/>
              <a:t>: Normalized capacity of site </a:t>
            </a:r>
            <a:r>
              <a:rPr lang="en-US" sz="2800" i="1" dirty="0" err="1" smtClean="0"/>
              <a:t>i</a:t>
            </a:r>
            <a:endParaRPr lang="en-US" sz="2800" i="1" dirty="0" smtClean="0"/>
          </a:p>
          <a:p>
            <a:r>
              <a:rPr lang="en-US" sz="2800" dirty="0" err="1" smtClean="0"/>
              <a:t>c</a:t>
            </a:r>
            <a:r>
              <a:rPr lang="en-US" sz="2800" baseline="-25000" dirty="0" err="1" smtClean="0"/>
              <a:t>i</a:t>
            </a:r>
            <a:r>
              <a:rPr lang="en-US" sz="2800" dirty="0" err="1" smtClean="0"/>
              <a:t>P</a:t>
            </a:r>
            <a:r>
              <a:rPr lang="en-US" sz="2800" baseline="-25000" dirty="0" err="1" smtClean="0"/>
              <a:t>max</a:t>
            </a:r>
            <a:r>
              <a:rPr lang="en-US" sz="2800" dirty="0" smtClean="0"/>
              <a:t>(</a:t>
            </a:r>
            <a:r>
              <a:rPr lang="en-US" sz="2800" dirty="0" err="1" smtClean="0"/>
              <a:t>c</a:t>
            </a:r>
            <a:r>
              <a:rPr lang="en-US" sz="2800" baseline="-25000" dirty="0" err="1" smtClean="0"/>
              <a:t>i</a:t>
            </a:r>
            <a:r>
              <a:rPr lang="en-US" sz="2800" dirty="0" err="1" smtClean="0"/>
              <a:t>P</a:t>
            </a:r>
            <a:r>
              <a:rPr lang="en-US" sz="2800" baseline="-25000" dirty="0" err="1" smtClean="0"/>
              <a:t>min</a:t>
            </a:r>
            <a:r>
              <a:rPr lang="en-US" sz="2800" dirty="0" smtClean="0"/>
              <a:t>): Max (min) power consumption for site </a:t>
            </a:r>
            <a:r>
              <a:rPr lang="en-US" sz="2800" i="1" dirty="0" err="1" smtClean="0"/>
              <a:t>i</a:t>
            </a:r>
            <a:endParaRPr lang="en-US" sz="2800" i="1" dirty="0" smtClean="0"/>
          </a:p>
          <a:p>
            <a:r>
              <a:rPr lang="en-US" sz="2800" i="1" dirty="0" err="1" smtClean="0"/>
              <a:t>x</a:t>
            </a:r>
            <a:r>
              <a:rPr lang="en-US" sz="2800" i="1" baseline="-25000" dirty="0" err="1" smtClean="0"/>
              <a:t>i</a:t>
            </a:r>
            <a:r>
              <a:rPr lang="en-US" sz="2800" i="1" baseline="30000" dirty="0" err="1" smtClean="0"/>
              <a:t>j</a:t>
            </a:r>
            <a:r>
              <a:rPr lang="en-US" sz="2800" i="1" dirty="0" smtClean="0"/>
              <a:t>: </a:t>
            </a:r>
            <a:r>
              <a:rPr lang="en-US" sz="2800" dirty="0" smtClean="0"/>
              <a:t>workload assigned to site </a:t>
            </a:r>
            <a:r>
              <a:rPr lang="en-US" sz="2800" i="1" dirty="0" err="1" smtClean="0"/>
              <a:t>i</a:t>
            </a:r>
            <a:r>
              <a:rPr lang="en-US" sz="2800" dirty="0" smtClean="0"/>
              <a:t> during interval </a:t>
            </a:r>
            <a:r>
              <a:rPr lang="en-US" sz="2800" i="1" dirty="0" smtClean="0"/>
              <a:t>j</a:t>
            </a:r>
          </a:p>
          <a:p>
            <a:r>
              <a:rPr lang="en-US" sz="2800" dirty="0" smtClean="0"/>
              <a:t>Power consumption at site </a:t>
            </a:r>
            <a:r>
              <a:rPr lang="en-US" sz="2800" i="1" dirty="0" err="1" smtClean="0"/>
              <a:t>i</a:t>
            </a:r>
            <a:r>
              <a:rPr lang="en-US" sz="2800" dirty="0" smtClean="0"/>
              <a:t> during interval </a:t>
            </a:r>
            <a:r>
              <a:rPr lang="en-US" sz="2800" i="1" dirty="0" smtClean="0"/>
              <a:t>j</a:t>
            </a:r>
            <a:endParaRPr lang="en-US" sz="2800" i="1" dirty="0"/>
          </a:p>
        </p:txBody>
      </p:sp>
      <mc:AlternateContent xmlns:mc="http://schemas.openxmlformats.org/markup-compatibility/2006">
        <mc:Choice xmlns:a14="http://schemas.microsoft.com/office/drawing/2010/main" Requires="a14">
          <p:sp>
            <p:nvSpPr>
              <p:cNvPr id="4" name="TextBox 3"/>
              <p:cNvSpPr txBox="1"/>
              <p:nvPr/>
            </p:nvSpPr>
            <p:spPr>
              <a:xfrm>
                <a:off x="2362200" y="4191000"/>
                <a:ext cx="4038600" cy="741613"/>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sSub>
                            <m:sSubPr>
                              <m:ctrlPr>
                                <a:rPr lang="en-US" i="1" smtClean="0">
                                  <a:latin typeface="Cambria Math"/>
                                </a:rPr>
                              </m:ctrlPr>
                            </m:sSubPr>
                            <m:e>
                              <m:r>
                                <a:rPr lang="en-US" b="0" i="1" smtClean="0">
                                  <a:latin typeface="Cambria Math"/>
                                </a:rPr>
                                <m:t>𝑐</m:t>
                              </m:r>
                            </m:e>
                            <m:sub>
                              <m:r>
                                <a:rPr lang="en-US" b="0" i="1" smtClean="0">
                                  <a:latin typeface="Cambria Math"/>
                                </a:rPr>
                                <m:t>𝑖</m:t>
                              </m:r>
                            </m:sub>
                          </m:sSub>
                          <m:r>
                            <a:rPr lang="en-US" b="0" i="1" smtClean="0">
                              <a:latin typeface="Cambria Math"/>
                            </a:rPr>
                            <m:t>𝑃</m:t>
                          </m:r>
                        </m:e>
                        <m:sub>
                          <m:r>
                            <a:rPr lang="en-US" b="0" i="1" smtClean="0">
                              <a:latin typeface="Cambria Math"/>
                            </a:rPr>
                            <m:t>𝑚𝑖𝑛</m:t>
                          </m:r>
                        </m:sub>
                      </m:sSub>
                      <m:r>
                        <a:rPr lang="en-US" b="0" i="1" smtClean="0">
                          <a:latin typeface="Cambria Math"/>
                        </a:rPr>
                        <m:t>+</m:t>
                      </m:r>
                      <m:f>
                        <m:fPr>
                          <m:ctrlPr>
                            <a:rPr lang="en-US" b="0" i="1" smtClean="0">
                              <a:latin typeface="Cambria Math"/>
                            </a:rPr>
                          </m:ctrlPr>
                        </m:fPr>
                        <m:num>
                          <m:sSubSup>
                            <m:sSubSupPr>
                              <m:ctrlPr>
                                <a:rPr lang="en-US" b="0" i="1" smtClean="0">
                                  <a:latin typeface="Cambria Math"/>
                                </a:rPr>
                              </m:ctrlPr>
                            </m:sSubSupPr>
                            <m:e>
                              <m:d>
                                <m:dPr>
                                  <m:ctrlPr>
                                    <a:rPr lang="en-US" i="1">
                                      <a:latin typeface="Cambria Math"/>
                                    </a:rPr>
                                  </m:ctrlPr>
                                </m:dPr>
                                <m:e>
                                  <m:sSub>
                                    <m:sSubPr>
                                      <m:ctrlPr>
                                        <a:rPr lang="en-US" i="1">
                                          <a:latin typeface="Cambria Math"/>
                                        </a:rPr>
                                      </m:ctrlPr>
                                    </m:sSubPr>
                                    <m:e>
                                      <m:r>
                                        <a:rPr lang="en-US" i="1">
                                          <a:latin typeface="Cambria Math"/>
                                        </a:rPr>
                                        <m:t>𝑐</m:t>
                                      </m:r>
                                    </m:e>
                                    <m:sub>
                                      <m:r>
                                        <a:rPr lang="en-US" i="1">
                                          <a:latin typeface="Cambria Math"/>
                                        </a:rPr>
                                        <m:t>𝑖</m:t>
                                      </m:r>
                                    </m:sub>
                                  </m:sSub>
                                  <m:sSub>
                                    <m:sSubPr>
                                      <m:ctrlPr>
                                        <a:rPr lang="en-US" i="1">
                                          <a:latin typeface="Cambria Math"/>
                                        </a:rPr>
                                      </m:ctrlPr>
                                    </m:sSubPr>
                                    <m:e>
                                      <m:r>
                                        <a:rPr lang="en-US" i="1">
                                          <a:latin typeface="Cambria Math"/>
                                        </a:rPr>
                                        <m:t>𝑃</m:t>
                                      </m:r>
                                    </m:e>
                                    <m:sub>
                                      <m:r>
                                        <a:rPr lang="en-US" i="1">
                                          <a:latin typeface="Cambria Math"/>
                                        </a:rPr>
                                        <m:t>𝑚𝑎𝑥</m:t>
                                      </m:r>
                                    </m:sub>
                                  </m:sSub>
                                  <m:r>
                                    <a:rPr lang="en-US" i="1">
                                      <a:latin typeface="Cambria Math"/>
                                    </a:rPr>
                                    <m:t>−</m:t>
                                  </m:r>
                                  <m:sSub>
                                    <m:sSubPr>
                                      <m:ctrlPr>
                                        <a:rPr lang="en-US" i="1">
                                          <a:latin typeface="Cambria Math"/>
                                        </a:rPr>
                                      </m:ctrlPr>
                                    </m:sSubPr>
                                    <m:e>
                                      <m:r>
                                        <a:rPr lang="en-US" i="1">
                                          <a:latin typeface="Cambria Math"/>
                                        </a:rPr>
                                        <m:t>𝑐</m:t>
                                      </m:r>
                                    </m:e>
                                    <m:sub>
                                      <m:r>
                                        <a:rPr lang="en-US" i="1">
                                          <a:latin typeface="Cambria Math"/>
                                        </a:rPr>
                                        <m:t>𝑖</m:t>
                                      </m:r>
                                    </m:sub>
                                  </m:sSub>
                                  <m:sSub>
                                    <m:sSubPr>
                                      <m:ctrlPr>
                                        <a:rPr lang="en-US" i="1">
                                          <a:latin typeface="Cambria Math"/>
                                        </a:rPr>
                                      </m:ctrlPr>
                                    </m:sSubPr>
                                    <m:e>
                                      <m:r>
                                        <a:rPr lang="en-US" i="1">
                                          <a:latin typeface="Cambria Math"/>
                                        </a:rPr>
                                        <m:t>𝑃</m:t>
                                      </m:r>
                                    </m:e>
                                    <m:sub>
                                      <m:r>
                                        <a:rPr lang="en-US" i="1">
                                          <a:latin typeface="Cambria Math"/>
                                        </a:rPr>
                                        <m:t>𝑚𝑖𝑛</m:t>
                                      </m:r>
                                    </m:sub>
                                  </m:sSub>
                                </m:e>
                              </m:d>
                              <m:r>
                                <a:rPr lang="en-US" b="0" i="1" smtClean="0">
                                  <a:latin typeface="Cambria Math"/>
                                </a:rPr>
                                <m:t>𝑥</m:t>
                              </m:r>
                            </m:e>
                            <m:sub>
                              <m:r>
                                <a:rPr lang="en-US" b="0" i="1" smtClean="0">
                                  <a:latin typeface="Cambria Math"/>
                                </a:rPr>
                                <m:t>𝑖</m:t>
                              </m:r>
                            </m:sub>
                            <m:sup>
                              <m:r>
                                <a:rPr lang="en-US" b="0" i="1" smtClean="0">
                                  <a:latin typeface="Cambria Math"/>
                                </a:rPr>
                                <m:t>𝑗</m:t>
                              </m:r>
                            </m:sup>
                          </m:sSubSup>
                        </m:num>
                        <m:den>
                          <m:sSub>
                            <m:sSubPr>
                              <m:ctrlPr>
                                <a:rPr lang="en-US" b="0" i="1" smtClean="0">
                                  <a:latin typeface="Cambria Math"/>
                                </a:rPr>
                              </m:ctrlPr>
                            </m:sSubPr>
                            <m:e>
                              <m:r>
                                <a:rPr lang="en-US" b="0" i="1" smtClean="0">
                                  <a:latin typeface="Cambria Math"/>
                                </a:rPr>
                                <m:t>𝑐</m:t>
                              </m:r>
                            </m:e>
                            <m:sub>
                              <m:r>
                                <a:rPr lang="en-US" b="0" i="1" smtClean="0">
                                  <a:latin typeface="Cambria Math"/>
                                </a:rPr>
                                <m:t>𝑖</m:t>
                              </m:r>
                            </m:sub>
                          </m:sSub>
                        </m:den>
                      </m:f>
                    </m:oMath>
                  </m:oMathPara>
                </a14:m>
                <a:endParaRPr lang="en-US" dirty="0"/>
              </a:p>
            </p:txBody>
          </p:sp>
        </mc:Choice>
        <mc:Fallback>
          <p:sp>
            <p:nvSpPr>
              <p:cNvPr id="4" name="TextBox 3"/>
              <p:cNvSpPr txBox="1">
                <a:spLocks noRot="1" noChangeAspect="1" noMove="1" noResize="1" noEditPoints="1" noAdjustHandles="1" noChangeArrowheads="1" noChangeShapeType="1" noTextEdit="1"/>
              </p:cNvSpPr>
              <p:nvPr/>
            </p:nvSpPr>
            <p:spPr>
              <a:xfrm>
                <a:off x="2362200" y="4191000"/>
                <a:ext cx="4038600" cy="741613"/>
              </a:xfrm>
              <a:prstGeom prst="rect">
                <a:avLst/>
              </a:prstGeom>
              <a:blipFill rotWithShape="1">
                <a:blip r:embed="rId3"/>
                <a:stretch>
                  <a:fillRect/>
                </a:stretch>
              </a:blipFill>
            </p:spPr>
            <p:txBody>
              <a:bodyPr/>
              <a:lstStyle/>
              <a:p>
                <a:r>
                  <a:rPr lang="en-US">
                    <a:noFill/>
                  </a:rPr>
                  <a:t> </a:t>
                </a:r>
              </a:p>
            </p:txBody>
          </p:sp>
        </mc:Fallback>
      </mc:AlternateContent>
      <p:sp>
        <p:nvSpPr>
          <p:cNvPr id="5" name="TextBox 4"/>
          <p:cNvSpPr txBox="1"/>
          <p:nvPr/>
        </p:nvSpPr>
        <p:spPr>
          <a:xfrm>
            <a:off x="1305012" y="4974177"/>
            <a:ext cx="6924588" cy="830997"/>
          </a:xfrm>
          <a:prstGeom prst="rect">
            <a:avLst/>
          </a:prstGeom>
          <a:noFill/>
        </p:spPr>
        <p:txBody>
          <a:bodyPr wrap="none" rtlCol="0">
            <a:spAutoFit/>
          </a:bodyPr>
          <a:lstStyle/>
          <a:p>
            <a:r>
              <a:rPr lang="en-US" sz="2400" dirty="0" smtClean="0"/>
              <a:t>Divide by </a:t>
            </a:r>
            <a:r>
              <a:rPr lang="en-US" sz="2400" dirty="0" err="1" smtClean="0"/>
              <a:t>Pmax</a:t>
            </a:r>
            <a:r>
              <a:rPr lang="en-US" sz="2400" dirty="0" smtClean="0"/>
              <a:t> to get normalized power consumption</a:t>
            </a:r>
          </a:p>
          <a:p>
            <a:r>
              <a:rPr lang="en-US" sz="2400" dirty="0" smtClean="0"/>
              <a:t>Substitute f = </a:t>
            </a:r>
            <a:r>
              <a:rPr lang="en-US" sz="2400" dirty="0" err="1" smtClean="0"/>
              <a:t>P</a:t>
            </a:r>
            <a:r>
              <a:rPr lang="en-US" sz="2400" baseline="-25000" dirty="0" err="1" smtClean="0"/>
              <a:t>min</a:t>
            </a:r>
            <a:r>
              <a:rPr lang="en-US" sz="2400" dirty="0" smtClean="0"/>
              <a:t>/</a:t>
            </a:r>
            <a:r>
              <a:rPr lang="en-US" sz="2400" dirty="0" err="1" smtClean="0"/>
              <a:t>P</a:t>
            </a:r>
            <a:r>
              <a:rPr lang="en-US" sz="2400" baseline="-25000" dirty="0" err="1" smtClean="0"/>
              <a:t>max</a:t>
            </a:r>
            <a:endParaRPr lang="en-US" sz="2400" baseline="-25000" dirty="0"/>
          </a:p>
        </p:txBody>
      </p:sp>
      <mc:AlternateContent xmlns:mc="http://schemas.openxmlformats.org/markup-compatibility/2006">
        <mc:Choice xmlns:a14="http://schemas.microsoft.com/office/drawing/2010/main" Requires="a14">
          <p:sp>
            <p:nvSpPr>
              <p:cNvPr id="6" name="TextBox 5"/>
              <p:cNvSpPr txBox="1"/>
              <p:nvPr/>
            </p:nvSpPr>
            <p:spPr>
              <a:xfrm>
                <a:off x="2362200" y="5867400"/>
                <a:ext cx="4038600" cy="43614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a:rPr>
                        <m:t>𝑓</m:t>
                      </m:r>
                      <m:sSub>
                        <m:sSubPr>
                          <m:ctrlPr>
                            <a:rPr lang="en-US" b="0" i="1" smtClean="0">
                              <a:latin typeface="Cambria Math"/>
                            </a:rPr>
                          </m:ctrlPr>
                        </m:sSubPr>
                        <m:e>
                          <m:r>
                            <a:rPr lang="en-US" b="0" i="1" smtClean="0">
                              <a:latin typeface="Cambria Math"/>
                            </a:rPr>
                            <m:t>𝑐</m:t>
                          </m:r>
                        </m:e>
                        <m:sub>
                          <m:r>
                            <a:rPr lang="en-US" b="0" i="1" smtClean="0">
                              <a:latin typeface="Cambria Math"/>
                            </a:rPr>
                            <m:t>𝑖</m:t>
                          </m:r>
                        </m:sub>
                      </m:sSub>
                      <m:r>
                        <a:rPr lang="en-US" b="0" i="1" smtClean="0">
                          <a:latin typeface="Cambria Math"/>
                        </a:rPr>
                        <m:t>+</m:t>
                      </m:r>
                      <m:d>
                        <m:dPr>
                          <m:ctrlPr>
                            <a:rPr lang="en-US" i="1">
                              <a:latin typeface="Cambria Math"/>
                            </a:rPr>
                          </m:ctrlPr>
                        </m:dPr>
                        <m:e>
                          <m:r>
                            <a:rPr lang="en-US" i="1">
                              <a:latin typeface="Cambria Math"/>
                            </a:rPr>
                            <m:t>1−</m:t>
                          </m:r>
                          <m:r>
                            <a:rPr lang="en-US" i="1">
                              <a:latin typeface="Cambria Math"/>
                            </a:rPr>
                            <m:t>𝑓</m:t>
                          </m:r>
                        </m:e>
                      </m:d>
                      <m:sSubSup>
                        <m:sSubSupPr>
                          <m:ctrlPr>
                            <a:rPr lang="en-US" i="1" smtClean="0">
                              <a:latin typeface="Cambria Math"/>
                            </a:rPr>
                          </m:ctrlPr>
                        </m:sSubSupPr>
                        <m:e>
                          <m:r>
                            <a:rPr lang="en-US" b="0" i="1" smtClean="0">
                              <a:latin typeface="Cambria Math"/>
                            </a:rPr>
                            <m:t>𝑥</m:t>
                          </m:r>
                        </m:e>
                        <m:sub>
                          <m:r>
                            <a:rPr lang="en-US" b="0" i="1" smtClean="0">
                              <a:latin typeface="Cambria Math"/>
                            </a:rPr>
                            <m:t>𝑖</m:t>
                          </m:r>
                        </m:sub>
                        <m:sup>
                          <m:r>
                            <a:rPr lang="en-US" b="0" i="1" smtClean="0">
                              <a:latin typeface="Cambria Math"/>
                            </a:rPr>
                            <m:t>𝑗</m:t>
                          </m:r>
                        </m:sup>
                      </m:sSubSup>
                    </m:oMath>
                  </m:oMathPara>
                </a14:m>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a:off x="2362200" y="5867400"/>
                <a:ext cx="4038600" cy="436145"/>
              </a:xfrm>
              <a:prstGeom prst="rect">
                <a:avLst/>
              </a:prstGeom>
              <a:blipFill rotWithShape="1">
                <a:blip r:embed="rId4"/>
                <a:stretch>
                  <a:fillRect b="-7042"/>
                </a:stretch>
              </a:blipFill>
            </p:spPr>
            <p:txBody>
              <a:bodyPr/>
              <a:lstStyle/>
              <a:p>
                <a:r>
                  <a:rPr lang="en-US">
                    <a:noFill/>
                  </a:rPr>
                  <a:t> </a:t>
                </a:r>
              </a:p>
            </p:txBody>
          </p:sp>
        </mc:Fallback>
      </mc:AlternateContent>
      <p:sp>
        <p:nvSpPr>
          <p:cNvPr id="7" name="Rounded Rectangular Callout 6"/>
          <p:cNvSpPr/>
          <p:nvPr/>
        </p:nvSpPr>
        <p:spPr>
          <a:xfrm>
            <a:off x="1524000" y="6373091"/>
            <a:ext cx="1600200" cy="381000"/>
          </a:xfrm>
          <a:prstGeom prst="wedgeRoundRectCallout">
            <a:avLst>
              <a:gd name="adj1" fmla="val 70942"/>
              <a:gd name="adj2" fmla="val -8901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Idling power</a:t>
            </a:r>
            <a:endParaRPr lang="en-US" dirty="0"/>
          </a:p>
        </p:txBody>
      </p:sp>
      <p:sp>
        <p:nvSpPr>
          <p:cNvPr id="8" name="Rounded Rectangular Callout 7"/>
          <p:cNvSpPr/>
          <p:nvPr/>
        </p:nvSpPr>
        <p:spPr>
          <a:xfrm>
            <a:off x="5486400" y="6400800"/>
            <a:ext cx="2971800" cy="381000"/>
          </a:xfrm>
          <a:prstGeom prst="wedgeRoundRectCallout">
            <a:avLst>
              <a:gd name="adj1" fmla="val -60660"/>
              <a:gd name="adj2" fmla="val -10719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Workload dependent power</a:t>
            </a:r>
            <a:endParaRPr lang="en-US" dirty="0"/>
          </a:p>
        </p:txBody>
      </p:sp>
    </p:spTree>
    <p:extLst>
      <p:ext uri="{BB962C8B-B14F-4D97-AF65-F5344CB8AC3E}">
        <p14:creationId xmlns:p14="http://schemas.microsoft.com/office/powerpoint/2010/main" val="2304962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Mathematical model – State cost</a:t>
            </a:r>
            <a:endParaRPr lang="en-US" dirty="0"/>
          </a:p>
        </p:txBody>
      </p:sp>
      <p:sp>
        <p:nvSpPr>
          <p:cNvPr id="3" name="Content Placeholder 2"/>
          <p:cNvSpPr>
            <a:spLocks noGrp="1"/>
          </p:cNvSpPr>
          <p:nvPr>
            <p:ph idx="1"/>
          </p:nvPr>
        </p:nvSpPr>
        <p:spPr/>
        <p:txBody>
          <a:bodyPr/>
          <a:lstStyle/>
          <a:p>
            <a:r>
              <a:rPr lang="en-US" dirty="0" smtClean="0"/>
              <a:t>Power incurred only if site is active</a:t>
            </a:r>
          </a:p>
          <a:p>
            <a:r>
              <a:rPr lang="en-US" dirty="0" smtClean="0">
                <a:latin typeface="Brush Script Std" pitchFamily="66" charset="0"/>
              </a:rPr>
              <a:t>l</a:t>
            </a:r>
            <a:r>
              <a:rPr lang="en-US" dirty="0" smtClean="0">
                <a:latin typeface="+mj-lt"/>
              </a:rPr>
              <a:t>:</a:t>
            </a:r>
            <a:r>
              <a:rPr lang="en-US" dirty="0" smtClean="0"/>
              <a:t> sets of resources that can be independently turned on/off</a:t>
            </a:r>
          </a:p>
          <a:p>
            <a:r>
              <a:rPr lang="en-US" dirty="0" err="1" smtClean="0"/>
              <a:t>p</a:t>
            </a:r>
            <a:r>
              <a:rPr lang="en-US" baseline="-25000" dirty="0" err="1" smtClean="0"/>
              <a:t>i</a:t>
            </a:r>
            <a:r>
              <a:rPr lang="en-US" baseline="30000" dirty="0" err="1" smtClean="0"/>
              <a:t>j</a:t>
            </a:r>
            <a:r>
              <a:rPr lang="en-US" baseline="30000" dirty="0" smtClean="0"/>
              <a:t> </a:t>
            </a:r>
            <a:r>
              <a:rPr lang="en-US" dirty="0" smtClean="0"/>
              <a:t>resource sets active at site </a:t>
            </a:r>
            <a:r>
              <a:rPr lang="en-US" i="1" dirty="0" err="1" smtClean="0"/>
              <a:t>i</a:t>
            </a:r>
            <a:r>
              <a:rPr lang="en-US" dirty="0" smtClean="0"/>
              <a:t> during interval </a:t>
            </a:r>
            <a:r>
              <a:rPr lang="en-US" i="1" dirty="0" smtClean="0"/>
              <a:t>j</a:t>
            </a:r>
          </a:p>
          <a:p>
            <a:r>
              <a:rPr lang="en-US" dirty="0" smtClean="0"/>
              <a:t>Computational power depends on workload only</a:t>
            </a:r>
          </a:p>
          <a:p>
            <a:r>
              <a:rPr lang="en-US" dirty="0" smtClean="0"/>
              <a:t>But idling power depends on number of active resource sets (</a:t>
            </a:r>
            <a:r>
              <a:rPr lang="en-US" dirty="0" err="1" smtClean="0"/>
              <a:t>p</a:t>
            </a:r>
            <a:r>
              <a:rPr lang="en-US" baseline="-25000" dirty="0" err="1" smtClean="0"/>
              <a:t>i</a:t>
            </a:r>
            <a:r>
              <a:rPr lang="en-US" baseline="30000" dirty="0" err="1" smtClean="0"/>
              <a:t>j</a:t>
            </a:r>
            <a:r>
              <a:rPr lang="en-US" dirty="0" smtClean="0"/>
              <a:t>)</a:t>
            </a:r>
            <a:endParaRPr lang="en-US" dirty="0"/>
          </a:p>
        </p:txBody>
      </p:sp>
      <mc:AlternateContent xmlns:mc="http://schemas.openxmlformats.org/markup-compatibility/2006">
        <mc:Choice xmlns:a14="http://schemas.microsoft.com/office/drawing/2010/main" Requires="a14">
          <p:sp>
            <p:nvSpPr>
              <p:cNvPr id="4" name="TextBox 3"/>
              <p:cNvSpPr txBox="1"/>
              <p:nvPr/>
            </p:nvSpPr>
            <p:spPr>
              <a:xfrm>
                <a:off x="2362200" y="5867400"/>
                <a:ext cx="4038600" cy="713978"/>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a:rPr>
                        <m:t>𝑓</m:t>
                      </m:r>
                      <m:sSub>
                        <m:sSubPr>
                          <m:ctrlPr>
                            <a:rPr lang="en-US" b="0" i="1" smtClean="0">
                              <a:latin typeface="Cambria Math"/>
                            </a:rPr>
                          </m:ctrlPr>
                        </m:sSubPr>
                        <m:e>
                          <m:r>
                            <a:rPr lang="en-US" b="0" i="1" smtClean="0">
                              <a:latin typeface="Cambria Math"/>
                            </a:rPr>
                            <m:t>𝑐</m:t>
                          </m:r>
                        </m:e>
                        <m:sub>
                          <m:r>
                            <a:rPr lang="en-US" b="0" i="1" smtClean="0">
                              <a:latin typeface="Cambria Math"/>
                            </a:rPr>
                            <m:t>𝑖</m:t>
                          </m:r>
                        </m:sub>
                      </m:sSub>
                      <m:f>
                        <m:fPr>
                          <m:ctrlPr>
                            <a:rPr lang="en-US" b="0" i="1" smtClean="0">
                              <a:latin typeface="Cambria Math"/>
                            </a:rPr>
                          </m:ctrlPr>
                        </m:fPr>
                        <m:num>
                          <m:sSubSup>
                            <m:sSubSupPr>
                              <m:ctrlPr>
                                <a:rPr lang="en-US" b="0" i="1" smtClean="0">
                                  <a:latin typeface="Cambria Math"/>
                                </a:rPr>
                              </m:ctrlPr>
                            </m:sSubSupPr>
                            <m:e>
                              <m:r>
                                <a:rPr lang="en-US" b="0" i="1" smtClean="0">
                                  <a:latin typeface="Cambria Math"/>
                                </a:rPr>
                                <m:t>𝑝</m:t>
                              </m:r>
                            </m:e>
                            <m:sub>
                              <m:r>
                                <a:rPr lang="en-US" b="0" i="1" smtClean="0">
                                  <a:latin typeface="Cambria Math"/>
                                </a:rPr>
                                <m:t>𝑖</m:t>
                              </m:r>
                            </m:sub>
                            <m:sup>
                              <m:r>
                                <a:rPr lang="en-US" b="0" i="1" smtClean="0">
                                  <a:latin typeface="Cambria Math"/>
                                </a:rPr>
                                <m:t>𝑗</m:t>
                              </m:r>
                            </m:sup>
                          </m:sSubSup>
                        </m:num>
                        <m:den>
                          <m:r>
                            <a:rPr lang="en-US" b="0" i="1" smtClean="0">
                              <a:latin typeface="Cambria Math"/>
                            </a:rPr>
                            <m:t>𝑙</m:t>
                          </m:r>
                        </m:den>
                      </m:f>
                      <m:r>
                        <a:rPr lang="en-US" b="0" i="1" smtClean="0">
                          <a:latin typeface="Cambria Math"/>
                        </a:rPr>
                        <m:t>+</m:t>
                      </m:r>
                      <m:d>
                        <m:dPr>
                          <m:ctrlPr>
                            <a:rPr lang="en-US" i="1">
                              <a:latin typeface="Cambria Math"/>
                            </a:rPr>
                          </m:ctrlPr>
                        </m:dPr>
                        <m:e>
                          <m:r>
                            <a:rPr lang="en-US" i="1">
                              <a:latin typeface="Cambria Math"/>
                            </a:rPr>
                            <m:t>1−</m:t>
                          </m:r>
                          <m:r>
                            <a:rPr lang="en-US" i="1">
                              <a:latin typeface="Cambria Math"/>
                            </a:rPr>
                            <m:t>𝑓</m:t>
                          </m:r>
                        </m:e>
                      </m:d>
                      <m:sSubSup>
                        <m:sSubSupPr>
                          <m:ctrlPr>
                            <a:rPr lang="en-US" i="1" smtClean="0">
                              <a:latin typeface="Cambria Math"/>
                            </a:rPr>
                          </m:ctrlPr>
                        </m:sSubSupPr>
                        <m:e>
                          <m:r>
                            <a:rPr lang="en-US" b="0" i="1" smtClean="0">
                              <a:latin typeface="Cambria Math"/>
                            </a:rPr>
                            <m:t>𝑥</m:t>
                          </m:r>
                        </m:e>
                        <m:sub>
                          <m:r>
                            <a:rPr lang="en-US" b="0" i="1" smtClean="0">
                              <a:latin typeface="Cambria Math"/>
                            </a:rPr>
                            <m:t>𝑖</m:t>
                          </m:r>
                        </m:sub>
                        <m:sup>
                          <m:r>
                            <a:rPr lang="en-US" b="0" i="1" smtClean="0">
                              <a:latin typeface="Cambria Math"/>
                            </a:rPr>
                            <m:t>𝑗</m:t>
                          </m:r>
                        </m:sup>
                      </m:sSubSup>
                    </m:oMath>
                  </m:oMathPara>
                </a14:m>
                <a:endParaRPr lang="en-US" dirty="0"/>
              </a:p>
            </p:txBody>
          </p:sp>
        </mc:Choice>
        <mc:Fallback>
          <p:sp>
            <p:nvSpPr>
              <p:cNvPr id="4" name="TextBox 3"/>
              <p:cNvSpPr txBox="1">
                <a:spLocks noRot="1" noChangeAspect="1" noMove="1" noResize="1" noEditPoints="1" noAdjustHandles="1" noChangeArrowheads="1" noChangeShapeType="1" noTextEdit="1"/>
              </p:cNvSpPr>
              <p:nvPr/>
            </p:nvSpPr>
            <p:spPr>
              <a:xfrm>
                <a:off x="2362200" y="5867400"/>
                <a:ext cx="4038600" cy="713978"/>
              </a:xfrm>
              <a:prstGeom prst="rect">
                <a:avLst/>
              </a:prstGeom>
              <a:blipFill rotWithShape="1">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58455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pic>
        <p:nvPicPr>
          <p:cNvPr id="1026" name="Picture 2" descr="http://www.kauaicomputerrepair.com/wp-content/uploads/Three-Best-Smartphones-Wallpap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1" y="1122419"/>
            <a:ext cx="8381999" cy="5430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19642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Transition costs</a:t>
            </a:r>
            <a:endParaRPr lang="en-US" dirty="0"/>
          </a:p>
        </p:txBody>
      </p:sp>
      <p:sp>
        <p:nvSpPr>
          <p:cNvPr id="3" name="Content Placeholder 2"/>
          <p:cNvSpPr>
            <a:spLocks noGrp="1"/>
          </p:cNvSpPr>
          <p:nvPr>
            <p:ph idx="1"/>
          </p:nvPr>
        </p:nvSpPr>
        <p:spPr/>
        <p:txBody>
          <a:bodyPr/>
          <a:lstStyle/>
          <a:p>
            <a:r>
              <a:rPr lang="en-US" dirty="0" smtClean="0"/>
              <a:t>Any costs associated with shift in workload assignment to sites</a:t>
            </a:r>
          </a:p>
          <a:p>
            <a:r>
              <a:rPr lang="en-US" dirty="0" smtClean="0"/>
              <a:t>Activation/deactivation overheads</a:t>
            </a:r>
          </a:p>
          <a:p>
            <a:r>
              <a:rPr lang="en-US" dirty="0" smtClean="0"/>
              <a:t>Scenario specific costs</a:t>
            </a:r>
          </a:p>
          <a:p>
            <a:pPr lvl="1"/>
            <a:r>
              <a:rPr lang="en-US" dirty="0" smtClean="0"/>
              <a:t>Will cover later in case studies</a:t>
            </a:r>
          </a:p>
          <a:p>
            <a:r>
              <a:rPr lang="en-US" dirty="0" smtClean="0"/>
              <a:t>A normalized measure is useful instead of actual magnitudes </a:t>
            </a:r>
            <a:endParaRPr lang="en-US" dirty="0"/>
          </a:p>
        </p:txBody>
      </p:sp>
    </p:spTree>
    <p:extLst>
      <p:ext uri="{BB962C8B-B14F-4D97-AF65-F5344CB8AC3E}">
        <p14:creationId xmlns:p14="http://schemas.microsoft.com/office/powerpoint/2010/main" val="6481070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Case study I</a:t>
            </a:r>
            <a:br>
              <a:rPr lang="en-US" dirty="0" smtClean="0"/>
            </a:br>
            <a:r>
              <a:rPr lang="en-US" dirty="0" smtClean="0"/>
              <a:t>Data centers: WR and RP</a:t>
            </a:r>
            <a:endParaRPr lang="en-US" dirty="0"/>
          </a:p>
        </p:txBody>
      </p:sp>
      <p:sp>
        <p:nvSpPr>
          <p:cNvPr id="3" name="Content Placeholder 2"/>
          <p:cNvSpPr>
            <a:spLocks noGrp="1"/>
          </p:cNvSpPr>
          <p:nvPr>
            <p:ph idx="1"/>
          </p:nvPr>
        </p:nvSpPr>
        <p:spPr/>
        <p:txBody>
          <a:bodyPr/>
          <a:lstStyle/>
          <a:p>
            <a:r>
              <a:rPr lang="en-US" dirty="0"/>
              <a:t>Workload relocation</a:t>
            </a:r>
          </a:p>
          <a:p>
            <a:pPr lvl="1"/>
            <a:r>
              <a:rPr lang="en-US" dirty="0"/>
              <a:t>Modify DNS load balancing</a:t>
            </a:r>
          </a:p>
          <a:p>
            <a:pPr lvl="1"/>
            <a:r>
              <a:rPr lang="en-US" dirty="0"/>
              <a:t>Change routing table entries</a:t>
            </a:r>
          </a:p>
          <a:p>
            <a:r>
              <a:rPr lang="en-US" dirty="0"/>
              <a:t>Resource pruning</a:t>
            </a:r>
          </a:p>
          <a:p>
            <a:pPr lvl="1"/>
            <a:r>
              <a:rPr lang="en-US" dirty="0"/>
              <a:t>Turn off/Sleep/Hibernate IT equipment</a:t>
            </a:r>
          </a:p>
          <a:p>
            <a:pPr lvl="1"/>
            <a:r>
              <a:rPr lang="en-US" dirty="0"/>
              <a:t>Some equipment takes very long to turn on</a:t>
            </a:r>
          </a:p>
          <a:p>
            <a:pPr lvl="2"/>
            <a:r>
              <a:rPr lang="en-US" dirty="0"/>
              <a:t>Example: </a:t>
            </a:r>
            <a:r>
              <a:rPr lang="en-US" dirty="0" smtClean="0"/>
              <a:t>Network</a:t>
            </a:r>
            <a:endParaRPr lang="en-US" dirty="0"/>
          </a:p>
        </p:txBody>
      </p:sp>
    </p:spTree>
    <p:extLst>
      <p:ext uri="{BB962C8B-B14F-4D97-AF65-F5344CB8AC3E}">
        <p14:creationId xmlns:p14="http://schemas.microsoft.com/office/powerpoint/2010/main" val="3307056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Elastic vs inelastic load</a:t>
            </a:r>
            <a:endParaRPr lang="en-US" dirty="0"/>
          </a:p>
        </p:txBody>
      </p:sp>
      <p:sp>
        <p:nvSpPr>
          <p:cNvPr id="3" name="Content Placeholder 2"/>
          <p:cNvSpPr>
            <a:spLocks noGrp="1"/>
          </p:cNvSpPr>
          <p:nvPr>
            <p:ph idx="1"/>
          </p:nvPr>
        </p:nvSpPr>
        <p:spPr>
          <a:xfrm>
            <a:off x="457200" y="2103437"/>
            <a:ext cx="3810000" cy="4525963"/>
          </a:xfrm>
        </p:spPr>
        <p:txBody>
          <a:bodyPr/>
          <a:lstStyle/>
          <a:p>
            <a:r>
              <a:rPr lang="en-US" dirty="0" smtClean="0"/>
              <a:t>Servers</a:t>
            </a:r>
          </a:p>
          <a:p>
            <a:r>
              <a:rPr lang="en-US" dirty="0" smtClean="0"/>
              <a:t>Storage</a:t>
            </a:r>
            <a:endParaRPr lang="en-US" dirty="0"/>
          </a:p>
        </p:txBody>
      </p:sp>
      <p:sp>
        <p:nvSpPr>
          <p:cNvPr id="4" name="Content Placeholder 2"/>
          <p:cNvSpPr txBox="1">
            <a:spLocks/>
          </p:cNvSpPr>
          <p:nvPr/>
        </p:nvSpPr>
        <p:spPr>
          <a:xfrm>
            <a:off x="5257800" y="2103437"/>
            <a:ext cx="38100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Power distribution</a:t>
            </a:r>
          </a:p>
          <a:p>
            <a:r>
              <a:rPr lang="en-US" dirty="0" smtClean="0"/>
              <a:t>Cooling</a:t>
            </a:r>
          </a:p>
          <a:p>
            <a:r>
              <a:rPr lang="en-US" dirty="0" smtClean="0"/>
              <a:t>Network</a:t>
            </a:r>
          </a:p>
          <a:p>
            <a:r>
              <a:rPr lang="en-US" dirty="0" smtClean="0"/>
              <a:t>Some servers</a:t>
            </a:r>
            <a:endParaRPr lang="en-US" dirty="0"/>
          </a:p>
        </p:txBody>
      </p:sp>
    </p:spTree>
    <p:extLst>
      <p:ext uri="{BB962C8B-B14F-4D97-AF65-F5344CB8AC3E}">
        <p14:creationId xmlns:p14="http://schemas.microsoft.com/office/powerpoint/2010/main" val="8008337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centers from this thesis’ lens</a:t>
            </a:r>
            <a:endParaRPr lang="en-US" dirty="0"/>
          </a:p>
        </p:txBody>
      </p:sp>
      <p:sp>
        <p:nvSpPr>
          <p:cNvPr id="3" name="Content Placeholder 2"/>
          <p:cNvSpPr>
            <a:spLocks noGrp="1"/>
          </p:cNvSpPr>
          <p:nvPr>
            <p:ph idx="1"/>
          </p:nvPr>
        </p:nvSpPr>
        <p:spPr/>
        <p:txBody>
          <a:bodyPr>
            <a:normAutofit/>
          </a:bodyPr>
          <a:lstStyle/>
          <a:p>
            <a:r>
              <a:rPr lang="en-US" dirty="0" smtClean="0"/>
              <a:t>Network sites -&gt; Data centers</a:t>
            </a:r>
          </a:p>
          <a:p>
            <a:r>
              <a:rPr lang="en-US" dirty="0" smtClean="0"/>
              <a:t>Network resources -&gt; IT equipment</a:t>
            </a:r>
          </a:p>
          <a:p>
            <a:r>
              <a:rPr lang="en-US" dirty="0" smtClean="0"/>
              <a:t>State cost -&gt; Electricity cost of operation</a:t>
            </a:r>
          </a:p>
          <a:p>
            <a:r>
              <a:rPr lang="en-US" dirty="0" smtClean="0"/>
              <a:t>Transition cost -&gt; WR + RP</a:t>
            </a:r>
          </a:p>
        </p:txBody>
      </p:sp>
    </p:spTree>
    <p:extLst>
      <p:ext uri="{BB962C8B-B14F-4D97-AF65-F5344CB8AC3E}">
        <p14:creationId xmlns:p14="http://schemas.microsoft.com/office/powerpoint/2010/main" val="5088951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Setup</a:t>
            </a:r>
            <a:endParaRPr lang="en-US" dirty="0"/>
          </a:p>
        </p:txBody>
      </p:sp>
      <p:sp>
        <p:nvSpPr>
          <p:cNvPr id="3" name="Content Placeholder 2"/>
          <p:cNvSpPr>
            <a:spLocks noGrp="1"/>
          </p:cNvSpPr>
          <p:nvPr>
            <p:ph idx="1"/>
          </p:nvPr>
        </p:nvSpPr>
        <p:spPr/>
        <p:txBody>
          <a:bodyPr/>
          <a:lstStyle/>
          <a:p>
            <a:r>
              <a:rPr lang="en-US" dirty="0" smtClean="0">
                <a:solidFill>
                  <a:schemeClr val="accent5">
                    <a:lumMod val="75000"/>
                  </a:schemeClr>
                </a:solidFill>
              </a:rPr>
              <a:t>Workload</a:t>
            </a:r>
            <a:r>
              <a:rPr lang="en-US" dirty="0" smtClean="0"/>
              <a:t> from 3 popular </a:t>
            </a:r>
            <a:r>
              <a:rPr lang="en-US" dirty="0" err="1" smtClean="0">
                <a:solidFill>
                  <a:schemeClr val="accent2"/>
                </a:solidFill>
              </a:rPr>
              <a:t>Facebook</a:t>
            </a:r>
            <a:r>
              <a:rPr lang="en-US" dirty="0" smtClean="0"/>
              <a:t> apps</a:t>
            </a:r>
          </a:p>
          <a:p>
            <a:r>
              <a:rPr lang="en-US" dirty="0" smtClean="0">
                <a:solidFill>
                  <a:schemeClr val="accent5">
                    <a:lumMod val="75000"/>
                  </a:schemeClr>
                </a:solidFill>
              </a:rPr>
              <a:t>Electricity prices</a:t>
            </a:r>
            <a:r>
              <a:rPr lang="en-US" dirty="0" smtClean="0"/>
              <a:t> from 33 </a:t>
            </a:r>
            <a:r>
              <a:rPr lang="en-US" dirty="0" smtClean="0">
                <a:solidFill>
                  <a:schemeClr val="accent3">
                    <a:lumMod val="50000"/>
                  </a:schemeClr>
                </a:solidFill>
              </a:rPr>
              <a:t>US locations</a:t>
            </a:r>
          </a:p>
          <a:p>
            <a:r>
              <a:rPr lang="en-US" dirty="0" smtClean="0"/>
              <a:t>Simulated a week-long </a:t>
            </a:r>
            <a:r>
              <a:rPr lang="en-US" dirty="0" smtClean="0">
                <a:solidFill>
                  <a:schemeClr val="accent5">
                    <a:lumMod val="75000"/>
                  </a:schemeClr>
                </a:solidFill>
              </a:rPr>
              <a:t>deployment plan</a:t>
            </a:r>
          </a:p>
          <a:p>
            <a:r>
              <a:rPr lang="en-US" dirty="0" smtClean="0"/>
              <a:t>Compared </a:t>
            </a:r>
            <a:r>
              <a:rPr lang="en-US" dirty="0" smtClean="0">
                <a:solidFill>
                  <a:srgbClr val="005400"/>
                </a:solidFill>
              </a:rPr>
              <a:t>RED-BL</a:t>
            </a:r>
            <a:r>
              <a:rPr lang="en-US" dirty="0" smtClean="0"/>
              <a:t> against various algorithms</a:t>
            </a:r>
            <a:endParaRPr lang="en-US" dirty="0"/>
          </a:p>
        </p:txBody>
      </p:sp>
      <p:sp>
        <p:nvSpPr>
          <p:cNvPr id="4" name="Slide Number Placeholder 3"/>
          <p:cNvSpPr>
            <a:spLocks noGrp="1"/>
          </p:cNvSpPr>
          <p:nvPr>
            <p:ph type="sldNum" sz="quarter" idx="12"/>
          </p:nvPr>
        </p:nvSpPr>
        <p:spPr/>
        <p:txBody>
          <a:bodyPr/>
          <a:lstStyle/>
          <a:p>
            <a:fld id="{414A3998-D133-4464-815E-125881AD5CDB}" type="slidenum">
              <a:rPr lang="en-US" smtClean="0"/>
              <a:pPr/>
              <a:t>34</a:t>
            </a:fld>
            <a:endParaRPr lang="en-US"/>
          </a:p>
        </p:txBody>
      </p:sp>
    </p:spTree>
    <p:extLst>
      <p:ext uri="{BB962C8B-B14F-4D97-AF65-F5344CB8AC3E}">
        <p14:creationId xmlns:p14="http://schemas.microsoft.com/office/powerpoint/2010/main" val="25394339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Algorithms</a:t>
            </a:r>
            <a:endParaRPr lang="en-US" dirty="0"/>
          </a:p>
        </p:txBody>
      </p:sp>
      <p:sp>
        <p:nvSpPr>
          <p:cNvPr id="4" name="Slide Number Placeholder 3"/>
          <p:cNvSpPr>
            <a:spLocks noGrp="1"/>
          </p:cNvSpPr>
          <p:nvPr>
            <p:ph type="sldNum" sz="quarter" idx="12"/>
          </p:nvPr>
        </p:nvSpPr>
        <p:spPr/>
        <p:txBody>
          <a:bodyPr/>
          <a:lstStyle/>
          <a:p>
            <a:fld id="{414A3998-D133-4464-815E-125881AD5CDB}" type="slidenum">
              <a:rPr lang="en-US" smtClean="0"/>
              <a:pPr/>
              <a:t>35</a:t>
            </a:fld>
            <a:endParaRPr lang="en-US"/>
          </a:p>
        </p:txBody>
      </p:sp>
      <p:sp>
        <p:nvSpPr>
          <p:cNvPr id="8" name="TextBox 7"/>
          <p:cNvSpPr txBox="1"/>
          <p:nvPr/>
        </p:nvSpPr>
        <p:spPr>
          <a:xfrm>
            <a:off x="-14430" y="2315563"/>
            <a:ext cx="3220690" cy="369332"/>
          </a:xfrm>
          <a:prstGeom prst="rect">
            <a:avLst/>
          </a:prstGeom>
          <a:noFill/>
        </p:spPr>
        <p:txBody>
          <a:bodyPr wrap="none" rtlCol="0">
            <a:spAutoFit/>
          </a:bodyPr>
          <a:lstStyle/>
          <a:p>
            <a:r>
              <a:rPr lang="en-US" dirty="0" smtClean="0"/>
              <a:t>STATIC_MIN: Least average price</a:t>
            </a:r>
            <a:endParaRPr lang="en-US" dirty="0"/>
          </a:p>
        </p:txBody>
      </p:sp>
      <p:sp>
        <p:nvSpPr>
          <p:cNvPr id="10" name="TextBox 9"/>
          <p:cNvSpPr txBox="1"/>
          <p:nvPr/>
        </p:nvSpPr>
        <p:spPr>
          <a:xfrm>
            <a:off x="-14430" y="3165500"/>
            <a:ext cx="2776979" cy="369332"/>
          </a:xfrm>
          <a:prstGeom prst="rect">
            <a:avLst/>
          </a:prstGeom>
          <a:noFill/>
        </p:spPr>
        <p:txBody>
          <a:bodyPr wrap="none" rtlCol="0">
            <a:spAutoFit/>
          </a:bodyPr>
          <a:lstStyle/>
          <a:p>
            <a:r>
              <a:rPr lang="en-US" dirty="0" smtClean="0"/>
              <a:t>LI: Local Optimal with Idling</a:t>
            </a:r>
            <a:endParaRPr lang="en-US" dirty="0"/>
          </a:p>
        </p:txBody>
      </p:sp>
      <p:sp>
        <p:nvSpPr>
          <p:cNvPr id="12" name="TextBox 11"/>
          <p:cNvSpPr txBox="1"/>
          <p:nvPr/>
        </p:nvSpPr>
        <p:spPr>
          <a:xfrm>
            <a:off x="-14430" y="4009654"/>
            <a:ext cx="3001271" cy="369332"/>
          </a:xfrm>
          <a:prstGeom prst="rect">
            <a:avLst/>
          </a:prstGeom>
          <a:noFill/>
        </p:spPr>
        <p:txBody>
          <a:bodyPr wrap="none" rtlCol="0">
            <a:spAutoFit/>
          </a:bodyPr>
          <a:lstStyle/>
          <a:p>
            <a:r>
              <a:rPr lang="en-US" dirty="0" smtClean="0"/>
              <a:t>LO: LI ignoring transition costs</a:t>
            </a:r>
            <a:endParaRPr lang="en-US" dirty="0"/>
          </a:p>
        </p:txBody>
      </p:sp>
      <p:sp>
        <p:nvSpPr>
          <p:cNvPr id="14" name="TextBox 13"/>
          <p:cNvSpPr txBox="1"/>
          <p:nvPr/>
        </p:nvSpPr>
        <p:spPr>
          <a:xfrm>
            <a:off x="-14430" y="4860313"/>
            <a:ext cx="3494418" cy="369332"/>
          </a:xfrm>
          <a:prstGeom prst="rect">
            <a:avLst/>
          </a:prstGeom>
          <a:noFill/>
        </p:spPr>
        <p:txBody>
          <a:bodyPr wrap="none" rtlCol="0">
            <a:spAutoFit/>
          </a:bodyPr>
          <a:lstStyle/>
          <a:p>
            <a:r>
              <a:rPr lang="en-US" dirty="0" smtClean="0"/>
              <a:t>LD: Local Optimal with Deactivation</a:t>
            </a:r>
            <a:endParaRPr lang="en-US" dirty="0"/>
          </a:p>
        </p:txBody>
      </p:sp>
      <p:sp>
        <p:nvSpPr>
          <p:cNvPr id="16" name="TextBox 15"/>
          <p:cNvSpPr txBox="1"/>
          <p:nvPr/>
        </p:nvSpPr>
        <p:spPr>
          <a:xfrm>
            <a:off x="-14430" y="5712178"/>
            <a:ext cx="3169714" cy="369332"/>
          </a:xfrm>
          <a:prstGeom prst="rect">
            <a:avLst/>
          </a:prstGeom>
          <a:noFill/>
        </p:spPr>
        <p:txBody>
          <a:bodyPr wrap="none" rtlCol="0">
            <a:spAutoFit/>
          </a:bodyPr>
          <a:lstStyle/>
          <a:p>
            <a:r>
              <a:rPr lang="en-US" dirty="0" smtClean="0"/>
              <a:t>LS: Local Optimal with Selection</a:t>
            </a:r>
            <a:endParaRPr lang="en-US" dirty="0"/>
          </a:p>
        </p:txBody>
      </p:sp>
      <p:sp>
        <p:nvSpPr>
          <p:cNvPr id="20" name="TextBox 19"/>
          <p:cNvSpPr txBox="1"/>
          <p:nvPr/>
        </p:nvSpPr>
        <p:spPr>
          <a:xfrm>
            <a:off x="-14430" y="1452927"/>
            <a:ext cx="3793218" cy="369332"/>
          </a:xfrm>
          <a:prstGeom prst="rect">
            <a:avLst/>
          </a:prstGeom>
          <a:noFill/>
        </p:spPr>
        <p:txBody>
          <a:bodyPr wrap="none" rtlCol="0">
            <a:spAutoFit/>
          </a:bodyPr>
          <a:lstStyle/>
          <a:p>
            <a:r>
              <a:rPr lang="en-US" dirty="0" smtClean="0"/>
              <a:t>UNIFORM: Equally distribute workload</a:t>
            </a:r>
            <a:endParaRPr lang="en-US" dirty="0"/>
          </a:p>
        </p:txBody>
      </p:sp>
      <p:pic>
        <p:nvPicPr>
          <p:cNvPr id="46084" name="Picture 4"/>
          <p:cNvPicPr>
            <a:picLocks noChangeAspect="1" noChangeArrowheads="1"/>
          </p:cNvPicPr>
          <p:nvPr/>
        </p:nvPicPr>
        <p:blipFill>
          <a:blip r:embed="rId2" cstate="print"/>
          <a:srcRect/>
          <a:stretch>
            <a:fillRect/>
          </a:stretch>
        </p:blipFill>
        <p:spPr bwMode="auto">
          <a:xfrm>
            <a:off x="3889374" y="1255887"/>
            <a:ext cx="5029200" cy="763413"/>
          </a:xfrm>
          <a:prstGeom prst="rect">
            <a:avLst/>
          </a:prstGeom>
          <a:noFill/>
          <a:ln w="9525">
            <a:noFill/>
            <a:miter lim="800000"/>
            <a:headEnd/>
            <a:tailEnd/>
          </a:ln>
          <a:effectLst/>
        </p:spPr>
      </p:pic>
      <p:pic>
        <p:nvPicPr>
          <p:cNvPr id="46085" name="Picture 5"/>
          <p:cNvPicPr>
            <a:picLocks noChangeAspect="1" noChangeArrowheads="1"/>
          </p:cNvPicPr>
          <p:nvPr/>
        </p:nvPicPr>
        <p:blipFill>
          <a:blip r:embed="rId3" cstate="print"/>
          <a:srcRect/>
          <a:stretch>
            <a:fillRect/>
          </a:stretch>
        </p:blipFill>
        <p:spPr bwMode="auto">
          <a:xfrm>
            <a:off x="3863974" y="2966532"/>
            <a:ext cx="5054600" cy="767268"/>
          </a:xfrm>
          <a:prstGeom prst="rect">
            <a:avLst/>
          </a:prstGeom>
          <a:noFill/>
          <a:ln w="9525">
            <a:noFill/>
            <a:miter lim="800000"/>
            <a:headEnd/>
            <a:tailEnd/>
          </a:ln>
          <a:effectLst/>
        </p:spPr>
      </p:pic>
      <p:pic>
        <p:nvPicPr>
          <p:cNvPr id="46086" name="Picture 6"/>
          <p:cNvPicPr>
            <a:picLocks noChangeAspect="1" noChangeArrowheads="1"/>
          </p:cNvPicPr>
          <p:nvPr/>
        </p:nvPicPr>
        <p:blipFill>
          <a:blip r:embed="rId4" cstate="print"/>
          <a:srcRect/>
          <a:stretch>
            <a:fillRect/>
          </a:stretch>
        </p:blipFill>
        <p:spPr bwMode="auto">
          <a:xfrm>
            <a:off x="3860799" y="3810000"/>
            <a:ext cx="5057775" cy="768641"/>
          </a:xfrm>
          <a:prstGeom prst="rect">
            <a:avLst/>
          </a:prstGeom>
          <a:noFill/>
          <a:ln w="9525">
            <a:noFill/>
            <a:miter lim="800000"/>
            <a:headEnd/>
            <a:tailEnd/>
          </a:ln>
          <a:effectLst/>
        </p:spPr>
      </p:pic>
      <p:pic>
        <p:nvPicPr>
          <p:cNvPr id="46087" name="Picture 7"/>
          <p:cNvPicPr>
            <a:picLocks noChangeAspect="1" noChangeArrowheads="1"/>
          </p:cNvPicPr>
          <p:nvPr/>
        </p:nvPicPr>
        <p:blipFill>
          <a:blip r:embed="rId5" cstate="print"/>
          <a:srcRect/>
          <a:stretch>
            <a:fillRect/>
          </a:stretch>
        </p:blipFill>
        <p:spPr bwMode="auto">
          <a:xfrm>
            <a:off x="3863974" y="4660900"/>
            <a:ext cx="5054600" cy="768158"/>
          </a:xfrm>
          <a:prstGeom prst="rect">
            <a:avLst/>
          </a:prstGeom>
          <a:noFill/>
          <a:ln w="9525">
            <a:noFill/>
            <a:miter lim="800000"/>
            <a:headEnd/>
            <a:tailEnd/>
          </a:ln>
          <a:effectLst/>
        </p:spPr>
      </p:pic>
      <p:pic>
        <p:nvPicPr>
          <p:cNvPr id="46088" name="Picture 8"/>
          <p:cNvPicPr>
            <a:picLocks noChangeAspect="1" noChangeArrowheads="1"/>
          </p:cNvPicPr>
          <p:nvPr/>
        </p:nvPicPr>
        <p:blipFill>
          <a:blip r:embed="rId6" cstate="print"/>
          <a:srcRect/>
          <a:stretch>
            <a:fillRect/>
          </a:stretch>
        </p:blipFill>
        <p:spPr bwMode="auto">
          <a:xfrm>
            <a:off x="3851274" y="5511800"/>
            <a:ext cx="5067300" cy="770089"/>
          </a:xfrm>
          <a:prstGeom prst="rect">
            <a:avLst/>
          </a:prstGeom>
          <a:noFill/>
          <a:ln w="9525">
            <a:noFill/>
            <a:miter lim="800000"/>
            <a:headEnd/>
            <a:tailEnd/>
          </a:ln>
          <a:effectLst/>
        </p:spPr>
      </p:pic>
      <p:pic>
        <p:nvPicPr>
          <p:cNvPr id="83974" name="Picture 6"/>
          <p:cNvPicPr>
            <a:picLocks noChangeAspect="1" noChangeArrowheads="1"/>
          </p:cNvPicPr>
          <p:nvPr/>
        </p:nvPicPr>
        <p:blipFill>
          <a:blip r:embed="rId7" cstate="print"/>
          <a:srcRect/>
          <a:stretch>
            <a:fillRect/>
          </a:stretch>
        </p:blipFill>
        <p:spPr bwMode="auto">
          <a:xfrm>
            <a:off x="3868614" y="2106854"/>
            <a:ext cx="5046785" cy="788746"/>
          </a:xfrm>
          <a:prstGeom prst="rect">
            <a:avLst/>
          </a:prstGeom>
          <a:noFill/>
          <a:ln w="9525">
            <a:noFill/>
            <a:miter lim="800000"/>
            <a:headEnd/>
            <a:tailEnd/>
          </a:ln>
          <a:effectLst/>
        </p:spPr>
      </p:pic>
    </p:spTree>
    <p:extLst>
      <p:ext uri="{BB962C8B-B14F-4D97-AF65-F5344CB8AC3E}">
        <p14:creationId xmlns:p14="http://schemas.microsoft.com/office/powerpoint/2010/main" val="928127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397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608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08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608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08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P spid="14" grpId="0"/>
      <p:bldP spid="1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9" name="Picture 3"/>
          <p:cNvPicPr>
            <a:picLocks noChangeAspect="1" noChangeArrowheads="1"/>
          </p:cNvPicPr>
          <p:nvPr/>
        </p:nvPicPr>
        <p:blipFill>
          <a:blip r:embed="rId2" cstate="print"/>
          <a:srcRect/>
          <a:stretch>
            <a:fillRect/>
          </a:stretch>
        </p:blipFill>
        <p:spPr bwMode="auto">
          <a:xfrm>
            <a:off x="3352800" y="1789113"/>
            <a:ext cx="5620431" cy="4459287"/>
          </a:xfrm>
          <a:prstGeom prst="rect">
            <a:avLst/>
          </a:prstGeom>
          <a:noFill/>
          <a:ln w="9525">
            <a:noFill/>
            <a:miter lim="800000"/>
            <a:headEnd/>
            <a:tailEnd/>
          </a:ln>
          <a:effectLst/>
        </p:spPr>
      </p:pic>
      <p:sp>
        <p:nvSpPr>
          <p:cNvPr id="2" name="Title 1"/>
          <p:cNvSpPr>
            <a:spLocks noGrp="1"/>
          </p:cNvSpPr>
          <p:nvPr>
            <p:ph type="title"/>
          </p:nvPr>
        </p:nvSpPr>
        <p:spPr/>
        <p:txBody>
          <a:bodyPr>
            <a:normAutofit fontScale="90000"/>
          </a:bodyPr>
          <a:lstStyle/>
          <a:p>
            <a:r>
              <a:rPr lang="en-US" dirty="0" smtClean="0"/>
              <a:t>Cost savings </a:t>
            </a:r>
            <a:r>
              <a:rPr lang="en-US" dirty="0" err="1" smtClean="0"/>
              <a:t>vs</a:t>
            </a:r>
            <a:r>
              <a:rPr lang="en-US" dirty="0" smtClean="0"/>
              <a:t> extent of over-provisioning</a:t>
            </a:r>
            <a:endParaRPr lang="en-US" dirty="0"/>
          </a:p>
        </p:txBody>
      </p:sp>
      <p:sp>
        <p:nvSpPr>
          <p:cNvPr id="3" name="Content Placeholder 2"/>
          <p:cNvSpPr>
            <a:spLocks noGrp="1"/>
          </p:cNvSpPr>
          <p:nvPr>
            <p:ph idx="1"/>
          </p:nvPr>
        </p:nvSpPr>
        <p:spPr>
          <a:xfrm>
            <a:off x="0" y="1600200"/>
            <a:ext cx="3733800" cy="4525963"/>
          </a:xfrm>
        </p:spPr>
        <p:txBody>
          <a:bodyPr>
            <a:normAutofit/>
          </a:bodyPr>
          <a:lstStyle/>
          <a:p>
            <a:r>
              <a:rPr lang="en-US" sz="2800" dirty="0" smtClean="0"/>
              <a:t>Intuition: </a:t>
            </a:r>
          </a:p>
          <a:p>
            <a:pPr>
              <a:buNone/>
            </a:pPr>
            <a:r>
              <a:rPr lang="en-US" sz="2800" dirty="0" smtClean="0"/>
              <a:t>	over-provisioning</a:t>
            </a:r>
          </a:p>
          <a:p>
            <a:pPr>
              <a:buNone/>
            </a:pPr>
            <a:r>
              <a:rPr lang="en-US" sz="2800" dirty="0" smtClean="0"/>
              <a:t>	savings</a:t>
            </a:r>
          </a:p>
        </p:txBody>
      </p:sp>
      <p:sp>
        <p:nvSpPr>
          <p:cNvPr id="5" name="Slide Number Placeholder 4"/>
          <p:cNvSpPr>
            <a:spLocks noGrp="1"/>
          </p:cNvSpPr>
          <p:nvPr>
            <p:ph type="sldNum" sz="quarter" idx="12"/>
          </p:nvPr>
        </p:nvSpPr>
        <p:spPr/>
        <p:txBody>
          <a:bodyPr/>
          <a:lstStyle/>
          <a:p>
            <a:fld id="{414A3998-D133-4464-815E-125881AD5CDB}" type="slidenum">
              <a:rPr lang="en-US" smtClean="0"/>
              <a:pPr/>
              <a:t>36</a:t>
            </a:fld>
            <a:endParaRPr lang="en-US"/>
          </a:p>
        </p:txBody>
      </p:sp>
      <p:sp>
        <p:nvSpPr>
          <p:cNvPr id="6" name="Up Arrow 5"/>
          <p:cNvSpPr/>
          <p:nvPr/>
        </p:nvSpPr>
        <p:spPr>
          <a:xfrm>
            <a:off x="2999936" y="2147668"/>
            <a:ext cx="228600" cy="381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Up Arrow 6"/>
          <p:cNvSpPr/>
          <p:nvPr/>
        </p:nvSpPr>
        <p:spPr>
          <a:xfrm>
            <a:off x="1524000" y="2667000"/>
            <a:ext cx="228600" cy="381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ular Callout 7"/>
          <p:cNvSpPr/>
          <p:nvPr/>
        </p:nvSpPr>
        <p:spPr>
          <a:xfrm>
            <a:off x="1219200" y="4572000"/>
            <a:ext cx="1905000" cy="609600"/>
          </a:xfrm>
          <a:prstGeom prst="wedgeRoundRectCallout">
            <a:avLst>
              <a:gd name="adj1" fmla="val 171167"/>
              <a:gd name="adj2" fmla="val 11096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Greedy only slightly better</a:t>
            </a:r>
            <a:endParaRPr lang="en-US" dirty="0"/>
          </a:p>
        </p:txBody>
      </p:sp>
      <p:sp>
        <p:nvSpPr>
          <p:cNvPr id="9" name="Rounded Rectangular Callout 8"/>
          <p:cNvSpPr/>
          <p:nvPr/>
        </p:nvSpPr>
        <p:spPr>
          <a:xfrm>
            <a:off x="1828800" y="1524000"/>
            <a:ext cx="1905000" cy="609600"/>
          </a:xfrm>
          <a:prstGeom prst="wedgeRoundRectCallout">
            <a:avLst>
              <a:gd name="adj1" fmla="val 157875"/>
              <a:gd name="adj2" fmla="val 1548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Falsely predicts high savings</a:t>
            </a:r>
            <a:endParaRPr lang="en-US" dirty="0"/>
          </a:p>
        </p:txBody>
      </p:sp>
      <p:sp>
        <p:nvSpPr>
          <p:cNvPr id="10" name="Rounded Rectangular Callout 9"/>
          <p:cNvSpPr/>
          <p:nvPr/>
        </p:nvSpPr>
        <p:spPr>
          <a:xfrm>
            <a:off x="4038600" y="1600200"/>
            <a:ext cx="1905000" cy="609600"/>
          </a:xfrm>
          <a:prstGeom prst="wedgeRoundRectCallout">
            <a:avLst>
              <a:gd name="adj1" fmla="val 74429"/>
              <a:gd name="adj2" fmla="val 16403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Actual savings 19% lower</a:t>
            </a:r>
            <a:endParaRPr lang="en-US" dirty="0"/>
          </a:p>
        </p:txBody>
      </p:sp>
      <p:sp>
        <p:nvSpPr>
          <p:cNvPr id="11" name="Rounded Rectangular Callout 10"/>
          <p:cNvSpPr/>
          <p:nvPr/>
        </p:nvSpPr>
        <p:spPr>
          <a:xfrm>
            <a:off x="6477000" y="928468"/>
            <a:ext cx="1905000" cy="609600"/>
          </a:xfrm>
          <a:prstGeom prst="wedgeRoundRectCallout">
            <a:avLst>
              <a:gd name="adj1" fmla="val -17879"/>
              <a:gd name="adj2" fmla="val 1848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RED-BL close to ideal savings</a:t>
            </a:r>
            <a:endParaRPr lang="en-US" dirty="0"/>
          </a:p>
        </p:txBody>
      </p:sp>
      <p:sp>
        <p:nvSpPr>
          <p:cNvPr id="12" name="Rounded Rectangular Callout 11"/>
          <p:cNvSpPr/>
          <p:nvPr/>
        </p:nvSpPr>
        <p:spPr>
          <a:xfrm>
            <a:off x="609600" y="3200400"/>
            <a:ext cx="2362200" cy="685800"/>
          </a:xfrm>
          <a:prstGeom prst="wedgeRoundRectCallout">
            <a:avLst>
              <a:gd name="adj1" fmla="val 110780"/>
              <a:gd name="adj2" fmla="val 2968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50% over provisioning =&gt; 50% Savings</a:t>
            </a:r>
            <a:endParaRPr lang="en-US" dirty="0"/>
          </a:p>
        </p:txBody>
      </p:sp>
    </p:spTree>
    <p:extLst>
      <p:ext uri="{BB962C8B-B14F-4D97-AF65-F5344CB8AC3E}">
        <p14:creationId xmlns:p14="http://schemas.microsoft.com/office/powerpoint/2010/main" val="3829308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1"/>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10"/>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9"/>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8"/>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0" grpId="0" animBg="1"/>
      <p:bldP spid="10" grpId="1" animBg="1"/>
      <p:bldP spid="11" grpId="0" animBg="1"/>
      <p:bldP spid="11" grpId="1" animBg="1"/>
      <p:bldP spid="1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p:cNvPicPr>
            <a:picLocks noChangeAspect="1" noChangeArrowheads="1"/>
          </p:cNvPicPr>
          <p:nvPr/>
        </p:nvPicPr>
        <p:blipFill>
          <a:blip r:embed="rId2" cstate="print"/>
          <a:srcRect/>
          <a:stretch>
            <a:fillRect/>
          </a:stretch>
        </p:blipFill>
        <p:spPr bwMode="auto">
          <a:xfrm>
            <a:off x="1201845" y="1066801"/>
            <a:ext cx="7103955" cy="5340682"/>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Electricity cost </a:t>
            </a:r>
            <a:r>
              <a:rPr lang="en-US" dirty="0" err="1" smtClean="0"/>
              <a:t>vs</a:t>
            </a:r>
            <a:r>
              <a:rPr lang="en-US" dirty="0" smtClean="0"/>
              <a:t> transition cost</a:t>
            </a:r>
            <a:endParaRPr lang="en-US" dirty="0"/>
          </a:p>
        </p:txBody>
      </p:sp>
      <p:sp>
        <p:nvSpPr>
          <p:cNvPr id="5" name="Slide Number Placeholder 4"/>
          <p:cNvSpPr>
            <a:spLocks noGrp="1"/>
          </p:cNvSpPr>
          <p:nvPr>
            <p:ph type="sldNum" sz="quarter" idx="12"/>
          </p:nvPr>
        </p:nvSpPr>
        <p:spPr/>
        <p:txBody>
          <a:bodyPr/>
          <a:lstStyle/>
          <a:p>
            <a:fld id="{414A3998-D133-4464-815E-125881AD5CDB}" type="slidenum">
              <a:rPr lang="en-US" smtClean="0"/>
              <a:pPr/>
              <a:t>37</a:t>
            </a:fld>
            <a:endParaRPr lang="en-US"/>
          </a:p>
        </p:txBody>
      </p:sp>
      <p:sp>
        <p:nvSpPr>
          <p:cNvPr id="7" name="Rounded Rectangular Callout 6"/>
          <p:cNvSpPr/>
          <p:nvPr/>
        </p:nvSpPr>
        <p:spPr>
          <a:xfrm>
            <a:off x="2743200" y="4267200"/>
            <a:ext cx="2209800" cy="609600"/>
          </a:xfrm>
          <a:prstGeom prst="wedgeRoundRectCallout">
            <a:avLst>
              <a:gd name="adj1" fmla="val 29459"/>
              <a:gd name="adj2" fmla="val 13865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Local optimal cost scales linearly</a:t>
            </a:r>
            <a:endParaRPr lang="en-US" dirty="0"/>
          </a:p>
        </p:txBody>
      </p:sp>
      <p:sp>
        <p:nvSpPr>
          <p:cNvPr id="8" name="Rounded Rectangular Callout 7"/>
          <p:cNvSpPr/>
          <p:nvPr/>
        </p:nvSpPr>
        <p:spPr>
          <a:xfrm>
            <a:off x="5638800" y="4495800"/>
            <a:ext cx="2590800" cy="381000"/>
          </a:xfrm>
          <a:prstGeom prst="wedgeRoundRectCallout">
            <a:avLst>
              <a:gd name="adj1" fmla="val -36890"/>
              <a:gd name="adj2" fmla="val 21711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RED-BL =&gt; Better scaling</a:t>
            </a:r>
            <a:endParaRPr lang="en-US" dirty="0"/>
          </a:p>
        </p:txBody>
      </p:sp>
    </p:spTree>
    <p:extLst>
      <p:ext uri="{BB962C8B-B14F-4D97-AF65-F5344CB8AC3E}">
        <p14:creationId xmlns:p14="http://schemas.microsoft.com/office/powerpoint/2010/main" val="409968351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Granular (de)activation</a:t>
            </a:r>
            <a:endParaRPr lang="en-US" dirty="0"/>
          </a:p>
        </p:txBody>
      </p:sp>
      <p:sp>
        <p:nvSpPr>
          <p:cNvPr id="4" name="Slide Number Placeholder 3"/>
          <p:cNvSpPr>
            <a:spLocks noGrp="1"/>
          </p:cNvSpPr>
          <p:nvPr>
            <p:ph type="sldNum" sz="quarter" idx="12"/>
          </p:nvPr>
        </p:nvSpPr>
        <p:spPr/>
        <p:txBody>
          <a:bodyPr/>
          <a:lstStyle/>
          <a:p>
            <a:fld id="{414A3998-D133-4464-815E-125881AD5CDB}" type="slidenum">
              <a:rPr lang="en-US" smtClean="0"/>
              <a:pPr/>
              <a:t>38</a:t>
            </a:fld>
            <a:endParaRPr lang="en-US"/>
          </a:p>
        </p:txBody>
      </p:sp>
      <p:pic>
        <p:nvPicPr>
          <p:cNvPr id="74754" name="Picture 2"/>
          <p:cNvPicPr>
            <a:picLocks noChangeAspect="1" noChangeArrowheads="1"/>
          </p:cNvPicPr>
          <p:nvPr/>
        </p:nvPicPr>
        <p:blipFill>
          <a:blip r:embed="rId2" cstate="print"/>
          <a:srcRect/>
          <a:stretch>
            <a:fillRect/>
          </a:stretch>
        </p:blipFill>
        <p:spPr bwMode="auto">
          <a:xfrm>
            <a:off x="1447800" y="1612900"/>
            <a:ext cx="6127750" cy="4971203"/>
          </a:xfrm>
          <a:prstGeom prst="rect">
            <a:avLst/>
          </a:prstGeom>
          <a:noFill/>
          <a:ln w="9525">
            <a:noFill/>
            <a:miter lim="800000"/>
            <a:headEnd/>
            <a:tailEnd/>
          </a:ln>
          <a:effectLst/>
        </p:spPr>
      </p:pic>
      <p:sp>
        <p:nvSpPr>
          <p:cNvPr id="6" name="Rounded Rectangular Callout 5"/>
          <p:cNvSpPr/>
          <p:nvPr/>
        </p:nvSpPr>
        <p:spPr>
          <a:xfrm>
            <a:off x="2057400" y="2057400"/>
            <a:ext cx="2286000" cy="685800"/>
          </a:xfrm>
          <a:prstGeom prst="wedgeRoundRectCallout">
            <a:avLst>
              <a:gd name="adj1" fmla="val -56525"/>
              <a:gd name="adj2" fmla="val 50968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Can only (de)activate entire data center</a:t>
            </a:r>
            <a:endParaRPr lang="en-US" dirty="0"/>
          </a:p>
        </p:txBody>
      </p:sp>
      <p:sp>
        <p:nvSpPr>
          <p:cNvPr id="7" name="Rounded Rectangular Callout 6"/>
          <p:cNvSpPr/>
          <p:nvPr/>
        </p:nvSpPr>
        <p:spPr>
          <a:xfrm>
            <a:off x="3276600" y="4495800"/>
            <a:ext cx="2286000" cy="685800"/>
          </a:xfrm>
          <a:prstGeom prst="wedgeRoundRectCallout">
            <a:avLst>
              <a:gd name="adj1" fmla="val -60216"/>
              <a:gd name="adj2" fmla="val 16711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Can (de)activate half a data center</a:t>
            </a:r>
            <a:endParaRPr lang="en-US" dirty="0"/>
          </a:p>
        </p:txBody>
      </p:sp>
      <p:sp>
        <p:nvSpPr>
          <p:cNvPr id="8" name="Rounded Rectangular Callout 7"/>
          <p:cNvSpPr/>
          <p:nvPr/>
        </p:nvSpPr>
        <p:spPr>
          <a:xfrm>
            <a:off x="3733800" y="1219200"/>
            <a:ext cx="2819400" cy="533400"/>
          </a:xfrm>
          <a:prstGeom prst="wedgeRoundRectCallout">
            <a:avLst>
              <a:gd name="adj1" fmla="val -18338"/>
              <a:gd name="adj2" fmla="val 25766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Cost savings over full data center (de)activation</a:t>
            </a:r>
            <a:endParaRPr lang="en-US" dirty="0"/>
          </a:p>
        </p:txBody>
      </p:sp>
      <p:sp>
        <p:nvSpPr>
          <p:cNvPr id="9" name="TextBox 8"/>
          <p:cNvSpPr txBox="1"/>
          <p:nvPr/>
        </p:nvSpPr>
        <p:spPr>
          <a:xfrm>
            <a:off x="4343400" y="3276600"/>
            <a:ext cx="2384884" cy="369332"/>
          </a:xfrm>
          <a:prstGeom prst="rect">
            <a:avLst/>
          </a:prstGeom>
          <a:noFill/>
          <a:ln>
            <a:solidFill>
              <a:schemeClr val="accent1"/>
            </a:solidFill>
          </a:ln>
        </p:spPr>
        <p:txBody>
          <a:bodyPr wrap="none" rtlCol="0">
            <a:spAutoFit/>
          </a:bodyPr>
          <a:lstStyle/>
          <a:p>
            <a:r>
              <a:rPr lang="en-US" dirty="0" smtClean="0"/>
              <a:t>Opportunity for savings</a:t>
            </a:r>
            <a:endParaRPr lang="en-US" dirty="0"/>
          </a:p>
        </p:txBody>
      </p:sp>
      <p:sp>
        <p:nvSpPr>
          <p:cNvPr id="10" name="TextBox 9"/>
          <p:cNvSpPr txBox="1"/>
          <p:nvPr/>
        </p:nvSpPr>
        <p:spPr>
          <a:xfrm>
            <a:off x="4572000" y="3810000"/>
            <a:ext cx="2022285" cy="369332"/>
          </a:xfrm>
          <a:prstGeom prst="rect">
            <a:avLst/>
          </a:prstGeom>
          <a:noFill/>
          <a:ln>
            <a:solidFill>
              <a:schemeClr val="accent1"/>
            </a:solidFill>
          </a:ln>
        </p:spPr>
        <p:txBody>
          <a:bodyPr wrap="none" rtlCol="0">
            <a:spAutoFit/>
          </a:bodyPr>
          <a:lstStyle/>
          <a:p>
            <a:r>
              <a:rPr lang="en-US" dirty="0" smtClean="0"/>
              <a:t>Diminishing returns</a:t>
            </a:r>
            <a:endParaRPr lang="en-US" dirty="0"/>
          </a:p>
        </p:txBody>
      </p:sp>
    </p:spTree>
    <p:extLst>
      <p:ext uri="{BB962C8B-B14F-4D97-AF65-F5344CB8AC3E}">
        <p14:creationId xmlns:p14="http://schemas.microsoft.com/office/powerpoint/2010/main" val="752642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8" grpId="1" animBg="1"/>
      <p:bldP spid="9" grpId="0" animBg="1"/>
      <p:bldP spid="1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5" name="Picture 1"/>
          <p:cNvPicPr>
            <a:picLocks noChangeAspect="1" noChangeArrowheads="1"/>
          </p:cNvPicPr>
          <p:nvPr/>
        </p:nvPicPr>
        <p:blipFill>
          <a:blip r:embed="rId2" cstate="print"/>
          <a:srcRect/>
          <a:stretch>
            <a:fillRect/>
          </a:stretch>
        </p:blipFill>
        <p:spPr bwMode="auto">
          <a:xfrm>
            <a:off x="1143000" y="870162"/>
            <a:ext cx="7543800" cy="5671353"/>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Cost </a:t>
            </a:r>
            <a:r>
              <a:rPr lang="en-US" dirty="0" err="1" smtClean="0"/>
              <a:t>vs</a:t>
            </a:r>
            <a:r>
              <a:rPr lang="en-US" dirty="0" smtClean="0"/>
              <a:t> workload prediction error</a:t>
            </a:r>
            <a:endParaRPr lang="en-US" dirty="0"/>
          </a:p>
        </p:txBody>
      </p:sp>
      <p:sp>
        <p:nvSpPr>
          <p:cNvPr id="5" name="Slide Number Placeholder 4"/>
          <p:cNvSpPr>
            <a:spLocks noGrp="1"/>
          </p:cNvSpPr>
          <p:nvPr>
            <p:ph type="sldNum" sz="quarter" idx="12"/>
          </p:nvPr>
        </p:nvSpPr>
        <p:spPr/>
        <p:txBody>
          <a:bodyPr/>
          <a:lstStyle/>
          <a:p>
            <a:fld id="{414A3998-D133-4464-815E-125881AD5CDB}" type="slidenum">
              <a:rPr lang="en-US" smtClean="0"/>
              <a:pPr/>
              <a:t>39</a:t>
            </a:fld>
            <a:endParaRPr lang="en-US"/>
          </a:p>
        </p:txBody>
      </p:sp>
      <p:sp>
        <p:nvSpPr>
          <p:cNvPr id="7" name="Rounded Rectangular Callout 6"/>
          <p:cNvSpPr/>
          <p:nvPr/>
        </p:nvSpPr>
        <p:spPr>
          <a:xfrm>
            <a:off x="3124200" y="2438400"/>
            <a:ext cx="2362200" cy="685800"/>
          </a:xfrm>
          <a:prstGeom prst="wedgeRoundRectCallout">
            <a:avLst>
              <a:gd name="adj1" fmla="val 29192"/>
              <a:gd name="adj2" fmla="val 15070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97.5</a:t>
            </a:r>
            <a:r>
              <a:rPr lang="en-US" baseline="30000" dirty="0" smtClean="0"/>
              <a:t>th</a:t>
            </a:r>
            <a:r>
              <a:rPr lang="en-US" dirty="0" smtClean="0"/>
              <a:t> percentile error 10% of peak workload</a:t>
            </a:r>
            <a:endParaRPr lang="en-US" dirty="0"/>
          </a:p>
        </p:txBody>
      </p:sp>
      <p:sp>
        <p:nvSpPr>
          <p:cNvPr id="8" name="Rounded Rectangular Callout 7"/>
          <p:cNvSpPr/>
          <p:nvPr/>
        </p:nvSpPr>
        <p:spPr>
          <a:xfrm>
            <a:off x="2286000" y="3200400"/>
            <a:ext cx="2057400" cy="609600"/>
          </a:xfrm>
          <a:prstGeom prst="wedgeRoundRectCallout">
            <a:avLst>
              <a:gd name="adj1" fmla="val -10577"/>
              <a:gd name="adj2" fmla="val 29557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RED-BL prediction error smaller</a:t>
            </a:r>
            <a:endParaRPr lang="en-US" dirty="0"/>
          </a:p>
        </p:txBody>
      </p:sp>
    </p:spTree>
    <p:extLst>
      <p:ext uri="{BB962C8B-B14F-4D97-AF65-F5344CB8AC3E}">
        <p14:creationId xmlns:p14="http://schemas.microsoft.com/office/powerpoint/2010/main" val="41294320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types of networks</a:t>
            </a:r>
            <a:endParaRPr lang="en-US" dirty="0"/>
          </a:p>
        </p:txBody>
      </p:sp>
      <p:pic>
        <p:nvPicPr>
          <p:cNvPr id="2050" name="Picture 2" descr="http://blog.starz.pk/wp-content/uploads/2009/06/internet-provider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1219200"/>
            <a:ext cx="285750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zulfi.info/sites/default/files/field/image/Pakistan-Mobile-Companies-network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219200"/>
            <a:ext cx="4529667" cy="203835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0" y="3886200"/>
            <a:ext cx="2874433" cy="2895600"/>
            <a:chOff x="0" y="3886200"/>
            <a:chExt cx="2874433" cy="2895600"/>
          </a:xfrm>
        </p:grpSpPr>
        <p:pic>
          <p:nvPicPr>
            <p:cNvPr id="2058" name="Picture 10" descr="http://www.psdgraphics.com/wp-content/uploads/2009/04/7-google-logo-style.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613" y="4572000"/>
              <a:ext cx="2607205" cy="195427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media.corporate-ir.net/media_files/IROL/97/97664/images/amazon_logo_RGB.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1198" y="3886200"/>
              <a:ext cx="2359602" cy="86455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ddf912383141a8d7bbe4-e053e711fc85de3290f121ef0f0e3a1f.r87.cf1.rackcdn.com/microsoft-azure.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0" y="4430216"/>
              <a:ext cx="2874433" cy="827584"/>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ttps://lh3.googleusercontent.com/ZZPdzvlpK9r_Df9C3M7j1rNRi7hhHRvPhlklJ3lfi5jk86Jd1s0Y5wcQ1QgbVaAP5Q=w300"/>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85800" y="5849649"/>
              <a:ext cx="932151" cy="93215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p:nvPr/>
        </p:nvGrpSpPr>
        <p:grpSpPr>
          <a:xfrm>
            <a:off x="5791200" y="3757356"/>
            <a:ext cx="2840567" cy="2624683"/>
            <a:chOff x="5791200" y="3757356"/>
            <a:chExt cx="2840567" cy="2624683"/>
          </a:xfrm>
        </p:grpSpPr>
        <p:pic>
          <p:nvPicPr>
            <p:cNvPr id="2062" name="Picture 14" descr="http://st1.bgr.in/wp-content/uploads/2014/09/akamai-logo.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791200" y="3757356"/>
              <a:ext cx="2840567" cy="1345719"/>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http://st.cdnplanet.com/static/uploads/logo/edgecast-logo-w240-h80_1.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96000" y="4953000"/>
              <a:ext cx="2286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http://st.cdnplanet.com/static/uploads/logo/internap-logo-w240-h80_1.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67400" y="5620039"/>
              <a:ext cx="2286000" cy="7620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550506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 – Case Study I</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9593158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II</a:t>
            </a:r>
            <a:endParaRPr lang="en-US" dirty="0"/>
          </a:p>
        </p:txBody>
      </p:sp>
      <p:sp>
        <p:nvSpPr>
          <p:cNvPr id="3" name="Content Placeholder 2"/>
          <p:cNvSpPr>
            <a:spLocks noGrp="1"/>
          </p:cNvSpPr>
          <p:nvPr>
            <p:ph idx="1"/>
          </p:nvPr>
        </p:nvSpPr>
        <p:spPr/>
        <p:txBody>
          <a:bodyPr/>
          <a:lstStyle/>
          <a:p>
            <a:r>
              <a:rPr lang="en-US" dirty="0" smtClean="0"/>
              <a:t>Network site -&gt; BTS</a:t>
            </a:r>
          </a:p>
          <a:p>
            <a:r>
              <a:rPr lang="en-US" dirty="0" smtClean="0"/>
              <a:t>Network resources -&gt; TRXs</a:t>
            </a:r>
          </a:p>
          <a:p>
            <a:r>
              <a:rPr lang="en-US" dirty="0" smtClean="0"/>
              <a:t>Workload relocation -&gt; Call handoff</a:t>
            </a:r>
          </a:p>
          <a:p>
            <a:r>
              <a:rPr lang="en-US" dirty="0" smtClean="0"/>
              <a:t>Resource pruning -&gt; TRX shutdown</a:t>
            </a:r>
            <a:endParaRPr lang="en-US" dirty="0"/>
          </a:p>
        </p:txBody>
      </p:sp>
    </p:spTree>
    <p:extLst>
      <p:ext uri="{BB962C8B-B14F-4D97-AF65-F5344CB8AC3E}">
        <p14:creationId xmlns:p14="http://schemas.microsoft.com/office/powerpoint/2010/main" val="9626010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 work</a:t>
            </a:r>
            <a:endParaRPr lang="en-US" dirty="0"/>
          </a:p>
        </p:txBody>
      </p:sp>
      <p:sp>
        <p:nvSpPr>
          <p:cNvPr id="3" name="Content Placeholder 2"/>
          <p:cNvSpPr>
            <a:spLocks noGrp="1"/>
          </p:cNvSpPr>
          <p:nvPr>
            <p:ph idx="1"/>
          </p:nvPr>
        </p:nvSpPr>
        <p:spPr/>
        <p:txBody>
          <a:bodyPr/>
          <a:lstStyle/>
          <a:p>
            <a:r>
              <a:rPr lang="en-US" dirty="0" smtClean="0"/>
              <a:t>Shutdown BTSs [</a:t>
            </a:r>
            <a:r>
              <a:rPr lang="en-US" dirty="0" err="1" smtClean="0"/>
              <a:t>Marsan</a:t>
            </a:r>
            <a:r>
              <a:rPr lang="en-US" dirty="0" smtClean="0"/>
              <a:t> et. al., C. </a:t>
            </a:r>
            <a:r>
              <a:rPr lang="en-US" dirty="0" err="1" smtClean="0"/>
              <a:t>Peng</a:t>
            </a:r>
            <a:r>
              <a:rPr lang="en-US" dirty="0" smtClean="0"/>
              <a:t> et. al.]</a:t>
            </a:r>
          </a:p>
          <a:p>
            <a:pPr lvl="1"/>
            <a:r>
              <a:rPr lang="en-US" dirty="0" smtClean="0"/>
              <a:t>Risk of user churn</a:t>
            </a:r>
          </a:p>
          <a:p>
            <a:r>
              <a:rPr lang="en-US" dirty="0" smtClean="0"/>
              <a:t>Shutdown some frequencies [D. Tipper et. al.]</a:t>
            </a:r>
          </a:p>
          <a:p>
            <a:pPr lvl="1"/>
            <a:r>
              <a:rPr lang="en-US" dirty="0" smtClean="0"/>
              <a:t>Similar to our approach</a:t>
            </a:r>
            <a:endParaRPr lang="en-US" dirty="0"/>
          </a:p>
        </p:txBody>
      </p:sp>
    </p:spTree>
    <p:extLst>
      <p:ext uri="{BB962C8B-B14F-4D97-AF65-F5344CB8AC3E}">
        <p14:creationId xmlns:p14="http://schemas.microsoft.com/office/powerpoint/2010/main" val="27039492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Motivating Example</a:t>
            </a:r>
            <a:endParaRPr lang="en-US" dirty="0"/>
          </a:p>
        </p:txBody>
      </p:sp>
      <p:pic>
        <p:nvPicPr>
          <p:cNvPr id="4" name="Picture 3" descr="C:\Users\SAQIB\AppData\Local\Microsoft\Windows\Temporary Internet Files\Content.IE5\6OXKIC0L\MC900349993[1].wmf"/>
          <p:cNvPicPr>
            <a:picLocks noChangeAspect="1" noChangeArrowheads="1"/>
          </p:cNvPicPr>
          <p:nvPr/>
        </p:nvPicPr>
        <p:blipFill>
          <a:blip r:embed="rId2" cstate="print"/>
          <a:srcRect/>
          <a:stretch>
            <a:fillRect/>
          </a:stretch>
        </p:blipFill>
        <p:spPr bwMode="auto">
          <a:xfrm>
            <a:off x="2057400" y="2971800"/>
            <a:ext cx="304800" cy="513030"/>
          </a:xfrm>
          <a:prstGeom prst="rect">
            <a:avLst/>
          </a:prstGeom>
          <a:noFill/>
        </p:spPr>
      </p:pic>
      <p:pic>
        <p:nvPicPr>
          <p:cNvPr id="5" name="Picture 3" descr="C:\Users\SAQIB\AppData\Local\Microsoft\Windows\Temporary Internet Files\Content.IE5\6OXKIC0L\MC900349993[1].wmf"/>
          <p:cNvPicPr>
            <a:picLocks noChangeAspect="1" noChangeArrowheads="1"/>
          </p:cNvPicPr>
          <p:nvPr/>
        </p:nvPicPr>
        <p:blipFill>
          <a:blip r:embed="rId2" cstate="print"/>
          <a:srcRect/>
          <a:stretch>
            <a:fillRect/>
          </a:stretch>
        </p:blipFill>
        <p:spPr bwMode="auto">
          <a:xfrm>
            <a:off x="2971800" y="4572000"/>
            <a:ext cx="304800" cy="513030"/>
          </a:xfrm>
          <a:prstGeom prst="rect">
            <a:avLst/>
          </a:prstGeom>
          <a:noFill/>
        </p:spPr>
      </p:pic>
      <p:pic>
        <p:nvPicPr>
          <p:cNvPr id="6" name="Picture 3" descr="C:\Users\SAQIB\AppData\Local\Microsoft\Windows\Temporary Internet Files\Content.IE5\6OXKIC0L\MC900349993[1].wmf"/>
          <p:cNvPicPr>
            <a:picLocks noGrp="1" noChangeAspect="1" noChangeArrowheads="1"/>
          </p:cNvPicPr>
          <p:nvPr>
            <p:ph idx="1"/>
          </p:nvPr>
        </p:nvPicPr>
        <p:blipFill>
          <a:blip r:embed="rId2" cstate="print"/>
          <a:srcRect/>
          <a:stretch>
            <a:fillRect/>
          </a:stretch>
        </p:blipFill>
        <p:spPr bwMode="auto">
          <a:xfrm>
            <a:off x="3886200" y="2895600"/>
            <a:ext cx="304800" cy="513030"/>
          </a:xfrm>
          <a:prstGeom prst="rect">
            <a:avLst/>
          </a:prstGeom>
          <a:noFill/>
        </p:spPr>
      </p:pic>
      <p:pic>
        <p:nvPicPr>
          <p:cNvPr id="7"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1219200" y="3048000"/>
            <a:ext cx="381000" cy="381000"/>
          </a:xfrm>
          <a:prstGeom prst="rect">
            <a:avLst/>
          </a:prstGeom>
          <a:noFill/>
        </p:spPr>
      </p:pic>
      <p:sp>
        <p:nvSpPr>
          <p:cNvPr id="8" name="Oval 7"/>
          <p:cNvSpPr/>
          <p:nvPr/>
        </p:nvSpPr>
        <p:spPr>
          <a:xfrm>
            <a:off x="990600" y="1981200"/>
            <a:ext cx="2438400" cy="2438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819400" y="1981200"/>
            <a:ext cx="2438400" cy="2438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981200" y="3581400"/>
            <a:ext cx="2438400" cy="24384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2403675" y="3851475"/>
            <a:ext cx="381000" cy="381000"/>
          </a:xfrm>
          <a:prstGeom prst="rect">
            <a:avLst/>
          </a:prstGeom>
          <a:noFill/>
        </p:spPr>
      </p:pic>
      <p:pic>
        <p:nvPicPr>
          <p:cNvPr id="12"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2133600" y="2362200"/>
            <a:ext cx="381000" cy="381000"/>
          </a:xfrm>
          <a:prstGeom prst="rect">
            <a:avLst/>
          </a:prstGeom>
          <a:noFill/>
        </p:spPr>
      </p:pic>
      <p:pic>
        <p:nvPicPr>
          <p:cNvPr id="13"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3962400" y="2209800"/>
            <a:ext cx="381000" cy="381000"/>
          </a:xfrm>
          <a:prstGeom prst="rect">
            <a:avLst/>
          </a:prstGeom>
          <a:noFill/>
        </p:spPr>
      </p:pic>
      <p:pic>
        <p:nvPicPr>
          <p:cNvPr id="14"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3375950" y="3775275"/>
            <a:ext cx="381000" cy="381000"/>
          </a:xfrm>
          <a:prstGeom prst="rect">
            <a:avLst/>
          </a:prstGeom>
          <a:noFill/>
        </p:spPr>
      </p:pic>
      <p:pic>
        <p:nvPicPr>
          <p:cNvPr id="15"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4495800" y="3352800"/>
            <a:ext cx="381000" cy="381000"/>
          </a:xfrm>
          <a:prstGeom prst="rect">
            <a:avLst/>
          </a:prstGeom>
          <a:noFill/>
        </p:spPr>
      </p:pic>
      <p:pic>
        <p:nvPicPr>
          <p:cNvPr id="16"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2286000" y="4876800"/>
            <a:ext cx="381000" cy="381000"/>
          </a:xfrm>
          <a:prstGeom prst="rect">
            <a:avLst/>
          </a:prstGeom>
          <a:noFill/>
        </p:spPr>
      </p:pic>
      <p:pic>
        <p:nvPicPr>
          <p:cNvPr id="17"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3657600" y="5181600"/>
            <a:ext cx="381000" cy="381000"/>
          </a:xfrm>
          <a:prstGeom prst="rect">
            <a:avLst/>
          </a:prstGeom>
          <a:noFill/>
        </p:spPr>
      </p:pic>
      <p:cxnSp>
        <p:nvCxnSpPr>
          <p:cNvPr id="19" name="Straight Connector 18"/>
          <p:cNvCxnSpPr>
            <a:stCxn id="7" idx="1"/>
            <a:endCxn id="4" idx="1"/>
          </p:cNvCxnSpPr>
          <p:nvPr/>
        </p:nvCxnSpPr>
        <p:spPr>
          <a:xfrm flipV="1">
            <a:off x="1600200" y="3228315"/>
            <a:ext cx="457200" cy="1018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2286000" y="2590800"/>
            <a:ext cx="76200" cy="314986"/>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1" idx="0"/>
          </p:cNvCxnSpPr>
          <p:nvPr/>
        </p:nvCxnSpPr>
        <p:spPr>
          <a:xfrm flipH="1" flipV="1">
            <a:off x="2209800" y="3380716"/>
            <a:ext cx="384375" cy="470759"/>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038600" y="2438400"/>
            <a:ext cx="152400" cy="457201"/>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endCxn id="15" idx="0"/>
          </p:cNvCxnSpPr>
          <p:nvPr/>
        </p:nvCxnSpPr>
        <p:spPr>
          <a:xfrm>
            <a:off x="4114800" y="3134386"/>
            <a:ext cx="571500" cy="218414"/>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3642650" y="3311325"/>
            <a:ext cx="395950" cy="49867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2590800" y="4953000"/>
            <a:ext cx="457200" cy="1018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endCxn id="17" idx="0"/>
          </p:cNvCxnSpPr>
          <p:nvPr/>
        </p:nvCxnSpPr>
        <p:spPr>
          <a:xfrm>
            <a:off x="3200400" y="4810786"/>
            <a:ext cx="647700" cy="370814"/>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219200" y="6324600"/>
            <a:ext cx="6803337" cy="369332"/>
          </a:xfrm>
          <a:prstGeom prst="rect">
            <a:avLst/>
          </a:prstGeom>
          <a:noFill/>
        </p:spPr>
        <p:txBody>
          <a:bodyPr wrap="none" rtlCol="0">
            <a:spAutoFit/>
          </a:bodyPr>
          <a:lstStyle/>
          <a:p>
            <a:r>
              <a:rPr lang="en-US" dirty="0" smtClean="0"/>
              <a:t>Assume that power saving is enabled if </a:t>
            </a:r>
            <a:r>
              <a:rPr lang="en-US" dirty="0" err="1" smtClean="0"/>
              <a:t>upto</a:t>
            </a:r>
            <a:r>
              <a:rPr lang="en-US" dirty="0" smtClean="0"/>
              <a:t> two calls are being served</a:t>
            </a:r>
            <a:endParaRPr lang="en-US" dirty="0"/>
          </a:p>
        </p:txBody>
      </p:sp>
      <p:sp>
        <p:nvSpPr>
          <p:cNvPr id="36" name="Rounded Rectangular Callout 35"/>
          <p:cNvSpPr/>
          <p:nvPr/>
        </p:nvSpPr>
        <p:spPr>
          <a:xfrm>
            <a:off x="304800" y="4114800"/>
            <a:ext cx="1524000" cy="457200"/>
          </a:xfrm>
          <a:prstGeom prst="wedgeRoundRectCallout">
            <a:avLst>
              <a:gd name="adj1" fmla="val 126509"/>
              <a:gd name="adj2" fmla="val 9288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Power saving</a:t>
            </a:r>
            <a:endParaRPr lang="en-US" dirty="0"/>
          </a:p>
        </p:txBody>
      </p:sp>
      <p:sp>
        <p:nvSpPr>
          <p:cNvPr id="37" name="Rounded Rectangular Callout 36"/>
          <p:cNvSpPr/>
          <p:nvPr/>
        </p:nvSpPr>
        <p:spPr>
          <a:xfrm>
            <a:off x="457200" y="1295400"/>
            <a:ext cx="1524000" cy="457200"/>
          </a:xfrm>
          <a:prstGeom prst="wedgeRoundRectCallout">
            <a:avLst>
              <a:gd name="adj1" fmla="val 59674"/>
              <a:gd name="adj2" fmla="val 31566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Power saving</a:t>
            </a:r>
            <a:endParaRPr lang="en-US" dirty="0"/>
          </a:p>
        </p:txBody>
      </p:sp>
      <p:sp>
        <p:nvSpPr>
          <p:cNvPr id="38" name="Rounded Rectangular Callout 37"/>
          <p:cNvSpPr/>
          <p:nvPr/>
        </p:nvSpPr>
        <p:spPr>
          <a:xfrm>
            <a:off x="4648200" y="1295400"/>
            <a:ext cx="1524000" cy="457200"/>
          </a:xfrm>
          <a:prstGeom prst="wedgeRoundRectCallout">
            <a:avLst>
              <a:gd name="adj1" fmla="val -79314"/>
              <a:gd name="adj2" fmla="val 29288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Power saving</a:t>
            </a:r>
            <a:endParaRPr lang="en-US" dirty="0"/>
          </a:p>
        </p:txBody>
      </p:sp>
      <p:sp>
        <p:nvSpPr>
          <p:cNvPr id="40" name="TextBox 39"/>
          <p:cNvSpPr txBox="1"/>
          <p:nvPr/>
        </p:nvSpPr>
        <p:spPr>
          <a:xfrm>
            <a:off x="1057687" y="6019800"/>
            <a:ext cx="7324313" cy="461665"/>
          </a:xfrm>
          <a:prstGeom prst="rect">
            <a:avLst/>
          </a:prstGeom>
          <a:noFill/>
        </p:spPr>
        <p:txBody>
          <a:bodyPr wrap="none" rtlCol="0">
            <a:spAutoFit/>
          </a:bodyPr>
          <a:lstStyle/>
          <a:p>
            <a:r>
              <a:rPr lang="en-US" sz="2400" dirty="0" smtClean="0"/>
              <a:t>Handing off some calls may enable greater power savings</a:t>
            </a:r>
            <a:endParaRPr lang="en-US" sz="2400" dirty="0"/>
          </a:p>
        </p:txBody>
      </p:sp>
    </p:spTree>
    <p:extLst>
      <p:ext uri="{BB962C8B-B14F-4D97-AF65-F5344CB8AC3E}">
        <p14:creationId xmlns:p14="http://schemas.microsoft.com/office/powerpoint/2010/main" val="466247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36"/>
                                        </p:tgtEl>
                                        <p:attrNameLst>
                                          <p:attrName>style.visibility</p:attrName>
                                        </p:attrNameLst>
                                      </p:cBhvr>
                                      <p:to>
                                        <p:strVal val="hidden"/>
                                      </p:to>
                                    </p:set>
                                  </p:childTnLst>
                                </p:cTn>
                              </p:par>
                              <p:par>
                                <p:cTn id="33" presetID="0" presetClass="path" presetSubtype="0" accel="50000" decel="50000" fill="hold" nodeType="withEffect">
                                  <p:stCondLst>
                                    <p:cond delay="0"/>
                                  </p:stCondLst>
                                  <p:childTnLst>
                                    <p:animMotion origin="layout" path="M 4.72222E-6 -2.65495E-6 L -0.0533 0.10292 " pathEditMode="relative" rAng="0" ptsTypes="AA">
                                      <p:cBhvr>
                                        <p:cTn id="34" dur="2000" fill="hold"/>
                                        <p:tgtEl>
                                          <p:spTgt spid="29"/>
                                        </p:tgtEl>
                                        <p:attrNameLst>
                                          <p:attrName>ppt_x</p:attrName>
                                          <p:attrName>ppt_y</p:attrName>
                                        </p:attrNameLst>
                                      </p:cBhvr>
                                      <p:rCtr x="-2700" y="5100"/>
                                    </p:animMotion>
                                  </p:childTnLst>
                                </p:cTn>
                              </p:par>
                              <p:par>
                                <p:cTn id="35" presetID="0" presetClass="path" presetSubtype="0" accel="50000" decel="50000" fill="hold" nodeType="withEffect">
                                  <p:stCondLst>
                                    <p:cond delay="0"/>
                                  </p:stCondLst>
                                  <p:childTnLst>
                                    <p:animMotion origin="layout" path="M -3.61111E-6 2.98797E-6 L 0.04566 0.09482 " pathEditMode="relative" rAng="0" ptsTypes="AA">
                                      <p:cBhvr>
                                        <p:cTn id="36" dur="2000" fill="hold"/>
                                        <p:tgtEl>
                                          <p:spTgt spid="23"/>
                                        </p:tgtEl>
                                        <p:attrNameLst>
                                          <p:attrName>ppt_x</p:attrName>
                                          <p:attrName>ppt_y</p:attrName>
                                        </p:attrNameLst>
                                      </p:cBhvr>
                                      <p:rCtr x="2300" y="4700"/>
                                    </p:animMotion>
                                  </p:childTnLst>
                                </p:cTn>
                              </p:par>
                            </p:childTnLst>
                          </p:cTn>
                        </p:par>
                        <p:par>
                          <p:cTn id="37" fill="hold">
                            <p:stCondLst>
                              <p:cond delay="2000"/>
                            </p:stCondLst>
                            <p:childTnLst>
                              <p:par>
                                <p:cTn id="38" presetID="1" presetClass="entr" presetSubtype="0" fill="hold" grpId="0" nodeType="afterEffect">
                                  <p:stCondLst>
                                    <p:cond delay="0"/>
                                  </p:stCondLst>
                                  <p:childTnLst>
                                    <p:set>
                                      <p:cBhvr>
                                        <p:cTn id="39" dur="1" fill="hold">
                                          <p:stCondLst>
                                            <p:cond delay="0"/>
                                          </p:stCondLst>
                                        </p:cTn>
                                        <p:tgtEl>
                                          <p:spTgt spid="37"/>
                                        </p:tgtEl>
                                        <p:attrNameLst>
                                          <p:attrName>style.visibility</p:attrName>
                                        </p:attrNameLst>
                                      </p:cBhvr>
                                      <p:to>
                                        <p:strVal val="visible"/>
                                      </p:to>
                                    </p:set>
                                  </p:childTnLst>
                                </p:cTn>
                              </p:par>
                            </p:childTnLst>
                          </p:cTn>
                        </p:par>
                        <p:par>
                          <p:cTn id="40" fill="hold">
                            <p:stCondLst>
                              <p:cond delay="2000"/>
                            </p:stCondLst>
                            <p:childTnLst>
                              <p:par>
                                <p:cTn id="41" presetID="1" presetClass="entr" presetSubtype="0" fill="hold" grpId="0" nodeType="after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34"/>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4" grpId="1"/>
      <p:bldP spid="36" grpId="0" animBg="1"/>
      <p:bldP spid="36" grpId="1" animBg="1"/>
      <p:bldP spid="37" grpId="0" animBg="1"/>
      <p:bldP spid="38" grpId="0" animBg="1"/>
      <p:bldP spid="4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Alternate Serving BTSs</a:t>
            </a:r>
            <a:endParaRPr lang="en-US" dirty="0"/>
          </a:p>
        </p:txBody>
      </p:sp>
      <p:pic>
        <p:nvPicPr>
          <p:cNvPr id="4" name="Picture 3" descr="coveragecdf.eps"/>
          <p:cNvPicPr>
            <a:picLocks noChangeAspect="1"/>
          </p:cNvPicPr>
          <p:nvPr/>
        </p:nvPicPr>
        <p:blipFill>
          <a:blip r:embed="rId2" cstate="print"/>
          <a:stretch>
            <a:fillRect/>
          </a:stretch>
        </p:blipFill>
        <p:spPr>
          <a:xfrm>
            <a:off x="928687" y="1143000"/>
            <a:ext cx="7148513" cy="5099800"/>
          </a:xfrm>
          <a:prstGeom prst="rect">
            <a:avLst/>
          </a:prstGeom>
        </p:spPr>
      </p:pic>
    </p:spTree>
    <p:extLst>
      <p:ext uri="{BB962C8B-B14F-4D97-AF65-F5344CB8AC3E}">
        <p14:creationId xmlns:p14="http://schemas.microsoft.com/office/powerpoint/2010/main" val="153690401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randomized algorithm</a:t>
            </a:r>
            <a:endParaRPr lang="en-US" dirty="0"/>
          </a:p>
        </p:txBody>
      </p:sp>
      <p:pic>
        <p:nvPicPr>
          <p:cNvPr id="4" name="Picture 3" descr="C:\Users\SAQIB\AppData\Local\Microsoft\Windows\Temporary Internet Files\Content.IE5\6OXKIC0L\MC900349993[1].wmf"/>
          <p:cNvPicPr>
            <a:picLocks noChangeAspect="1" noChangeArrowheads="1"/>
          </p:cNvPicPr>
          <p:nvPr/>
        </p:nvPicPr>
        <p:blipFill>
          <a:blip r:embed="rId2" cstate="print"/>
          <a:srcRect/>
          <a:stretch>
            <a:fillRect/>
          </a:stretch>
        </p:blipFill>
        <p:spPr bwMode="auto">
          <a:xfrm>
            <a:off x="1295400" y="2438400"/>
            <a:ext cx="304800" cy="513030"/>
          </a:xfrm>
          <a:prstGeom prst="rect">
            <a:avLst/>
          </a:prstGeom>
          <a:noFill/>
        </p:spPr>
      </p:pic>
      <p:pic>
        <p:nvPicPr>
          <p:cNvPr id="5" name="Picture 3" descr="C:\Users\SAQIB\AppData\Local\Microsoft\Windows\Temporary Internet Files\Content.IE5\6OXKIC0L\MC900349993[1].wmf"/>
          <p:cNvPicPr>
            <a:picLocks noChangeAspect="1" noChangeArrowheads="1"/>
          </p:cNvPicPr>
          <p:nvPr/>
        </p:nvPicPr>
        <p:blipFill>
          <a:blip r:embed="rId2" cstate="print"/>
          <a:srcRect/>
          <a:stretch>
            <a:fillRect/>
          </a:stretch>
        </p:blipFill>
        <p:spPr bwMode="auto">
          <a:xfrm>
            <a:off x="2209800" y="4038600"/>
            <a:ext cx="304800" cy="513030"/>
          </a:xfrm>
          <a:prstGeom prst="rect">
            <a:avLst/>
          </a:prstGeom>
          <a:noFill/>
        </p:spPr>
      </p:pic>
      <p:pic>
        <p:nvPicPr>
          <p:cNvPr id="6" name="Picture 3" descr="C:\Users\SAQIB\AppData\Local\Microsoft\Windows\Temporary Internet Files\Content.IE5\6OXKIC0L\MC900349993[1].wmf"/>
          <p:cNvPicPr>
            <a:picLocks noGrp="1" noChangeAspect="1" noChangeArrowheads="1"/>
          </p:cNvPicPr>
          <p:nvPr>
            <p:ph idx="1"/>
          </p:nvPr>
        </p:nvPicPr>
        <p:blipFill>
          <a:blip r:embed="rId2" cstate="print"/>
          <a:srcRect/>
          <a:stretch>
            <a:fillRect/>
          </a:stretch>
        </p:blipFill>
        <p:spPr bwMode="auto">
          <a:xfrm>
            <a:off x="3124200" y="2362200"/>
            <a:ext cx="304800" cy="513030"/>
          </a:xfrm>
          <a:prstGeom prst="rect">
            <a:avLst/>
          </a:prstGeom>
          <a:noFill/>
        </p:spPr>
      </p:pic>
      <p:pic>
        <p:nvPicPr>
          <p:cNvPr id="7"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457200" y="2514600"/>
            <a:ext cx="381000" cy="381000"/>
          </a:xfrm>
          <a:prstGeom prst="rect">
            <a:avLst/>
          </a:prstGeom>
          <a:noFill/>
        </p:spPr>
      </p:pic>
      <p:sp>
        <p:nvSpPr>
          <p:cNvPr id="8" name="Oval 7"/>
          <p:cNvSpPr/>
          <p:nvPr/>
        </p:nvSpPr>
        <p:spPr>
          <a:xfrm>
            <a:off x="228600" y="1447800"/>
            <a:ext cx="2438400" cy="2438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057400" y="1447800"/>
            <a:ext cx="2438400" cy="2438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19200" y="3048000"/>
            <a:ext cx="2438400" cy="24384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1641675" y="3318075"/>
            <a:ext cx="381000" cy="381000"/>
          </a:xfrm>
          <a:prstGeom prst="rect">
            <a:avLst/>
          </a:prstGeom>
          <a:noFill/>
        </p:spPr>
      </p:pic>
      <p:pic>
        <p:nvPicPr>
          <p:cNvPr id="12"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1371600" y="1828800"/>
            <a:ext cx="381000" cy="381000"/>
          </a:xfrm>
          <a:prstGeom prst="rect">
            <a:avLst/>
          </a:prstGeom>
          <a:noFill/>
        </p:spPr>
      </p:pic>
      <p:pic>
        <p:nvPicPr>
          <p:cNvPr id="13"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3200400" y="1676400"/>
            <a:ext cx="381000" cy="381000"/>
          </a:xfrm>
          <a:prstGeom prst="rect">
            <a:avLst/>
          </a:prstGeom>
          <a:noFill/>
        </p:spPr>
      </p:pic>
      <p:pic>
        <p:nvPicPr>
          <p:cNvPr id="14"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2613950" y="3241875"/>
            <a:ext cx="381000" cy="381000"/>
          </a:xfrm>
          <a:prstGeom prst="rect">
            <a:avLst/>
          </a:prstGeom>
          <a:noFill/>
        </p:spPr>
      </p:pic>
      <p:pic>
        <p:nvPicPr>
          <p:cNvPr id="15"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3733800" y="2819400"/>
            <a:ext cx="381000" cy="381000"/>
          </a:xfrm>
          <a:prstGeom prst="rect">
            <a:avLst/>
          </a:prstGeom>
          <a:noFill/>
        </p:spPr>
      </p:pic>
      <p:pic>
        <p:nvPicPr>
          <p:cNvPr id="16"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1524000" y="4343400"/>
            <a:ext cx="381000" cy="381000"/>
          </a:xfrm>
          <a:prstGeom prst="rect">
            <a:avLst/>
          </a:prstGeom>
          <a:noFill/>
        </p:spPr>
      </p:pic>
      <p:cxnSp>
        <p:nvCxnSpPr>
          <p:cNvPr id="18" name="Straight Connector 17"/>
          <p:cNvCxnSpPr>
            <a:stCxn id="7" idx="1"/>
            <a:endCxn id="4" idx="1"/>
          </p:cNvCxnSpPr>
          <p:nvPr/>
        </p:nvCxnSpPr>
        <p:spPr>
          <a:xfrm flipV="1">
            <a:off x="838200" y="2694915"/>
            <a:ext cx="457200" cy="1018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1524000" y="2057400"/>
            <a:ext cx="76200" cy="314986"/>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1" idx="0"/>
          </p:cNvCxnSpPr>
          <p:nvPr/>
        </p:nvCxnSpPr>
        <p:spPr>
          <a:xfrm flipH="1" flipV="1">
            <a:off x="1447800" y="2847316"/>
            <a:ext cx="384375" cy="470759"/>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3276600" y="1905000"/>
            <a:ext cx="152400" cy="457201"/>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15" idx="0"/>
          </p:cNvCxnSpPr>
          <p:nvPr/>
        </p:nvCxnSpPr>
        <p:spPr>
          <a:xfrm>
            <a:off x="3352800" y="2600986"/>
            <a:ext cx="571500" cy="218414"/>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880650" y="2777925"/>
            <a:ext cx="395950" cy="49867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1828800" y="4419600"/>
            <a:ext cx="457200" cy="1018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27" name="Rounded Rectangular Callout 26"/>
          <p:cNvSpPr/>
          <p:nvPr/>
        </p:nvSpPr>
        <p:spPr>
          <a:xfrm>
            <a:off x="1447800" y="1066800"/>
            <a:ext cx="1828800" cy="533400"/>
          </a:xfrm>
          <a:prstGeom prst="wedgeRoundRectCallout">
            <a:avLst>
              <a:gd name="adj1" fmla="val 45446"/>
              <a:gd name="adj2" fmla="val 18808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Pick this</a:t>
            </a:r>
            <a:endParaRPr lang="en-US" dirty="0"/>
          </a:p>
        </p:txBody>
      </p:sp>
      <p:sp>
        <p:nvSpPr>
          <p:cNvPr id="30" name="Content Placeholder 2"/>
          <p:cNvSpPr txBox="1">
            <a:spLocks/>
          </p:cNvSpPr>
          <p:nvPr/>
        </p:nvSpPr>
        <p:spPr>
          <a:xfrm>
            <a:off x="4800600" y="1600200"/>
            <a:ext cx="3886200" cy="4525963"/>
          </a:xfrm>
          <a:prstGeom prst="rect">
            <a:avLst/>
          </a:prstGeom>
        </p:spPr>
        <p:txBody>
          <a:bodyPr vert="horz" lIns="91440" tIns="45720" rIns="91440" bIns="45720" rtlCol="0">
            <a:normAutofit fontScale="925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While there are BTSs in high-power mode</a:t>
            </a:r>
          </a:p>
          <a:p>
            <a:pPr marL="800100" lvl="1" indent="-342900">
              <a:spcBef>
                <a:spcPct val="20000"/>
              </a:spcBef>
              <a:buFont typeface="Arial" pitchFamily="34" charset="0"/>
              <a:buChar cha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Pick a random BTS</a:t>
            </a:r>
          </a:p>
          <a:p>
            <a:pPr marL="800100" lvl="1" indent="-342900">
              <a:spcBef>
                <a:spcPct val="20000"/>
              </a:spcBef>
              <a:buFont typeface="Arial" pitchFamily="34" charset="0"/>
              <a:buChar char="•"/>
            </a:pPr>
            <a:r>
              <a:rPr lang="en-US" sz="3200" dirty="0" smtClean="0"/>
              <a:t>For each call being handled by this BTS</a:t>
            </a:r>
          </a:p>
          <a:p>
            <a:pPr marL="1257300" lvl="2" indent="-342900">
              <a:spcBef>
                <a:spcPct val="20000"/>
              </a:spcBef>
              <a:buFont typeface="Arial" pitchFamily="34" charset="0"/>
              <a:buChar char="•"/>
            </a:pPr>
            <a:r>
              <a:rPr lang="en-US" sz="3200" dirty="0" smtClean="0"/>
              <a:t>Hand-over to a candidate BTS in low-power mode</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31" name="Rounded Rectangular Callout 30"/>
          <p:cNvSpPr/>
          <p:nvPr/>
        </p:nvSpPr>
        <p:spPr>
          <a:xfrm>
            <a:off x="3810000" y="1219200"/>
            <a:ext cx="1143000" cy="304800"/>
          </a:xfrm>
          <a:prstGeom prst="wedgeRoundRectCallout">
            <a:avLst>
              <a:gd name="adj1" fmla="val -72926"/>
              <a:gd name="adj2" fmla="val 10436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Nope</a:t>
            </a:r>
            <a:endParaRPr lang="en-US" dirty="0"/>
          </a:p>
        </p:txBody>
      </p:sp>
      <p:sp>
        <p:nvSpPr>
          <p:cNvPr id="32" name="Rounded Rectangular Callout 31"/>
          <p:cNvSpPr/>
          <p:nvPr/>
        </p:nvSpPr>
        <p:spPr>
          <a:xfrm>
            <a:off x="4267200" y="2286000"/>
            <a:ext cx="1143000" cy="304800"/>
          </a:xfrm>
          <a:prstGeom prst="wedgeRoundRectCallout">
            <a:avLst>
              <a:gd name="adj1" fmla="val -72926"/>
              <a:gd name="adj2" fmla="val 10436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Nope</a:t>
            </a:r>
            <a:endParaRPr lang="en-US" dirty="0"/>
          </a:p>
        </p:txBody>
      </p:sp>
      <p:sp>
        <p:nvSpPr>
          <p:cNvPr id="33" name="Rounded Rectangular Callout 32"/>
          <p:cNvSpPr/>
          <p:nvPr/>
        </p:nvSpPr>
        <p:spPr>
          <a:xfrm>
            <a:off x="3352800" y="3733800"/>
            <a:ext cx="1143000" cy="304800"/>
          </a:xfrm>
          <a:prstGeom prst="wedgeRoundRectCallout">
            <a:avLst>
              <a:gd name="adj1" fmla="val -80368"/>
              <a:gd name="adj2" fmla="val -16075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Yup!</a:t>
            </a:r>
            <a:endParaRPr lang="en-US" dirty="0"/>
          </a:p>
        </p:txBody>
      </p:sp>
      <p:cxnSp>
        <p:nvCxnSpPr>
          <p:cNvPr id="34" name="Straight Connector 33"/>
          <p:cNvCxnSpPr/>
          <p:nvPr/>
        </p:nvCxnSpPr>
        <p:spPr>
          <a:xfrm flipV="1">
            <a:off x="2438400" y="3539925"/>
            <a:ext cx="395950" cy="49867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35" name="Rounded Rectangular Callout 34"/>
          <p:cNvSpPr/>
          <p:nvPr/>
        </p:nvSpPr>
        <p:spPr>
          <a:xfrm>
            <a:off x="3429000" y="4572000"/>
            <a:ext cx="1524000" cy="381000"/>
          </a:xfrm>
          <a:prstGeom prst="wedgeRoundRectCallout">
            <a:avLst>
              <a:gd name="adj1" fmla="val -108042"/>
              <a:gd name="adj2" fmla="val -11331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Power saving</a:t>
            </a:r>
            <a:endParaRPr lang="en-US" dirty="0"/>
          </a:p>
        </p:txBody>
      </p:sp>
      <p:sp>
        <p:nvSpPr>
          <p:cNvPr id="36" name="Rounded Rectangular Callout 35"/>
          <p:cNvSpPr/>
          <p:nvPr/>
        </p:nvSpPr>
        <p:spPr>
          <a:xfrm>
            <a:off x="3733800" y="3581400"/>
            <a:ext cx="1524000" cy="381000"/>
          </a:xfrm>
          <a:prstGeom prst="wedgeRoundRectCallout">
            <a:avLst>
              <a:gd name="adj1" fmla="val -78042"/>
              <a:gd name="adj2" fmla="val -23052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Power saving</a:t>
            </a:r>
            <a:endParaRPr lang="en-US" dirty="0"/>
          </a:p>
        </p:txBody>
      </p:sp>
    </p:spTree>
    <p:extLst>
      <p:ext uri="{BB962C8B-B14F-4D97-AF65-F5344CB8AC3E}">
        <p14:creationId xmlns:p14="http://schemas.microsoft.com/office/powerpoint/2010/main" val="1966196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27"/>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31"/>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32"/>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23"/>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33"/>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30" grpId="0" build="p"/>
      <p:bldP spid="31" grpId="0" animBg="1"/>
      <p:bldP spid="31" grpId="1" animBg="1"/>
      <p:bldP spid="32" grpId="0" animBg="1"/>
      <p:bldP spid="32" grpId="1" animBg="1"/>
      <p:bldP spid="33" grpId="0" animBg="1"/>
      <p:bldP spid="33" grpId="1" animBg="1"/>
      <p:bldP spid="35" grpId="0" animBg="1"/>
      <p:bldP spid="3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setup</a:t>
            </a:r>
            <a:endParaRPr lang="en-US" dirty="0"/>
          </a:p>
        </p:txBody>
      </p:sp>
      <p:sp>
        <p:nvSpPr>
          <p:cNvPr id="3" name="Content Placeholder 2"/>
          <p:cNvSpPr>
            <a:spLocks noGrp="1"/>
          </p:cNvSpPr>
          <p:nvPr>
            <p:ph idx="1"/>
          </p:nvPr>
        </p:nvSpPr>
        <p:spPr/>
        <p:txBody>
          <a:bodyPr/>
          <a:lstStyle/>
          <a:p>
            <a:r>
              <a:rPr lang="en-US" dirty="0" smtClean="0"/>
              <a:t>Call volume traces for 2 days at 26 urban BTSs</a:t>
            </a:r>
          </a:p>
          <a:p>
            <a:r>
              <a:rPr lang="en-US" dirty="0" smtClean="0"/>
              <a:t>Three BTS models from prior work</a:t>
            </a:r>
          </a:p>
          <a:p>
            <a:r>
              <a:rPr lang="en-US" dirty="0" smtClean="0"/>
              <a:t>Trace driven simulation:</a:t>
            </a:r>
          </a:p>
          <a:p>
            <a:pPr lvl="1"/>
            <a:r>
              <a:rPr lang="en-US" dirty="0" smtClean="0"/>
              <a:t>Periodically obtain optimal call placement</a:t>
            </a:r>
          </a:p>
          <a:p>
            <a:pPr lvl="1"/>
            <a:r>
              <a:rPr lang="en-US" dirty="0" smtClean="0"/>
              <a:t>Place BTSs with low-traffic in power-saving mode</a:t>
            </a:r>
            <a:endParaRPr lang="en-US" dirty="0"/>
          </a:p>
        </p:txBody>
      </p:sp>
    </p:spTree>
    <p:extLst>
      <p:ext uri="{BB962C8B-B14F-4D97-AF65-F5344CB8AC3E}">
        <p14:creationId xmlns:p14="http://schemas.microsoft.com/office/powerpoint/2010/main" val="1124266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Results: Power-Saving Feature Only</a:t>
            </a:r>
            <a:endParaRPr lang="en-US" dirty="0"/>
          </a:p>
        </p:txBody>
      </p:sp>
      <p:graphicFrame>
        <p:nvGraphicFramePr>
          <p:cNvPr id="4" name="Table 3"/>
          <p:cNvGraphicFramePr>
            <a:graphicFrameLocks noGrp="1"/>
          </p:cNvGraphicFramePr>
          <p:nvPr/>
        </p:nvGraphicFramePr>
        <p:xfrm>
          <a:off x="609600" y="1793240"/>
          <a:ext cx="7467600" cy="1112520"/>
        </p:xfrm>
        <a:graphic>
          <a:graphicData uri="http://schemas.openxmlformats.org/drawingml/2006/table">
            <a:tbl>
              <a:tblPr firstRow="1" bandRow="1">
                <a:tableStyleId>{5C22544A-7EE6-4342-B048-85BDC9FD1C3A}</a:tableStyleId>
              </a:tblPr>
              <a:tblGrid>
                <a:gridCol w="3657600"/>
                <a:gridCol w="1295400"/>
                <a:gridCol w="1219200"/>
                <a:gridCol w="1295400"/>
              </a:tblGrid>
              <a:tr h="370840">
                <a:tc>
                  <a:txBody>
                    <a:bodyPr/>
                    <a:lstStyle/>
                    <a:p>
                      <a:r>
                        <a:rPr lang="en-US" dirty="0" smtClean="0"/>
                        <a:t>Energy</a:t>
                      </a:r>
                      <a:r>
                        <a:rPr lang="en-US" baseline="0" dirty="0" smtClean="0"/>
                        <a:t> savings</a:t>
                      </a:r>
                      <a:endParaRPr lang="en-US" dirty="0"/>
                    </a:p>
                  </a:txBody>
                  <a:tcPr/>
                </a:tc>
                <a:tc>
                  <a:txBody>
                    <a:bodyPr/>
                    <a:lstStyle/>
                    <a:p>
                      <a:r>
                        <a:rPr lang="en-US" dirty="0" smtClean="0"/>
                        <a:t>Model 1</a:t>
                      </a:r>
                      <a:endParaRPr lang="en-US" dirty="0"/>
                    </a:p>
                  </a:txBody>
                  <a:tcPr/>
                </a:tc>
                <a:tc>
                  <a:txBody>
                    <a:bodyPr/>
                    <a:lstStyle/>
                    <a:p>
                      <a:r>
                        <a:rPr lang="en-US" dirty="0" smtClean="0"/>
                        <a:t>Model 2</a:t>
                      </a:r>
                      <a:endParaRPr lang="en-US" dirty="0"/>
                    </a:p>
                  </a:txBody>
                  <a:tcPr/>
                </a:tc>
                <a:tc>
                  <a:txBody>
                    <a:bodyPr/>
                    <a:lstStyle/>
                    <a:p>
                      <a:r>
                        <a:rPr lang="en-US" dirty="0" smtClean="0"/>
                        <a:t>Model 3</a:t>
                      </a:r>
                      <a:endParaRPr lang="en-US" dirty="0"/>
                    </a:p>
                  </a:txBody>
                  <a:tcPr/>
                </a:tc>
              </a:tr>
              <a:tr h="370840">
                <a:tc>
                  <a:txBody>
                    <a:bodyPr/>
                    <a:lstStyle/>
                    <a:p>
                      <a:r>
                        <a:rPr lang="en-US" dirty="0" smtClean="0"/>
                        <a:t>Percentage</a:t>
                      </a:r>
                      <a:endParaRPr lang="en-US" dirty="0"/>
                    </a:p>
                  </a:txBody>
                  <a:tcPr/>
                </a:tc>
                <a:tc>
                  <a:txBody>
                    <a:bodyPr/>
                    <a:lstStyle/>
                    <a:p>
                      <a:r>
                        <a:rPr lang="en-US" dirty="0" smtClean="0"/>
                        <a:t>4.73%</a:t>
                      </a:r>
                      <a:endParaRPr lang="en-US" dirty="0"/>
                    </a:p>
                  </a:txBody>
                  <a:tcPr/>
                </a:tc>
                <a:tc>
                  <a:txBody>
                    <a:bodyPr/>
                    <a:lstStyle/>
                    <a:p>
                      <a:r>
                        <a:rPr lang="en-US" dirty="0" smtClean="0"/>
                        <a:t>5.43%</a:t>
                      </a:r>
                      <a:endParaRPr lang="en-US" dirty="0"/>
                    </a:p>
                  </a:txBody>
                  <a:tcPr/>
                </a:tc>
                <a:tc>
                  <a:txBody>
                    <a:bodyPr/>
                    <a:lstStyle/>
                    <a:p>
                      <a:r>
                        <a:rPr lang="en-US" dirty="0" smtClean="0"/>
                        <a:t>12.89%</a:t>
                      </a:r>
                      <a:endParaRPr lang="en-US" dirty="0"/>
                    </a:p>
                  </a:txBody>
                  <a:tcPr/>
                </a:tc>
              </a:tr>
              <a:tr h="370840">
                <a:tc>
                  <a:txBody>
                    <a:bodyPr/>
                    <a:lstStyle/>
                    <a:p>
                      <a:r>
                        <a:rPr lang="en-US" dirty="0" smtClean="0"/>
                        <a:t>Daily savings (kWh)</a:t>
                      </a:r>
                      <a:endParaRPr lang="en-US" dirty="0"/>
                    </a:p>
                  </a:txBody>
                  <a:tcPr/>
                </a:tc>
                <a:tc>
                  <a:txBody>
                    <a:bodyPr/>
                    <a:lstStyle/>
                    <a:p>
                      <a:r>
                        <a:rPr lang="en-US" dirty="0" smtClean="0"/>
                        <a:t>43.28</a:t>
                      </a:r>
                      <a:endParaRPr lang="en-US" dirty="0"/>
                    </a:p>
                  </a:txBody>
                  <a:tcPr/>
                </a:tc>
                <a:tc>
                  <a:txBody>
                    <a:bodyPr/>
                    <a:lstStyle/>
                    <a:p>
                      <a:r>
                        <a:rPr lang="en-US" dirty="0" smtClean="0"/>
                        <a:t>109.68</a:t>
                      </a:r>
                      <a:endParaRPr lang="en-US" dirty="0"/>
                    </a:p>
                  </a:txBody>
                  <a:tcPr/>
                </a:tc>
                <a:tc>
                  <a:txBody>
                    <a:bodyPr/>
                    <a:lstStyle/>
                    <a:p>
                      <a:r>
                        <a:rPr lang="en-US" dirty="0" smtClean="0"/>
                        <a:t>217.12</a:t>
                      </a:r>
                      <a:endParaRPr lang="en-US" dirty="0"/>
                    </a:p>
                  </a:txBody>
                  <a:tcPr/>
                </a:tc>
              </a:tr>
            </a:tbl>
          </a:graphicData>
        </a:graphic>
      </p:graphicFrame>
    </p:spTree>
    <p:extLst>
      <p:ext uri="{BB962C8B-B14F-4D97-AF65-F5344CB8AC3E}">
        <p14:creationId xmlns:p14="http://schemas.microsoft.com/office/powerpoint/2010/main" val="66626506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Results: Power-Saving + handoff</a:t>
            </a:r>
            <a:br>
              <a:rPr lang="en-US" dirty="0" smtClean="0"/>
            </a:br>
            <a:r>
              <a:rPr lang="en-US" dirty="0" smtClean="0"/>
              <a:t>Absolute energy savings</a:t>
            </a:r>
            <a:endParaRPr lang="en-US" dirty="0"/>
          </a:p>
        </p:txBody>
      </p:sp>
      <p:pic>
        <p:nvPicPr>
          <p:cNvPr id="3" name="Picture 2" descr="absolutesavings-pres.eps"/>
          <p:cNvPicPr>
            <a:picLocks noChangeAspect="1"/>
          </p:cNvPicPr>
          <p:nvPr/>
        </p:nvPicPr>
        <p:blipFill>
          <a:blip r:embed="rId2" cstate="print"/>
          <a:stretch>
            <a:fillRect/>
          </a:stretch>
        </p:blipFill>
        <p:spPr>
          <a:xfrm>
            <a:off x="0" y="1717598"/>
            <a:ext cx="9144000" cy="4683202"/>
          </a:xfrm>
          <a:prstGeom prst="rect">
            <a:avLst/>
          </a:prstGeom>
        </p:spPr>
      </p:pic>
    </p:spTree>
    <p:extLst>
      <p:ext uri="{BB962C8B-B14F-4D97-AF65-F5344CB8AC3E}">
        <p14:creationId xmlns:p14="http://schemas.microsoft.com/office/powerpoint/2010/main" val="40488998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similarities</a:t>
            </a:r>
            <a:endParaRPr lang="en-US" dirty="0"/>
          </a:p>
        </p:txBody>
      </p:sp>
      <p:pic>
        <p:nvPicPr>
          <p:cNvPr id="1026" name="Picture 2" descr="http://blog.oncofertility.northwestern.edu/wp-content/uploads/2010/08/cell-phon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1318320"/>
            <a:ext cx="2094175" cy="2409139"/>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8502" y="4038600"/>
            <a:ext cx="2173873"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066800" y="5867400"/>
            <a:ext cx="1396408" cy="461665"/>
          </a:xfrm>
          <a:prstGeom prst="rect">
            <a:avLst/>
          </a:prstGeom>
          <a:noFill/>
        </p:spPr>
        <p:txBody>
          <a:bodyPr wrap="none" rtlCol="0">
            <a:spAutoFit/>
          </a:bodyPr>
          <a:lstStyle/>
          <a:p>
            <a:r>
              <a:rPr lang="en-US" sz="2400" dirty="0" smtClean="0">
                <a:solidFill>
                  <a:srgbClr val="FF0000"/>
                </a:solidFill>
              </a:rPr>
              <a:t>Workload</a:t>
            </a:r>
            <a:endParaRPr lang="en-US" dirty="0">
              <a:solidFill>
                <a:srgbClr val="FF0000"/>
              </a:solidFill>
            </a:endParaRPr>
          </a:p>
        </p:txBody>
      </p:sp>
      <p:sp>
        <p:nvSpPr>
          <p:cNvPr id="5" name="Rounded Rectangle 4"/>
          <p:cNvSpPr/>
          <p:nvPr/>
        </p:nvSpPr>
        <p:spPr>
          <a:xfrm>
            <a:off x="457200" y="1143000"/>
            <a:ext cx="2667000" cy="4724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2" name="Picture 8" descr="http://www.edgeconnex.com/wp-content/uploads/2013/08/edge_data_centers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2540" y="3860869"/>
            <a:ext cx="4512685" cy="180326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upload.wikimedia.org/wikipedia/commons/1/1a/BTS_Vodafone.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15000" y="1318320"/>
            <a:ext cx="1447800" cy="2379218"/>
          </a:xfrm>
          <a:prstGeom prst="rect">
            <a:avLst/>
          </a:prstGeom>
          <a:noFill/>
          <a:extLst>
            <a:ext uri="{909E8E84-426E-40DD-AFC4-6F175D3DCCD1}">
              <a14:hiddenFill xmlns:a14="http://schemas.microsoft.com/office/drawing/2010/main">
                <a:solidFill>
                  <a:srgbClr val="FFFFFF"/>
                </a:solidFill>
              </a14:hiddenFill>
            </a:ext>
          </a:extLst>
        </p:spPr>
      </p:pic>
      <p:sp>
        <p:nvSpPr>
          <p:cNvPr id="12" name="Rounded Rectangle 11"/>
          <p:cNvSpPr/>
          <p:nvPr/>
        </p:nvSpPr>
        <p:spPr>
          <a:xfrm>
            <a:off x="3782290" y="1143000"/>
            <a:ext cx="5334000" cy="4724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5562600" y="5943600"/>
            <a:ext cx="1896801" cy="461665"/>
          </a:xfrm>
          <a:prstGeom prst="rect">
            <a:avLst/>
          </a:prstGeom>
          <a:noFill/>
        </p:spPr>
        <p:txBody>
          <a:bodyPr wrap="none" rtlCol="0">
            <a:spAutoFit/>
          </a:bodyPr>
          <a:lstStyle/>
          <a:p>
            <a:r>
              <a:rPr lang="en-US" sz="2400" dirty="0" smtClean="0">
                <a:solidFill>
                  <a:srgbClr val="FF0000"/>
                </a:solidFill>
              </a:rPr>
              <a:t>Network sites</a:t>
            </a:r>
            <a:endParaRPr lang="en-US" dirty="0">
              <a:solidFill>
                <a:srgbClr val="FF0000"/>
              </a:solidFill>
            </a:endParaRPr>
          </a:p>
        </p:txBody>
      </p:sp>
      <p:sp>
        <p:nvSpPr>
          <p:cNvPr id="14" name="TextBox 13"/>
          <p:cNvSpPr txBox="1"/>
          <p:nvPr/>
        </p:nvSpPr>
        <p:spPr>
          <a:xfrm>
            <a:off x="3970599" y="2598003"/>
            <a:ext cx="1744401" cy="830997"/>
          </a:xfrm>
          <a:prstGeom prst="rect">
            <a:avLst/>
          </a:prstGeom>
          <a:noFill/>
        </p:spPr>
        <p:txBody>
          <a:bodyPr wrap="square" rtlCol="0">
            <a:spAutoFit/>
          </a:bodyPr>
          <a:lstStyle/>
          <a:p>
            <a:pPr algn="ctr"/>
            <a:r>
              <a:rPr lang="en-US" sz="2400" dirty="0" smtClean="0">
                <a:solidFill>
                  <a:srgbClr val="FF0000"/>
                </a:solidFill>
              </a:rPr>
              <a:t>Network resources</a:t>
            </a:r>
            <a:endParaRPr lang="en-US" dirty="0">
              <a:solidFill>
                <a:srgbClr val="FF0000"/>
              </a:solidFill>
            </a:endParaRPr>
          </a:p>
        </p:txBody>
      </p:sp>
    </p:spTree>
    <p:extLst>
      <p:ext uri="{BB962C8B-B14F-4D97-AF65-F5344CB8AC3E}">
        <p14:creationId xmlns:p14="http://schemas.microsoft.com/office/powerpoint/2010/main" val="546443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12" grpId="0" animBg="1"/>
      <p:bldP spid="13"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capital cost</a:t>
            </a:r>
            <a:endParaRPr lang="en-US" dirty="0"/>
          </a:p>
        </p:txBody>
      </p:sp>
      <p:pic>
        <p:nvPicPr>
          <p:cNvPr id="3074" name="Picture 2" descr="Comment Pi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990600"/>
            <a:ext cx="2257425" cy="190500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6781800" y="1143000"/>
            <a:ext cx="2124075" cy="3341132"/>
            <a:chOff x="6781800" y="1143000"/>
            <a:chExt cx="2124075" cy="3341132"/>
          </a:xfrm>
        </p:grpSpPr>
        <p:pic>
          <p:nvPicPr>
            <p:cNvPr id="3076" name="Picture 4" descr="http://propakistani.pk/wp-content/uploads/2008/11/mobile-tower-223x30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1143000"/>
              <a:ext cx="2124075" cy="28575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086600" y="4114800"/>
              <a:ext cx="1524000" cy="369332"/>
            </a:xfrm>
            <a:prstGeom prst="rect">
              <a:avLst/>
            </a:prstGeom>
            <a:noFill/>
          </p:spPr>
          <p:txBody>
            <a:bodyPr wrap="square" rtlCol="0">
              <a:spAutoFit/>
            </a:bodyPr>
            <a:lstStyle/>
            <a:p>
              <a:r>
                <a:rPr lang="en-US" dirty="0" smtClean="0"/>
                <a:t>$ 550,000</a:t>
              </a:r>
              <a:endParaRPr lang="en-US" dirty="0"/>
            </a:p>
          </p:txBody>
        </p:sp>
      </p:grpSp>
      <p:grpSp>
        <p:nvGrpSpPr>
          <p:cNvPr id="6" name="Group 5"/>
          <p:cNvGrpSpPr/>
          <p:nvPr/>
        </p:nvGrpSpPr>
        <p:grpSpPr>
          <a:xfrm>
            <a:off x="190211" y="2418698"/>
            <a:ext cx="6169025" cy="3741834"/>
            <a:chOff x="190211" y="2418698"/>
            <a:chExt cx="6169025" cy="3741834"/>
          </a:xfrm>
        </p:grpSpPr>
        <p:pic>
          <p:nvPicPr>
            <p:cNvPr id="3078" name="Picture 6" descr="http://i0.wp.com/venturebeat.com/wp-content/uploads/2015/04/Screen-Shot-2015-04-17-at-11.36.51-AM.png?fit=780%2C999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211" y="2418698"/>
              <a:ext cx="6169025" cy="316360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2057400" y="5791200"/>
              <a:ext cx="1524000" cy="369332"/>
            </a:xfrm>
            <a:prstGeom prst="rect">
              <a:avLst/>
            </a:prstGeom>
            <a:noFill/>
          </p:spPr>
          <p:txBody>
            <a:bodyPr wrap="square" rtlCol="0">
              <a:spAutoFit/>
            </a:bodyPr>
            <a:lstStyle/>
            <a:p>
              <a:r>
                <a:rPr lang="en-US" dirty="0" smtClean="0"/>
                <a:t>$ 400 Million</a:t>
              </a:r>
              <a:endParaRPr lang="en-US" dirty="0"/>
            </a:p>
          </p:txBody>
        </p:sp>
      </p:grpSp>
    </p:spTree>
    <p:extLst>
      <p:ext uri="{BB962C8B-B14F-4D97-AF65-F5344CB8AC3E}">
        <p14:creationId xmlns:p14="http://schemas.microsoft.com/office/powerpoint/2010/main" val="3347392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074"/>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operations cost</a:t>
            </a:r>
            <a:endParaRPr lang="en-US" dirty="0"/>
          </a:p>
        </p:txBody>
      </p:sp>
      <p:pic>
        <p:nvPicPr>
          <p:cNvPr id="1026" name="Picture 2" descr="http://img01.ibnlive.in/ibnlive/uploads/472x315/jpg/2015/09/narendra-modi-hugs-mark-zuckerber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55" y="1219200"/>
            <a:ext cx="4495800" cy="300037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648200" y="1607403"/>
            <a:ext cx="4175048" cy="830997"/>
          </a:xfrm>
          <a:prstGeom prst="rect">
            <a:avLst/>
          </a:prstGeom>
          <a:noFill/>
        </p:spPr>
        <p:txBody>
          <a:bodyPr wrap="square" rtlCol="0">
            <a:spAutoFit/>
          </a:bodyPr>
          <a:lstStyle/>
          <a:p>
            <a:pPr algn="ctr"/>
            <a:r>
              <a:rPr lang="en-US" sz="2400" dirty="0" smtClean="0"/>
              <a:t>2009 data center space lease: $50 Million</a:t>
            </a:r>
            <a:endParaRPr lang="en-US" sz="2400" dirty="0"/>
          </a:p>
        </p:txBody>
      </p:sp>
      <p:pic>
        <p:nvPicPr>
          <p:cNvPr id="1028" name="Picture 4" descr="http://www.cheaputility.co.uk/wp-content/uploads/2014/11/Save-Money-On-Electricity.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3048000"/>
            <a:ext cx="2943225" cy="342900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62100" y="4648200"/>
            <a:ext cx="4195700" cy="461665"/>
          </a:xfrm>
          <a:prstGeom prst="rect">
            <a:avLst/>
          </a:prstGeom>
          <a:noFill/>
        </p:spPr>
        <p:txBody>
          <a:bodyPr wrap="none" rtlCol="0">
            <a:spAutoFit/>
          </a:bodyPr>
          <a:lstStyle/>
          <a:p>
            <a:r>
              <a:rPr lang="en-US" sz="2400" dirty="0" smtClean="0"/>
              <a:t>Data center electricity cost: 15%</a:t>
            </a:r>
            <a:endParaRPr lang="en-US" sz="2400" dirty="0"/>
          </a:p>
        </p:txBody>
      </p:sp>
      <p:sp>
        <p:nvSpPr>
          <p:cNvPr id="10" name="TextBox 9"/>
          <p:cNvSpPr txBox="1"/>
          <p:nvPr/>
        </p:nvSpPr>
        <p:spPr>
          <a:xfrm>
            <a:off x="1062100" y="5265003"/>
            <a:ext cx="4539128" cy="830997"/>
          </a:xfrm>
          <a:prstGeom prst="rect">
            <a:avLst/>
          </a:prstGeom>
          <a:noFill/>
        </p:spPr>
        <p:txBody>
          <a:bodyPr wrap="none" rtlCol="0">
            <a:spAutoFit/>
          </a:bodyPr>
          <a:lstStyle/>
          <a:p>
            <a:r>
              <a:rPr lang="en-US" sz="2400" dirty="0" smtClean="0"/>
              <a:t>Typical Pakistani Cellular operator: </a:t>
            </a:r>
          </a:p>
          <a:p>
            <a:pPr algn="ctr"/>
            <a:r>
              <a:rPr lang="en-US" sz="2400" dirty="0" smtClean="0"/>
              <a:t>$9.19 Million</a:t>
            </a:r>
            <a:endParaRPr lang="en-US" sz="2400" dirty="0"/>
          </a:p>
        </p:txBody>
      </p:sp>
      <p:sp>
        <p:nvSpPr>
          <p:cNvPr id="11" name="TextBox 10"/>
          <p:cNvSpPr txBox="1"/>
          <p:nvPr/>
        </p:nvSpPr>
        <p:spPr>
          <a:xfrm>
            <a:off x="1066800" y="6091535"/>
            <a:ext cx="3456331" cy="461665"/>
          </a:xfrm>
          <a:prstGeom prst="rect">
            <a:avLst/>
          </a:prstGeom>
          <a:noFill/>
        </p:spPr>
        <p:txBody>
          <a:bodyPr wrap="none" rtlCol="0">
            <a:spAutoFit/>
          </a:bodyPr>
          <a:lstStyle/>
          <a:p>
            <a:r>
              <a:rPr lang="en-US" sz="2400" dirty="0" smtClean="0"/>
              <a:t>Telecom Italia: $81 Million</a:t>
            </a:r>
            <a:endParaRPr lang="en-US" sz="2400" dirty="0"/>
          </a:p>
        </p:txBody>
      </p:sp>
    </p:spTree>
    <p:extLst>
      <p:ext uri="{BB962C8B-B14F-4D97-AF65-F5344CB8AC3E}">
        <p14:creationId xmlns:p14="http://schemas.microsoft.com/office/powerpoint/2010/main" val="1777173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I</a:t>
            </a:r>
            <a:endParaRPr lang="en-US" dirty="0"/>
          </a:p>
        </p:txBody>
      </p:sp>
      <p:sp>
        <p:nvSpPr>
          <p:cNvPr id="3" name="Content Placeholder 2"/>
          <p:cNvSpPr>
            <a:spLocks noGrp="1"/>
          </p:cNvSpPr>
          <p:nvPr>
            <p:ph idx="1"/>
          </p:nvPr>
        </p:nvSpPr>
        <p:spPr/>
        <p:txBody>
          <a:bodyPr/>
          <a:lstStyle/>
          <a:p>
            <a:r>
              <a:rPr lang="en-US" dirty="0" smtClean="0"/>
              <a:t>Geo-distributed data centers</a:t>
            </a:r>
            <a:endParaRPr lang="en-US" dirty="0"/>
          </a:p>
        </p:txBody>
      </p:sp>
      <p:pic>
        <p:nvPicPr>
          <p:cNvPr id="1029" name="Picture 5" descr="E:\Users\Saqib Ilyas\Downloads\server_thum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0815" y="5361565"/>
            <a:ext cx="2162175" cy="7429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5" descr="E:\Users\Saqib Ilyas\Downloads\server_thum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0815" y="5029200"/>
            <a:ext cx="2162175" cy="7429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5" descr="E:\Users\Saqib Ilyas\Downloads\server_thum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0815" y="4689765"/>
            <a:ext cx="2162175" cy="7429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5" descr="E:\Users\Saqib Ilyas\Downloads\server_thum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0815" y="4357255"/>
            <a:ext cx="2162175" cy="74295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http://12.130.207.110/-/media/Images/Products/DXS/3227P/DXS%203227P%20Fron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34545" y="3699597"/>
            <a:ext cx="2680855" cy="150798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24515" y="3949085"/>
            <a:ext cx="1900237" cy="4992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7"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53215" y="3473070"/>
            <a:ext cx="1824037" cy="7691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1" name="Group 50"/>
          <p:cNvGrpSpPr/>
          <p:nvPr/>
        </p:nvGrpSpPr>
        <p:grpSpPr>
          <a:xfrm>
            <a:off x="6624515" y="2971800"/>
            <a:ext cx="1900237" cy="3200400"/>
            <a:chOff x="5991100" y="1676400"/>
            <a:chExt cx="1900237" cy="3200400"/>
          </a:xfrm>
        </p:grpSpPr>
        <p:sp>
          <p:nvSpPr>
            <p:cNvPr id="41" name="Rectangle 40"/>
            <p:cNvSpPr/>
            <p:nvPr/>
          </p:nvSpPr>
          <p:spPr>
            <a:xfrm>
              <a:off x="5991100" y="2057400"/>
              <a:ext cx="1900237" cy="281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rapezoid 41"/>
            <p:cNvSpPr/>
            <p:nvPr/>
          </p:nvSpPr>
          <p:spPr>
            <a:xfrm>
              <a:off x="5991100" y="1676400"/>
              <a:ext cx="1900237" cy="381000"/>
            </a:xfrm>
            <a:prstGeom prst="trapezoid">
              <a:avLst>
                <a:gd name="adj" fmla="val 873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1" name="Picture 5" descr="E:\Users\Saqib Ilyas\Downloads\server_thum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070" y="5361565"/>
            <a:ext cx="2162175" cy="742950"/>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5" descr="E:\Users\Saqib Ilyas\Downloads\server_thum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070" y="5029200"/>
            <a:ext cx="2162175" cy="742950"/>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5" descr="E:\Users\Saqib Ilyas\Downloads\server_thum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070" y="4689765"/>
            <a:ext cx="2162175" cy="742950"/>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5" descr="E:\Users\Saqib Ilyas\Downloads\server_thum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070" y="4357255"/>
            <a:ext cx="2162175" cy="742950"/>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7" descr="http://12.130.207.110/-/media/Images/Products/DXS/3227P/DXS%203227P%20Fron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14800" y="3699597"/>
            <a:ext cx="2680855" cy="1507981"/>
          </a:xfrm>
          <a:prstGeom prst="rect">
            <a:avLst/>
          </a:prstGeom>
          <a:noFill/>
          <a:extLst>
            <a:ext uri="{909E8E84-426E-40DD-AFC4-6F175D3DCCD1}">
              <a14:hiddenFill xmlns:a14="http://schemas.microsoft.com/office/drawing/2010/main">
                <a:solidFill>
                  <a:srgbClr val="FFFFFF"/>
                </a:solidFill>
              </a14:hiddenFill>
            </a:ext>
          </a:extLst>
        </p:spPr>
      </p:pic>
      <p:grpSp>
        <p:nvGrpSpPr>
          <p:cNvPr id="52" name="Group 51"/>
          <p:cNvGrpSpPr/>
          <p:nvPr/>
        </p:nvGrpSpPr>
        <p:grpSpPr>
          <a:xfrm>
            <a:off x="4504770" y="2971800"/>
            <a:ext cx="1900237" cy="3200400"/>
            <a:chOff x="4504770" y="2971800"/>
            <a:chExt cx="1900237" cy="3200400"/>
          </a:xfrm>
        </p:grpSpPr>
        <p:pic>
          <p:nvPicPr>
            <p:cNvPr id="66" name="Picture 1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4770" y="3949085"/>
              <a:ext cx="1900237" cy="4992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7"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33470" y="3473070"/>
              <a:ext cx="1824037" cy="7691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8" name="Group 67"/>
            <p:cNvGrpSpPr/>
            <p:nvPr/>
          </p:nvGrpSpPr>
          <p:grpSpPr>
            <a:xfrm>
              <a:off x="4504770" y="2971800"/>
              <a:ext cx="1900237" cy="3200400"/>
              <a:chOff x="5991100" y="1676400"/>
              <a:chExt cx="1900237" cy="3200400"/>
            </a:xfrm>
          </p:grpSpPr>
          <p:sp>
            <p:nvSpPr>
              <p:cNvPr id="69" name="Rectangle 68"/>
              <p:cNvSpPr/>
              <p:nvPr/>
            </p:nvSpPr>
            <p:spPr>
              <a:xfrm>
                <a:off x="5991100" y="2057400"/>
                <a:ext cx="1900237" cy="281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rapezoid 69"/>
              <p:cNvSpPr/>
              <p:nvPr/>
            </p:nvSpPr>
            <p:spPr>
              <a:xfrm>
                <a:off x="5991100" y="1676400"/>
                <a:ext cx="1900237" cy="381000"/>
              </a:xfrm>
              <a:prstGeom prst="trapezoid">
                <a:avLst>
                  <a:gd name="adj" fmla="val 873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71" name="Picture 5" descr="E:\Users\Saqib Ilyas\Downloads\server_thum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7870" y="5361565"/>
            <a:ext cx="2162175" cy="742950"/>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5" descr="E:\Users\Saqib Ilyas\Downloads\server_thum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7870" y="5029200"/>
            <a:ext cx="2162175" cy="742950"/>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5" descr="E:\Users\Saqib Ilyas\Downloads\server_thum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7870" y="4689765"/>
            <a:ext cx="2162175" cy="742950"/>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5" descr="E:\Users\Saqib Ilyas\Downloads\server_thum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7870" y="4357255"/>
            <a:ext cx="2162175" cy="742950"/>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7" descr="http://12.130.207.110/-/media/Images/Products/DXS/3227P/DXS%203227P%20Fron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71600" y="3699597"/>
            <a:ext cx="2680855" cy="1507981"/>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1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61570" y="3949085"/>
            <a:ext cx="1900237" cy="4992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7"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0270" y="3473070"/>
            <a:ext cx="1824037" cy="7691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78" name="Group 77"/>
          <p:cNvGrpSpPr/>
          <p:nvPr/>
        </p:nvGrpSpPr>
        <p:grpSpPr>
          <a:xfrm>
            <a:off x="1761570" y="2971800"/>
            <a:ext cx="1900237" cy="3200400"/>
            <a:chOff x="5991100" y="1676400"/>
            <a:chExt cx="1900237" cy="3200400"/>
          </a:xfrm>
        </p:grpSpPr>
        <p:sp>
          <p:nvSpPr>
            <p:cNvPr id="79" name="Rectangle 78"/>
            <p:cNvSpPr/>
            <p:nvPr/>
          </p:nvSpPr>
          <p:spPr>
            <a:xfrm>
              <a:off x="5991100" y="2057400"/>
              <a:ext cx="1900237" cy="281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rapezoid 79"/>
            <p:cNvSpPr/>
            <p:nvPr/>
          </p:nvSpPr>
          <p:spPr>
            <a:xfrm>
              <a:off x="5991100" y="1676400"/>
              <a:ext cx="1900237" cy="381000"/>
            </a:xfrm>
            <a:prstGeom prst="trapezoid">
              <a:avLst>
                <a:gd name="adj" fmla="val 873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TextBox 52"/>
          <p:cNvSpPr txBox="1"/>
          <p:nvPr/>
        </p:nvSpPr>
        <p:spPr>
          <a:xfrm>
            <a:off x="3733800" y="4419600"/>
            <a:ext cx="716863" cy="769441"/>
          </a:xfrm>
          <a:prstGeom prst="rect">
            <a:avLst/>
          </a:prstGeom>
          <a:noFill/>
        </p:spPr>
        <p:txBody>
          <a:bodyPr wrap="none" rtlCol="0">
            <a:spAutoFit/>
          </a:bodyPr>
          <a:lstStyle/>
          <a:p>
            <a:r>
              <a:rPr lang="en-US" sz="4400" dirty="0" smtClean="0"/>
              <a:t>….</a:t>
            </a:r>
            <a:endParaRPr lang="en-US" sz="4400" dirty="0"/>
          </a:p>
        </p:txBody>
      </p:sp>
    </p:spTree>
    <p:extLst>
      <p:ext uri="{BB962C8B-B14F-4D97-AF65-F5344CB8AC3E}">
        <p14:creationId xmlns:p14="http://schemas.microsoft.com/office/powerpoint/2010/main" val="11121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pSp>
        <p:nvGrpSpPr>
          <p:cNvPr id="16" name="Group 15"/>
          <p:cNvGrpSpPr/>
          <p:nvPr/>
        </p:nvGrpSpPr>
        <p:grpSpPr>
          <a:xfrm>
            <a:off x="457200" y="5075685"/>
            <a:ext cx="457200" cy="1325115"/>
            <a:chOff x="1295400" y="4800600"/>
            <a:chExt cx="685800" cy="1447800"/>
          </a:xfrm>
        </p:grpSpPr>
        <p:sp>
          <p:nvSpPr>
            <p:cNvPr id="15" name="Rectangle 14"/>
            <p:cNvSpPr/>
            <p:nvPr/>
          </p:nvSpPr>
          <p:spPr>
            <a:xfrm>
              <a:off x="1295400" y="5181600"/>
              <a:ext cx="685800" cy="1066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rapezoid 8"/>
            <p:cNvSpPr/>
            <p:nvPr/>
          </p:nvSpPr>
          <p:spPr>
            <a:xfrm>
              <a:off x="1295400" y="4800600"/>
              <a:ext cx="685800" cy="381000"/>
            </a:xfrm>
            <a:prstGeom prst="trapezoid">
              <a:avLst>
                <a:gd name="adj" fmla="val 468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p:cNvGrpSpPr/>
          <p:nvPr/>
        </p:nvGrpSpPr>
        <p:grpSpPr>
          <a:xfrm>
            <a:off x="990600" y="5075685"/>
            <a:ext cx="457200" cy="1325115"/>
            <a:chOff x="1295400" y="4800600"/>
            <a:chExt cx="685800" cy="1447800"/>
          </a:xfrm>
        </p:grpSpPr>
        <p:sp>
          <p:nvSpPr>
            <p:cNvPr id="21" name="Rectangle 20"/>
            <p:cNvSpPr/>
            <p:nvPr/>
          </p:nvSpPr>
          <p:spPr>
            <a:xfrm>
              <a:off x="1295400" y="5181600"/>
              <a:ext cx="685800" cy="1066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rapezoid 21"/>
            <p:cNvSpPr/>
            <p:nvPr/>
          </p:nvSpPr>
          <p:spPr>
            <a:xfrm>
              <a:off x="1295400" y="4800600"/>
              <a:ext cx="685800" cy="381000"/>
            </a:xfrm>
            <a:prstGeom prst="trapezoid">
              <a:avLst>
                <a:gd name="adj" fmla="val 468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p:cNvGrpSpPr/>
          <p:nvPr/>
        </p:nvGrpSpPr>
        <p:grpSpPr>
          <a:xfrm>
            <a:off x="1940625" y="5061507"/>
            <a:ext cx="457200" cy="1325115"/>
            <a:chOff x="1295400" y="4800600"/>
            <a:chExt cx="685800" cy="1447800"/>
          </a:xfrm>
        </p:grpSpPr>
        <p:sp>
          <p:nvSpPr>
            <p:cNvPr id="27" name="Rectangle 26"/>
            <p:cNvSpPr/>
            <p:nvPr/>
          </p:nvSpPr>
          <p:spPr>
            <a:xfrm>
              <a:off x="1295400" y="5181600"/>
              <a:ext cx="685800" cy="1066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rapezoid 27"/>
            <p:cNvSpPr/>
            <p:nvPr/>
          </p:nvSpPr>
          <p:spPr>
            <a:xfrm>
              <a:off x="1295400" y="4800600"/>
              <a:ext cx="685800" cy="381000"/>
            </a:xfrm>
            <a:prstGeom prst="trapezoid">
              <a:avLst>
                <a:gd name="adj" fmla="val 468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TextBox 31"/>
          <p:cNvSpPr txBox="1"/>
          <p:nvPr/>
        </p:nvSpPr>
        <p:spPr>
          <a:xfrm>
            <a:off x="1447800" y="5464314"/>
            <a:ext cx="538930" cy="707886"/>
          </a:xfrm>
          <a:prstGeom prst="rect">
            <a:avLst/>
          </a:prstGeom>
          <a:noFill/>
        </p:spPr>
        <p:txBody>
          <a:bodyPr wrap="none" rtlCol="0">
            <a:spAutoFit/>
          </a:bodyPr>
          <a:lstStyle/>
          <a:p>
            <a:r>
              <a:rPr lang="en-US" sz="4000" dirty="0" smtClean="0"/>
              <a:t>…</a:t>
            </a:r>
            <a:endParaRPr lang="en-US" sz="4000" dirty="0"/>
          </a:p>
        </p:txBody>
      </p:sp>
      <p:pic>
        <p:nvPicPr>
          <p:cNvPr id="2050" name="Picture 2" descr="http://www.americanteledata.com/images/2924gf.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0075" y="4488477"/>
            <a:ext cx="1685925" cy="388323"/>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Straight Connector 33"/>
          <p:cNvCxnSpPr>
            <a:endCxn id="9" idx="0"/>
          </p:cNvCxnSpPr>
          <p:nvPr/>
        </p:nvCxnSpPr>
        <p:spPr>
          <a:xfrm flipH="1">
            <a:off x="685800" y="4800600"/>
            <a:ext cx="533400" cy="275085"/>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7" name="Straight Connector 36"/>
          <p:cNvCxnSpPr>
            <a:endCxn id="22" idx="0"/>
          </p:cNvCxnSpPr>
          <p:nvPr/>
        </p:nvCxnSpPr>
        <p:spPr>
          <a:xfrm flipH="1">
            <a:off x="1219200" y="4815457"/>
            <a:ext cx="184253" cy="260228"/>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8" name="Straight Connector 37"/>
          <p:cNvCxnSpPr>
            <a:endCxn id="28" idx="0"/>
          </p:cNvCxnSpPr>
          <p:nvPr/>
        </p:nvCxnSpPr>
        <p:spPr>
          <a:xfrm>
            <a:off x="1905000" y="4786422"/>
            <a:ext cx="264225" cy="275085"/>
          </a:xfrm>
          <a:prstGeom prst="line">
            <a:avLst/>
          </a:prstGeom>
          <a:ln w="31750"/>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3124200" y="5083008"/>
            <a:ext cx="457200" cy="1325115"/>
            <a:chOff x="1295400" y="4800600"/>
            <a:chExt cx="685800" cy="1447800"/>
          </a:xfrm>
        </p:grpSpPr>
        <p:sp>
          <p:nvSpPr>
            <p:cNvPr id="42" name="Rectangle 41"/>
            <p:cNvSpPr/>
            <p:nvPr/>
          </p:nvSpPr>
          <p:spPr>
            <a:xfrm>
              <a:off x="1295400" y="5181600"/>
              <a:ext cx="685800" cy="1066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rapezoid 42"/>
            <p:cNvSpPr/>
            <p:nvPr/>
          </p:nvSpPr>
          <p:spPr>
            <a:xfrm>
              <a:off x="1295400" y="4800600"/>
              <a:ext cx="685800" cy="381000"/>
            </a:xfrm>
            <a:prstGeom prst="trapezoid">
              <a:avLst>
                <a:gd name="adj" fmla="val 468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p:cNvGrpSpPr/>
          <p:nvPr/>
        </p:nvGrpSpPr>
        <p:grpSpPr>
          <a:xfrm>
            <a:off x="3657600" y="5083008"/>
            <a:ext cx="457200" cy="1325115"/>
            <a:chOff x="1295400" y="4800600"/>
            <a:chExt cx="685800" cy="1447800"/>
          </a:xfrm>
        </p:grpSpPr>
        <p:sp>
          <p:nvSpPr>
            <p:cNvPr id="45" name="Rectangle 44"/>
            <p:cNvSpPr/>
            <p:nvPr/>
          </p:nvSpPr>
          <p:spPr>
            <a:xfrm>
              <a:off x="1295400" y="5181600"/>
              <a:ext cx="685800" cy="1066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apezoid 45"/>
            <p:cNvSpPr/>
            <p:nvPr/>
          </p:nvSpPr>
          <p:spPr>
            <a:xfrm>
              <a:off x="1295400" y="4800600"/>
              <a:ext cx="685800" cy="381000"/>
            </a:xfrm>
            <a:prstGeom prst="trapezoid">
              <a:avLst>
                <a:gd name="adj" fmla="val 468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p:cNvGrpSpPr/>
          <p:nvPr/>
        </p:nvGrpSpPr>
        <p:grpSpPr>
          <a:xfrm>
            <a:off x="4607625" y="5068830"/>
            <a:ext cx="457200" cy="1325115"/>
            <a:chOff x="1295400" y="4800600"/>
            <a:chExt cx="685800" cy="1447800"/>
          </a:xfrm>
        </p:grpSpPr>
        <p:sp>
          <p:nvSpPr>
            <p:cNvPr id="48" name="Rectangle 47"/>
            <p:cNvSpPr/>
            <p:nvPr/>
          </p:nvSpPr>
          <p:spPr>
            <a:xfrm>
              <a:off x="1295400" y="5181600"/>
              <a:ext cx="685800" cy="1066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rapezoid 48"/>
            <p:cNvSpPr/>
            <p:nvPr/>
          </p:nvSpPr>
          <p:spPr>
            <a:xfrm>
              <a:off x="1295400" y="4800600"/>
              <a:ext cx="685800" cy="381000"/>
            </a:xfrm>
            <a:prstGeom prst="trapezoid">
              <a:avLst>
                <a:gd name="adj" fmla="val 468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TextBox 49"/>
          <p:cNvSpPr txBox="1"/>
          <p:nvPr/>
        </p:nvSpPr>
        <p:spPr>
          <a:xfrm>
            <a:off x="4114800" y="5471637"/>
            <a:ext cx="538930" cy="707886"/>
          </a:xfrm>
          <a:prstGeom prst="rect">
            <a:avLst/>
          </a:prstGeom>
          <a:noFill/>
        </p:spPr>
        <p:txBody>
          <a:bodyPr wrap="none" rtlCol="0">
            <a:spAutoFit/>
          </a:bodyPr>
          <a:lstStyle/>
          <a:p>
            <a:r>
              <a:rPr lang="en-US" sz="4000" dirty="0" smtClean="0"/>
              <a:t>…</a:t>
            </a:r>
            <a:endParaRPr lang="en-US" sz="4000" dirty="0"/>
          </a:p>
        </p:txBody>
      </p:sp>
      <p:pic>
        <p:nvPicPr>
          <p:cNvPr id="51" name="Picture 2" descr="http://www.americanteledata.com/images/2924gf.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67075" y="4495800"/>
            <a:ext cx="1685925" cy="388323"/>
          </a:xfrm>
          <a:prstGeom prst="rect">
            <a:avLst/>
          </a:prstGeom>
          <a:noFill/>
          <a:extLst>
            <a:ext uri="{909E8E84-426E-40DD-AFC4-6F175D3DCCD1}">
              <a14:hiddenFill xmlns:a14="http://schemas.microsoft.com/office/drawing/2010/main">
                <a:solidFill>
                  <a:srgbClr val="FFFFFF"/>
                </a:solidFill>
              </a14:hiddenFill>
            </a:ext>
          </a:extLst>
        </p:spPr>
      </p:pic>
      <p:cxnSp>
        <p:nvCxnSpPr>
          <p:cNvPr id="52" name="Straight Connector 51"/>
          <p:cNvCxnSpPr>
            <a:endCxn id="43" idx="0"/>
          </p:cNvCxnSpPr>
          <p:nvPr/>
        </p:nvCxnSpPr>
        <p:spPr>
          <a:xfrm flipH="1">
            <a:off x="3352800" y="4807923"/>
            <a:ext cx="533400" cy="275085"/>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3" name="Straight Connector 52"/>
          <p:cNvCxnSpPr>
            <a:endCxn id="46" idx="0"/>
          </p:cNvCxnSpPr>
          <p:nvPr/>
        </p:nvCxnSpPr>
        <p:spPr>
          <a:xfrm flipH="1">
            <a:off x="3886200" y="4822780"/>
            <a:ext cx="184253" cy="260228"/>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4" name="Straight Connector 53"/>
          <p:cNvCxnSpPr>
            <a:endCxn id="49" idx="0"/>
          </p:cNvCxnSpPr>
          <p:nvPr/>
        </p:nvCxnSpPr>
        <p:spPr>
          <a:xfrm>
            <a:off x="4572000" y="4793745"/>
            <a:ext cx="264225" cy="275085"/>
          </a:xfrm>
          <a:prstGeom prst="line">
            <a:avLst/>
          </a:prstGeom>
          <a:ln w="31750"/>
        </p:spPr>
        <p:style>
          <a:lnRef idx="1">
            <a:schemeClr val="accent1"/>
          </a:lnRef>
          <a:fillRef idx="0">
            <a:schemeClr val="accent1"/>
          </a:fillRef>
          <a:effectRef idx="0">
            <a:schemeClr val="accent1"/>
          </a:effectRef>
          <a:fontRef idx="minor">
            <a:schemeClr val="tx1"/>
          </a:fontRef>
        </p:style>
      </p:cxnSp>
      <p:grpSp>
        <p:nvGrpSpPr>
          <p:cNvPr id="55" name="Group 54"/>
          <p:cNvGrpSpPr/>
          <p:nvPr/>
        </p:nvGrpSpPr>
        <p:grpSpPr>
          <a:xfrm>
            <a:off x="6477000" y="5078058"/>
            <a:ext cx="457200" cy="1325115"/>
            <a:chOff x="1295400" y="4800600"/>
            <a:chExt cx="685800" cy="1447800"/>
          </a:xfrm>
        </p:grpSpPr>
        <p:sp>
          <p:nvSpPr>
            <p:cNvPr id="56" name="Rectangle 55"/>
            <p:cNvSpPr/>
            <p:nvPr/>
          </p:nvSpPr>
          <p:spPr>
            <a:xfrm>
              <a:off x="1295400" y="5181600"/>
              <a:ext cx="685800" cy="1066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rapezoid 56"/>
            <p:cNvSpPr/>
            <p:nvPr/>
          </p:nvSpPr>
          <p:spPr>
            <a:xfrm>
              <a:off x="1295400" y="4800600"/>
              <a:ext cx="685800" cy="381000"/>
            </a:xfrm>
            <a:prstGeom prst="trapezoid">
              <a:avLst>
                <a:gd name="adj" fmla="val 468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p:cNvGrpSpPr/>
          <p:nvPr/>
        </p:nvGrpSpPr>
        <p:grpSpPr>
          <a:xfrm>
            <a:off x="7010400" y="5078058"/>
            <a:ext cx="457200" cy="1325115"/>
            <a:chOff x="1295400" y="4800600"/>
            <a:chExt cx="685800" cy="1447800"/>
          </a:xfrm>
        </p:grpSpPr>
        <p:sp>
          <p:nvSpPr>
            <p:cNvPr id="59" name="Rectangle 58"/>
            <p:cNvSpPr/>
            <p:nvPr/>
          </p:nvSpPr>
          <p:spPr>
            <a:xfrm>
              <a:off x="1295400" y="5181600"/>
              <a:ext cx="685800" cy="1066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rapezoid 59"/>
            <p:cNvSpPr/>
            <p:nvPr/>
          </p:nvSpPr>
          <p:spPr>
            <a:xfrm>
              <a:off x="1295400" y="4800600"/>
              <a:ext cx="685800" cy="381000"/>
            </a:xfrm>
            <a:prstGeom prst="trapezoid">
              <a:avLst>
                <a:gd name="adj" fmla="val 468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p:cNvGrpSpPr/>
          <p:nvPr/>
        </p:nvGrpSpPr>
        <p:grpSpPr>
          <a:xfrm>
            <a:off x="7960425" y="5063880"/>
            <a:ext cx="457200" cy="1325115"/>
            <a:chOff x="1295400" y="4800600"/>
            <a:chExt cx="685800" cy="1447800"/>
          </a:xfrm>
        </p:grpSpPr>
        <p:sp>
          <p:nvSpPr>
            <p:cNvPr id="62" name="Rectangle 61"/>
            <p:cNvSpPr/>
            <p:nvPr/>
          </p:nvSpPr>
          <p:spPr>
            <a:xfrm>
              <a:off x="1295400" y="5181600"/>
              <a:ext cx="685800" cy="1066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rapezoid 62"/>
            <p:cNvSpPr/>
            <p:nvPr/>
          </p:nvSpPr>
          <p:spPr>
            <a:xfrm>
              <a:off x="1295400" y="4800600"/>
              <a:ext cx="685800" cy="381000"/>
            </a:xfrm>
            <a:prstGeom prst="trapezoid">
              <a:avLst>
                <a:gd name="adj" fmla="val 468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TextBox 63"/>
          <p:cNvSpPr txBox="1"/>
          <p:nvPr/>
        </p:nvSpPr>
        <p:spPr>
          <a:xfrm>
            <a:off x="7467600" y="5466687"/>
            <a:ext cx="538930" cy="707886"/>
          </a:xfrm>
          <a:prstGeom prst="rect">
            <a:avLst/>
          </a:prstGeom>
          <a:noFill/>
        </p:spPr>
        <p:txBody>
          <a:bodyPr wrap="none" rtlCol="0">
            <a:spAutoFit/>
          </a:bodyPr>
          <a:lstStyle/>
          <a:p>
            <a:r>
              <a:rPr lang="en-US" sz="4000" dirty="0" smtClean="0"/>
              <a:t>…</a:t>
            </a:r>
            <a:endParaRPr lang="en-US" sz="4000" dirty="0"/>
          </a:p>
        </p:txBody>
      </p:sp>
      <p:pic>
        <p:nvPicPr>
          <p:cNvPr id="65" name="Picture 2" descr="http://www.americanteledata.com/images/2924gf.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19875" y="4490850"/>
            <a:ext cx="1685925" cy="388323"/>
          </a:xfrm>
          <a:prstGeom prst="rect">
            <a:avLst/>
          </a:prstGeom>
          <a:noFill/>
          <a:extLst>
            <a:ext uri="{909E8E84-426E-40DD-AFC4-6F175D3DCCD1}">
              <a14:hiddenFill xmlns:a14="http://schemas.microsoft.com/office/drawing/2010/main">
                <a:solidFill>
                  <a:srgbClr val="FFFFFF"/>
                </a:solidFill>
              </a14:hiddenFill>
            </a:ext>
          </a:extLst>
        </p:spPr>
      </p:pic>
      <p:cxnSp>
        <p:nvCxnSpPr>
          <p:cNvPr id="66" name="Straight Connector 65"/>
          <p:cNvCxnSpPr>
            <a:endCxn id="57" idx="0"/>
          </p:cNvCxnSpPr>
          <p:nvPr/>
        </p:nvCxnSpPr>
        <p:spPr>
          <a:xfrm flipH="1">
            <a:off x="6705600" y="4802973"/>
            <a:ext cx="533400" cy="275085"/>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67" name="Straight Connector 66"/>
          <p:cNvCxnSpPr>
            <a:endCxn id="60" idx="0"/>
          </p:cNvCxnSpPr>
          <p:nvPr/>
        </p:nvCxnSpPr>
        <p:spPr>
          <a:xfrm flipH="1">
            <a:off x="7239000" y="4817830"/>
            <a:ext cx="184253" cy="260228"/>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63" idx="0"/>
          </p:cNvCxnSpPr>
          <p:nvPr/>
        </p:nvCxnSpPr>
        <p:spPr>
          <a:xfrm>
            <a:off x="7924800" y="4788795"/>
            <a:ext cx="264225" cy="275085"/>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562600" y="5083314"/>
            <a:ext cx="538930" cy="707886"/>
          </a:xfrm>
          <a:prstGeom prst="rect">
            <a:avLst/>
          </a:prstGeom>
          <a:noFill/>
        </p:spPr>
        <p:txBody>
          <a:bodyPr wrap="none" rtlCol="0">
            <a:spAutoFit/>
          </a:bodyPr>
          <a:lstStyle/>
          <a:p>
            <a:r>
              <a:rPr lang="en-US" sz="4000" dirty="0" smtClean="0"/>
              <a:t>…</a:t>
            </a:r>
            <a:endParaRPr lang="en-US" sz="4000" dirty="0"/>
          </a:p>
        </p:txBody>
      </p:sp>
      <p:sp>
        <p:nvSpPr>
          <p:cNvPr id="2048" name="Rectangle 2047"/>
          <p:cNvSpPr/>
          <p:nvPr/>
        </p:nvSpPr>
        <p:spPr>
          <a:xfrm>
            <a:off x="304800" y="4343400"/>
            <a:ext cx="2286000" cy="22098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2931225" y="4343400"/>
            <a:ext cx="2286000" cy="22098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6300850" y="4343400"/>
            <a:ext cx="2286000" cy="22098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http://www.edge-core.com/temp/ImagePreview/838/AS4600-54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834" y="2971801"/>
            <a:ext cx="2860766" cy="685800"/>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4" descr="http://www.edge-core.com/temp/ImagePreview/838/AS4600-54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1047" y="2971800"/>
            <a:ext cx="2860766" cy="685800"/>
          </a:xfrm>
          <a:prstGeom prst="rect">
            <a:avLst/>
          </a:prstGeom>
          <a:noFill/>
          <a:extLst>
            <a:ext uri="{909E8E84-426E-40DD-AFC4-6F175D3DCCD1}">
              <a14:hiddenFill xmlns:a14="http://schemas.microsoft.com/office/drawing/2010/main">
                <a:solidFill>
                  <a:srgbClr val="FFFFFF"/>
                </a:solidFill>
              </a14:hiddenFill>
            </a:ext>
          </a:extLst>
        </p:spPr>
      </p:pic>
      <p:cxnSp>
        <p:nvCxnSpPr>
          <p:cNvPr id="2051" name="Straight Connector 2050"/>
          <p:cNvCxnSpPr>
            <a:endCxn id="2050" idx="0"/>
          </p:cNvCxnSpPr>
          <p:nvPr/>
        </p:nvCxnSpPr>
        <p:spPr>
          <a:xfrm flipH="1">
            <a:off x="1443038" y="3467101"/>
            <a:ext cx="543692" cy="102137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054" name="Straight Connector 2053"/>
          <p:cNvCxnSpPr/>
          <p:nvPr/>
        </p:nvCxnSpPr>
        <p:spPr>
          <a:xfrm>
            <a:off x="2169225" y="3467101"/>
            <a:ext cx="1640775" cy="1028699"/>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059" name="Straight Connector 2058"/>
          <p:cNvCxnSpPr/>
          <p:nvPr/>
        </p:nvCxnSpPr>
        <p:spPr>
          <a:xfrm>
            <a:off x="6934200" y="3467101"/>
            <a:ext cx="609600" cy="1028699"/>
          </a:xfrm>
          <a:prstGeom prst="line">
            <a:avLst/>
          </a:prstGeom>
          <a:ln w="31750"/>
        </p:spPr>
        <p:style>
          <a:lnRef idx="1">
            <a:schemeClr val="accent1"/>
          </a:lnRef>
          <a:fillRef idx="0">
            <a:schemeClr val="accent1"/>
          </a:fillRef>
          <a:effectRef idx="0">
            <a:schemeClr val="accent1"/>
          </a:effectRef>
          <a:fontRef idx="minor">
            <a:schemeClr val="tx1"/>
          </a:fontRef>
        </p:style>
      </p:cxnSp>
      <p:pic>
        <p:nvPicPr>
          <p:cNvPr id="2061" name="Picture 6" descr="http://orm-chimera-prod.s3.amazonaws.com/1234000001633/images/jsec_0224.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32545" y="304800"/>
            <a:ext cx="2678910" cy="2323583"/>
          </a:xfrm>
          <a:prstGeom prst="rect">
            <a:avLst/>
          </a:prstGeom>
          <a:noFill/>
          <a:extLst>
            <a:ext uri="{909E8E84-426E-40DD-AFC4-6F175D3DCCD1}">
              <a14:hiddenFill xmlns:a14="http://schemas.microsoft.com/office/drawing/2010/main">
                <a:solidFill>
                  <a:srgbClr val="FFFFFF"/>
                </a:solidFill>
              </a14:hiddenFill>
            </a:ext>
          </a:extLst>
        </p:spPr>
      </p:pic>
      <p:cxnSp>
        <p:nvCxnSpPr>
          <p:cNvPr id="2063" name="Straight Connector 2062"/>
          <p:cNvCxnSpPr/>
          <p:nvPr/>
        </p:nvCxnSpPr>
        <p:spPr>
          <a:xfrm flipH="1">
            <a:off x="2286000" y="2362200"/>
            <a:ext cx="1784453" cy="8763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065" name="Straight Connector 2064"/>
          <p:cNvCxnSpPr/>
          <p:nvPr/>
        </p:nvCxnSpPr>
        <p:spPr>
          <a:xfrm>
            <a:off x="5217225" y="2362200"/>
            <a:ext cx="1488375" cy="876300"/>
          </a:xfrm>
          <a:prstGeom prst="line">
            <a:avLst/>
          </a:prstGeom>
          <a:ln w="317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29389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6025</TotalTime>
  <Words>5094</Words>
  <Application>Microsoft Office PowerPoint</Application>
  <PresentationFormat>On-screen Show (4:3)</PresentationFormat>
  <Paragraphs>350</Paragraphs>
  <Slides>48</Slides>
  <Notes>29</Notes>
  <HiddenSlides>0</HiddenSlides>
  <MMClips>0</MMClips>
  <ScaleCrop>false</ScaleCrop>
  <HeadingPairs>
    <vt:vector size="4" baseType="variant">
      <vt:variant>
        <vt:lpstr>Theme</vt:lpstr>
      </vt:variant>
      <vt:variant>
        <vt:i4>2</vt:i4>
      </vt:variant>
      <vt:variant>
        <vt:lpstr>Slide Titles</vt:lpstr>
      </vt:variant>
      <vt:variant>
        <vt:i4>48</vt:i4>
      </vt:variant>
    </vt:vector>
  </HeadingPairs>
  <TitlesOfParts>
    <vt:vector size="50" baseType="lpstr">
      <vt:lpstr>Office Theme</vt:lpstr>
      <vt:lpstr>1_Office Theme</vt:lpstr>
      <vt:lpstr>RED-BL</vt:lpstr>
      <vt:lpstr>Overview</vt:lpstr>
      <vt:lpstr>Introduction</vt:lpstr>
      <vt:lpstr>Different types of networks</vt:lpstr>
      <vt:lpstr>Some similarities</vt:lpstr>
      <vt:lpstr>The capital cost</vt:lpstr>
      <vt:lpstr>The operations cost</vt:lpstr>
      <vt:lpstr>Case study I</vt:lpstr>
      <vt:lpstr>PowerPoint Presentation</vt:lpstr>
      <vt:lpstr>Data center operations cost breakup</vt:lpstr>
      <vt:lpstr>Data center power consumption model</vt:lpstr>
      <vt:lpstr>Data center workload</vt:lpstr>
      <vt:lpstr>Cellular Network – Major Components</vt:lpstr>
      <vt:lpstr>BTS components</vt:lpstr>
      <vt:lpstr>BTS Power consumption model</vt:lpstr>
      <vt:lpstr>Traffic (Workload)</vt:lpstr>
      <vt:lpstr>Typical BTS Configuration</vt:lpstr>
      <vt:lpstr>Commonalities</vt:lpstr>
      <vt:lpstr>Lowering electricity cost</vt:lpstr>
      <vt:lpstr>Lowering electricity usage</vt:lpstr>
      <vt:lpstr>Using cheaper electricity</vt:lpstr>
      <vt:lpstr>Lack of energy proportionality</vt:lpstr>
      <vt:lpstr>Desirable</vt:lpstr>
      <vt:lpstr>Resource pruning</vt:lpstr>
      <vt:lpstr>A better strategy</vt:lpstr>
      <vt:lpstr>Problem formulation</vt:lpstr>
      <vt:lpstr>Constraints</vt:lpstr>
      <vt:lpstr>Mathematical model – State cost</vt:lpstr>
      <vt:lpstr>Mathematical model – State cost</vt:lpstr>
      <vt:lpstr>Transition costs</vt:lpstr>
      <vt:lpstr>Case study I Data centers: WR and RP</vt:lpstr>
      <vt:lpstr>Elastic vs inelastic load</vt:lpstr>
      <vt:lpstr>Data centers from this thesis’ lens</vt:lpstr>
      <vt:lpstr>Experimental Setup</vt:lpstr>
      <vt:lpstr>Algorithms</vt:lpstr>
      <vt:lpstr>Cost savings vs extent of over-provisioning</vt:lpstr>
      <vt:lpstr>Electricity cost vs transition cost</vt:lpstr>
      <vt:lpstr>Granular (de)activation</vt:lpstr>
      <vt:lpstr>Cost vs workload prediction error</vt:lpstr>
      <vt:lpstr>Conclusions – Case Study I</vt:lpstr>
      <vt:lpstr>Case Study II</vt:lpstr>
      <vt:lpstr>Prior work</vt:lpstr>
      <vt:lpstr>Motivating Example</vt:lpstr>
      <vt:lpstr>Alternate Serving BTSs</vt:lpstr>
      <vt:lpstr>A randomized algorithm</vt:lpstr>
      <vt:lpstr>Experimental setup</vt:lpstr>
      <vt:lpstr>Results: Power-Saving Feature Only</vt:lpstr>
      <vt:lpstr>Results: Power-Saving + handoff Absolute energy savings</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RED-BL</dc:title>
  <dc:creator>ismail - [2010]</dc:creator>
  <cp:lastModifiedBy>ismail - [2010]</cp:lastModifiedBy>
  <cp:revision>209</cp:revision>
  <dcterms:created xsi:type="dcterms:W3CDTF">2015-09-30T14:57:21Z</dcterms:created>
  <dcterms:modified xsi:type="dcterms:W3CDTF">2015-10-06T17:31:04Z</dcterms:modified>
</cp:coreProperties>
</file>