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70" r:id="rId6"/>
    <p:sldId id="264" r:id="rId7"/>
    <p:sldId id="271" r:id="rId8"/>
    <p:sldId id="261" r:id="rId9"/>
    <p:sldId id="266" r:id="rId10"/>
    <p:sldId id="260" r:id="rId11"/>
    <p:sldId id="269" r:id="rId12"/>
    <p:sldId id="258" r:id="rId13"/>
    <p:sldId id="267" r:id="rId14"/>
    <p:sldId id="265" r:id="rId15"/>
    <p:sldId id="26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15-Jun-23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T</a:t>
            </a:r>
            <a:r>
              <a:rPr lang="tr-TR" sz="5400" dirty="0"/>
              <a:t>RAFO MERKEZİ EMÜLATÖRÜ</a:t>
            </a: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tr-TR" dirty="0"/>
              <a:t>Sude ÇAKIR</a:t>
            </a:r>
            <a:br>
              <a:rPr lang="en-US" dirty="0"/>
            </a:br>
            <a:r>
              <a:rPr lang="tr-TR" dirty="0"/>
              <a:t>Mehmet ŞARBAK </a:t>
            </a:r>
            <a:endParaRPr lang="en-US" dirty="0"/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Projemizde</a:t>
            </a:r>
            <a:r>
              <a:rPr lang="en-US" sz="2000" dirty="0"/>
              <a:t> </a:t>
            </a:r>
            <a:r>
              <a:rPr lang="en-US" sz="2000" dirty="0" err="1"/>
              <a:t>kullanmış</a:t>
            </a:r>
            <a:r>
              <a:rPr lang="en-US" sz="2000" dirty="0"/>
              <a:t> </a:t>
            </a:r>
            <a:r>
              <a:rPr lang="en-US" sz="2000" dirty="0" err="1"/>
              <a:t>oldugumuz</a:t>
            </a:r>
            <a:r>
              <a:rPr lang="en-US" sz="2000" dirty="0"/>
              <a:t> veri </a:t>
            </a:r>
            <a:r>
              <a:rPr lang="en-US" sz="2000" dirty="0" err="1"/>
              <a:t>tabanı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Firebase </a:t>
            </a:r>
            <a:r>
              <a:rPr lang="en-US" sz="2000" dirty="0" err="1"/>
              <a:t>kullanıcı</a:t>
            </a:r>
            <a:r>
              <a:rPr lang="en-US" sz="2000" dirty="0"/>
              <a:t> </a:t>
            </a:r>
            <a:r>
              <a:rPr lang="en-US" sz="2000" dirty="0" err="1"/>
              <a:t>arayüzün</a:t>
            </a:r>
            <a:r>
              <a:rPr lang="en-US" sz="2000" dirty="0"/>
              <a:t> </a:t>
            </a:r>
            <a:r>
              <a:rPr lang="en-US" sz="2000" dirty="0" err="1"/>
              <a:t>kolaylığı</a:t>
            </a:r>
            <a:r>
              <a:rPr lang="en-US" sz="2000" dirty="0"/>
              <a:t> </a:t>
            </a:r>
            <a:r>
              <a:rPr lang="en-US" sz="2000" dirty="0" err="1"/>
              <a:t>sebebiyle</a:t>
            </a:r>
            <a:r>
              <a:rPr lang="en-US" sz="2000" dirty="0"/>
              <a:t> tercih </a:t>
            </a:r>
            <a:r>
              <a:rPr lang="en-US" sz="2000" dirty="0" err="1"/>
              <a:t>sebebi</a:t>
            </a:r>
            <a:r>
              <a:rPr lang="en-US" sz="2000" dirty="0"/>
              <a:t> oldu.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Manuel ve </a:t>
            </a:r>
            <a:r>
              <a:rPr lang="en-US" sz="2000" dirty="0" err="1"/>
              <a:t>Otomatik</a:t>
            </a:r>
            <a:r>
              <a:rPr lang="en-US" sz="2000" dirty="0"/>
              <a:t> </a:t>
            </a:r>
            <a:r>
              <a:rPr lang="en-US" sz="2000" dirty="0" err="1"/>
              <a:t>modlara</a:t>
            </a:r>
            <a:r>
              <a:rPr lang="en-US" sz="2000" dirty="0"/>
              <a:t> göre </a:t>
            </a:r>
            <a:r>
              <a:rPr lang="en-US" sz="2000" dirty="0" err="1"/>
              <a:t>Ayırıcı</a:t>
            </a:r>
            <a:r>
              <a:rPr lang="en-US" sz="2000" dirty="0"/>
              <a:t> 1 ve </a:t>
            </a:r>
            <a:r>
              <a:rPr lang="en-US" sz="2000" dirty="0" err="1"/>
              <a:t>Ayırıcı</a:t>
            </a:r>
            <a:r>
              <a:rPr lang="en-US" sz="2000" dirty="0"/>
              <a:t> 2 </a:t>
            </a:r>
            <a:r>
              <a:rPr lang="en-US" sz="2000" dirty="0" err="1"/>
              <a:t>grubuna</a:t>
            </a:r>
            <a:r>
              <a:rPr lang="en-US" sz="2000" dirty="0"/>
              <a:t> </a:t>
            </a:r>
            <a:r>
              <a:rPr lang="en-US" sz="2000" dirty="0" err="1"/>
              <a:t>aç</a:t>
            </a:r>
            <a:r>
              <a:rPr lang="en-US" sz="2000" dirty="0"/>
              <a:t> kapa </a:t>
            </a:r>
            <a:r>
              <a:rPr lang="en-US" sz="2000" dirty="0" err="1"/>
              <a:t>kaydı</a:t>
            </a:r>
            <a:r>
              <a:rPr lang="en-US" sz="2000" dirty="0"/>
              <a:t> </a:t>
            </a:r>
            <a:r>
              <a:rPr lang="en-US" sz="2000" dirty="0" err="1"/>
              <a:t>girilmekte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804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Visual </a:t>
            </a:r>
            <a:r>
              <a:rPr lang="en-US" dirty="0" err="1"/>
              <a:t>studıo</a:t>
            </a:r>
            <a:endParaRPr lang="en-US" dirty="0"/>
          </a:p>
        </p:txBody>
      </p:sp>
      <p:pic>
        <p:nvPicPr>
          <p:cNvPr id="3" name="Resim 1" descr="metin, ekran görüntüsü, yazılım, bilgisayar içeren bir resim&#10;&#10;Açıklama otomatik olarak oluşturuldu">
            <a:extLst>
              <a:ext uri="{FF2B5EF4-FFF2-40B4-BE49-F238E27FC236}">
                <a16:creationId xmlns:a16="http://schemas.microsoft.com/office/drawing/2014/main" id="{9A366050-61F9-0DC4-C9CF-16C255B5E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06" y="2166151"/>
            <a:ext cx="8779194" cy="46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20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masaüstü </a:t>
            </a:r>
            <a:r>
              <a:rPr lang="en-US" dirty="0" err="1"/>
              <a:t>uygulamamız</a:t>
            </a:r>
            <a:endParaRPr lang="en-US" dirty="0"/>
          </a:p>
        </p:txBody>
      </p:sp>
      <p:pic>
        <p:nvPicPr>
          <p:cNvPr id="6" name="Resim 1" descr="ekran görüntüsü, dikdörtgen, gökyüzü, paralel içeren bir resim&#10;&#10;Açıklama otomatik olarak oluşturuldu">
            <a:extLst>
              <a:ext uri="{FF2B5EF4-FFF2-40B4-BE49-F238E27FC236}">
                <a16:creationId xmlns:a16="http://schemas.microsoft.com/office/drawing/2014/main" id="{F9D39619-C3D3-F027-58FD-D765FDBAF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92" y="1791140"/>
            <a:ext cx="7434070" cy="49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3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Visual Studio </a:t>
            </a:r>
            <a:r>
              <a:rPr lang="en-US" sz="2000" dirty="0" err="1"/>
              <a:t>üzerinden</a:t>
            </a:r>
            <a:r>
              <a:rPr lang="en-US" sz="2000" dirty="0"/>
              <a:t> Windows Form uygulaması </a:t>
            </a:r>
            <a:r>
              <a:rPr lang="en-US" sz="2000" dirty="0" err="1"/>
              <a:t>yazıldı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Yazılan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uygulama </a:t>
            </a:r>
            <a:r>
              <a:rPr lang="en-US" sz="2000" dirty="0" err="1"/>
              <a:t>üzerinden</a:t>
            </a:r>
            <a:r>
              <a:rPr lang="en-US" sz="2000" dirty="0"/>
              <a:t> </a:t>
            </a:r>
            <a:r>
              <a:rPr lang="en-US" sz="2000" dirty="0" err="1"/>
              <a:t>projemiz</a:t>
            </a:r>
            <a:r>
              <a:rPr lang="en-US" sz="2000" dirty="0"/>
              <a:t> farklı Kullanım </a:t>
            </a:r>
            <a:r>
              <a:rPr lang="en-US" sz="2000" dirty="0" err="1"/>
              <a:t>modları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maket</a:t>
            </a:r>
            <a:r>
              <a:rPr lang="en-US" sz="2000" dirty="0"/>
              <a:t> </a:t>
            </a:r>
            <a:r>
              <a:rPr lang="en-US" sz="2000" dirty="0" err="1"/>
              <a:t>temsili</a:t>
            </a:r>
            <a:r>
              <a:rPr lang="en-US" sz="2000" dirty="0"/>
              <a:t> </a:t>
            </a:r>
            <a:r>
              <a:rPr lang="en-US" sz="2000" dirty="0" err="1"/>
              <a:t>üzerinden</a:t>
            </a:r>
            <a:r>
              <a:rPr lang="en-US" sz="2000" dirty="0"/>
              <a:t> kontrol </a:t>
            </a:r>
            <a:r>
              <a:rPr lang="en-US" sz="2000" dirty="0" err="1"/>
              <a:t>edilmekte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314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Ayırıcılar</a:t>
            </a:r>
            <a:r>
              <a:rPr lang="en-US" sz="2000" dirty="0"/>
              <a:t>, </a:t>
            </a:r>
            <a:r>
              <a:rPr lang="en-US" sz="2000" dirty="0" err="1"/>
              <a:t>kesiciler</a:t>
            </a:r>
            <a:r>
              <a:rPr lang="en-US" sz="2000" dirty="0"/>
              <a:t> ve </a:t>
            </a:r>
            <a:r>
              <a:rPr lang="en-US" sz="2000" dirty="0" err="1"/>
              <a:t>diğer</a:t>
            </a:r>
            <a:r>
              <a:rPr lang="en-US" sz="2000" dirty="0"/>
              <a:t> </a:t>
            </a:r>
            <a:r>
              <a:rPr lang="en-US" sz="2000" dirty="0" err="1"/>
              <a:t>Trafo</a:t>
            </a:r>
            <a:r>
              <a:rPr lang="en-US" sz="2000" dirty="0"/>
              <a:t> </a:t>
            </a:r>
            <a:r>
              <a:rPr lang="en-US" sz="2000" dirty="0" err="1"/>
              <a:t>Merkezini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eden</a:t>
            </a:r>
            <a:r>
              <a:rPr lang="en-US" sz="2000" dirty="0"/>
              <a:t> </a:t>
            </a:r>
            <a:r>
              <a:rPr lang="en-US" sz="2000" dirty="0" err="1"/>
              <a:t>yapılar</a:t>
            </a:r>
            <a:r>
              <a:rPr lang="en-US" sz="2000" dirty="0"/>
              <a:t> 3D </a:t>
            </a:r>
            <a:r>
              <a:rPr lang="en-US" sz="2000" dirty="0" err="1"/>
              <a:t>modellendi</a:t>
            </a:r>
            <a:r>
              <a:rPr lang="en-US" sz="2000" dirty="0"/>
              <a:t> ve Baskı </a:t>
            </a:r>
            <a:r>
              <a:rPr lang="en-US" sz="2000" dirty="0" err="1"/>
              <a:t>alınarak</a:t>
            </a:r>
            <a:r>
              <a:rPr lang="en-US" sz="2000" dirty="0"/>
              <a:t> </a:t>
            </a:r>
            <a:r>
              <a:rPr lang="en-US" sz="2000" dirty="0" err="1"/>
              <a:t>makete</a:t>
            </a:r>
            <a:r>
              <a:rPr lang="en-US" sz="2000" dirty="0"/>
              <a:t> </a:t>
            </a:r>
            <a:r>
              <a:rPr lang="en-US" sz="2000" dirty="0" err="1"/>
              <a:t>yerlestirildi</a:t>
            </a:r>
            <a:r>
              <a:rPr lang="en-US" sz="20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5014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95" y="814739"/>
            <a:ext cx="2738968" cy="1474330"/>
          </a:xfrm>
        </p:spPr>
        <p:txBody>
          <a:bodyPr>
            <a:normAutofit/>
          </a:bodyPr>
          <a:lstStyle/>
          <a:p>
            <a:r>
              <a:rPr lang="en-US" dirty="0"/>
              <a:t>KESİCİLER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F215A-EF5F-D1CE-1DEE-5A99EF5E173D}"/>
              </a:ext>
            </a:extLst>
          </p:cNvPr>
          <p:cNvSpPr txBox="1"/>
          <p:nvPr/>
        </p:nvSpPr>
        <p:spPr>
          <a:xfrm>
            <a:off x="4691792" y="2289069"/>
            <a:ext cx="657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Trafo merkezlerinde kullanılan kesiciler, yüksek gerilim hatlarında meydana gelebilecek arızaların veya anormal durumların hızlı bir şekilde tespit edilerek, enerjinin kesilmesini sağlayan cihazlardır</a:t>
            </a:r>
            <a:endParaRPr lang="en-US" dirty="0"/>
          </a:p>
        </p:txBody>
      </p:sp>
      <p:pic>
        <p:nvPicPr>
          <p:cNvPr id="7" name="Resim 2" descr="YÜKSEK GERİLİM KESİCİLER | Astor A.Ş.">
            <a:extLst>
              <a:ext uri="{FF2B5EF4-FFF2-40B4-BE49-F238E27FC236}">
                <a16:creationId xmlns:a16="http://schemas.microsoft.com/office/drawing/2014/main" id="{A3A680A6-8DA4-37F0-5D0D-F1194371E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616" y="3805595"/>
            <a:ext cx="3947160" cy="2389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111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482" y="950804"/>
            <a:ext cx="2975381" cy="1474330"/>
          </a:xfrm>
        </p:spPr>
        <p:txBody>
          <a:bodyPr>
            <a:normAutofit/>
          </a:bodyPr>
          <a:lstStyle/>
          <a:p>
            <a:r>
              <a:rPr lang="en-US" dirty="0"/>
              <a:t>AYIRICILAR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2B55A-935C-D68A-EFF5-3D423AFA6254}"/>
              </a:ext>
            </a:extLst>
          </p:cNvPr>
          <p:cNvSpPr txBox="1"/>
          <p:nvPr/>
        </p:nvSpPr>
        <p:spPr>
          <a:xfrm>
            <a:off x="4530071" y="2452608"/>
            <a:ext cx="6620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Trafo merkezindeki ayırıcılar, yüksek gerilim hatlarının güvenli bir şekilde işletilmesini sağlamak için kullanılan cihazlardır. Ayırıcılar, trafo merkezlerinin anahtarlamalarında ve dağıtım hatlarında kullanılır.</a:t>
            </a:r>
            <a:endParaRPr lang="en-US" dirty="0"/>
          </a:p>
        </p:txBody>
      </p:sp>
      <p:pic>
        <p:nvPicPr>
          <p:cNvPr id="6" name="Resim 1">
            <a:extLst>
              <a:ext uri="{FF2B5EF4-FFF2-40B4-BE49-F238E27FC236}">
                <a16:creationId xmlns:a16="http://schemas.microsoft.com/office/drawing/2014/main" id="{A2369414-75F5-E3EF-2768-FD6CDC30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03" y="3497417"/>
            <a:ext cx="2642386" cy="30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8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 ŞEMASI</a:t>
            </a:r>
          </a:p>
        </p:txBody>
      </p:sp>
      <p:pic>
        <p:nvPicPr>
          <p:cNvPr id="6" name="Resim 1" descr="metin, diyagram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2B8AB5F2-1A11-D823-06BA-472BDA638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28" y="1789182"/>
            <a:ext cx="6556337" cy="480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34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nodemcu</a:t>
            </a:r>
          </a:p>
        </p:txBody>
      </p:sp>
      <p:pic>
        <p:nvPicPr>
          <p:cNvPr id="3" name="Resim 1" descr="NodeMcu v3 WiFi Module 2.4GHz with ESP8266, CH340 and USB port ::  Communication :: Hobby Electronics :: Cricklewood Electronics">
            <a:extLst>
              <a:ext uri="{FF2B5EF4-FFF2-40B4-BE49-F238E27FC236}">
                <a16:creationId xmlns:a16="http://schemas.microsoft.com/office/drawing/2014/main" id="{F102B524-F873-61C9-3376-6AA544BF6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99" y="1970968"/>
            <a:ext cx="6412395" cy="4797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439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ARDUINO IDE</a:t>
            </a:r>
          </a:p>
        </p:txBody>
      </p:sp>
      <p:pic>
        <p:nvPicPr>
          <p:cNvPr id="6" name="Resim 1" descr="metin, ekran görüntüsü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B2E4BB18-AA20-8D99-3FDC-890D5E02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6" y="2153786"/>
            <a:ext cx="8794322" cy="47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84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Veri </a:t>
            </a:r>
            <a:r>
              <a:rPr lang="en-US" sz="2000" dirty="0" err="1"/>
              <a:t>tabanına</a:t>
            </a:r>
            <a:r>
              <a:rPr lang="en-US" sz="2000" dirty="0"/>
              <a:t> </a:t>
            </a:r>
            <a:r>
              <a:rPr lang="en-US" sz="2000" dirty="0" err="1"/>
              <a:t>bağlantı</a:t>
            </a:r>
            <a:r>
              <a:rPr lang="en-US" sz="2000" dirty="0"/>
              <a:t> </a:t>
            </a:r>
            <a:r>
              <a:rPr lang="en-US" sz="2000" dirty="0" err="1"/>
              <a:t>kolaylıgı</a:t>
            </a:r>
            <a:r>
              <a:rPr lang="en-US" sz="2000" dirty="0"/>
              <a:t> ve </a:t>
            </a:r>
            <a:r>
              <a:rPr lang="en-US" sz="2000" dirty="0" err="1"/>
              <a:t>maliyet</a:t>
            </a:r>
            <a:r>
              <a:rPr lang="en-US" sz="2000" dirty="0"/>
              <a:t> </a:t>
            </a:r>
            <a:r>
              <a:rPr lang="en-US" sz="2000" dirty="0" err="1"/>
              <a:t>analizi</a:t>
            </a:r>
            <a:r>
              <a:rPr lang="en-US" sz="2000" dirty="0"/>
              <a:t> </a:t>
            </a:r>
            <a:r>
              <a:rPr lang="en-US" sz="2000" dirty="0" err="1"/>
              <a:t>doğrultusunda</a:t>
            </a:r>
            <a:r>
              <a:rPr lang="en-US" sz="2000" dirty="0"/>
              <a:t> </a:t>
            </a:r>
            <a:r>
              <a:rPr lang="en-US" sz="2000" dirty="0" err="1"/>
              <a:t>NodeMCU</a:t>
            </a:r>
            <a:r>
              <a:rPr lang="en-US" sz="2000" dirty="0"/>
              <a:t> </a:t>
            </a:r>
            <a:r>
              <a:rPr lang="en-US" sz="2000" dirty="0" err="1"/>
              <a:t>devre</a:t>
            </a:r>
            <a:r>
              <a:rPr lang="en-US" sz="2000" dirty="0"/>
              <a:t> kartı proje </a:t>
            </a:r>
            <a:r>
              <a:rPr lang="en-US" sz="2000" dirty="0" err="1"/>
              <a:t>için</a:t>
            </a:r>
            <a:r>
              <a:rPr lang="en-US" sz="2000" dirty="0"/>
              <a:t> tercih </a:t>
            </a:r>
            <a:r>
              <a:rPr lang="en-US" sz="2000" dirty="0" err="1"/>
              <a:t>edildi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Arduino IDE </a:t>
            </a:r>
            <a:r>
              <a:rPr lang="en-US" sz="2000" dirty="0" err="1"/>
              <a:t>üzerinden</a:t>
            </a:r>
            <a:r>
              <a:rPr lang="en-US" sz="2000" dirty="0"/>
              <a:t> </a:t>
            </a:r>
            <a:r>
              <a:rPr lang="en-US" sz="2000" dirty="0" err="1"/>
              <a:t>yazdığımız</a:t>
            </a:r>
            <a:r>
              <a:rPr lang="en-US" sz="2000" dirty="0"/>
              <a:t> </a:t>
            </a:r>
            <a:r>
              <a:rPr lang="en-US" sz="2000" dirty="0" err="1"/>
              <a:t>kodlar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Servo </a:t>
            </a:r>
            <a:r>
              <a:rPr lang="en-US" sz="2000" dirty="0" err="1"/>
              <a:t>motorları</a:t>
            </a:r>
            <a:r>
              <a:rPr lang="en-US" sz="2000" dirty="0"/>
              <a:t> proje </a:t>
            </a:r>
            <a:r>
              <a:rPr lang="en-US" sz="2000" dirty="0" err="1"/>
              <a:t>hedefleri</a:t>
            </a:r>
            <a:r>
              <a:rPr lang="en-US" sz="2000" dirty="0"/>
              <a:t> </a:t>
            </a:r>
            <a:r>
              <a:rPr lang="en-US" sz="2000" dirty="0" err="1"/>
              <a:t>doğrultusunda</a:t>
            </a:r>
            <a:r>
              <a:rPr lang="en-US" sz="2000" dirty="0"/>
              <a:t> kontrol </a:t>
            </a:r>
            <a:r>
              <a:rPr lang="en-US" sz="2000" dirty="0" err="1"/>
              <a:t>edilmekte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32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err="1"/>
              <a:t>FireBASE</a:t>
            </a:r>
            <a:endParaRPr lang="en-US" dirty="0"/>
          </a:p>
        </p:txBody>
      </p:sp>
      <p:pic>
        <p:nvPicPr>
          <p:cNvPr id="6" name="Resim 1" descr="metin, yazılım, bilgisayar simges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B4365D3-882A-7D89-9324-A053FA048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67"/>
          <a:stretch/>
        </p:blipFill>
        <p:spPr>
          <a:xfrm>
            <a:off x="3390076" y="2013733"/>
            <a:ext cx="8801923" cy="48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08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173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TRAFO MERKEZİ EMÜLATÖRÜ</vt:lpstr>
      <vt:lpstr>PowerPoint Presentation</vt:lpstr>
      <vt:lpstr>KESİCİLER</vt:lpstr>
      <vt:lpstr>AYIRICILAR</vt:lpstr>
      <vt:lpstr>PROJE ŞEMASI</vt:lpstr>
      <vt:lpstr>nodemcu</vt:lpstr>
      <vt:lpstr>ARDUINO IDE</vt:lpstr>
      <vt:lpstr>PowerPoint Presentation</vt:lpstr>
      <vt:lpstr>FireBASE</vt:lpstr>
      <vt:lpstr>PowerPoint Presentation</vt:lpstr>
      <vt:lpstr>Visual studıo</vt:lpstr>
      <vt:lpstr>masaüstü uygulamamız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TRAFO MERKEZİ EMÜLATÖRÜ</dc:title>
  <dc:creator>Mehmet ŞARBAK</dc:creator>
  <cp:lastModifiedBy>Mehmet ŞARBAK</cp:lastModifiedBy>
  <cp:revision>6</cp:revision>
  <dcterms:created xsi:type="dcterms:W3CDTF">2023-06-08T14:26:32Z</dcterms:created>
  <dcterms:modified xsi:type="dcterms:W3CDTF">2023-06-15T10:30:38Z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