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2" r:id="rId4"/>
    <p:sldId id="263" r:id="rId5"/>
    <p:sldId id="264" r:id="rId6"/>
    <p:sldId id="265" r:id="rId7"/>
    <p:sldId id="270" r:id="rId8"/>
    <p:sldId id="266" r:id="rId9"/>
    <p:sldId id="271" r:id="rId10"/>
    <p:sldId id="272" r:id="rId11"/>
    <p:sldId id="273" r:id="rId12"/>
    <p:sldId id="274" r:id="rId13"/>
    <p:sldId id="275" r:id="rId14"/>
    <p:sldId id="276" r:id="rId15"/>
    <p:sldId id="268" r:id="rId16"/>
    <p:sldId id="269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ED9197-5A99-4EED-9747-A5961AE45F4F}">
          <p14:sldIdLst>
            <p14:sldId id="256"/>
            <p14:sldId id="259"/>
            <p14:sldId id="262"/>
            <p14:sldId id="263"/>
            <p14:sldId id="264"/>
            <p14:sldId id="265"/>
            <p14:sldId id="270"/>
            <p14:sldId id="266"/>
            <p14:sldId id="271"/>
            <p14:sldId id="272"/>
            <p14:sldId id="273"/>
            <p14:sldId id="274"/>
            <p14:sldId id="275"/>
            <p14:sldId id="276"/>
            <p14:sldId id="268"/>
            <p14:sldId id="269"/>
          </p14:sldIdLst>
        </p14:section>
        <p14:section name="Дополнительные" id="{4880AF92-0074-495C-9451-E12BBCE49244}">
          <p14:sldIdLst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8C8"/>
    <a:srgbClr val="FF9696"/>
    <a:srgbClr val="FFFF9B"/>
    <a:srgbClr val="C8FFC8"/>
    <a:srgbClr val="FFD79B"/>
    <a:srgbClr val="FFCC81"/>
    <a:srgbClr val="96FF96"/>
    <a:srgbClr val="FF6464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0264" autoAdjust="0"/>
  </p:normalViewPr>
  <p:slideViewPr>
    <p:cSldViewPr snapToGrid="0">
      <p:cViewPr varScale="1">
        <p:scale>
          <a:sx n="79" d="100"/>
          <a:sy n="79" d="100"/>
        </p:scale>
        <p:origin x="120" y="18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CB967-F3C6-4114-A95F-AB114BC300E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61C9-4296-40F8-A917-9F8EA3AB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61C9-4296-40F8-A917-9F8EA3ABEC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1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61C9-4296-40F8-A917-9F8EA3ABEC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61C9-4296-40F8-A917-9F8EA3ABEC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6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61C9-4296-40F8-A917-9F8EA3ABEC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61C9-4296-40F8-A917-9F8EA3ABEC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2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61C9-4296-40F8-A917-9F8EA3ABEC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9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61C9-4296-40F8-A917-9F8EA3ABEC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61C9-4296-40F8-A917-9F8EA3ABEC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61C9-4296-40F8-A917-9F8EA3ABEC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8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6376-8B4E-4F90-BE3F-C75A67F16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0274C-8675-4997-9490-76CDA43AA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07689-0DBA-4E3E-8D75-9431B28B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74AF-0C8C-4078-AB18-2BB4882CC270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7146-84C6-4663-B653-26E719F6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8F4D-1D85-4CF3-830D-175F16F2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2A5B-64E9-429D-8A91-CCA7DAC3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B106C-4AB1-4258-BFB8-9DDD024C4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7071-EB39-4AE0-A589-30E2161D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4428-DF19-4243-AE23-9007A9A8286B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A1F9-1363-4A14-9E5C-5CC3098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7081-7494-4826-AF91-734323A9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E2415-8406-4336-912D-CCEEC058B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E8039-D1A0-4720-B948-10C1320A9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ABE9-3230-4043-AFD7-A89A869A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BEB5-F9D7-451D-93FC-E72F4876BC06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43AD-FCC1-44B7-8D21-430A4A70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FB8C-6BCA-4C61-B51B-4A67C278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8565-E174-49AC-B0D9-A4CD9108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389A-67DD-4017-B394-8D7999C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879A-DE83-46A3-ACB4-A0AACEA4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18A9-ECA3-40B9-8180-762E7BE8322A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1078-781E-42C1-9ACA-1806BD51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95D92-CE63-4C79-9E5B-4ADA130D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pPr/>
              <a:t>‹#›</a:t>
            </a:fld>
            <a:r>
              <a:rPr lang="ru-RU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80EA-1EE3-4E4B-927A-2A84D680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1510E-CA12-48A0-9260-B624B9460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C23B-59A6-4870-830A-7CDB7AE9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4B7B-CDAB-4994-83DA-AF65D18798FA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379F-2EE1-451D-B9FE-2344C9FE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D828-3AC8-4A29-813C-3C951C28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4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EC63-432D-4D91-8CC0-A2E87EFB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2949-E413-40FC-9214-CCDD3B6A3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AD189-94C6-4E92-8002-CAFAE2265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152FC-6C95-4393-AEAC-278973C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59E6-83CE-46F7-B4A0-7CA971912405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25B89-6AC3-4834-9DEA-2CFDC82A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2A76E-6A57-4E0C-BC5E-A05537BB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D81F-09F7-4EBB-A7E8-3C163CC3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8E8C-6769-41EB-9DE4-01117844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2E296-C7A2-4979-A33F-693F1CB0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C6325-085A-4DEF-9EEA-D3E6C412A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5DF64-F1F1-4860-9630-0C8C79057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B5324-9BA2-4A7B-8357-44B99095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538D-B716-4E20-A437-12E8DD690698}" type="datetime1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C5349-95D9-4E89-BE0E-1949C79A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D2A21-68A2-478F-9339-5A94636A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6C61-50F5-4460-82F1-7E7BE88B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7DAD-5AA4-498B-9129-BF3B293D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E727-13CE-4055-83B1-F1FC32AA2392}" type="datetime1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2BA29-4BCC-4129-B5EA-C9A3CB5D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59189-38E6-450F-A214-3C4FEE94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ACE41-935B-43F3-8CDF-72737E8E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EE7A-A285-4395-8825-8941D132A46C}" type="datetime1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A875F-18F9-4512-89EA-4FDEF07B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88632-DE5E-47E2-BF1C-7733B629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B4C3-E9B0-49BB-9C79-C9BE0BE5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96FE-4227-4777-8A6F-69D8CC4F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B2474-B2FB-45ED-8B78-45ABD9076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5E3F-E7C4-41C5-A209-76108A36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1A70-FCE3-45A3-B5D0-5F967B12A116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6938B-79CE-41D5-936F-5117A996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ED63A-62CF-49D5-B28F-B1DAA2D3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27A0-E4B3-40B8-B529-D99C0432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613E-E065-4067-BCE1-E9A3BA775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B3CBE-AB59-42F8-AB5E-075868545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2CDD-1282-4C9E-9D9C-DC57C8C5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B42E-ADA4-4301-A3FA-907B465FC5D0}" type="datetime1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5F615-57CE-4FBA-83E8-D03B3811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E2AE-A455-4C39-9C3D-9D2877E3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1F944-ACCF-4A3B-A700-8EEA06A5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93D59-5679-4CDA-9FF7-7C2CAD148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1ADC4-B4B5-4034-A85B-E60D25BC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CC86-6278-4288-BD96-8FE4D2C1FBE7}" type="datetime1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9ECC-6607-48DD-815A-951D0FA22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09151-BEEB-4367-A1C6-1AF09C289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C382-CC06-486F-B9B0-2CDF929EB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E226-ECFB-4965-957C-4BF0DC090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1535382"/>
            <a:ext cx="11029950" cy="1466976"/>
          </a:xfrm>
        </p:spPr>
        <p:txBody>
          <a:bodyPr>
            <a:normAutofit/>
          </a:bodyPr>
          <a:lstStyle/>
          <a:p>
            <a:r>
              <a:rPr lang="ru-RU" sz="4000" dirty="0"/>
              <a:t>Отслеживание и анализ пути сетевых пакетов в ядре </a:t>
            </a:r>
            <a:r>
              <a:rPr lang="ru-RU" sz="4000" dirty="0" err="1"/>
              <a:t>Linux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4A7CC-CF35-452B-B95C-69472D13F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633" y="3587174"/>
            <a:ext cx="9691342" cy="270081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2200" dirty="0"/>
              <a:t>Автор: М.Г. Ковалев, 16.Б11-мм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2200" dirty="0"/>
              <a:t>Научный руководитель: проф. каф. СП, д.ф.-м.н., проф. А.Н. Терехов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2200" dirty="0"/>
              <a:t>Научный консультант: асс. каф. СП А.П. Козлов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ru-RU" sz="2200" dirty="0"/>
              <a:t>Рецензент: Инженер-программист</a:t>
            </a:r>
            <a:br>
              <a:rPr lang="ru-RU" sz="2200" dirty="0"/>
            </a:br>
            <a:r>
              <a:rPr lang="ru-RU" sz="2200" dirty="0"/>
              <a:t>ООО «</a:t>
            </a:r>
            <a:r>
              <a:rPr lang="ru-RU" sz="2200" dirty="0" err="1"/>
              <a:t>Азул</a:t>
            </a:r>
            <a:r>
              <a:rPr lang="ru-RU" sz="2200" dirty="0"/>
              <a:t> Системс» А.К. Петушков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1B4F4-2BC1-41AA-A746-D403E5C47805}"/>
              </a:ext>
            </a:extLst>
          </p:cNvPr>
          <p:cNvSpPr txBox="1"/>
          <p:nvPr/>
        </p:nvSpPr>
        <p:spPr>
          <a:xfrm>
            <a:off x="2684813" y="395069"/>
            <a:ext cx="682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Санкт-Петербургский Государственный Университет</a:t>
            </a:r>
          </a:p>
          <a:p>
            <a:pPr algn="ctr"/>
            <a:r>
              <a:rPr lang="ru-RU" dirty="0"/>
              <a:t>Программная инженерия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9C38D-85A9-42C7-971F-000F6C9CA4A7}"/>
              </a:ext>
            </a:extLst>
          </p:cNvPr>
          <p:cNvSpPr txBox="1"/>
          <p:nvPr/>
        </p:nvSpPr>
        <p:spPr>
          <a:xfrm>
            <a:off x="4685805" y="6106316"/>
            <a:ext cx="282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Санкт-Петербург</a:t>
            </a:r>
          </a:p>
          <a:p>
            <a:pPr algn="ctr"/>
            <a:r>
              <a:rPr lang="ru-RU" sz="1600" dirty="0"/>
              <a:t>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530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6C08-FFDA-41FC-88A9-251DBFB5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22" y="365125"/>
            <a:ext cx="10515600" cy="1325563"/>
          </a:xfrm>
        </p:spPr>
        <p:txBody>
          <a:bodyPr/>
          <a:lstStyle/>
          <a:p>
            <a:r>
              <a:rPr lang="ru-RU" dirty="0"/>
              <a:t>Алгоритм работы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3AF7C7-2849-45ED-A4DC-792AF741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5360" y="145106"/>
            <a:ext cx="7286889" cy="65677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778C9-651C-40EC-A7B5-CA51D9C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96" y="1576388"/>
            <a:ext cx="4720590" cy="4802187"/>
          </a:xfrm>
        </p:spPr>
        <p:txBody>
          <a:bodyPr>
            <a:normAutofit/>
          </a:bodyPr>
          <a:lstStyle/>
          <a:p>
            <a:r>
              <a:rPr lang="ru-RU" sz="2200" dirty="0"/>
              <a:t>Классификатор генерируется из фильтра</a:t>
            </a:r>
          </a:p>
          <a:p>
            <a:r>
              <a:rPr lang="ru-RU" sz="2200" dirty="0"/>
              <a:t>Зонды идентифицируются при компиляции</a:t>
            </a:r>
          </a:p>
          <a:p>
            <a:r>
              <a:rPr lang="ru-RU" sz="2200" dirty="0"/>
              <a:t>В </a:t>
            </a:r>
            <a:r>
              <a:rPr lang="en-US" sz="2200" dirty="0" err="1"/>
              <a:t>skb_map</a:t>
            </a:r>
            <a:r>
              <a:rPr lang="en-US" sz="2200" dirty="0"/>
              <a:t> </a:t>
            </a:r>
            <a:r>
              <a:rPr lang="ru-RU" sz="2200" dirty="0"/>
              <a:t>записывается указатель на наблюдаемый пакет</a:t>
            </a:r>
          </a:p>
          <a:p>
            <a:r>
              <a:rPr lang="ru-RU" sz="2200" dirty="0">
                <a:solidFill>
                  <a:schemeClr val="bg2"/>
                </a:solidFill>
              </a:rPr>
              <a:t>В </a:t>
            </a:r>
            <a:r>
              <a:rPr lang="en-US" sz="2200" dirty="0">
                <a:solidFill>
                  <a:schemeClr val="bg2"/>
                </a:solidFill>
              </a:rPr>
              <a:t>path_map </a:t>
            </a:r>
            <a:r>
              <a:rPr lang="ru-RU" sz="2200" dirty="0">
                <a:solidFill>
                  <a:schemeClr val="bg2"/>
                </a:solidFill>
              </a:rPr>
              <a:t>записываются отметки времени</a:t>
            </a:r>
          </a:p>
          <a:p>
            <a:r>
              <a:rPr lang="ru-RU" sz="2200" dirty="0">
                <a:solidFill>
                  <a:schemeClr val="bg2"/>
                </a:solidFill>
              </a:rPr>
              <a:t>Все единички в </a:t>
            </a:r>
            <a:r>
              <a:rPr lang="en-US" sz="2200" dirty="0" err="1">
                <a:solidFill>
                  <a:schemeClr val="bg2"/>
                </a:solidFill>
              </a:rPr>
              <a:t>skb_map</a:t>
            </a:r>
            <a:r>
              <a:rPr lang="en-US" sz="2200" dirty="0">
                <a:solidFill>
                  <a:schemeClr val="bg2"/>
                </a:solidFill>
              </a:rPr>
              <a:t> – </a:t>
            </a:r>
            <a:r>
              <a:rPr lang="ru-RU" sz="2200" dirty="0">
                <a:solidFill>
                  <a:schemeClr val="bg2"/>
                </a:solidFill>
              </a:rPr>
              <a:t>сигнал для завершения</a:t>
            </a:r>
          </a:p>
          <a:p>
            <a:r>
              <a:rPr lang="ru-RU" sz="2200" dirty="0">
                <a:solidFill>
                  <a:schemeClr val="bg2"/>
                </a:solidFill>
              </a:rPr>
              <a:t>Путь сортируется по отметкам времени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6E104-A9EE-4F87-8145-B1EB59B6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2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6C08-FFDA-41FC-88A9-251DBFB5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22" y="365125"/>
            <a:ext cx="10515600" cy="1325563"/>
          </a:xfrm>
        </p:spPr>
        <p:txBody>
          <a:bodyPr/>
          <a:lstStyle/>
          <a:p>
            <a:r>
              <a:rPr lang="ru-RU" dirty="0"/>
              <a:t>Алгоритм работы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3AF7C7-2849-45ED-A4DC-792AF741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5360" y="145106"/>
            <a:ext cx="7286889" cy="65677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778C9-651C-40EC-A7B5-CA51D9C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96" y="1576388"/>
            <a:ext cx="4720590" cy="4802187"/>
          </a:xfrm>
        </p:spPr>
        <p:txBody>
          <a:bodyPr>
            <a:normAutofit/>
          </a:bodyPr>
          <a:lstStyle/>
          <a:p>
            <a:r>
              <a:rPr lang="ru-RU" sz="2200" dirty="0"/>
              <a:t>Классификатор генерируется из фильтра</a:t>
            </a:r>
          </a:p>
          <a:p>
            <a:r>
              <a:rPr lang="ru-RU" sz="2200" dirty="0"/>
              <a:t>Зонды идентифицируются при компиляции</a:t>
            </a:r>
          </a:p>
          <a:p>
            <a:r>
              <a:rPr lang="ru-RU" sz="2200" dirty="0"/>
              <a:t>В </a:t>
            </a:r>
            <a:r>
              <a:rPr lang="en-US" sz="2200" dirty="0" err="1"/>
              <a:t>skb_map</a:t>
            </a:r>
            <a:r>
              <a:rPr lang="en-US" sz="2200" dirty="0"/>
              <a:t> </a:t>
            </a:r>
            <a:r>
              <a:rPr lang="ru-RU" sz="2200" dirty="0"/>
              <a:t>записывается указатель на наблюдаемый пакет</a:t>
            </a:r>
          </a:p>
          <a:p>
            <a:r>
              <a:rPr lang="ru-RU" sz="2200" dirty="0"/>
              <a:t>В </a:t>
            </a:r>
            <a:r>
              <a:rPr lang="en-US" sz="2200" dirty="0"/>
              <a:t>path_map </a:t>
            </a:r>
            <a:r>
              <a:rPr lang="ru-RU" sz="2200" dirty="0"/>
              <a:t>записываются отметки времени</a:t>
            </a:r>
          </a:p>
          <a:p>
            <a:r>
              <a:rPr lang="ru-RU" sz="2200" dirty="0">
                <a:solidFill>
                  <a:schemeClr val="bg2"/>
                </a:solidFill>
              </a:rPr>
              <a:t>Все единички в </a:t>
            </a:r>
            <a:r>
              <a:rPr lang="en-US" sz="2200" dirty="0" err="1">
                <a:solidFill>
                  <a:schemeClr val="bg2"/>
                </a:solidFill>
              </a:rPr>
              <a:t>skb_map</a:t>
            </a:r>
            <a:r>
              <a:rPr lang="en-US" sz="2200" dirty="0">
                <a:solidFill>
                  <a:schemeClr val="bg2"/>
                </a:solidFill>
              </a:rPr>
              <a:t> – </a:t>
            </a:r>
            <a:r>
              <a:rPr lang="ru-RU" sz="2200" dirty="0">
                <a:solidFill>
                  <a:schemeClr val="bg2"/>
                </a:solidFill>
              </a:rPr>
              <a:t>сигнал для завершения</a:t>
            </a:r>
          </a:p>
          <a:p>
            <a:r>
              <a:rPr lang="ru-RU" sz="2200" dirty="0">
                <a:solidFill>
                  <a:schemeClr val="bg2"/>
                </a:solidFill>
              </a:rPr>
              <a:t>Путь сортируется по отметкам времени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590EA-487A-472C-BA95-8F7A5FB2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1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6C08-FFDA-41FC-88A9-251DBFB5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22" y="365125"/>
            <a:ext cx="10515600" cy="1325563"/>
          </a:xfrm>
        </p:spPr>
        <p:txBody>
          <a:bodyPr/>
          <a:lstStyle/>
          <a:p>
            <a:r>
              <a:rPr lang="ru-RU" dirty="0"/>
              <a:t>Алгоритм работы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3AF7C7-2849-45ED-A4DC-792AF741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5360" y="145106"/>
            <a:ext cx="7286889" cy="65677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778C9-651C-40EC-A7B5-CA51D9C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96" y="1576388"/>
            <a:ext cx="4720590" cy="4802187"/>
          </a:xfrm>
        </p:spPr>
        <p:txBody>
          <a:bodyPr>
            <a:normAutofit/>
          </a:bodyPr>
          <a:lstStyle/>
          <a:p>
            <a:r>
              <a:rPr lang="ru-RU" sz="2200" dirty="0"/>
              <a:t>Классификатор генерируется из фильтра</a:t>
            </a:r>
          </a:p>
          <a:p>
            <a:r>
              <a:rPr lang="ru-RU" sz="2200" dirty="0"/>
              <a:t>Зонды идентифицируются при компиляции</a:t>
            </a:r>
          </a:p>
          <a:p>
            <a:r>
              <a:rPr lang="ru-RU" sz="2200" dirty="0"/>
              <a:t>В </a:t>
            </a:r>
            <a:r>
              <a:rPr lang="en-US" sz="2200" dirty="0" err="1"/>
              <a:t>skb_map</a:t>
            </a:r>
            <a:r>
              <a:rPr lang="en-US" sz="2200" dirty="0"/>
              <a:t> </a:t>
            </a:r>
            <a:r>
              <a:rPr lang="ru-RU" sz="2200" dirty="0"/>
              <a:t>записывается указатель на наблюдаемый пакет</a:t>
            </a:r>
          </a:p>
          <a:p>
            <a:r>
              <a:rPr lang="ru-RU" sz="2200" dirty="0"/>
              <a:t>В </a:t>
            </a:r>
            <a:r>
              <a:rPr lang="en-US" sz="2200" dirty="0"/>
              <a:t>path_map </a:t>
            </a:r>
            <a:r>
              <a:rPr lang="ru-RU" sz="2200" dirty="0"/>
              <a:t>записываются отметки времени</a:t>
            </a:r>
          </a:p>
          <a:p>
            <a:r>
              <a:rPr lang="ru-RU" sz="2200" dirty="0"/>
              <a:t>Все единички в </a:t>
            </a:r>
            <a:r>
              <a:rPr lang="en-US" sz="2200" dirty="0" err="1"/>
              <a:t>skb_map</a:t>
            </a:r>
            <a:r>
              <a:rPr lang="en-US" sz="2200" dirty="0"/>
              <a:t> – </a:t>
            </a:r>
            <a:r>
              <a:rPr lang="ru-RU" sz="2200" dirty="0"/>
              <a:t>сигнал о завершения</a:t>
            </a:r>
          </a:p>
          <a:p>
            <a:r>
              <a:rPr lang="ru-RU" sz="2200" dirty="0">
                <a:solidFill>
                  <a:schemeClr val="bg2"/>
                </a:solidFill>
              </a:rPr>
              <a:t>Путь сортируется по отметкам времени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95EA0-8C03-4DBD-85F6-94A0459A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6C08-FFDA-41FC-88A9-251DBFB5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22" y="365125"/>
            <a:ext cx="10515600" cy="1325563"/>
          </a:xfrm>
        </p:spPr>
        <p:txBody>
          <a:bodyPr/>
          <a:lstStyle/>
          <a:p>
            <a:r>
              <a:rPr lang="ru-RU" dirty="0"/>
              <a:t>Алгоритм работы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3AF7C7-2849-45ED-A4DC-792AF741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5360" y="145106"/>
            <a:ext cx="7286889" cy="65677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778C9-651C-40EC-A7B5-CA51D9C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96" y="1576388"/>
            <a:ext cx="4720590" cy="4802187"/>
          </a:xfrm>
        </p:spPr>
        <p:txBody>
          <a:bodyPr>
            <a:normAutofit/>
          </a:bodyPr>
          <a:lstStyle/>
          <a:p>
            <a:r>
              <a:rPr lang="ru-RU" sz="2200" dirty="0"/>
              <a:t>Классификатор генерируется из фильтра</a:t>
            </a:r>
          </a:p>
          <a:p>
            <a:r>
              <a:rPr lang="ru-RU" sz="2200" dirty="0"/>
              <a:t>Зонды идентифицируются при компиляции</a:t>
            </a:r>
          </a:p>
          <a:p>
            <a:r>
              <a:rPr lang="ru-RU" sz="2200" dirty="0"/>
              <a:t>В </a:t>
            </a:r>
            <a:r>
              <a:rPr lang="en-US" sz="2200" dirty="0" err="1"/>
              <a:t>skb_map</a:t>
            </a:r>
            <a:r>
              <a:rPr lang="en-US" sz="2200" dirty="0"/>
              <a:t> </a:t>
            </a:r>
            <a:r>
              <a:rPr lang="ru-RU" sz="2200" dirty="0"/>
              <a:t>записывается указатель на наблюдаемый пакет</a:t>
            </a:r>
          </a:p>
          <a:p>
            <a:r>
              <a:rPr lang="ru-RU" sz="2200" dirty="0"/>
              <a:t>В </a:t>
            </a:r>
            <a:r>
              <a:rPr lang="en-US" sz="2200" dirty="0"/>
              <a:t>path_map </a:t>
            </a:r>
            <a:r>
              <a:rPr lang="ru-RU" sz="2200" dirty="0"/>
              <a:t>записываются отметки времени</a:t>
            </a:r>
          </a:p>
          <a:p>
            <a:r>
              <a:rPr lang="ru-RU" sz="2200" dirty="0"/>
              <a:t>Все единички в </a:t>
            </a:r>
            <a:r>
              <a:rPr lang="en-US" sz="2200" dirty="0" err="1"/>
              <a:t>skb_map</a:t>
            </a:r>
            <a:r>
              <a:rPr lang="en-US" sz="2200" dirty="0"/>
              <a:t> – </a:t>
            </a:r>
            <a:r>
              <a:rPr lang="ru-RU" sz="2200" dirty="0"/>
              <a:t>сигнал для завершения</a:t>
            </a:r>
          </a:p>
          <a:p>
            <a:r>
              <a:rPr lang="ru-RU" sz="2200" dirty="0"/>
              <a:t>Путь сортируется по отметкам времени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E6F06-B43F-4080-AAB5-225E0940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3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61183-D5B0-4583-8635-C45451B9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8" y="1586538"/>
            <a:ext cx="11493584" cy="47112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$ ./bpfpath.sh </a:t>
            </a:r>
            <a:r>
              <a:rPr lang="en-US" sz="1800" dirty="0" err="1">
                <a:latin typeface="Consolas" panose="020B0609020204030204" pitchFamily="49" charset="0"/>
              </a:rPr>
              <a:t>icmp</a:t>
            </a:r>
            <a:r>
              <a:rPr lang="en-US" sz="1800" dirty="0">
                <a:latin typeface="Consolas" panose="020B0609020204030204" pitchFamily="49" charset="0"/>
              </a:rPr>
              <a:t> 172.31.0.10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cat /sys/kernel/debug/tracing/</a:t>
            </a:r>
            <a:r>
              <a:rPr lang="en-US" sz="1800" dirty="0" err="1">
                <a:latin typeface="Consolas" panose="020B0609020204030204" pitchFamily="49" charset="0"/>
              </a:rPr>
              <a:t>trace_pipe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..s1   909.889726: 0: __netif_receive_skb_core: 909968034507 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.Ns4   909.889744: 0: </a:t>
            </a:r>
            <a:r>
              <a:rPr lang="en-US" sz="1800" dirty="0" err="1">
                <a:latin typeface="Consolas" panose="020B0609020204030204" pitchFamily="49" charset="0"/>
              </a:rPr>
              <a:t>ip_rcv_core</a:t>
            </a:r>
            <a:r>
              <a:rPr lang="en-US" sz="1800" dirty="0">
                <a:latin typeface="Consolas" panose="020B0609020204030204" pitchFamily="49" charset="0"/>
              </a:rPr>
              <a:t>: 909968056123 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.Ns4   909.889747: 0: </a:t>
            </a:r>
            <a:r>
              <a:rPr lang="en-US" sz="1800" dirty="0" err="1">
                <a:latin typeface="Consolas" panose="020B0609020204030204" pitchFamily="49" charset="0"/>
              </a:rPr>
              <a:t>nf_hook_slow</a:t>
            </a:r>
            <a:r>
              <a:rPr lang="en-US" sz="1800" dirty="0">
                <a:latin typeface="Consolas" panose="020B0609020204030204" pitchFamily="49" charset="0"/>
              </a:rPr>
              <a:t>: 909968058552 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.Ns4   909.889750: 0: </a:t>
            </a:r>
            <a:r>
              <a:rPr lang="en-US" sz="1800" dirty="0" err="1">
                <a:latin typeface="Consolas" panose="020B0609020204030204" pitchFamily="49" charset="0"/>
              </a:rPr>
              <a:t>nf_ip_checksum</a:t>
            </a:r>
            <a:r>
              <a:rPr lang="en-US" sz="1800" dirty="0">
                <a:latin typeface="Consolas" panose="020B0609020204030204" pitchFamily="49" charset="0"/>
              </a:rPr>
              <a:t>: 909968061811 ns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</a:rPr>
              <a:t>          </a:t>
            </a:r>
            <a:r>
              <a:rPr lang="en-US" sz="1800" dirty="0">
                <a:latin typeface="Consolas" panose="020B0609020204030204" pitchFamily="49" charset="0"/>
              </a:rPr>
              <a:t>&lt;idle&gt;-0     [004] .Ns4   909.889756: 0: </a:t>
            </a:r>
            <a:r>
              <a:rPr lang="en-US" sz="1800" dirty="0" err="1">
                <a:latin typeface="Consolas" panose="020B0609020204030204" pitchFamily="49" charset="0"/>
              </a:rPr>
              <a:t>ip_route_input_slow</a:t>
            </a:r>
            <a:r>
              <a:rPr lang="en-US" sz="1800" dirty="0">
                <a:latin typeface="Consolas" panose="020B0609020204030204" pitchFamily="49" charset="0"/>
              </a:rPr>
              <a:t>: 909968068444 ns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.Ns4   909.889793: 0: </a:t>
            </a:r>
            <a:r>
              <a:rPr lang="en-US" sz="1800" dirty="0" err="1">
                <a:latin typeface="Consolas" panose="020B0609020204030204" pitchFamily="49" charset="0"/>
              </a:rPr>
              <a:t>ip_local_deliver</a:t>
            </a:r>
            <a:r>
              <a:rPr lang="en-US" sz="1800" dirty="0">
                <a:latin typeface="Consolas" panose="020B0609020204030204" pitchFamily="49" charset="0"/>
              </a:rPr>
              <a:t>: 909968104627 ns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.Ns4   909.889795: 0: </a:t>
            </a:r>
            <a:r>
              <a:rPr lang="en-US" sz="1800" dirty="0" err="1">
                <a:latin typeface="Consolas" panose="020B0609020204030204" pitchFamily="49" charset="0"/>
              </a:rPr>
              <a:t>ipt_do_table</a:t>
            </a:r>
            <a:r>
              <a:rPr lang="en-US" sz="1800" dirty="0">
                <a:latin typeface="Consolas" panose="020B0609020204030204" pitchFamily="49" charset="0"/>
              </a:rPr>
              <a:t>: 909968107477 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.Ns4   909.889798: 0: </a:t>
            </a:r>
            <a:r>
              <a:rPr lang="en-US" sz="1800" dirty="0" err="1">
                <a:latin typeface="Consolas" panose="020B0609020204030204" pitchFamily="49" charset="0"/>
              </a:rPr>
              <a:t>nf_confirm</a:t>
            </a:r>
            <a:r>
              <a:rPr lang="en-US" sz="1800" dirty="0">
                <a:latin typeface="Consolas" panose="020B0609020204030204" pitchFamily="49" charset="0"/>
              </a:rPr>
              <a:t>: 909968109769 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.Ns4   909.889799: 0: </a:t>
            </a:r>
            <a:r>
              <a:rPr lang="en-US" sz="1800" dirty="0" err="1">
                <a:latin typeface="Consolas" panose="020B0609020204030204" pitchFamily="49" charset="0"/>
              </a:rPr>
              <a:t>raw_local_deliver</a:t>
            </a:r>
            <a:r>
              <a:rPr lang="en-US" sz="1800" dirty="0">
                <a:latin typeface="Consolas" panose="020B0609020204030204" pitchFamily="49" charset="0"/>
              </a:rPr>
              <a:t>: 909968110992 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.Ns4   909.889800: 0: </a:t>
            </a:r>
            <a:r>
              <a:rPr lang="en-US" sz="1800" dirty="0" err="1">
                <a:latin typeface="Consolas" panose="020B0609020204030204" pitchFamily="49" charset="0"/>
              </a:rPr>
              <a:t>icmp_rcv</a:t>
            </a:r>
            <a:r>
              <a:rPr lang="en-US" sz="1800" dirty="0">
                <a:latin typeface="Consolas" panose="020B0609020204030204" pitchFamily="49" charset="0"/>
              </a:rPr>
              <a:t>: 909968112469 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.Ns4   909.889802: 0: </a:t>
            </a:r>
            <a:r>
              <a:rPr lang="en-US" sz="1800" dirty="0" err="1">
                <a:latin typeface="Consolas" panose="020B0609020204030204" pitchFamily="49" charset="0"/>
              </a:rPr>
              <a:t>icmp_echo</a:t>
            </a:r>
            <a:r>
              <a:rPr lang="en-US" sz="1800" dirty="0">
                <a:latin typeface="Consolas" panose="020B0609020204030204" pitchFamily="49" charset="0"/>
              </a:rPr>
              <a:t>: 909968113660 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&lt;idle&gt;-0     [004] .Ns4   909.889847: 0: </a:t>
            </a:r>
            <a:r>
              <a:rPr lang="en-US" sz="1800" dirty="0" err="1">
                <a:latin typeface="Consolas" panose="020B0609020204030204" pitchFamily="49" charset="0"/>
              </a:rPr>
              <a:t>consume_skb</a:t>
            </a:r>
            <a:r>
              <a:rPr lang="en-US" sz="1800" dirty="0">
                <a:latin typeface="Consolas" panose="020B0609020204030204" pitchFamily="49" charset="0"/>
              </a:rPr>
              <a:t>: 909968158674 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1AE59-E1B9-4CBA-A262-8C430482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9/11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E7DF9A-C537-478C-B1CD-BC87D8BC83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Демонстрация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6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D663-1BED-43D5-BB3C-BE5BDA01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E2D0-1D95-4C2A-B360-3A9D76FE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173"/>
            <a:ext cx="10515600" cy="5237127"/>
          </a:xfrm>
        </p:spPr>
        <p:txBody>
          <a:bodyPr>
            <a:normAutofit/>
          </a:bodyPr>
          <a:lstStyle/>
          <a:p>
            <a:r>
              <a:rPr lang="ru-RU" dirty="0"/>
              <a:t>Фильтрация пакета происходит один раз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200" dirty="0"/>
              <a:t>классификатор фильтрует, а зонды сверяют адреса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200" dirty="0"/>
              <a:t>обмен данными через </a:t>
            </a:r>
            <a:r>
              <a:rPr lang="en-US" sz="2200" dirty="0"/>
              <a:t>eBPF </a:t>
            </a:r>
            <a:r>
              <a:rPr lang="ru-RU" sz="2200" dirty="0"/>
              <a:t>массивы</a:t>
            </a:r>
            <a:endParaRPr lang="en-US" sz="2200" dirty="0"/>
          </a:p>
          <a:p>
            <a:r>
              <a:rPr lang="ru-RU" dirty="0"/>
              <a:t>Разные контексты программ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__sk_buff</a:t>
            </a:r>
            <a:r>
              <a:rPr lang="ru-RU" sz="2200" dirty="0"/>
              <a:t> для классификатора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err="1"/>
              <a:t>pt_regs</a:t>
            </a:r>
            <a:r>
              <a:rPr lang="ru-RU" sz="2200" dirty="0"/>
              <a:t> для зондов</a:t>
            </a:r>
          </a:p>
          <a:p>
            <a:r>
              <a:rPr lang="ru-RU" dirty="0"/>
              <a:t>Не используется </a:t>
            </a:r>
            <a:r>
              <a:rPr lang="en-US" dirty="0"/>
              <a:t>BCC (BPF Compiler Collection)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200" dirty="0"/>
              <a:t>контроль над реализацией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200" dirty="0"/>
              <a:t>легковесность</a:t>
            </a:r>
          </a:p>
          <a:p>
            <a:r>
              <a:rPr lang="ru-RU" dirty="0"/>
              <a:t>Список зондируемых функций является параметром утилиты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200" dirty="0"/>
              <a:t>адаптация имён к разным версиям ядра </a:t>
            </a:r>
            <a:r>
              <a:rPr lang="en-US" sz="2200" dirty="0"/>
              <a:t>Linux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200" dirty="0"/>
              <a:t>возможность добавлять свои функции в наблюдение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94383-6D98-497A-838A-3D14E81A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1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45C3-6D1E-4765-A929-2DC6A78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518967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Сформулированы требования к реализации утилиты на основе анализа существующих инструментов для сетевой отладки. Соответствие этим требованиям позволит использовать утилиту в реальных условиях на промышленных системах.</a:t>
            </a:r>
            <a:endParaRPr lang="en-US" dirty="0"/>
          </a:p>
          <a:p>
            <a:pPr lvl="0"/>
            <a:r>
              <a:rPr lang="ru-RU" dirty="0"/>
              <a:t>Технология eBPF выбрана в качестве наиболее подходящей в рамках выставленных к утилите требований. Сделан обзор технологии и предоставлен механизм её применения для отслеживания путей сетевых пакетов.</a:t>
            </a:r>
            <a:endParaRPr lang="en-US" dirty="0"/>
          </a:p>
          <a:p>
            <a:pPr lvl="0"/>
            <a:r>
              <a:rPr lang="ru-RU" dirty="0"/>
              <a:t>Разработан алгоритм работы утилиты и реализован прототип, способный отследить пути входящих ICMP, TCP и UDP пакетов. Описаны особенности и ограничения прототипа, проведена демонстрация работы.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https://github.com/restonich/bpfpath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1794B-A32B-488B-91A3-38E9771C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11/11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98A8F1-3584-412B-83FB-90769A1F32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Результаты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1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1EFA8B-045A-4FD8-97EC-714A7B430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46" y="209902"/>
            <a:ext cx="7143108" cy="643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6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F7FA38-5B88-4FB1-9FD3-01B2AFAAA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36" y="756438"/>
            <a:ext cx="7928927" cy="54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7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95660-CFB7-4CB9-B380-3D0FBCAE3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15" y="2029044"/>
            <a:ext cx="8465769" cy="279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1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C28F-F98D-4F0C-935B-A94A6100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0521-B5A1-4552-8C40-E08CB435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Поиск и устранение неполадок в современных сетевых инфраструктурах – сложный процесс</a:t>
            </a:r>
          </a:p>
          <a:p>
            <a:r>
              <a:rPr lang="ru-RU" dirty="0"/>
              <a:t>Неочевидные проблемы в рамках отдельных узлов</a:t>
            </a:r>
          </a:p>
          <a:p>
            <a:r>
              <a:rPr lang="ru-RU" dirty="0"/>
              <a:t>Отладка методом исключения =</a:t>
            </a:r>
            <a:r>
              <a:rPr lang="en-US" dirty="0"/>
              <a:t>&gt;</a:t>
            </a:r>
            <a:r>
              <a:rPr lang="ru-RU" dirty="0"/>
              <a:t> высокая стоимость устранения сбоев</a:t>
            </a:r>
          </a:p>
          <a:p>
            <a:r>
              <a:rPr lang="ru-RU" dirty="0"/>
              <a:t>В особо сложных случаях – анализ ядра ОС</a:t>
            </a:r>
            <a:endParaRPr lang="ru-RU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200" dirty="0"/>
              <a:t>До какой подсистемы сузить область поиска источника неполадки?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931DF-F800-430F-8084-8889E532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pPr/>
              <a:t>2</a:t>
            </a:fld>
            <a:r>
              <a:rPr lang="ru-RU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0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8E1CE-883E-4017-8C06-66B5056E335A}"/>
              </a:ext>
            </a:extLst>
          </p:cNvPr>
          <p:cNvSpPr/>
          <p:nvPr/>
        </p:nvSpPr>
        <p:spPr>
          <a:xfrm>
            <a:off x="402336" y="766732"/>
            <a:ext cx="1138732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__section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"main"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skb_filter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__sk_buff *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{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32_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 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0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**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map_lookup_elem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(&amp;skb_map, 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==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TC_ACT_OK;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!=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TC_ACT_OK;</a:t>
            </a:r>
            <a:r>
              <a:rPr lang="en-US" sz="2000" dirty="0"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ru-RU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*data         =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*)(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=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*)(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ethhdr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*eth = data;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iphdr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iph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data +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(*eth);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data+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(*eth)+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iph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&gt;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TC_ACT_OK;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h_proto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!=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htons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(ETH_P_IP))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TC_ACT_OK;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iph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protocol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!= FILTER_IP_PROTO)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TC_ACT_OK;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iph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saddr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!=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htonl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(FILTER_SRC_IP)) 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TC_ACT_OK;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64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D264BC-A931-41AB-AD4A-FD3B81E0AFB7}"/>
              </a:ext>
            </a:extLst>
          </p:cNvPr>
          <p:cNvSpPr/>
          <p:nvPr/>
        </p:nvSpPr>
        <p:spPr>
          <a:xfrm>
            <a:off x="481584" y="766732"/>
            <a:ext cx="112288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__section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(KP_SEC)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skb_check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pt_regs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*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{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uint32_t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**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map_lookup_elem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(&amp;skb_map, 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*) 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PT_REGS_PARM1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0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uint32_t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path_key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= KP_NUM;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uint64_t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path_value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ktime_get_ns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r = 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map_update_elem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(&amp;path_map, 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path_key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path_value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 BPF_ANY);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 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0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0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000" dirty="0">
              <a:solidFill>
                <a:srgbClr val="795E26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ru-RU" sz="2000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trace_printk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(KP_NAME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": %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llu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ns\n"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path_value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endParaRPr lang="ru-RU" sz="2000" dirty="0">
              <a:solidFill>
                <a:srgbClr val="AF00D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#if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KP_FIN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>
              <a:tabLst>
                <a:tab pos="313817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skb_val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SKB_FIN;   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#endif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9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3668-3914-4CF4-9342-4A56B126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 работы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4A47-CE96-43CF-9B4B-BEB86787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70"/>
            <a:ext cx="10515600" cy="435959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Разработать прототип утилиты, способной предоставить информацию о пути сетевого пакета в ядре </a:t>
            </a:r>
            <a:r>
              <a:rPr lang="ru-RU" dirty="0" err="1"/>
              <a:t>Linux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Задачи:</a:t>
            </a:r>
            <a:endParaRPr lang="ru-RU" dirty="0">
              <a:effectLst/>
            </a:endParaRPr>
          </a:p>
          <a:p>
            <a:pPr lvl="0"/>
            <a:r>
              <a:rPr lang="ru-RU" dirty="0"/>
              <a:t>Сформулировать требования к реализации утилиты.</a:t>
            </a:r>
            <a:endParaRPr lang="en-US" dirty="0"/>
          </a:p>
          <a:p>
            <a:pPr lvl="0"/>
            <a:r>
              <a:rPr lang="ru-RU" dirty="0"/>
              <a:t>Выбрать подход к отслеживанию пути сетевого пакета, подходящий для реализации утилиты в рамках выставленных требований.</a:t>
            </a:r>
            <a:endParaRPr lang="en-US" dirty="0"/>
          </a:p>
          <a:p>
            <a:r>
              <a:rPr lang="ru-RU" dirty="0"/>
              <a:t>Разработать прототип, демонстрирующий работоспособность утилиты.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18FF-32BD-4BFC-9703-11C266C3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pPr/>
              <a:t>3</a:t>
            </a:fld>
            <a:r>
              <a:rPr lang="ru-RU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5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119C-E5EA-40A5-84DE-BD916D60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реализации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D711-D331-4124-9FEC-4C7848F8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595812"/>
          </a:xfrm>
        </p:spPr>
        <p:txBody>
          <a:bodyPr>
            <a:normAutofit/>
          </a:bodyPr>
          <a:lstStyle/>
          <a:p>
            <a:r>
              <a:rPr lang="ru-RU" dirty="0"/>
              <a:t>Интерфейс командной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Безопасность</a:t>
            </a:r>
            <a:endParaRPr lang="en-US" dirty="0"/>
          </a:p>
          <a:p>
            <a:r>
              <a:rPr lang="ru-RU" dirty="0"/>
              <a:t>Запуск на рабочей системе</a:t>
            </a:r>
          </a:p>
          <a:p>
            <a:r>
              <a:rPr lang="ru-RU" dirty="0"/>
              <a:t>Работа при реальной нагрузке</a:t>
            </a:r>
          </a:p>
          <a:p>
            <a:r>
              <a:rPr lang="ru-RU" dirty="0"/>
              <a:t>Низкие накладные расходы</a:t>
            </a:r>
          </a:p>
          <a:p>
            <a:r>
              <a:rPr lang="ru-RU" dirty="0"/>
              <a:t>Независимость от конкретной сборки ядра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0BEEE-1950-46BF-A23C-9264708DF89E}"/>
              </a:ext>
            </a:extLst>
          </p:cNvPr>
          <p:cNvSpPr/>
          <p:nvPr/>
        </p:nvSpPr>
        <p:spPr>
          <a:xfrm>
            <a:off x="5191259" y="2533918"/>
            <a:ext cx="1809481" cy="8950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Утилита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471C83-7000-4F6C-9D66-20C39FD214D4}"/>
              </a:ext>
            </a:extLst>
          </p:cNvPr>
          <p:cNvCxnSpPr>
            <a:cxnSpLocks/>
          </p:cNvCxnSpPr>
          <p:nvPr/>
        </p:nvCxnSpPr>
        <p:spPr>
          <a:xfrm>
            <a:off x="3767070" y="2974710"/>
            <a:ext cx="1424189" cy="3374"/>
          </a:xfrm>
          <a:prstGeom prst="straightConnector1">
            <a:avLst/>
          </a:prstGeom>
          <a:ln w="25400" cap="flat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90FE50-B7E5-46B7-B147-E526165138C3}"/>
              </a:ext>
            </a:extLst>
          </p:cNvPr>
          <p:cNvSpPr txBox="1"/>
          <p:nvPr/>
        </p:nvSpPr>
        <p:spPr>
          <a:xfrm>
            <a:off x="1259179" y="2581414"/>
            <a:ext cx="243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Фильтр</a:t>
            </a:r>
          </a:p>
          <a:p>
            <a:pPr algn="ctr"/>
            <a:r>
              <a:rPr lang="ru-RU" sz="2400" dirty="0"/>
              <a:t>сетевого трафика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DAB61-AF49-45E8-8CF8-0482F6F0AFDF}"/>
              </a:ext>
            </a:extLst>
          </p:cNvPr>
          <p:cNvSpPr txBox="1"/>
          <p:nvPr/>
        </p:nvSpPr>
        <p:spPr>
          <a:xfrm>
            <a:off x="8424927" y="2577974"/>
            <a:ext cx="2262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Путь </a:t>
            </a:r>
          </a:p>
          <a:p>
            <a:pPr algn="ctr"/>
            <a:r>
              <a:rPr lang="ru-RU" sz="2400" dirty="0"/>
              <a:t>сетевого пакета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B1250-7D80-41D6-845E-BBE8C6E885C7}"/>
              </a:ext>
            </a:extLst>
          </p:cNvPr>
          <p:cNvCxnSpPr>
            <a:cxnSpLocks/>
          </p:cNvCxnSpPr>
          <p:nvPr/>
        </p:nvCxnSpPr>
        <p:spPr>
          <a:xfrm>
            <a:off x="7000740" y="2979771"/>
            <a:ext cx="1424189" cy="3374"/>
          </a:xfrm>
          <a:prstGeom prst="straightConnector1">
            <a:avLst/>
          </a:prstGeom>
          <a:ln w="25400" cap="flat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059E33-C5EC-4C8B-AFD5-A49391E980C3}"/>
              </a:ext>
            </a:extLst>
          </p:cNvPr>
          <p:cNvSpPr txBox="1"/>
          <p:nvPr/>
        </p:nvSpPr>
        <p:spPr>
          <a:xfrm>
            <a:off x="4027062" y="2562586"/>
            <a:ext cx="904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stdin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D6393-D0C0-4330-B95F-0DC18A78C598}"/>
              </a:ext>
            </a:extLst>
          </p:cNvPr>
          <p:cNvSpPr txBox="1"/>
          <p:nvPr/>
        </p:nvSpPr>
        <p:spPr>
          <a:xfrm>
            <a:off x="7244498" y="2550571"/>
            <a:ext cx="936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/>
              <a:t>stdout</a:t>
            </a:r>
            <a:endParaRPr lang="en-US" sz="2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B4D3-A5E0-40FF-AF9B-F9A990CA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pPr/>
              <a:t>4</a:t>
            </a:fld>
            <a:r>
              <a:rPr lang="ru-RU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5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D30295-E466-4715-9276-740B5DF34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5721"/>
              </p:ext>
            </p:extLst>
          </p:nvPr>
        </p:nvGraphicFramePr>
        <p:xfrm>
          <a:off x="692612" y="1733368"/>
          <a:ext cx="10806776" cy="4438050"/>
        </p:xfrm>
        <a:graphic>
          <a:graphicData uri="http://schemas.openxmlformats.org/drawingml/2006/table">
            <a:tbl>
              <a:tblPr firstRow="1" firstCol="1" bandRow="1"/>
              <a:tblGrid>
                <a:gridCol w="2694970">
                  <a:extLst>
                    <a:ext uri="{9D8B030D-6E8A-4147-A177-3AD203B41FA5}">
                      <a16:colId xmlns:a16="http://schemas.microsoft.com/office/drawing/2014/main" val="3679072749"/>
                    </a:ext>
                  </a:extLst>
                </a:gridCol>
                <a:gridCol w="1899366">
                  <a:extLst>
                    <a:ext uri="{9D8B030D-6E8A-4147-A177-3AD203B41FA5}">
                      <a16:colId xmlns:a16="http://schemas.microsoft.com/office/drawing/2014/main" val="1877867503"/>
                    </a:ext>
                  </a:extLst>
                </a:gridCol>
                <a:gridCol w="1899366">
                  <a:extLst>
                    <a:ext uri="{9D8B030D-6E8A-4147-A177-3AD203B41FA5}">
                      <a16:colId xmlns:a16="http://schemas.microsoft.com/office/drawing/2014/main" val="2650777023"/>
                    </a:ext>
                  </a:extLst>
                </a:gridCol>
                <a:gridCol w="1899366">
                  <a:extLst>
                    <a:ext uri="{9D8B030D-6E8A-4147-A177-3AD203B41FA5}">
                      <a16:colId xmlns:a16="http://schemas.microsoft.com/office/drawing/2014/main" val="1005491872"/>
                    </a:ext>
                  </a:extLst>
                </a:gridCol>
                <a:gridCol w="1206854">
                  <a:extLst>
                    <a:ext uri="{9D8B030D-6E8A-4147-A177-3AD203B41FA5}">
                      <a16:colId xmlns:a16="http://schemas.microsoft.com/office/drawing/2014/main" val="259637029"/>
                    </a:ext>
                  </a:extLst>
                </a:gridCol>
                <a:gridCol w="1206854">
                  <a:extLst>
                    <a:ext uri="{9D8B030D-6E8A-4147-A177-3AD203B41FA5}">
                      <a16:colId xmlns:a16="http://schemas.microsoft.com/office/drawing/2014/main" val="2805997315"/>
                    </a:ext>
                  </a:extLst>
                </a:gridCol>
              </a:tblGrid>
              <a:tr h="73967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 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Модификация кода ядра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Зондирование ядра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Точки трассировки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ftrace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eBPF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400280"/>
                  </a:ext>
                </a:extLst>
              </a:tr>
              <a:tr h="73967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Безопасность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+/–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+/–</a:t>
                      </a:r>
                      <a:endParaRPr lang="en-US" sz="2000" b="0" kern="12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28734"/>
                  </a:ext>
                </a:extLst>
              </a:tr>
              <a:tr h="73967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Запуск на работающей системе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+/–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+/–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78559"/>
                  </a:ext>
                </a:extLst>
              </a:tr>
              <a:tr h="73967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Работа при реальной нагрузке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+/–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+/–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+/–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35175"/>
                  </a:ext>
                </a:extLst>
              </a:tr>
              <a:tr h="73967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Низкие накладные расходы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+/–</a:t>
                      </a:r>
                      <a:endParaRPr lang="en-US" sz="2000" b="0" kern="12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+/–</a:t>
                      </a:r>
                      <a:endParaRPr lang="en-US" sz="2000" b="0" kern="120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91021"/>
                  </a:ext>
                </a:extLst>
              </a:tr>
              <a:tr h="73967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Независимость от конкретной сборки ядра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+/–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38170" algn="l"/>
                        </a:tabLst>
                      </a:pPr>
                      <a:r>
                        <a:rPr lang="ru-RU" sz="20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+</a:t>
                      </a:r>
                      <a:endParaRPr lang="en-US" sz="20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3244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91A4A-234F-42C7-9E0F-4D61A00C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pPr/>
              <a:t>5</a:t>
            </a:fld>
            <a:r>
              <a:rPr lang="ru-RU"/>
              <a:t>/11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7185048-44A6-4179-A1FA-CC9BA33D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отслеживанию пути сетевого пакета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0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404F-BE0F-49E0-95FA-AF2E03F1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 (extended Berkeley Packet Filter)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1186-8104-47E9-8946-835BE27D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576661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Виртуальная машина внутри ядра, на которой можно запускать пользовательский код</a:t>
            </a:r>
          </a:p>
          <a:p>
            <a:pPr marL="0" indent="0">
              <a:buNone/>
            </a:pPr>
            <a:r>
              <a:rPr lang="ru-RU" dirty="0"/>
              <a:t>Безопасность</a:t>
            </a:r>
          </a:p>
          <a:p>
            <a:pPr lvl="1">
              <a:spcBef>
                <a:spcPts val="0"/>
              </a:spcBef>
            </a:pPr>
            <a:r>
              <a:rPr lang="ru-RU" sz="2200" dirty="0"/>
              <a:t>Статическая проверка и изолированный запуск</a:t>
            </a:r>
          </a:p>
          <a:p>
            <a:pPr marL="0" indent="0">
              <a:buNone/>
            </a:pPr>
            <a:r>
              <a:rPr lang="ru-RU" dirty="0"/>
              <a:t>Запуск на рабочей системе</a:t>
            </a:r>
          </a:p>
          <a:p>
            <a:pPr lvl="1">
              <a:spcBef>
                <a:spcPts val="0"/>
              </a:spcBef>
            </a:pPr>
            <a:r>
              <a:rPr lang="ru-RU" sz="2200" dirty="0"/>
              <a:t>Загрузка программ через системный вызов</a:t>
            </a:r>
          </a:p>
          <a:p>
            <a:pPr marL="0" indent="0">
              <a:buNone/>
            </a:pPr>
            <a:r>
              <a:rPr lang="ru-RU" dirty="0"/>
              <a:t>Работа при реальной нагрузке</a:t>
            </a:r>
          </a:p>
          <a:p>
            <a:pPr lvl="1">
              <a:spcBef>
                <a:spcPts val="0"/>
              </a:spcBef>
            </a:pPr>
            <a:r>
              <a:rPr lang="ru-RU" sz="2200" dirty="0"/>
              <a:t>Программируемые фильтры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Низкие накладные расходы</a:t>
            </a:r>
            <a:endParaRPr lang="ru-RU" dirty="0"/>
          </a:p>
          <a:p>
            <a:pPr lvl="1">
              <a:spcBef>
                <a:spcPts val="0"/>
              </a:spcBef>
            </a:pPr>
            <a:r>
              <a:rPr lang="ru-RU" sz="2200" dirty="0"/>
              <a:t>Приближённость к процессорным инструкциям и </a:t>
            </a:r>
            <a:r>
              <a:rPr lang="en-US" sz="2200" dirty="0"/>
              <a:t>JIT </a:t>
            </a:r>
            <a:r>
              <a:rPr lang="ru-RU" sz="2200" dirty="0"/>
              <a:t>компиляция</a:t>
            </a:r>
          </a:p>
          <a:p>
            <a:pPr marL="0" indent="0">
              <a:buNone/>
            </a:pPr>
            <a:r>
              <a:rPr lang="ru-RU" dirty="0"/>
              <a:t>Независимость от конкретной сборки ядра</a:t>
            </a:r>
          </a:p>
          <a:p>
            <a:pPr lvl="1">
              <a:spcBef>
                <a:spcPts val="0"/>
              </a:spcBef>
            </a:pPr>
            <a:r>
              <a:rPr lang="ru-RU" sz="2200" dirty="0"/>
              <a:t>Абстрагирование программного интерфейса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92D8E-9CB7-4548-8981-A5159737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pPr/>
              <a:t>6</a:t>
            </a:fld>
            <a:r>
              <a:rPr lang="ru-RU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2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8608-64A8-4D77-AEC7-B80E9033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утилиты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6DAA-FA4F-41CD-8B97-724B0E97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eBPF </a:t>
            </a:r>
            <a:r>
              <a:rPr lang="ru-RU" dirty="0"/>
              <a:t>объекты:</a:t>
            </a:r>
          </a:p>
          <a:p>
            <a:r>
              <a:rPr lang="ru-RU" dirty="0"/>
              <a:t>Классификаторы подсистемы управления трафиком</a:t>
            </a:r>
            <a:r>
              <a:rPr lang="en-US" dirty="0"/>
              <a:t> (Linux Traffic Control)</a:t>
            </a:r>
            <a:endParaRPr lang="ru-RU" dirty="0"/>
          </a:p>
          <a:p>
            <a:r>
              <a:rPr lang="ru-RU" dirty="0"/>
              <a:t>Точки зондирования</a:t>
            </a:r>
            <a:r>
              <a:rPr lang="en-US" dirty="0"/>
              <a:t> (kernel probes)</a:t>
            </a:r>
            <a:endParaRPr lang="ru-RU" dirty="0"/>
          </a:p>
          <a:p>
            <a:r>
              <a:rPr lang="ru-RU" dirty="0"/>
              <a:t>Ассоциативные массивы </a:t>
            </a:r>
            <a:r>
              <a:rPr lang="en-US" dirty="0"/>
              <a:t>eBPF maps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eBPF </a:t>
            </a:r>
            <a:r>
              <a:rPr lang="ru-RU" dirty="0"/>
              <a:t>инструментарий: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 </a:t>
            </a:r>
            <a:r>
              <a:rPr lang="ru-RU" dirty="0"/>
              <a:t>с </a:t>
            </a:r>
            <a:r>
              <a:rPr lang="en-US" dirty="0"/>
              <a:t>eBPF</a:t>
            </a:r>
            <a:r>
              <a:rPr lang="ru-RU" dirty="0"/>
              <a:t> ограничениями</a:t>
            </a:r>
          </a:p>
          <a:p>
            <a:r>
              <a:rPr lang="en-US" dirty="0" err="1"/>
              <a:t>LLVM+clang</a:t>
            </a:r>
            <a:endParaRPr lang="en-US" dirty="0"/>
          </a:p>
          <a:p>
            <a:r>
              <a:rPr lang="en-US" dirty="0"/>
              <a:t>iproute2</a:t>
            </a:r>
            <a:endParaRPr lang="ru-RU" dirty="0"/>
          </a:p>
          <a:p>
            <a:r>
              <a:rPr lang="en-US" dirty="0"/>
              <a:t>libbpf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F0D03-E03A-4F2F-B4AA-8F16DF0B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pPr/>
              <a:t>7</a:t>
            </a:fld>
            <a:r>
              <a:rPr lang="ru-RU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9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6C08-FFDA-41FC-88A9-251DBFB5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22" y="365125"/>
            <a:ext cx="10515600" cy="1325563"/>
          </a:xfrm>
        </p:spPr>
        <p:txBody>
          <a:bodyPr/>
          <a:lstStyle/>
          <a:p>
            <a:r>
              <a:rPr lang="ru-RU" dirty="0"/>
              <a:t>Алгоритм работы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3AF7C7-2849-45ED-A4DC-792AF741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5360" y="145106"/>
            <a:ext cx="7286889" cy="65677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778C9-651C-40EC-A7B5-CA51D9C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96" y="1576388"/>
            <a:ext cx="4720590" cy="4802187"/>
          </a:xfrm>
        </p:spPr>
        <p:txBody>
          <a:bodyPr>
            <a:normAutofit/>
          </a:bodyPr>
          <a:lstStyle/>
          <a:p>
            <a:r>
              <a:rPr lang="ru-RU" sz="2200" dirty="0"/>
              <a:t>Классификатор генерируется из фильтра</a:t>
            </a:r>
          </a:p>
          <a:p>
            <a:r>
              <a:rPr lang="ru-RU" sz="2200" dirty="0">
                <a:solidFill>
                  <a:schemeClr val="bg2"/>
                </a:solidFill>
              </a:rPr>
              <a:t>Зонды идентифицируются при компиляции</a:t>
            </a:r>
          </a:p>
          <a:p>
            <a:r>
              <a:rPr lang="ru-RU" sz="2200" dirty="0">
                <a:solidFill>
                  <a:schemeClr val="bg2"/>
                </a:solidFill>
              </a:rPr>
              <a:t>В </a:t>
            </a:r>
            <a:r>
              <a:rPr lang="en-US" sz="2200" dirty="0" err="1">
                <a:solidFill>
                  <a:schemeClr val="bg2"/>
                </a:solidFill>
              </a:rPr>
              <a:t>skb_map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ru-RU" sz="2200" dirty="0">
                <a:solidFill>
                  <a:schemeClr val="bg2"/>
                </a:solidFill>
              </a:rPr>
              <a:t>записывается указатель на наблюдаемый пакет</a:t>
            </a:r>
          </a:p>
          <a:p>
            <a:r>
              <a:rPr lang="ru-RU" sz="2200" dirty="0">
                <a:solidFill>
                  <a:schemeClr val="bg2"/>
                </a:solidFill>
              </a:rPr>
              <a:t>В </a:t>
            </a:r>
            <a:r>
              <a:rPr lang="en-US" sz="2200" dirty="0">
                <a:solidFill>
                  <a:schemeClr val="bg2"/>
                </a:solidFill>
              </a:rPr>
              <a:t>path_map </a:t>
            </a:r>
            <a:r>
              <a:rPr lang="ru-RU" sz="2200" dirty="0">
                <a:solidFill>
                  <a:schemeClr val="bg2"/>
                </a:solidFill>
              </a:rPr>
              <a:t>записываются отметки времени</a:t>
            </a:r>
          </a:p>
          <a:p>
            <a:r>
              <a:rPr lang="ru-RU" sz="2200" dirty="0">
                <a:solidFill>
                  <a:schemeClr val="bg2"/>
                </a:solidFill>
              </a:rPr>
              <a:t>Все единички в </a:t>
            </a:r>
            <a:r>
              <a:rPr lang="en-US" sz="2200" dirty="0" err="1">
                <a:solidFill>
                  <a:schemeClr val="bg2"/>
                </a:solidFill>
              </a:rPr>
              <a:t>skb_map</a:t>
            </a:r>
            <a:r>
              <a:rPr lang="en-US" sz="2200" dirty="0">
                <a:solidFill>
                  <a:schemeClr val="bg2"/>
                </a:solidFill>
              </a:rPr>
              <a:t> – </a:t>
            </a:r>
            <a:r>
              <a:rPr lang="ru-RU" sz="2200" dirty="0">
                <a:solidFill>
                  <a:schemeClr val="bg2"/>
                </a:solidFill>
              </a:rPr>
              <a:t>сигнал для завершения</a:t>
            </a:r>
          </a:p>
          <a:p>
            <a:r>
              <a:rPr lang="ru-RU" sz="2200" dirty="0">
                <a:solidFill>
                  <a:schemeClr val="bg2"/>
                </a:solidFill>
              </a:rPr>
              <a:t>Путь сортируется по отметкам времени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85227-75A0-461F-B01C-B4262FD4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C382-CC06-486F-B9B0-2CDF929EBC4E}" type="slidenum">
              <a:rPr lang="en-US" smtClean="0"/>
              <a:pPr/>
              <a:t>8</a:t>
            </a:fld>
            <a:r>
              <a:rPr lang="ru-RU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5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6C08-FFDA-41FC-88A9-251DBFB5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22" y="365125"/>
            <a:ext cx="10515600" cy="1325563"/>
          </a:xfrm>
        </p:spPr>
        <p:txBody>
          <a:bodyPr/>
          <a:lstStyle/>
          <a:p>
            <a:r>
              <a:rPr lang="ru-RU" dirty="0"/>
              <a:t>Алгоритм работы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3AF7C7-2849-45ED-A4DC-792AF741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5360" y="145106"/>
            <a:ext cx="7286889" cy="65677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778C9-651C-40EC-A7B5-CA51D9C2E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96" y="1576388"/>
            <a:ext cx="4720590" cy="4802187"/>
          </a:xfrm>
        </p:spPr>
        <p:txBody>
          <a:bodyPr>
            <a:normAutofit/>
          </a:bodyPr>
          <a:lstStyle/>
          <a:p>
            <a:r>
              <a:rPr lang="ru-RU" sz="2200" dirty="0"/>
              <a:t>Классификатор генерируется из фильтра</a:t>
            </a:r>
          </a:p>
          <a:p>
            <a:r>
              <a:rPr lang="ru-RU" sz="2200" dirty="0"/>
              <a:t>Зонды идентифицируются при компиляции</a:t>
            </a:r>
          </a:p>
          <a:p>
            <a:r>
              <a:rPr lang="ru-RU" sz="2200" dirty="0">
                <a:solidFill>
                  <a:schemeClr val="bg2"/>
                </a:solidFill>
              </a:rPr>
              <a:t>В </a:t>
            </a:r>
            <a:r>
              <a:rPr lang="en-US" sz="2200" dirty="0" err="1">
                <a:solidFill>
                  <a:schemeClr val="bg2"/>
                </a:solidFill>
              </a:rPr>
              <a:t>skb_map</a:t>
            </a:r>
            <a:r>
              <a:rPr lang="en-US" sz="2200" dirty="0">
                <a:solidFill>
                  <a:schemeClr val="bg2"/>
                </a:solidFill>
              </a:rPr>
              <a:t> </a:t>
            </a:r>
            <a:r>
              <a:rPr lang="ru-RU" sz="2200" dirty="0">
                <a:solidFill>
                  <a:schemeClr val="bg2"/>
                </a:solidFill>
              </a:rPr>
              <a:t>записывается указатель на наблюдаемый пакет</a:t>
            </a:r>
          </a:p>
          <a:p>
            <a:r>
              <a:rPr lang="ru-RU" sz="2200" dirty="0">
                <a:solidFill>
                  <a:schemeClr val="bg2"/>
                </a:solidFill>
              </a:rPr>
              <a:t>В </a:t>
            </a:r>
            <a:r>
              <a:rPr lang="en-US" sz="2200" dirty="0">
                <a:solidFill>
                  <a:schemeClr val="bg2"/>
                </a:solidFill>
              </a:rPr>
              <a:t>path_map </a:t>
            </a:r>
            <a:r>
              <a:rPr lang="ru-RU" sz="2200" dirty="0">
                <a:solidFill>
                  <a:schemeClr val="bg2"/>
                </a:solidFill>
              </a:rPr>
              <a:t>записываются отметки времени</a:t>
            </a:r>
          </a:p>
          <a:p>
            <a:r>
              <a:rPr lang="ru-RU" sz="2200" dirty="0">
                <a:solidFill>
                  <a:schemeClr val="bg2"/>
                </a:solidFill>
              </a:rPr>
              <a:t>Все единички в </a:t>
            </a:r>
            <a:r>
              <a:rPr lang="en-US" sz="2200" dirty="0" err="1">
                <a:solidFill>
                  <a:schemeClr val="bg2"/>
                </a:solidFill>
              </a:rPr>
              <a:t>skb_map</a:t>
            </a:r>
            <a:r>
              <a:rPr lang="en-US" sz="2200" dirty="0">
                <a:solidFill>
                  <a:schemeClr val="bg2"/>
                </a:solidFill>
              </a:rPr>
              <a:t> – </a:t>
            </a:r>
            <a:r>
              <a:rPr lang="ru-RU" sz="2200" dirty="0">
                <a:solidFill>
                  <a:schemeClr val="bg2"/>
                </a:solidFill>
              </a:rPr>
              <a:t>сигнал для завершения</a:t>
            </a:r>
          </a:p>
          <a:p>
            <a:r>
              <a:rPr lang="ru-RU" sz="2200" dirty="0">
                <a:solidFill>
                  <a:schemeClr val="bg2"/>
                </a:solidFill>
              </a:rPr>
              <a:t>Путь сортируется по отметкам времени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69F2E-8403-44DE-BD01-06576065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1076</Words>
  <Application>Microsoft Office PowerPoint</Application>
  <PresentationFormat>Widescreen</PresentationFormat>
  <Paragraphs>234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Office Theme</vt:lpstr>
      <vt:lpstr>Отслеживание и анализ пути сетевых пакетов в ядре Linux</vt:lpstr>
      <vt:lpstr>Проблема</vt:lpstr>
      <vt:lpstr>Цель работы</vt:lpstr>
      <vt:lpstr>Требования к реализации</vt:lpstr>
      <vt:lpstr>Подходы к отслеживанию пути сетевого пакета</vt:lpstr>
      <vt:lpstr>eBPF (extended Berkeley Packet Filter)</vt:lpstr>
      <vt:lpstr>Реализация утилиты</vt:lpstr>
      <vt:lpstr>Алгоритм работы</vt:lpstr>
      <vt:lpstr>Алгоритм работы</vt:lpstr>
      <vt:lpstr>Алгоритм работы</vt:lpstr>
      <vt:lpstr>Алгоритм работы</vt:lpstr>
      <vt:lpstr>Алгоритм работы</vt:lpstr>
      <vt:lpstr>Алгоритм работы</vt:lpstr>
      <vt:lpstr>PowerPoint Presentation</vt:lpstr>
      <vt:lpstr>Особенности реализации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Kovalev, Mark</dc:creator>
  <cp:lastModifiedBy>Kovalev, Mark</cp:lastModifiedBy>
  <cp:revision>85</cp:revision>
  <dcterms:created xsi:type="dcterms:W3CDTF">2020-05-14T16:05:58Z</dcterms:created>
  <dcterms:modified xsi:type="dcterms:W3CDTF">2020-06-16T09:58:27Z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Mark.Kovalev@emc.com</vt:lpwstr>
  </property>
  <property fmtid="{D5CDD505-2E9C-101B-9397-08002B2CF9AE}" pid="5" name="MSIP_Label_17cb76b2-10b8-4fe1-93d4-2202842406cd_SetDate">
    <vt:lpwstr>2020-05-14T16:15:25.0784991Z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9d1bf285-83ab-442f-b056-03f70b666dbb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