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С приходом технологий улучшились и повысили эффективность методы изучения языков. Изучение языков при помощи просмотра иностранных фильмов является одним из существующих подходов. В данной работе рассматривается этот подход, а также возможность повышения методов изучения ин яз при просмотре фильмов при помощи ПО.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584c0e7489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584c0e7489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58513526cd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58513526cd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58513526cd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58513526cd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58513526cd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58513526c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50fce80d34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50fce80d34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63846fc3e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63846fc3e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496f293f1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496f293f1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50fce80bef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50fce80bef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Крайне мало существующих сервисов с подобной функциональностью. В российском секторе есть крайне популярный LinguaLeo -- сервис для изучения английского языка и ororo.tv.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LinguaLeo -- можно добавлять слова в словарь, но перевод всей фразы не сохраняется. Видео можно выбирать только из ограниченного набора, фильмов и сериалов там нет. Единственный сервис, который умеет работать только с англо-русским переводом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Ororo.tv -- множество сериалов и Youtube-каналов. можно запускать два трека субтитров одновременно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Fleex.tv -- просмотр фильмов на Youtube / Netflix / TED или оффлайн-версия. Изучать слова до фильма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FluentU -- по умолчанию идут два трека субтитров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496f293f1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496f293f1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60% людей ответили, что просмотр фильмов / сериалов один из самых или самый используемый метод погружения в язык, также 63% отмечают песни и 55% книги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Процесс просмотра 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30% смотрят на мобильном устройстве, остальные на компьютере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У половины телефон под рукой, 20% людей ставят компьютер подальше при просмотре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635aa1dd2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5635aa1dd2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0fce80d34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0fce80d34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Все указанные сервисы позволяют человеку изучать слова. Это важная, но не ключевая часть знания языка. </a:t>
            </a:r>
            <a:r>
              <a:rPr lang="en-GB" sz="1200">
                <a:solidFill>
                  <a:schemeClr val="dk1"/>
                </a:solidFill>
              </a:rPr>
              <a:t>В конечном счете требуется умение переводить целые предложения, понимать речь человека и хорошее произношение. Сохранение контекста также помогает запоминать слова и выражения и правильно их применять.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</a:rPr>
              <a:t>Предлагается вместо сохранения только слов из фразы сохранять отрывки из фильмов с конкретной фразой.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</a:rPr>
              <a:t>Более естественное и эффективное изучение языка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</a:rPr>
              <a:t>Опрос показал, что у людей сложности с распознаванием речи и разговором</a:t>
            </a:r>
            <a:endParaRPr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50fce80d34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50fce80d34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Опробованы варианты и плееров на Python, и встроенного плеера JavaFX, но достаточный контроль и качество плеера предоставил только VLCj.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Сделана обертка для этого плеера, определение положения курсора мыши, пауза и показ субтитров. Запускать треки субтитров можно по-разному. Пользователь настраивает под себя: выбирает аудиотрек, выбирает, какие субтитры будут показываться снизу, какие на паузе, также можно выбрать задержку. Например, …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Сейчас пользователь сам нажимает “Сохранить фразу”, а после просмотра может просмотреть все сохраненные моменты, они будут повторяться в зависимости от того, как хорошо у него получается эта карточка.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В процессе работы было опробовано изучение слов из фильма перед просмотром. Т.е. Слова из трека субтитров разбивались, анализировались, сортировались по частоте встречаемости и отфильтровывались те, которые пользователь уже знает. Проблем у такого подхода несколько: слово без контекста плохо запоминается, спойлеры к фильму, пользователи хотят начать сразу смотреть фильм. Однако, словарь и анализ слов, понимать, какие слова пользователь скорее всего пока не знает, это перспективное направление работы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0fce80d34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50fce80d34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 algn="ctr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55600" lvl="0" marL="4572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556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●"/>
              <a:defRPr sz="20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Relationship Id="rId4" Type="http://schemas.openxmlformats.org/officeDocument/2006/relationships/image" Target="../media/image3.png"/><Relationship Id="rId5" Type="http://schemas.openxmlformats.org/officeDocument/2006/relationships/image" Target="../media/image1.png"/><Relationship Id="rId6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800"/>
              <a:t>Разработка программы для изучения</a:t>
            </a:r>
            <a:r>
              <a:rPr lang="en-GB" sz="3800"/>
              <a:t> иностранных языков при просмотре фильмов</a:t>
            </a:r>
            <a:endParaRPr sz="38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>
                <a:solidFill>
                  <a:schemeClr val="dk1"/>
                </a:solidFill>
              </a:rPr>
              <a:t>						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</a:rPr>
              <a:t>Студент: Немчинов Егор Игоревич, 371 гр 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</a:rPr>
              <a:t>Научный руководитель: ст. преп. С. Ю. Сартасов 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</a:rPr>
              <a:t>		 	 	 		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</a:rPr>
              <a:t>			</a:t>
            </a:r>
            <a:r>
              <a:rPr lang="en-GB" sz="1100">
                <a:solidFill>
                  <a:schemeClr val="dk1"/>
                </a:solidFill>
              </a:rPr>
              <a:t>	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</a:rPr>
              <a:t>СПбГУ, кафедра системного программирования 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chemeClr val="dk1"/>
                </a:solidFill>
              </a:rPr>
              <a:t>2019 год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Архитектура</a:t>
            </a:r>
            <a:endParaRPr/>
          </a:p>
        </p:txBody>
      </p:sp>
      <p:sp>
        <p:nvSpPr>
          <p:cNvPr id="116" name="Google Shape;116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7" name="Google Shape;11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1962" y="1152475"/>
            <a:ext cx="7200075" cy="3617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Архитектура</a:t>
            </a:r>
            <a:endParaRPr/>
          </a:p>
        </p:txBody>
      </p:sp>
      <p:sp>
        <p:nvSpPr>
          <p:cNvPr id="123" name="Google Shape;123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4" name="Google Shape;124;p23"/>
          <p:cNvPicPr preferRelativeResize="0"/>
          <p:nvPr/>
        </p:nvPicPr>
        <p:blipFill rotWithShape="1">
          <a:blip r:embed="rId3">
            <a:alphaModFix/>
          </a:blip>
          <a:srcRect b="40433" l="49193" r="26765" t="0"/>
          <a:stretch/>
        </p:blipFill>
        <p:spPr>
          <a:xfrm>
            <a:off x="2250950" y="880613"/>
            <a:ext cx="4922608" cy="39601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Архитектура</a:t>
            </a:r>
            <a:endParaRPr/>
          </a:p>
        </p:txBody>
      </p:sp>
      <p:sp>
        <p:nvSpPr>
          <p:cNvPr id="130" name="Google Shape;130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1" name="Google Shape;131;p24"/>
          <p:cNvPicPr preferRelativeResize="0"/>
          <p:nvPr/>
        </p:nvPicPr>
        <p:blipFill rotWithShape="1">
          <a:blip r:embed="rId3">
            <a:alphaModFix/>
          </a:blip>
          <a:srcRect b="53889" l="46894" r="26877" t="0"/>
          <a:stretch/>
        </p:blipFill>
        <p:spPr>
          <a:xfrm>
            <a:off x="828024" y="1083063"/>
            <a:ext cx="6837931" cy="355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Анализ отзывов пользователей</a:t>
            </a:r>
            <a:endParaRPr/>
          </a:p>
        </p:txBody>
      </p:sp>
      <p:sp>
        <p:nvSpPr>
          <p:cNvPr id="137" name="Google Shape;137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Получено 10 отзывов пользователей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Отмечается польза от приложения при изучении языков без затруднения просмотра фильма. Также отмечается польза изучения видеокарточек после просмотра фильмов, а благодаря всему видео-отрывку это запоминается гораздо лучше и надежнее.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Таким образом положительные отзывы являются свидетельством в пользу изначальной гипотезы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Результаты</a:t>
            </a:r>
            <a:endParaRPr/>
          </a:p>
        </p:txBody>
      </p:sp>
      <p:sp>
        <p:nvSpPr>
          <p:cNvPr id="143" name="Google Shape;143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/>
              <a:t>Сделан обзор существующих решений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/>
              <a:t>Проведен анализ </a:t>
            </a:r>
            <a:r>
              <a:rPr lang="en-GB"/>
              <a:t>данных опроса потенциальных пользователей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/>
              <a:t>Сформулирована педагогическая гипотеза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/>
              <a:t>Опробован и отвергнут метод изучения слов до фильма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/>
              <a:t>Получен прототип в виде Desktop-приложения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Введение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386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Проблема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Неэффективность методов изучения языков при просмотре фильмов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 rotWithShape="1">
          <a:blip r:embed="rId3">
            <a:alphaModFix/>
          </a:blip>
          <a:srcRect b="16108" l="0" r="0" t="16826"/>
          <a:stretch/>
        </p:blipFill>
        <p:spPr>
          <a:xfrm>
            <a:off x="4217313" y="422650"/>
            <a:ext cx="4795526" cy="2010052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17325" y="2700300"/>
            <a:ext cx="4795526" cy="850452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17325" y="3818349"/>
            <a:ext cx="2386351" cy="1218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 rotWithShape="1">
          <a:blip r:embed="rId6">
            <a:alphaModFix/>
          </a:blip>
          <a:srcRect b="0" l="0" r="18850" t="0"/>
          <a:stretch/>
        </p:blipFill>
        <p:spPr>
          <a:xfrm>
            <a:off x="6603675" y="3818350"/>
            <a:ext cx="2409178" cy="11700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6" name="Google Shape;66;p14"/>
          <p:cNvCxnSpPr>
            <a:stCxn id="62" idx="2"/>
            <a:endCxn id="63" idx="0"/>
          </p:cNvCxnSpPr>
          <p:nvPr/>
        </p:nvCxnSpPr>
        <p:spPr>
          <a:xfrm>
            <a:off x="6615076" y="2432702"/>
            <a:ext cx="0" cy="267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7" name="Google Shape;67;p14"/>
          <p:cNvCxnSpPr>
            <a:stCxn id="63" idx="2"/>
          </p:cNvCxnSpPr>
          <p:nvPr/>
        </p:nvCxnSpPr>
        <p:spPr>
          <a:xfrm>
            <a:off x="6615088" y="3550752"/>
            <a:ext cx="4500" cy="255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Цель</a:t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Создание улучшенного метода изучения иностранных языков во время просмотра фильмов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/>
              <a:t>Задачи</a:t>
            </a:r>
            <a:endParaRPr b="1"/>
          </a:p>
          <a:p>
            <a:pPr indent="-355600" lvl="0" marL="457200" rtl="0" algn="l">
              <a:spcBef>
                <a:spcPts val="1600"/>
              </a:spcBef>
              <a:spcAft>
                <a:spcPts val="0"/>
              </a:spcAft>
              <a:buSzPts val="2000"/>
              <a:buChar char="●"/>
            </a:pPr>
            <a:r>
              <a:rPr lang="en-GB"/>
              <a:t>Сделать обзор существующих решений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/>
              <a:t>Сделать анализ данных опроса</a:t>
            </a:r>
            <a:r>
              <a:rPr lang="en-GB"/>
              <a:t> потенциальных пользователей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/>
              <a:t>Сформулировать педагогическую гипотезу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/>
              <a:t>Реализовать прототип приложен</a:t>
            </a:r>
            <a:r>
              <a:rPr lang="en-GB"/>
              <a:t>ия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/>
              <a:t>Сделать анализ отзывов пользователей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Существующие решения</a:t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/>
              <a:t>LinguaLeo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/>
              <a:t>Ororo.tv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/>
              <a:t>Fleex.tv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/>
              <a:t>FluentU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99600" y="1225025"/>
            <a:ext cx="4679049" cy="297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Опрос</a:t>
            </a:r>
            <a:endParaRPr/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Из </a:t>
            </a:r>
            <a:r>
              <a:rPr b="1" lang="en-GB"/>
              <a:t>180</a:t>
            </a:r>
            <a:r>
              <a:rPr lang="en-GB"/>
              <a:t> человек, где </a:t>
            </a:r>
            <a:r>
              <a:rPr b="1" lang="en-GB"/>
              <a:t>92</a:t>
            </a:r>
            <a:r>
              <a:rPr lang="en-GB"/>
              <a:t>% опрошенных возрастом от 16 до 24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/>
              <a:t>80% </a:t>
            </a:r>
            <a:r>
              <a:rPr lang="en-GB"/>
              <a:t>смотрят онлайн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/>
              <a:t>50% </a:t>
            </a:r>
            <a:r>
              <a:rPr lang="en-GB"/>
              <a:t>хотят учить язык параллельно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/>
              <a:t>6</a:t>
            </a:r>
            <a:r>
              <a:rPr b="1" lang="en-GB"/>
              <a:t>0</a:t>
            </a:r>
            <a:r>
              <a:rPr lang="en-GB"/>
              <a:t> человек оставили почту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Разница в процессе просмотра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Гипотеза</a:t>
            </a:r>
            <a:endParaRPr/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Можно повысить эффективность изучения иностранных языков</a:t>
            </a:r>
            <a:r>
              <a:rPr lang="en-GB"/>
              <a:t> </a:t>
            </a:r>
            <a:r>
              <a:rPr lang="en-GB"/>
              <a:t>путем сохранения полного видео- и аудио- контекста видео-отрывками из фильма, а также получением мгновенного перевода целой фразы во время просмотра фильма.</a:t>
            </a:r>
            <a:endParaRPr strike="sngStrike"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Решение</a:t>
            </a:r>
            <a:endParaRPr/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Показывать перевод всей фразы при паузе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Сохранение видео-отрывков с конкретной фразой</a:t>
            </a:r>
            <a:endParaRPr b="1"/>
          </a:p>
          <a:p>
            <a:pPr indent="-355600" lvl="0" marL="457200" rtl="0" algn="l">
              <a:spcBef>
                <a:spcPts val="1600"/>
              </a:spcBef>
              <a:spcAft>
                <a:spcPts val="0"/>
              </a:spcAft>
              <a:buSzPts val="2000"/>
              <a:buAutoNum type="arabicPeriod"/>
            </a:pPr>
            <a:r>
              <a:rPr lang="en-GB"/>
              <a:t>Эмоциональная привязка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-GB"/>
              <a:t>Полное сохранение контекста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-GB"/>
              <a:t>Перевод, произношение, распознавание речи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i="1" lang="en-GB"/>
              <a:t>Видеокарточка - </a:t>
            </a:r>
            <a:r>
              <a:rPr lang="en-GB"/>
              <a:t>видео-отрывок с дорожками субтитров в процессе повторения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Технологии</a:t>
            </a:r>
            <a:endParaRPr/>
          </a:p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/>
              <a:t>JavaFX (</a:t>
            </a:r>
            <a:r>
              <a:rPr i="1" lang="en-GB"/>
              <a:t>Java</a:t>
            </a:r>
            <a:r>
              <a:rPr lang="en-GB"/>
              <a:t>)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/>
              <a:t>TornadoFX (</a:t>
            </a:r>
            <a:r>
              <a:rPr i="1" lang="en-GB"/>
              <a:t>Kotlin</a:t>
            </a:r>
            <a:r>
              <a:rPr lang="en-GB"/>
              <a:t>)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i="1" lang="en-GB"/>
              <a:t>VLCj</a:t>
            </a:r>
            <a:r>
              <a:rPr lang="en-GB"/>
              <a:t> (</a:t>
            </a:r>
            <a:r>
              <a:rPr i="1" lang="en-GB"/>
              <a:t>Java</a:t>
            </a:r>
            <a:r>
              <a:rPr lang="en-GB"/>
              <a:t>)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/>
              <a:t>+ </a:t>
            </a:r>
            <a:r>
              <a:rPr i="1" lang="en-GB"/>
              <a:t>mkvtoolnix</a:t>
            </a:r>
            <a:endParaRPr i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i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Функциональность</a:t>
            </a:r>
            <a:endParaRPr/>
          </a:p>
        </p:txBody>
      </p:sp>
      <p:sp>
        <p:nvSpPr>
          <p:cNvPr id="110" name="Google Shape;110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trike="sngStrike"/>
              <a:t>Предварительное изучение слов</a:t>
            </a:r>
            <a:endParaRPr strike="sngStrike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Сохранение и повторение видеокарточек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Разные режимы просмотра с субтитрами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Поддержка </a:t>
            </a:r>
            <a:r>
              <a:rPr i="1" lang="en-GB"/>
              <a:t>.mkv</a:t>
            </a:r>
            <a:r>
              <a:rPr lang="en-GB"/>
              <a:t> &amp; </a:t>
            </a:r>
            <a:r>
              <a:rPr i="1" lang="en-GB"/>
              <a:t>.avi </a:t>
            </a:r>
            <a:r>
              <a:rPr lang="en-GB"/>
              <a:t>файлов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