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6e9a0e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6e9a0e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bd1eae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bd1eae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табличка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af9f95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af9f95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табличка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af9f95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af9f95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Пометить лучшее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af9f95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af9f95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табличка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af9f95a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af9f95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табличка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d1eae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bd1eae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Вынести последний пункт в отдельный слайд. В процессе выполнения была предложена новая модель, которая лучше, но можно и ее улучшать</a:t>
            </a:r>
            <a:br>
              <a:rPr lang="en"/>
            </a:br>
            <a:r>
              <a:rPr lang="en"/>
              <a:t>Доказать, что первый подход это SOTA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35fd9f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35fd9f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Вынести последний пункт в отдельный слайд. В процессе выполнения была предложена новая модель, которая лучше, но можно и ее улучшать</a:t>
            </a:r>
            <a:br>
              <a:rPr lang="en"/>
            </a:br>
            <a:r>
              <a:rPr lang="en"/>
              <a:t>Доказать, что первый подход это SOTA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35fd9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35fd9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2a5a61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2a5a61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2a5a61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2a5a61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2a5a61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2a5a61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Сакцентировать внимание на то, что это соревнование и оно сейчас идет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af9f95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af9f9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Озвучить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Сказать про соревнования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2a5a61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2a5a61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2a5a61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2a5a61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Классификация, из чего был выбор моделей, архитектуры или уровни токенов и синтаксические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bd1eae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bd1eae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Выбрали Трансформер</a:t>
            </a:r>
            <a:br>
              <a:rPr lang="en"/>
            </a:br>
            <a:r>
              <a:rPr lang="en"/>
              <a:t>Много экспериментов</a:t>
            </a:r>
            <a:br>
              <a:rPr lang="en"/>
            </a:br>
            <a:r>
              <a:rPr lang="en"/>
              <a:t>Докер для развертывания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2a5a61c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2a5a61c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Генерация фрагментов кода по описаниям на естественном языке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656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Соколов Ярослав Сергеевич, 371 группа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Научный руководитель: к.т.н., доцент Т.А. Брыксин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Пример низкокачественных данных</a:t>
            </a:r>
            <a:endParaRPr sz="30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beautifulsoup : just get inside of a tag , no matter how many enclosing tags there are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Red #NEWLINE# Blue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4250550" y="2279350"/>
            <a:ext cx="642900" cy="1769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790800" y="2664775"/>
            <a:ext cx="3183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Вероятность: 0.18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Отсечение автоматических данных</a:t>
            </a:r>
            <a:endParaRPr sz="30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У каждого примера есть вероятность корректности</a:t>
            </a:r>
            <a:endParaRPr sz="2400" strike="sng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Качество обученной модели</a:t>
            </a:r>
            <a:r>
              <a:rPr lang="en" sz="2400">
                <a:solidFill>
                  <a:srgbClr val="000000"/>
                </a:solidFill>
              </a:rPr>
              <a:t> в зависимости от количества включенных низкокачественных данных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Все (600К) </a:t>
            </a:r>
            <a:r>
              <a:rPr lang="en" sz="2400">
                <a:solidFill>
                  <a:schemeClr val="dk1"/>
                </a:solidFill>
              </a:rPr>
              <a:t>— ~1-3%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Только вручную собранные (0) — ~9-10%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Часть низкокачественных (30К) — ~11-12%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Нормализация описаний кода</a:t>
            </a:r>
            <a:endParaRPr sz="300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Выделение основы слова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Удаление стоп-слов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Удаление пунктуации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Приведение в нижний регистр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Удаление примеров с юникодом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Удаление слишком коротких и слишком длинных примеров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Нормализация описаний кода</a:t>
            </a:r>
            <a:endParaRPr sz="300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 matrix from a list ‘ [ 1 , 2 , 3 ] ‘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0240"/>
            <a:ext cx="8520601" cy="237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Аугментация данных</a:t>
            </a:r>
            <a:endParaRPr sz="30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Увеличение размера тренировочного множества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Генерация нового примера путем удаления токена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 matrix from a list ‘ [ 1 , 2 , 3 ] ‘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 matrix from a ‘ [ 1 , 2 , 3 ] ‘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4387200" y="2571750"/>
            <a:ext cx="369600" cy="179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0" y="3260076"/>
            <a:ext cx="8527736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Предобученные векторные представления</a:t>
            </a:r>
            <a:endParaRPr sz="3000"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Global Vectors for Word Representation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0731"/>
            <a:ext cx="8520602" cy="2341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Результаты в соревновании</a:t>
            </a:r>
            <a:endParaRPr sz="300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250"/>
            <a:ext cx="8839202" cy="161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Результаты в соревновании</a:t>
            </a:r>
            <a:endParaRPr sz="3000"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6662"/>
            <a:ext cx="8560499" cy="11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232907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Рекуррентная сеть с вниманием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Частичное обучение без учителя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Генерация кода в виде AST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Копирование имен переменных из описаний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Результаты</a:t>
            </a:r>
            <a:endParaRPr sz="3000"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Проанализированы подходы к машинному переводу и генерации кода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Реализована модель Transformer для задачи генерации кода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Реализована инфраструктура для обучения моделей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Улучшено качество генерации кода для моделей уровня токенов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Мотивация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Помощь с API библиотек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Быстрая реализация простой логики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Получение шаблона для сложной логики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Постановка задачи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6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Цель</a:t>
            </a:r>
            <a:r>
              <a:rPr lang="en" sz="2400">
                <a:solidFill>
                  <a:srgbClr val="000000"/>
                </a:solidFill>
              </a:rPr>
              <a:t>: улучшить существующие подходы в задаче генерации кода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Задачи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Принять участие в соревновании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Проанализировать техники машинного перевода и генерации кода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Применить лучшие из них в соревновании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Улучшить один из подходов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Соревнование </a:t>
            </a:r>
            <a:r>
              <a:rPr lang="en"/>
              <a:t>Code/Natural Language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Предложение на английском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Код на языке Python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280400" y="2081425"/>
            <a:ext cx="583200" cy="1558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Метрика для машинного перевода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BLEU (bilingual evaluation understudy)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процент совпадающих n-грамм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Далее на всех слайдах используется BLEU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Существующие решения в машинном переводе</a:t>
            </a:r>
            <a:endParaRPr sz="30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Нейросети с разными архитектурами: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Рекуррентные </a:t>
            </a:r>
            <a:r>
              <a:rPr lang="en" sz="2400">
                <a:solidFill>
                  <a:schemeClr val="dk1"/>
                </a:solidFill>
              </a:rPr>
              <a:t>— </a:t>
            </a:r>
            <a:r>
              <a:rPr lang="en" sz="2400">
                <a:solidFill>
                  <a:srgbClr val="000000"/>
                </a:solidFill>
              </a:rPr>
              <a:t>23.8%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Рекуррентные с вниманием </a:t>
            </a:r>
            <a:r>
              <a:rPr lang="en" sz="2400">
                <a:solidFill>
                  <a:schemeClr val="dk1"/>
                </a:solidFill>
              </a:rPr>
              <a:t>— </a:t>
            </a:r>
            <a:r>
              <a:rPr lang="en" sz="2400">
                <a:solidFill>
                  <a:srgbClr val="000000"/>
                </a:solidFill>
              </a:rPr>
              <a:t>24.61%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Сверточные </a:t>
            </a:r>
            <a:r>
              <a:rPr lang="en" sz="2400">
                <a:solidFill>
                  <a:schemeClr val="dk1"/>
                </a:solidFill>
              </a:rPr>
              <a:t>—</a:t>
            </a:r>
            <a:r>
              <a:rPr lang="en" sz="2400">
                <a:solidFill>
                  <a:srgbClr val="000000"/>
                </a:solidFill>
              </a:rPr>
              <a:t> 25.16%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Transformer </a:t>
            </a:r>
            <a:r>
              <a:rPr lang="en" sz="2400">
                <a:solidFill>
                  <a:schemeClr val="dk1"/>
                </a:solidFill>
              </a:rPr>
              <a:t>—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b="1" lang="en" sz="2400">
                <a:solidFill>
                  <a:srgbClr val="000000"/>
                </a:solidFill>
              </a:rPr>
              <a:t>28.4%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Результаты для задачи World Machine Translation</a:t>
            </a:r>
            <a:r>
              <a:rPr lang="en" sz="2400">
                <a:solidFill>
                  <a:schemeClr val="dk1"/>
                </a:solidFill>
              </a:rPr>
              <a:t> EN-DE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Существующие решения в генерации кода</a:t>
            </a:r>
            <a:endParaRPr sz="30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Модели уровня токенов (лучшие в переводе)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Рекуррентная нейронная сеть с вниманием </a:t>
            </a:r>
            <a:r>
              <a:rPr lang="en" sz="2400">
                <a:solidFill>
                  <a:schemeClr val="dk1"/>
                </a:solidFill>
              </a:rPr>
              <a:t>— 14.72%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Синтаксические модели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Не используются из-за большого времени работы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Метрика здесь и далее для Code/Natural Language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Реализация модели</a:t>
            </a:r>
            <a:endParaRPr sz="30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OpenNMT-tf фреймворк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Реализован Transformer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Результат “из коробки” — 12.63%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Docker для OpenNMT-tf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bash скрипты для работы всего процесса обучения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Python скрипты для предобработки данных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7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Предобработка данных</a:t>
            </a:r>
            <a:endParaRPr sz="30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Набор данных для соревнования: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2379 вручную написанных примеров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598237 автоматически собранных примеров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Автоматически собранные примеры имеют низкое качество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