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71" r:id="rId4"/>
  </p:sldMasterIdLst>
  <p:notesMasterIdLst>
    <p:notesMasterId r:id="rId12"/>
  </p:notesMasterIdLst>
  <p:sldIdLst>
    <p:sldId id="353" r:id="rId5"/>
    <p:sldId id="402" r:id="rId6"/>
    <p:sldId id="347" r:id="rId7"/>
    <p:sldId id="308" r:id="rId8"/>
    <p:sldId id="316" r:id="rId9"/>
    <p:sldId id="309" r:id="rId10"/>
    <p:sldId id="34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0" d="100"/>
          <a:sy n="110" d="100"/>
        </p:scale>
        <p:origin x="2262" y="102"/>
      </p:cViewPr>
      <p:guideLst>
        <p:guide orient="horz" pos="2209"/>
        <p:guide pos="388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p:cNvSpPr/>
          <p:nvPr userDrawn="1"/>
        </p:nvSpPr>
        <p:spPr>
          <a:xfrm>
            <a:off x="5781047" y="260648"/>
            <a:ext cx="5952661" cy="63367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Picture Placeholder 2"/>
          <p:cNvSpPr>
            <a:spLocks noGrp="1"/>
          </p:cNvSpPr>
          <p:nvPr>
            <p:ph type="pic" idx="14" hasCustomPrompt="1"/>
          </p:nvPr>
        </p:nvSpPr>
        <p:spPr>
          <a:xfrm>
            <a:off x="734769" y="1196752"/>
            <a:ext cx="10849205" cy="3456384"/>
          </a:xfrm>
          <a:prstGeom prst="rect">
            <a:avLst/>
          </a:prstGeom>
          <a:solidFill>
            <a:schemeClr val="bg1">
              <a:lumMod val="95000"/>
            </a:schemeClr>
          </a:solidFill>
          <a:ln w="19050">
            <a:solidFill>
              <a:schemeClr val="bg1">
                <a:lumMod val="65000"/>
              </a:schemeClr>
            </a:solidFill>
          </a:ln>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제목 1"/>
          <p:cNvSpPr>
            <a:spLocks noGrp="1"/>
          </p:cNvSpPr>
          <p:nvPr>
            <p:ph type="title" hasCustomPrompt="1"/>
          </p:nvPr>
        </p:nvSpPr>
        <p:spPr>
          <a:xfrm>
            <a:off x="0" y="269852"/>
            <a:ext cx="12192000" cy="710877"/>
          </a:xfrm>
          <a:prstGeom prst="rect">
            <a:avLst/>
          </a:prstGeom>
        </p:spPr>
        <p:txBody>
          <a:bodyPr anchor="ctr">
            <a:noAutofit/>
          </a:bodyPr>
          <a:lstStyle>
            <a:lvl1pPr algn="ctr">
              <a:defRPr sz="4800" b="0" baseline="0">
                <a:solidFill>
                  <a:schemeClr val="tx1">
                    <a:lumMod val="75000"/>
                    <a:lumOff val="25000"/>
                  </a:schemeClr>
                </a:solidFill>
                <a:latin typeface="Arial" panose="020B0604020202020204" pitchFamily="34" charset="0"/>
                <a:cs typeface="Arial" panose="020B0604020202020204" pitchFamily="34" charset="0"/>
              </a:defRPr>
            </a:lvl1pPr>
          </a:lstStyle>
          <a:p>
            <a:r>
              <a:rPr lang="en-US" altLang="ko-KR" dirty="0"/>
              <a:t>IMAGES AND CONTENTS</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4092000" y="545824"/>
            <a:ext cx="8100000" cy="2736000"/>
          </a:xfrm>
          <a:prstGeom prst="rect">
            <a:avLst/>
          </a:prstGeom>
          <a:solidFill>
            <a:schemeClr val="bg1">
              <a:lumMod val="95000"/>
            </a:schemeClr>
          </a:solidFill>
        </p:spPr>
        <p:txBody>
          <a:bodyPr anchor="ctr"/>
          <a:lstStyle>
            <a:lvl1pPr marL="0" indent="0" algn="ctr">
              <a:buNone/>
              <a:defRPr sz="1200" baseline="0">
                <a:effectLst/>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1" hasCustomPrompt="1"/>
          </p:nvPr>
        </p:nvSpPr>
        <p:spPr>
          <a:xfrm>
            <a:off x="0" y="3575404"/>
            <a:ext cx="8100000" cy="2736000"/>
          </a:xfrm>
          <a:prstGeom prst="rect">
            <a:avLst/>
          </a:prstGeom>
          <a:solidFill>
            <a:schemeClr val="bg1">
              <a:lumMod val="95000"/>
            </a:schemeClr>
          </a:solidFill>
        </p:spPr>
        <p:txBody>
          <a:bodyPr anchor="ctr"/>
          <a:lstStyle>
            <a:lvl1pPr marL="0" indent="0" algn="ctr">
              <a:buNone/>
              <a:defRPr sz="1200" baseline="0">
                <a:effectLst/>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aphic 14"/>
          <p:cNvGrpSpPr/>
          <p:nvPr userDrawn="1"/>
        </p:nvGrpSpPr>
        <p:grpSpPr>
          <a:xfrm>
            <a:off x="637723" y="3059055"/>
            <a:ext cx="4156177" cy="3268904"/>
            <a:chOff x="2444748" y="555045"/>
            <a:chExt cx="7282048" cy="5727454"/>
          </a:xfrm>
        </p:grpSpPr>
        <p:sp>
          <p:nvSpPr>
            <p:cNvPr id="3" name="Freeform: Shape 2"/>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1" fmla="*/ 0 w 9144000"/>
              <a:gd name="connsiteY0-2" fmla="*/ 0 h 3176042"/>
              <a:gd name="connsiteX1-3" fmla="*/ 9144000 w 9144000"/>
              <a:gd name="connsiteY1-4" fmla="*/ 0 h 3176042"/>
              <a:gd name="connsiteX2-5" fmla="*/ 9144000 w 9144000"/>
              <a:gd name="connsiteY2-6" fmla="*/ 3176042 h 3176042"/>
              <a:gd name="connsiteX3-7" fmla="*/ 0 w 9144000"/>
              <a:gd name="connsiteY3-8" fmla="*/ 1556792 h 3176042"/>
              <a:gd name="connsiteX4-9" fmla="*/ 0 w 9144000"/>
              <a:gd name="connsiteY4-10" fmla="*/ 0 h 31760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2" name="그림 개체 틀 2"/>
          <p:cNvSpPr>
            <a:spLocks noGrp="1"/>
          </p:cNvSpPr>
          <p:nvPr>
            <p:ph type="pic" sz="quarter" idx="42" hasCustomPrompt="1"/>
          </p:nvPr>
        </p:nvSpPr>
        <p:spPr>
          <a:xfrm>
            <a:off x="767538" y="3202164"/>
            <a:ext cx="3917673" cy="225145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p:cNvSpPr>
            <a:spLocks noGrp="1"/>
          </p:cNvSpPr>
          <p:nvPr>
            <p:ph type="pic" sz="quarter" idx="43" hasCustomPrompt="1"/>
          </p:nvPr>
        </p:nvSpPr>
        <p:spPr>
          <a:xfrm>
            <a:off x="6600622" y="1305993"/>
            <a:ext cx="4334608" cy="4335090"/>
          </a:xfrm>
          <a:prstGeom prst="ellipse">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Arc 2"/>
          <p:cNvSpPr/>
          <p:nvPr userDrawn="1"/>
        </p:nvSpPr>
        <p:spPr>
          <a:xfrm>
            <a:off x="6320628" y="1026240"/>
            <a:ext cx="4894597" cy="4894597"/>
          </a:xfrm>
          <a:prstGeom prst="arc">
            <a:avLst>
              <a:gd name="adj1" fmla="val 12493243"/>
              <a:gd name="adj2" fmla="val 8891088"/>
            </a:avLst>
          </a:prstGeom>
          <a:ln w="25400">
            <a:solidFill>
              <a:schemeClr val="accent1"/>
            </a:solidFill>
            <a:headEnd type="none"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endParaRPr lang="en-US" altLang="ko-K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Our Team LAYOUT</a:t>
            </a:r>
            <a:endParaRPr lang="en-US" altLang="ko-KR" dirty="0"/>
          </a:p>
        </p:txBody>
      </p:sp>
      <p:sp>
        <p:nvSpPr>
          <p:cNvPr id="4" name="그림 개체 틀 2"/>
          <p:cNvSpPr>
            <a:spLocks noGrp="1"/>
          </p:cNvSpPr>
          <p:nvPr>
            <p:ph type="pic" sz="quarter" idx="11" hasCustomPrompt="1"/>
          </p:nvPr>
        </p:nvSpPr>
        <p:spPr>
          <a:xfrm>
            <a:off x="995168" y="2560523"/>
            <a:ext cx="2160000" cy="2160000"/>
          </a:xfrm>
          <a:prstGeom prst="ellipse">
            <a:avLst/>
          </a:prstGeom>
          <a:solidFill>
            <a:schemeClr val="bg1">
              <a:lumMod val="95000"/>
            </a:schemeClr>
          </a:solidFill>
          <a:ln w="22225">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p:cNvSpPr>
            <a:spLocks noGrp="1"/>
          </p:cNvSpPr>
          <p:nvPr>
            <p:ph type="pic" sz="quarter" idx="57" hasCustomPrompt="1"/>
          </p:nvPr>
        </p:nvSpPr>
        <p:spPr>
          <a:xfrm>
            <a:off x="4495312" y="2560523"/>
            <a:ext cx="2160000" cy="2160000"/>
          </a:xfrm>
          <a:prstGeom prst="ellipse">
            <a:avLst/>
          </a:prstGeom>
          <a:solidFill>
            <a:schemeClr val="bg1">
              <a:lumMod val="95000"/>
            </a:schemeClr>
          </a:solidFill>
          <a:ln w="22225">
            <a:solidFill>
              <a:schemeClr val="accent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그림 개체 틀 2"/>
          <p:cNvSpPr>
            <a:spLocks noGrp="1"/>
          </p:cNvSpPr>
          <p:nvPr>
            <p:ph type="pic" sz="quarter" idx="60" hasCustomPrompt="1"/>
          </p:nvPr>
        </p:nvSpPr>
        <p:spPr>
          <a:xfrm>
            <a:off x="7995455" y="2560523"/>
            <a:ext cx="2160000" cy="2160000"/>
          </a:xfrm>
          <a:prstGeom prst="ellipse">
            <a:avLst/>
          </a:prstGeom>
          <a:solidFill>
            <a:schemeClr val="bg1">
              <a:lumMod val="95000"/>
            </a:schemeClr>
          </a:solidFill>
          <a:ln w="222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grpSp>
        <p:nvGrpSpPr>
          <p:cNvPr id="2" name="Group 1"/>
          <p:cNvGrpSpPr/>
          <p:nvPr userDrawn="1"/>
        </p:nvGrpSpPr>
        <p:grpSpPr>
          <a:xfrm>
            <a:off x="9613650" y="2003247"/>
            <a:ext cx="2578350" cy="4052320"/>
            <a:chOff x="9508727" y="2147107"/>
            <a:chExt cx="2683273" cy="4217224"/>
          </a:xfrm>
        </p:grpSpPr>
        <p:sp>
          <p:nvSpPr>
            <p:cNvPr id="3" name="Freeform: Shape 2"/>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4" name="Freeform: Shape 3"/>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5" name="Freeform: Shape 4"/>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6" name="Freeform: Shape 5"/>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7" name="Freeform: Shape 6"/>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8" name="Freeform: Shape 7"/>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9" name="Freeform: Shape 8"/>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0" name="Rectangle 9"/>
          <p:cNvSpPr/>
          <p:nvPr userDrawn="1"/>
        </p:nvSpPr>
        <p:spPr>
          <a:xfrm>
            <a:off x="0" y="2"/>
            <a:ext cx="12192000" cy="188044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1" name="Oval 10"/>
          <p:cNvSpPr/>
          <p:nvPr userDrawn="1"/>
        </p:nvSpPr>
        <p:spPr>
          <a:xfrm>
            <a:off x="5466000" y="1233032"/>
            <a:ext cx="1260000" cy="126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Oval 9"/>
          <p:cNvSpPr/>
          <p:nvPr userDrawn="1"/>
        </p:nvSpPr>
        <p:spPr>
          <a:xfrm>
            <a:off x="6714751" y="3743880"/>
            <a:ext cx="2520000" cy="25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icture Placeholder 2"/>
          <p:cNvSpPr>
            <a:spLocks noGrp="1"/>
          </p:cNvSpPr>
          <p:nvPr>
            <p:ph type="pic" idx="10" hasCustomPrompt="1"/>
          </p:nvPr>
        </p:nvSpPr>
        <p:spPr>
          <a:xfrm>
            <a:off x="9745813" y="2221239"/>
            <a:ext cx="2446188" cy="2736814"/>
          </a:xfrm>
          <a:prstGeom prst="rect">
            <a:avLst/>
          </a:prstGeom>
          <a:solidFill>
            <a:schemeClr val="bg1">
              <a:lumMod val="95000"/>
            </a:schemeClr>
          </a:solidFill>
          <a:ln w="12700">
            <a:noFill/>
          </a:ln>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grpSp>
        <p:nvGrpSpPr>
          <p:cNvPr id="14" name="Group 20"/>
          <p:cNvGrpSpPr/>
          <p:nvPr userDrawn="1"/>
        </p:nvGrpSpPr>
        <p:grpSpPr>
          <a:xfrm>
            <a:off x="7019112" y="2341950"/>
            <a:ext cx="1890758" cy="3323854"/>
            <a:chOff x="445712" y="1449040"/>
            <a:chExt cx="2113018" cy="3924176"/>
          </a:xfrm>
        </p:grpSpPr>
        <p:sp>
          <p:nvSpPr>
            <p:cNvPr id="15" name="Rounded Rectangle 21"/>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6" name="Rectangle 22"/>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7" name="Group 23"/>
            <p:cNvGrpSpPr/>
            <p:nvPr userDrawn="1"/>
          </p:nvGrpSpPr>
          <p:grpSpPr>
            <a:xfrm>
              <a:off x="1407705" y="5045834"/>
              <a:ext cx="211967" cy="211967"/>
              <a:chOff x="1549420" y="5712364"/>
              <a:chExt cx="312583" cy="312583"/>
            </a:xfrm>
          </p:grpSpPr>
          <p:sp>
            <p:nvSpPr>
              <p:cNvPr id="18" name="Oval 24"/>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9" name="Rounded Rectangle 25"/>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0" name="Picture Placeholder 2"/>
          <p:cNvSpPr>
            <a:spLocks noGrp="1"/>
          </p:cNvSpPr>
          <p:nvPr>
            <p:ph type="pic" idx="11" hasCustomPrompt="1"/>
          </p:nvPr>
        </p:nvSpPr>
        <p:spPr>
          <a:xfrm>
            <a:off x="7145482" y="2668904"/>
            <a:ext cx="1624041" cy="2663428"/>
          </a:xfrm>
          <a:prstGeom prst="rect">
            <a:avLst/>
          </a:prstGeom>
          <a:solidFill>
            <a:schemeClr val="bg1">
              <a:lumMod val="95000"/>
            </a:schemeClr>
          </a:solidFill>
          <a:ln w="12700">
            <a:noFill/>
          </a:ln>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21" name="Text Placeholder 9"/>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0" y="0"/>
            <a:ext cx="4032000"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8160000" y="0"/>
            <a:ext cx="4032000"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0" Type="http://schemas.openxmlformats.org/officeDocument/2006/relationships/theme" Target="../theme/theme2.xml"/><Relationship Id="rId2" Type="http://schemas.openxmlformats.org/officeDocument/2006/relationships/slideLayout" Target="../slideLayouts/slideLayout4.xml"/><Relationship Id="rId19" Type="http://schemas.openxmlformats.org/officeDocument/2006/relationships/slideLayout" Target="../slideLayouts/slideLayout21.xml"/><Relationship Id="rId18" Type="http://schemas.openxmlformats.org/officeDocument/2006/relationships/slideLayout" Target="../slideLayouts/slideLayout20.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24500" y="2535051"/>
            <a:ext cx="4798060" cy="2135281"/>
            <a:chOff x="6665542" y="2427023"/>
            <a:chExt cx="4798060" cy="2135281"/>
          </a:xfrm>
        </p:grpSpPr>
        <p:sp>
          <p:nvSpPr>
            <p:cNvPr id="8" name="TextBox 7"/>
            <p:cNvSpPr txBox="1"/>
            <p:nvPr/>
          </p:nvSpPr>
          <p:spPr>
            <a:xfrm>
              <a:off x="6665542" y="2427023"/>
              <a:ext cx="4798060" cy="1476375"/>
            </a:xfrm>
            <a:prstGeom prst="rect">
              <a:avLst/>
            </a:prstGeom>
            <a:noFill/>
          </p:spPr>
          <p:txBody>
            <a:bodyPr wrap="square" rtlCol="0" anchor="ctr">
              <a:spAutoFit/>
            </a:bodyPr>
            <a:lstStyle/>
            <a:p>
              <a:pPr algn="r"/>
              <a:r>
                <a:rPr lang="en-US" altLang="ko-KR" sz="3000" b="1" dirty="0">
                  <a:solidFill>
                    <a:schemeClr val="bg1"/>
                  </a:solidFill>
                  <a:latin typeface="+mj-lt"/>
                  <a:cs typeface="Arial" panose="020B0604020202020204" pitchFamily="34" charset="0"/>
                </a:rPr>
                <a:t>Analysis Data Indonesian Abusive and Hate Speech Twitter Text</a:t>
              </a:r>
              <a:endParaRPr lang="en-US" altLang="ko-KR" sz="3000" b="1" dirty="0">
                <a:solidFill>
                  <a:schemeClr val="bg1"/>
                </a:solidFill>
                <a:latin typeface="+mj-lt"/>
                <a:cs typeface="Arial" panose="020B0604020202020204" pitchFamily="34" charset="0"/>
              </a:endParaRPr>
            </a:p>
          </p:txBody>
        </p:sp>
        <p:sp>
          <p:nvSpPr>
            <p:cNvPr id="9" name="TextBox 8"/>
            <p:cNvSpPr txBox="1"/>
            <p:nvPr/>
          </p:nvSpPr>
          <p:spPr>
            <a:xfrm>
              <a:off x="6686326" y="4183844"/>
              <a:ext cx="4777096" cy="378460"/>
            </a:xfrm>
            <a:prstGeom prst="rect">
              <a:avLst/>
            </a:prstGeom>
            <a:noFill/>
          </p:spPr>
          <p:txBody>
            <a:bodyPr wrap="square" rtlCol="0" anchor="ctr">
              <a:spAutoFit/>
            </a:bodyPr>
            <a:lstStyle/>
            <a:p>
              <a:pPr algn="r"/>
              <a:r>
                <a:rPr lang="en-US" altLang="ko-KR" sz="1865" dirty="0">
                  <a:solidFill>
                    <a:schemeClr val="bg1"/>
                  </a:solidFill>
                  <a:cs typeface="Arial" panose="020B0604020202020204" pitchFamily="34" charset="0"/>
                </a:rPr>
                <a:t>By Putri Ratna  Sari</a:t>
              </a:r>
              <a:endParaRPr lang="ko-KR" altLang="en-US" sz="1865" dirty="0">
                <a:solidFill>
                  <a:schemeClr val="bg1"/>
                </a:solidFill>
                <a:cs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9900" y="4970145"/>
            <a:ext cx="4277995" cy="783590"/>
          </a:xfrm>
          <a:prstGeom prst="rect">
            <a:avLst/>
          </a:prstGeom>
          <a:noFill/>
        </p:spPr>
        <p:txBody>
          <a:bodyPr wrap="square" rtlCol="0" anchor="ctr">
            <a:spAutoFit/>
          </a:bodyPr>
          <a:lstStyle/>
          <a:p>
            <a:r>
              <a:rPr lang="en-US" altLang="ko-KR" sz="4500" dirty="0">
                <a:solidFill>
                  <a:schemeClr val="bg1"/>
                </a:solidFill>
                <a:latin typeface="+mj-lt"/>
                <a:cs typeface="Arial" panose="020B0604020202020204" pitchFamily="34" charset="0"/>
              </a:rPr>
              <a:t>BAB I</a:t>
            </a:r>
            <a:endParaRPr lang="ko-KR" altLang="en-US" sz="4500" dirty="0">
              <a:solidFill>
                <a:schemeClr val="bg1"/>
              </a:solidFill>
              <a:latin typeface="+mj-lt"/>
              <a:cs typeface="Arial" panose="020B0604020202020204" pitchFamily="34" charset="0"/>
            </a:endParaRPr>
          </a:p>
        </p:txBody>
      </p:sp>
      <p:grpSp>
        <p:nvGrpSpPr>
          <p:cNvPr id="4" name="Group 3"/>
          <p:cNvGrpSpPr/>
          <p:nvPr/>
        </p:nvGrpSpPr>
        <p:grpSpPr>
          <a:xfrm>
            <a:off x="5534130" y="1396782"/>
            <a:ext cx="5474708" cy="6047276"/>
            <a:chOff x="1657924" y="1330362"/>
            <a:chExt cx="2835932" cy="6047276"/>
          </a:xfrm>
        </p:grpSpPr>
        <p:sp>
          <p:nvSpPr>
            <p:cNvPr id="5" name="TextBox 4"/>
            <p:cNvSpPr txBox="1"/>
            <p:nvPr/>
          </p:nvSpPr>
          <p:spPr>
            <a:xfrm>
              <a:off x="1657924" y="1746458"/>
              <a:ext cx="2835932" cy="5631180"/>
            </a:xfrm>
            <a:prstGeom prst="rect">
              <a:avLst/>
            </a:prstGeom>
            <a:noFill/>
          </p:spPr>
          <p:txBody>
            <a:bodyPr wrap="square" rtlCol="0">
              <a:spAutoFit/>
            </a:bodyPr>
            <a:lstStyle/>
            <a:p>
              <a:pPr algn="just"/>
              <a:r>
                <a:rPr lang="en-US" altLang="ko-KR" sz="1200" dirty="0">
                  <a:cs typeface="Arial" panose="020B0604020202020204" pitchFamily="34" charset="0"/>
                </a:rPr>
                <a:t>Berdasarkan laporan We Are Social mencatat, jumlah pengguna internet di Indonesia telah mencapai 212,9 juta pada Januari 2023. Ini berarti sekitar 77% dari populasi Indonesia telah menggunakan internet. </a:t>
              </a:r>
              <a:endParaRPr lang="en-US" altLang="ko-KR" sz="1200" dirty="0">
                <a:cs typeface="Arial" panose="020B0604020202020204" pitchFamily="34" charset="0"/>
              </a:endParaRPr>
            </a:p>
            <a:p>
              <a:pPr algn="just"/>
              <a:r>
                <a:rPr lang="en-US" altLang="ko-KR" sz="1200" dirty="0">
                  <a:cs typeface="Arial" panose="020B0604020202020204" pitchFamily="34" charset="0"/>
                </a:rPr>
                <a:t>Melihat trennya, jumlah pengguna internet di Indonesia terus tumbuh setiap tahun. Adapun, lonjakan pengguna intetnet di dalam negeri terjadi pada 2017.</a:t>
              </a:r>
              <a:endParaRPr lang="en-US" altLang="ko-KR" sz="1200" dirty="0">
                <a:cs typeface="Arial" panose="020B0604020202020204" pitchFamily="34" charset="0"/>
              </a:endParaRPr>
            </a:p>
            <a:p>
              <a:pPr algn="just"/>
              <a:endParaRPr lang="en-US" altLang="ko-KR" sz="1200" dirty="0">
                <a:cs typeface="Arial" panose="020B0604020202020204" pitchFamily="34" charset="0"/>
              </a:endParaRPr>
            </a:p>
            <a:p>
              <a:pPr algn="just"/>
              <a:r>
                <a:rPr lang="en-US" altLang="ko-KR" sz="1200" dirty="0">
                  <a:cs typeface="Arial" panose="020B0604020202020204" pitchFamily="34" charset="0"/>
                </a:rPr>
                <a:t>Dengan tingginya tren tersebut, memungkinkan para pengguna internet mengakses berbagai platform sosial media.S</a:t>
              </a:r>
              <a:r>
                <a:rPr lang="en-US" altLang="ko-KR" sz="1200" dirty="0">
                  <a:cs typeface="Arial" panose="020B0604020202020204" pitchFamily="34" charset="0"/>
                  <a:sym typeface="+mn-ea"/>
                </a:rPr>
                <a:t>ebagian besar orang indonesia banyak menggunakan sosial media dalam berbagai hal baik hanya sekadar </a:t>
              </a:r>
              <a:r>
                <a:rPr lang="en-US" altLang="ko-KR" sz="1200" i="1" dirty="0">
                  <a:cs typeface="Arial" panose="020B0604020202020204" pitchFamily="34" charset="0"/>
                  <a:sym typeface="+mn-ea"/>
                </a:rPr>
                <a:t>Scrolling</a:t>
              </a:r>
              <a:r>
                <a:rPr lang="en-US" altLang="ko-KR" sz="1200" dirty="0">
                  <a:cs typeface="Arial" panose="020B0604020202020204" pitchFamily="34" charset="0"/>
                  <a:sym typeface="+mn-ea"/>
                </a:rPr>
                <a:t> melihat gambar, video ataupun berkomentar. contoh social media yang banyak di gunakan di kalangan ada Facebook, Instagram, Youtube, Twitter, Tiktok, Whatsapp dan lain-lain.</a:t>
              </a:r>
              <a:endParaRPr lang="en-US" altLang="ko-KR" sz="1200" dirty="0">
                <a:cs typeface="Arial" panose="020B0604020202020204" pitchFamily="34" charset="0"/>
                <a:sym typeface="+mn-ea"/>
              </a:endParaRPr>
            </a:p>
            <a:p>
              <a:pPr algn="just"/>
              <a:endParaRPr lang="en-US" altLang="ko-KR" sz="1200" dirty="0">
                <a:cs typeface="Arial" panose="020B0604020202020204" pitchFamily="34" charset="0"/>
              </a:endParaRPr>
            </a:p>
            <a:p>
              <a:pPr algn="just"/>
              <a:r>
                <a:rPr lang="en-US" altLang="ko-KR" sz="1200" dirty="0">
                  <a:cs typeface="Arial" panose="020B0604020202020204" pitchFamily="34" charset="0"/>
                </a:rPr>
                <a:t>Salah satu sosial media yang akan di bedah adalah Twitter, karena Indonesia menjadi salah satu negara dengan pengguna Twitter terbesar di dunia. Berdasarkan laporan We Are Social, jumlah pengguna Twitter di Indonesia mencapai 18,45 juta pada 2022 (dataindonesia.id). Platform ini termasuk yang banyak digunakan untuk mengekspresikan diri. Baik hanya untuk mencurahkan hati ataupun berkomentar. Namun seringnya, para pengguna internet atau biasa disebut </a:t>
              </a:r>
              <a:r>
                <a:rPr lang="en-US" altLang="ko-KR" sz="1200" i="1" dirty="0">
                  <a:cs typeface="Arial" panose="020B0604020202020204" pitchFamily="34" charset="0"/>
                </a:rPr>
                <a:t>Netizen</a:t>
              </a:r>
              <a:r>
                <a:rPr lang="en-US" altLang="ko-KR" sz="1200" dirty="0">
                  <a:cs typeface="Arial" panose="020B0604020202020204" pitchFamily="34" charset="0"/>
                </a:rPr>
                <a:t> berkomentar tanpa memikirkan perasaan pembacanya. bahkan menjadi terprovokasi karena komentar tersebut.</a:t>
              </a:r>
              <a:endParaRPr lang="en-US" altLang="ko-KR" sz="1200" dirty="0">
                <a:cs typeface="Arial" panose="020B0604020202020204" pitchFamily="34" charset="0"/>
              </a:endParaRPr>
            </a:p>
            <a:p>
              <a:pPr algn="just"/>
              <a:endParaRPr lang="en-US" altLang="ko-KR" sz="1200" dirty="0">
                <a:cs typeface="Arial" panose="020B0604020202020204" pitchFamily="34" charset="0"/>
              </a:endParaRPr>
            </a:p>
            <a:p>
              <a:pPr algn="just"/>
              <a:r>
                <a:rPr lang="en-US" altLang="ko-KR" sz="1200" dirty="0">
                  <a:cs typeface="Arial" panose="020B0604020202020204" pitchFamily="34" charset="0"/>
                </a:rPr>
                <a:t>Karena hal ini, penulis tertarik untuk melakukan penelitian dengan tujuan mengidentifikasi dan menganalisa ujaran kebencian dan kata-kata kasar dengan </a:t>
              </a:r>
              <a:r>
                <a:rPr lang="en-US" altLang="ko-KR" sz="1200" i="1" dirty="0">
                  <a:cs typeface="Arial" panose="020B0604020202020204" pitchFamily="34" charset="0"/>
                </a:rPr>
                <a:t>Machine Learning</a:t>
              </a:r>
              <a:r>
                <a:rPr lang="en-US" altLang="ko-KR" sz="1200" dirty="0">
                  <a:cs typeface="Arial" panose="020B0604020202020204" pitchFamily="34" charset="0"/>
                </a:rPr>
                <a:t>. Yang di fokuskan terhadap masa pemerintahan di era Presiden Joko Widodo yang sampai saat ini masih menjabat. Yang nantinya ujaran tersebut tersaring dan tidak menampilkan kata-kata yang tidak seharusnya.</a:t>
              </a:r>
              <a:endParaRPr lang="en-US" altLang="ko-KR" sz="1200" dirty="0">
                <a:cs typeface="Arial" panose="020B0604020202020204" pitchFamily="34" charset="0"/>
              </a:endParaRPr>
            </a:p>
            <a:p>
              <a:pPr algn="just"/>
              <a:endParaRPr lang="en-US" altLang="ko-KR" sz="1200" dirty="0">
                <a:cs typeface="Arial" panose="020B0604020202020204" pitchFamily="34" charset="0"/>
              </a:endParaRPr>
            </a:p>
            <a:p>
              <a:pPr algn="just"/>
              <a:endParaRPr lang="en-US" altLang="ko-KR" sz="1200" dirty="0">
                <a:cs typeface="Arial" panose="020B0604020202020204" pitchFamily="34" charset="0"/>
              </a:endParaRPr>
            </a:p>
          </p:txBody>
        </p:sp>
        <p:sp>
          <p:nvSpPr>
            <p:cNvPr id="7" name="TextBox 6"/>
            <p:cNvSpPr txBox="1"/>
            <p:nvPr/>
          </p:nvSpPr>
          <p:spPr>
            <a:xfrm>
              <a:off x="1657924" y="1330362"/>
              <a:ext cx="2835932" cy="337185"/>
            </a:xfrm>
            <a:prstGeom prst="rect">
              <a:avLst/>
            </a:prstGeom>
            <a:noFill/>
          </p:spPr>
          <p:txBody>
            <a:bodyPr wrap="square" rtlCol="0">
              <a:spAutoFit/>
            </a:bodyPr>
            <a:lstStyle/>
            <a:p>
              <a:pPr algn="ctr"/>
              <a:r>
                <a:rPr lang="en-US" altLang="ko-KR" sz="1600" b="1" dirty="0">
                  <a:solidFill>
                    <a:schemeClr val="accent1"/>
                  </a:solidFill>
                  <a:cs typeface="Arial" panose="020B0604020202020204" pitchFamily="34" charset="0"/>
                </a:rPr>
                <a:t>Pendahuluan</a:t>
              </a:r>
              <a:endParaRPr lang="ko-KR" altLang="en-US" sz="1600" b="1" dirty="0">
                <a:solidFill>
                  <a:schemeClr val="accent1"/>
                </a:solidFill>
                <a:cs typeface="Arial" panose="020B0604020202020204" pitchFamily="34" charset="0"/>
              </a:endParaRPr>
            </a:p>
          </p:txBody>
        </p:sp>
      </p:grpSp>
      <p:sp>
        <p:nvSpPr>
          <p:cNvPr id="8" name="Freeform 18"/>
          <p:cNvSpPr/>
          <p:nvPr/>
        </p:nvSpPr>
        <p:spPr>
          <a:xfrm>
            <a:off x="7956802" y="566422"/>
            <a:ext cx="629365" cy="50794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83450" y="500063"/>
            <a:ext cx="3978910" cy="1322070"/>
          </a:xfrm>
          <a:prstGeom prst="rect">
            <a:avLst/>
          </a:prstGeom>
          <a:noFill/>
        </p:spPr>
        <p:txBody>
          <a:bodyPr wrap="square" rtlCol="0" anchor="ctr">
            <a:spAutoFit/>
          </a:bodyPr>
          <a:lstStyle/>
          <a:p>
            <a:pPr algn="r"/>
            <a:r>
              <a:rPr lang="en-US" altLang="ko-KR" sz="4000" dirty="0">
                <a:solidFill>
                  <a:schemeClr val="bg1"/>
                </a:solidFill>
                <a:cs typeface="Arial" panose="020B0604020202020204" pitchFamily="34" charset="0"/>
              </a:rPr>
              <a:t>Metode Penelitian</a:t>
            </a:r>
            <a:endParaRPr lang="ko-KR" altLang="en-US" sz="4000" dirty="0">
              <a:solidFill>
                <a:schemeClr val="bg1"/>
              </a:solidFill>
              <a:cs typeface="Arial" panose="020B0604020202020204" pitchFamily="34" charset="0"/>
            </a:endParaRPr>
          </a:p>
        </p:txBody>
      </p:sp>
      <p:grpSp>
        <p:nvGrpSpPr>
          <p:cNvPr id="5" name="Group 4"/>
          <p:cNvGrpSpPr/>
          <p:nvPr/>
        </p:nvGrpSpPr>
        <p:grpSpPr>
          <a:xfrm>
            <a:off x="826662" y="672189"/>
            <a:ext cx="5725848" cy="921524"/>
            <a:chOff x="5511873" y="994406"/>
            <a:chExt cx="5725848" cy="921524"/>
          </a:xfrm>
        </p:grpSpPr>
        <p:sp>
          <p:nvSpPr>
            <p:cNvPr id="7" name="Oval 6"/>
            <p:cNvSpPr/>
            <p:nvPr/>
          </p:nvSpPr>
          <p:spPr>
            <a:xfrm>
              <a:off x="5595679" y="994406"/>
              <a:ext cx="813495" cy="813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 name="Group 7"/>
            <p:cNvGrpSpPr/>
            <p:nvPr/>
          </p:nvGrpSpPr>
          <p:grpSpPr>
            <a:xfrm>
              <a:off x="6575881" y="998893"/>
              <a:ext cx="4661840" cy="917037"/>
              <a:chOff x="6575881" y="998893"/>
              <a:chExt cx="4661840" cy="917037"/>
            </a:xfrm>
          </p:grpSpPr>
          <p:sp>
            <p:nvSpPr>
              <p:cNvPr id="10" name="TextBox 9"/>
              <p:cNvSpPr txBox="1"/>
              <p:nvPr/>
            </p:nvSpPr>
            <p:spPr>
              <a:xfrm>
                <a:off x="6575881" y="1270770"/>
                <a:ext cx="4661840" cy="645160"/>
              </a:xfrm>
              <a:prstGeom prst="rect">
                <a:avLst/>
              </a:prstGeom>
              <a:noFill/>
            </p:spPr>
            <p:txBody>
              <a:bodyPr wrap="square" rtlCol="0" anchor="ctr">
                <a:spAutoFit/>
              </a:bodyPr>
              <a:lstStyle/>
              <a:p>
                <a:r>
                  <a:rPr lang="en-US" altLang="ko-KR" sz="1200" dirty="0">
                    <a:solidFill>
                      <a:schemeClr val="bg1"/>
                    </a:solidFill>
                    <a:cs typeface="Arial" panose="020B0604020202020204" pitchFamily="34" charset="0"/>
                  </a:rPr>
                  <a:t>Data yang akan di gunakan bersumber dari </a:t>
                </a:r>
                <a:r>
                  <a:rPr lang="en-US" altLang="ko-KR" sz="1200" b="1" i="1" dirty="0">
                    <a:solidFill>
                      <a:schemeClr val="bg1"/>
                    </a:solidFill>
                    <a:cs typeface="Arial" panose="020B0604020202020204" pitchFamily="34" charset="0"/>
                  </a:rPr>
                  <a:t>Indonesian Abusive and Hate Speech Twitter Text </a:t>
                </a:r>
                <a:r>
                  <a:rPr lang="en-US" altLang="ko-KR" sz="1200" dirty="0">
                    <a:solidFill>
                      <a:schemeClr val="bg1"/>
                    </a:solidFill>
                    <a:cs typeface="Arial" panose="020B0604020202020204" pitchFamily="34" charset="0"/>
                  </a:rPr>
                  <a:t>yang sudah di publikasikan oleh Ilham Firdausi Putra pada tahun 2020. </a:t>
                </a:r>
                <a:endParaRPr lang="en-US" altLang="ko-KR" sz="1200" b="1" i="1" dirty="0">
                  <a:solidFill>
                    <a:schemeClr val="bg1"/>
                  </a:solidFill>
                  <a:cs typeface="Arial" panose="020B0604020202020204" pitchFamily="34" charset="0"/>
                </a:endParaRPr>
              </a:p>
            </p:txBody>
          </p:sp>
          <p:sp>
            <p:nvSpPr>
              <p:cNvPr id="11" name="TextBox 10"/>
              <p:cNvSpPr txBox="1"/>
              <p:nvPr/>
            </p:nvSpPr>
            <p:spPr>
              <a:xfrm>
                <a:off x="6575881" y="998893"/>
                <a:ext cx="4661840" cy="368004"/>
              </a:xfrm>
              <a:prstGeom prst="rect">
                <a:avLst/>
              </a:prstGeom>
              <a:noFill/>
            </p:spPr>
            <p:txBody>
              <a:bodyPr wrap="square" lIns="108000" rIns="108000" rtlCol="0" anchor="ctr">
                <a:spAutoFit/>
              </a:bodyPr>
              <a:lstStyle/>
              <a:p>
                <a:r>
                  <a:rPr lang="en-US" altLang="ko-KR" b="1" dirty="0">
                    <a:solidFill>
                      <a:schemeClr val="bg1"/>
                    </a:solidFill>
                    <a:cs typeface="Arial" panose="020B0604020202020204" pitchFamily="34" charset="0"/>
                  </a:rPr>
                  <a:t>Data Penelitian</a:t>
                </a:r>
                <a:endParaRPr lang="ko-KR" altLang="en-US" b="1" dirty="0">
                  <a:solidFill>
                    <a:schemeClr val="bg1"/>
                  </a:solidFill>
                  <a:cs typeface="Arial" panose="020B0604020202020204" pitchFamily="34" charset="0"/>
                </a:endParaRPr>
              </a:p>
            </p:txBody>
          </p:sp>
        </p:grpSp>
        <p:sp>
          <p:nvSpPr>
            <p:cNvPr id="9" name="TextBox 8"/>
            <p:cNvSpPr txBox="1"/>
            <p:nvPr/>
          </p:nvSpPr>
          <p:spPr>
            <a:xfrm>
              <a:off x="5511873" y="1091591"/>
              <a:ext cx="981106" cy="646331"/>
            </a:xfrm>
            <a:prstGeom prst="rect">
              <a:avLst/>
            </a:prstGeom>
            <a:noFill/>
          </p:spPr>
          <p:txBody>
            <a:bodyPr wrap="square" lIns="108000" rIns="108000" rtlCol="0" anchor="ctr">
              <a:spAutoFit/>
            </a:bodyPr>
            <a:lstStyle/>
            <a:p>
              <a:pPr algn="ctr"/>
              <a:r>
                <a:rPr lang="en-US" altLang="ko-KR" sz="3600" b="1" dirty="0">
                  <a:solidFill>
                    <a:schemeClr val="bg1"/>
                  </a:solidFill>
                  <a:cs typeface="Arial" panose="020B0604020202020204" pitchFamily="34" charset="0"/>
                </a:rPr>
                <a:t>01</a:t>
              </a:r>
              <a:endParaRPr lang="ko-KR" altLang="en-US" sz="3600" b="1" dirty="0">
                <a:solidFill>
                  <a:schemeClr val="bg1"/>
                </a:solidFill>
                <a:cs typeface="Arial" panose="020B0604020202020204" pitchFamily="34" charset="0"/>
              </a:endParaRPr>
            </a:p>
          </p:txBody>
        </p:sp>
      </p:grpSp>
      <p:grpSp>
        <p:nvGrpSpPr>
          <p:cNvPr id="12" name="Group 11"/>
          <p:cNvGrpSpPr/>
          <p:nvPr/>
        </p:nvGrpSpPr>
        <p:grpSpPr>
          <a:xfrm>
            <a:off x="826662" y="2032432"/>
            <a:ext cx="5725848" cy="921525"/>
            <a:chOff x="5511873" y="994406"/>
            <a:chExt cx="5725848" cy="921525"/>
          </a:xfrm>
        </p:grpSpPr>
        <p:sp>
          <p:nvSpPr>
            <p:cNvPr id="14" name="Oval 13"/>
            <p:cNvSpPr/>
            <p:nvPr/>
          </p:nvSpPr>
          <p:spPr>
            <a:xfrm>
              <a:off x="5595679" y="994406"/>
              <a:ext cx="813495" cy="8134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 name="Group 14"/>
            <p:cNvGrpSpPr/>
            <p:nvPr/>
          </p:nvGrpSpPr>
          <p:grpSpPr>
            <a:xfrm>
              <a:off x="6575881" y="998893"/>
              <a:ext cx="4661840" cy="917038"/>
              <a:chOff x="6575881" y="998893"/>
              <a:chExt cx="4661840" cy="917038"/>
            </a:xfrm>
          </p:grpSpPr>
          <p:sp>
            <p:nvSpPr>
              <p:cNvPr id="17" name="TextBox 16"/>
              <p:cNvSpPr txBox="1"/>
              <p:nvPr/>
            </p:nvSpPr>
            <p:spPr>
              <a:xfrm>
                <a:off x="6575881" y="1270771"/>
                <a:ext cx="4661840" cy="645160"/>
              </a:xfrm>
              <a:prstGeom prst="rect">
                <a:avLst/>
              </a:prstGeom>
              <a:noFill/>
            </p:spPr>
            <p:txBody>
              <a:bodyPr wrap="square" rtlCol="0" anchor="ctr">
                <a:spAutoFit/>
              </a:bodyPr>
              <a:lstStyle/>
              <a:p>
                <a:r>
                  <a:rPr lang="en-US" altLang="ko-KR" sz="1200" dirty="0">
                    <a:solidFill>
                      <a:schemeClr val="bg1"/>
                    </a:solidFill>
                    <a:cs typeface="Arial" panose="020B0604020202020204" pitchFamily="34" charset="0"/>
                  </a:rPr>
                  <a:t>Berdasarkan point 1, data bersumber www.kaggle.com . Karena dalam platform online tersebut berisi komentar dan ulasan dalam bahasa indonesia</a:t>
                </a:r>
                <a:endParaRPr lang="en-US" altLang="ko-KR" sz="1200" dirty="0">
                  <a:solidFill>
                    <a:schemeClr val="bg1"/>
                  </a:solidFill>
                  <a:cs typeface="Arial" panose="020B0604020202020204" pitchFamily="34" charset="0"/>
                </a:endParaRPr>
              </a:p>
            </p:txBody>
          </p:sp>
          <p:sp>
            <p:nvSpPr>
              <p:cNvPr id="18" name="TextBox 17"/>
              <p:cNvSpPr txBox="1"/>
              <p:nvPr/>
            </p:nvSpPr>
            <p:spPr>
              <a:xfrm>
                <a:off x="6575881" y="998893"/>
                <a:ext cx="4661840" cy="368004"/>
              </a:xfrm>
              <a:prstGeom prst="rect">
                <a:avLst/>
              </a:prstGeom>
              <a:noFill/>
            </p:spPr>
            <p:txBody>
              <a:bodyPr wrap="square" lIns="108000" rIns="108000" rtlCol="0" anchor="ctr">
                <a:spAutoFit/>
              </a:bodyPr>
              <a:lstStyle/>
              <a:p>
                <a:r>
                  <a:rPr lang="en-US" altLang="ko-KR" b="1" dirty="0">
                    <a:solidFill>
                      <a:schemeClr val="bg1"/>
                    </a:solidFill>
                    <a:cs typeface="Arial" panose="020B0604020202020204" pitchFamily="34" charset="0"/>
                  </a:rPr>
                  <a:t>Sumber Data</a:t>
                </a:r>
                <a:endParaRPr lang="ko-KR" altLang="en-US" b="1" dirty="0">
                  <a:solidFill>
                    <a:schemeClr val="bg1"/>
                  </a:solidFill>
                  <a:cs typeface="Arial" panose="020B0604020202020204" pitchFamily="34" charset="0"/>
                </a:endParaRPr>
              </a:p>
            </p:txBody>
          </p:sp>
        </p:grpSp>
        <p:sp>
          <p:nvSpPr>
            <p:cNvPr id="16" name="TextBox 15"/>
            <p:cNvSpPr txBox="1"/>
            <p:nvPr/>
          </p:nvSpPr>
          <p:spPr>
            <a:xfrm>
              <a:off x="5511873" y="1091591"/>
              <a:ext cx="981106" cy="646331"/>
            </a:xfrm>
            <a:prstGeom prst="rect">
              <a:avLst/>
            </a:prstGeom>
            <a:noFill/>
          </p:spPr>
          <p:txBody>
            <a:bodyPr wrap="square" lIns="108000" rIns="108000" rtlCol="0" anchor="ctr">
              <a:spAutoFit/>
            </a:bodyPr>
            <a:lstStyle/>
            <a:p>
              <a:pPr algn="ctr"/>
              <a:r>
                <a:rPr lang="en-US" altLang="ko-KR" sz="3600" b="1" dirty="0">
                  <a:solidFill>
                    <a:schemeClr val="bg1"/>
                  </a:solidFill>
                  <a:cs typeface="Arial" panose="020B0604020202020204" pitchFamily="34" charset="0"/>
                </a:rPr>
                <a:t>02</a:t>
              </a:r>
              <a:endParaRPr lang="ko-KR" altLang="en-US" sz="3600" b="1" dirty="0">
                <a:solidFill>
                  <a:schemeClr val="bg1"/>
                </a:solidFill>
                <a:cs typeface="Arial" panose="020B0604020202020204" pitchFamily="34" charset="0"/>
              </a:endParaRPr>
            </a:p>
          </p:txBody>
        </p:sp>
      </p:grpSp>
      <p:grpSp>
        <p:nvGrpSpPr>
          <p:cNvPr id="19" name="Group 18"/>
          <p:cNvGrpSpPr/>
          <p:nvPr/>
        </p:nvGrpSpPr>
        <p:grpSpPr>
          <a:xfrm>
            <a:off x="826662" y="3392675"/>
            <a:ext cx="5746168" cy="1296172"/>
            <a:chOff x="5511873" y="994406"/>
            <a:chExt cx="5746168" cy="1296172"/>
          </a:xfrm>
        </p:grpSpPr>
        <p:sp>
          <p:nvSpPr>
            <p:cNvPr id="21" name="Oval 20"/>
            <p:cNvSpPr/>
            <p:nvPr/>
          </p:nvSpPr>
          <p:spPr>
            <a:xfrm>
              <a:off x="5595679" y="994406"/>
              <a:ext cx="813495" cy="8134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2" name="Group 21"/>
            <p:cNvGrpSpPr/>
            <p:nvPr/>
          </p:nvGrpSpPr>
          <p:grpSpPr>
            <a:xfrm>
              <a:off x="6575881" y="998753"/>
              <a:ext cx="4682160" cy="1291825"/>
              <a:chOff x="6575881" y="998753"/>
              <a:chExt cx="4682160" cy="1291825"/>
            </a:xfrm>
          </p:grpSpPr>
          <p:sp>
            <p:nvSpPr>
              <p:cNvPr id="24" name="TextBox 23"/>
              <p:cNvSpPr txBox="1"/>
              <p:nvPr/>
            </p:nvSpPr>
            <p:spPr>
              <a:xfrm>
                <a:off x="6596201" y="1275848"/>
                <a:ext cx="4661840" cy="1014730"/>
              </a:xfrm>
              <a:prstGeom prst="rect">
                <a:avLst/>
              </a:prstGeom>
              <a:noFill/>
            </p:spPr>
            <p:txBody>
              <a:bodyPr wrap="square" rtlCol="0" anchor="ctr">
                <a:spAutoFit/>
              </a:bodyPr>
              <a:lstStyle/>
              <a:p>
                <a:r>
                  <a:rPr lang="en-US" altLang="ko-KR" sz="1200" dirty="0">
                    <a:solidFill>
                      <a:schemeClr val="bg1"/>
                    </a:solidFill>
                    <a:cs typeface="Arial" panose="020B0604020202020204" pitchFamily="34" charset="0"/>
                  </a:rPr>
                  <a:t>Metode statistik merupakan prosedur atau cara yang digunakan dalam mengolah data yang meliputi pengumpulan data, pengorganisasian data, pemrosesan data, dan penyajian data. Umumnya penelitian dilakukan bertujuan untuk memecahkan permasalahan yang ada.</a:t>
                </a:r>
                <a:endParaRPr lang="en-US" altLang="ko-KR" sz="1200" dirty="0">
                  <a:solidFill>
                    <a:schemeClr val="bg1"/>
                  </a:solidFill>
                  <a:cs typeface="Arial" panose="020B0604020202020204" pitchFamily="34" charset="0"/>
                </a:endParaRPr>
              </a:p>
            </p:txBody>
          </p:sp>
          <p:sp>
            <p:nvSpPr>
              <p:cNvPr id="25" name="TextBox 24"/>
              <p:cNvSpPr txBox="1"/>
              <p:nvPr/>
            </p:nvSpPr>
            <p:spPr>
              <a:xfrm>
                <a:off x="6575881" y="998753"/>
                <a:ext cx="4661840" cy="368282"/>
              </a:xfrm>
              <a:prstGeom prst="rect">
                <a:avLst/>
              </a:prstGeom>
              <a:noFill/>
            </p:spPr>
            <p:txBody>
              <a:bodyPr wrap="square" lIns="108000" rIns="108000" rtlCol="0" anchor="ctr">
                <a:spAutoFit/>
              </a:bodyPr>
              <a:lstStyle/>
              <a:p>
                <a:r>
                  <a:rPr lang="en-US" altLang="ko-KR" b="1" dirty="0">
                    <a:solidFill>
                      <a:schemeClr val="bg1"/>
                    </a:solidFill>
                    <a:cs typeface="Arial" panose="020B0604020202020204" pitchFamily="34" charset="0"/>
                  </a:rPr>
                  <a:t>Metode Statistik</a:t>
                </a:r>
                <a:endParaRPr lang="ko-KR" altLang="en-US" b="1" dirty="0">
                  <a:solidFill>
                    <a:schemeClr val="bg1"/>
                  </a:solidFill>
                  <a:cs typeface="Arial" panose="020B0604020202020204" pitchFamily="34" charset="0"/>
                </a:endParaRPr>
              </a:p>
            </p:txBody>
          </p:sp>
        </p:grpSp>
        <p:sp>
          <p:nvSpPr>
            <p:cNvPr id="23" name="TextBox 22"/>
            <p:cNvSpPr txBox="1"/>
            <p:nvPr/>
          </p:nvSpPr>
          <p:spPr>
            <a:xfrm>
              <a:off x="5511873" y="1077988"/>
              <a:ext cx="981106" cy="646331"/>
            </a:xfrm>
            <a:prstGeom prst="rect">
              <a:avLst/>
            </a:prstGeom>
            <a:noFill/>
          </p:spPr>
          <p:txBody>
            <a:bodyPr wrap="square" lIns="108000" rIns="108000" rtlCol="0" anchor="ctr">
              <a:spAutoFit/>
            </a:bodyPr>
            <a:lstStyle/>
            <a:p>
              <a:pPr algn="ctr"/>
              <a:r>
                <a:rPr lang="en-US" altLang="ko-KR" sz="3600" b="1" dirty="0">
                  <a:solidFill>
                    <a:schemeClr val="bg1"/>
                  </a:solidFill>
                  <a:cs typeface="Arial" panose="020B0604020202020204" pitchFamily="34" charset="0"/>
                </a:rPr>
                <a:t>03</a:t>
              </a:r>
              <a:endParaRPr lang="ko-KR" altLang="en-US" sz="3600" b="1" dirty="0">
                <a:solidFill>
                  <a:schemeClr val="bg1"/>
                </a:solidFill>
                <a:cs typeface="Arial" panose="020B0604020202020204" pitchFamily="34" charset="0"/>
              </a:endParaRPr>
            </a:p>
          </p:txBody>
        </p:sp>
      </p:grpSp>
      <p:grpSp>
        <p:nvGrpSpPr>
          <p:cNvPr id="26" name="Group 25"/>
          <p:cNvGrpSpPr/>
          <p:nvPr/>
        </p:nvGrpSpPr>
        <p:grpSpPr>
          <a:xfrm>
            <a:off x="816502" y="4852612"/>
            <a:ext cx="5725848" cy="1666694"/>
            <a:chOff x="5511873" y="994406"/>
            <a:chExt cx="5725848" cy="1666694"/>
          </a:xfrm>
        </p:grpSpPr>
        <p:sp>
          <p:nvSpPr>
            <p:cNvPr id="28" name="Oval 27"/>
            <p:cNvSpPr/>
            <p:nvPr/>
          </p:nvSpPr>
          <p:spPr>
            <a:xfrm>
              <a:off x="5595679" y="994406"/>
              <a:ext cx="813495" cy="8134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 name="Group 28"/>
            <p:cNvGrpSpPr/>
            <p:nvPr/>
          </p:nvGrpSpPr>
          <p:grpSpPr>
            <a:xfrm>
              <a:off x="6575881" y="998893"/>
              <a:ext cx="4661840" cy="1662207"/>
              <a:chOff x="6575881" y="998893"/>
              <a:chExt cx="4661840" cy="1662207"/>
            </a:xfrm>
          </p:grpSpPr>
          <p:sp>
            <p:nvSpPr>
              <p:cNvPr id="31" name="TextBox 30"/>
              <p:cNvSpPr txBox="1"/>
              <p:nvPr/>
            </p:nvSpPr>
            <p:spPr>
              <a:xfrm>
                <a:off x="6575881" y="1277435"/>
                <a:ext cx="4661840" cy="1383665"/>
              </a:xfrm>
              <a:prstGeom prst="rect">
                <a:avLst/>
              </a:prstGeom>
              <a:noFill/>
            </p:spPr>
            <p:txBody>
              <a:bodyPr wrap="square" rtlCol="0" anchor="ctr">
                <a:spAutoFit/>
              </a:bodyPr>
              <a:lstStyle/>
              <a:p>
                <a:r>
                  <a:rPr lang="en-US" altLang="ko-KR" sz="1200" dirty="0">
                    <a:solidFill>
                      <a:schemeClr val="bg1"/>
                    </a:solidFill>
                    <a:cs typeface="Arial" panose="020B0604020202020204" pitchFamily="34" charset="0"/>
                  </a:rPr>
                  <a:t>Data yang sudah di proses pengolahan dan di </a:t>
                </a:r>
                <a:r>
                  <a:rPr lang="en-US" altLang="ko-KR" sz="1200" i="1" dirty="0">
                    <a:solidFill>
                      <a:schemeClr val="bg1"/>
                    </a:solidFill>
                    <a:cs typeface="Arial" panose="020B0604020202020204" pitchFamily="34" charset="0"/>
                  </a:rPr>
                  <a:t>Cleansing</a:t>
                </a:r>
                <a:r>
                  <a:rPr lang="en-US" altLang="ko-KR" sz="1200" dirty="0">
                    <a:solidFill>
                      <a:schemeClr val="bg1"/>
                    </a:solidFill>
                    <a:cs typeface="Arial" panose="020B0604020202020204" pitchFamily="34" charset="0"/>
                  </a:rPr>
                  <a:t> dan di analisis dengan memanfaatkan visualisasi dari </a:t>
                </a:r>
                <a:r>
                  <a:rPr lang="en-US" altLang="ko-KR" sz="1200" i="1" dirty="0">
                    <a:solidFill>
                      <a:schemeClr val="bg1"/>
                    </a:solidFill>
                    <a:cs typeface="Arial" panose="020B0604020202020204" pitchFamily="34" charset="0"/>
                  </a:rPr>
                  <a:t>Wordcloud. </a:t>
                </a:r>
                <a:r>
                  <a:rPr lang="en-US" altLang="ko-KR" sz="1200" dirty="0">
                    <a:solidFill>
                      <a:schemeClr val="bg1"/>
                    </a:solidFill>
                    <a:cs typeface="Arial" panose="020B0604020202020204" pitchFamily="34" charset="0"/>
                  </a:rPr>
                  <a:t>Merupakan suatu gambar yang terdiri dari kumpulan kata, dimana besarnya kata merepresentasikan kemunculan atau tingkat kepentingan. Semakin besar suatu kata muncul, maka semakin sering suatu kata disebut dalam suatu dokumen teks. Word cloud mudah untuk dibaca dan dimengerti.</a:t>
                </a:r>
                <a:endParaRPr lang="en-US" altLang="ko-KR" sz="1200" dirty="0">
                  <a:solidFill>
                    <a:schemeClr val="bg1"/>
                  </a:solidFill>
                  <a:cs typeface="Arial" panose="020B0604020202020204" pitchFamily="34" charset="0"/>
                </a:endParaRPr>
              </a:p>
            </p:txBody>
          </p:sp>
          <p:sp>
            <p:nvSpPr>
              <p:cNvPr id="32" name="TextBox 31"/>
              <p:cNvSpPr txBox="1"/>
              <p:nvPr/>
            </p:nvSpPr>
            <p:spPr>
              <a:xfrm>
                <a:off x="6575881" y="998893"/>
                <a:ext cx="4661840" cy="368004"/>
              </a:xfrm>
              <a:prstGeom prst="rect">
                <a:avLst/>
              </a:prstGeom>
              <a:noFill/>
            </p:spPr>
            <p:txBody>
              <a:bodyPr wrap="square" lIns="108000" rIns="108000" rtlCol="0" anchor="ctr">
                <a:spAutoFit/>
              </a:bodyPr>
              <a:lstStyle/>
              <a:p>
                <a:r>
                  <a:rPr lang="en-US" altLang="ko-KR" b="1" dirty="0">
                    <a:solidFill>
                      <a:schemeClr val="bg1"/>
                    </a:solidFill>
                    <a:cs typeface="Arial" panose="020B0604020202020204" pitchFamily="34" charset="0"/>
                  </a:rPr>
                  <a:t>Hasil Data</a:t>
                </a:r>
                <a:endParaRPr lang="ko-KR" altLang="en-US" b="1" dirty="0">
                  <a:solidFill>
                    <a:schemeClr val="bg1"/>
                  </a:solidFill>
                  <a:cs typeface="Arial" panose="020B0604020202020204" pitchFamily="34" charset="0"/>
                </a:endParaRPr>
              </a:p>
            </p:txBody>
          </p:sp>
        </p:grpSp>
        <p:sp>
          <p:nvSpPr>
            <p:cNvPr id="30" name="TextBox 29"/>
            <p:cNvSpPr txBox="1"/>
            <p:nvPr/>
          </p:nvSpPr>
          <p:spPr>
            <a:xfrm>
              <a:off x="5511873" y="1077988"/>
              <a:ext cx="981106" cy="646331"/>
            </a:xfrm>
            <a:prstGeom prst="rect">
              <a:avLst/>
            </a:prstGeom>
            <a:noFill/>
          </p:spPr>
          <p:txBody>
            <a:bodyPr wrap="square" lIns="108000" rIns="108000" rtlCol="0" anchor="ctr">
              <a:spAutoFit/>
            </a:bodyPr>
            <a:lstStyle/>
            <a:p>
              <a:pPr algn="ctr"/>
              <a:r>
                <a:rPr lang="en-US" altLang="ko-KR" sz="3600" b="1" dirty="0">
                  <a:solidFill>
                    <a:schemeClr val="bg1"/>
                  </a:solidFill>
                  <a:cs typeface="Arial" panose="020B0604020202020204" pitchFamily="34" charset="0"/>
                </a:rPr>
                <a:t>04</a:t>
              </a:r>
              <a:endParaRPr lang="ko-KR" altLang="en-US" sz="3600" b="1" dirty="0">
                <a:solidFill>
                  <a:schemeClr val="bg1"/>
                </a:solidFill>
                <a:cs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library</a:t>
            </a:r>
            <a:endParaRPr lang="en-US" dirty="0"/>
          </a:p>
        </p:txBody>
      </p:sp>
      <p:grpSp>
        <p:nvGrpSpPr>
          <p:cNvPr id="5" name="Group 4"/>
          <p:cNvGrpSpPr/>
          <p:nvPr/>
        </p:nvGrpSpPr>
        <p:grpSpPr>
          <a:xfrm>
            <a:off x="544224" y="4286153"/>
            <a:ext cx="4938858" cy="967151"/>
            <a:chOff x="2989585" y="5768221"/>
            <a:chExt cx="1249476" cy="967151"/>
          </a:xfrm>
        </p:grpSpPr>
        <p:sp>
          <p:nvSpPr>
            <p:cNvPr id="6" name="TextBox 5"/>
            <p:cNvSpPr txBox="1"/>
            <p:nvPr/>
          </p:nvSpPr>
          <p:spPr>
            <a:xfrm>
              <a:off x="2989585" y="6274997"/>
              <a:ext cx="1245478" cy="460375"/>
            </a:xfrm>
            <a:prstGeom prst="rect">
              <a:avLst/>
            </a:prstGeom>
            <a:noFill/>
          </p:spPr>
          <p:txBody>
            <a:bodyPr wrap="square" rtlCol="0">
              <a:spAutoFit/>
            </a:bodyPr>
            <a:lstStyle/>
            <a:p>
              <a:pPr algn="l"/>
              <a:r>
                <a:rPr lang="en-US" altLang="ko-KR" sz="1200" dirty="0">
                  <a:solidFill>
                    <a:schemeClr val="tx1">
                      <a:lumMod val="75000"/>
                      <a:lumOff val="25000"/>
                    </a:schemeClr>
                  </a:solidFill>
                  <a:cs typeface="Arial" panose="020B0604020202020204" pitchFamily="34" charset="0"/>
                </a:rPr>
                <a:t>Cleansing menggunakan REGEX dan data di import kedalam database SQlite </a:t>
              </a:r>
              <a:endParaRPr lang="en-US" altLang="ko-KR" sz="1200" dirty="0">
                <a:solidFill>
                  <a:schemeClr val="tx1">
                    <a:lumMod val="75000"/>
                    <a:lumOff val="25000"/>
                  </a:schemeClr>
                </a:solidFill>
                <a:cs typeface="Arial" panose="020B0604020202020204" pitchFamily="34" charset="0"/>
              </a:endParaRPr>
            </a:p>
          </p:txBody>
        </p:sp>
        <p:sp>
          <p:nvSpPr>
            <p:cNvPr id="7" name="TextBox 6"/>
            <p:cNvSpPr txBox="1"/>
            <p:nvPr/>
          </p:nvSpPr>
          <p:spPr>
            <a:xfrm>
              <a:off x="2989585" y="5768221"/>
              <a:ext cx="1249476" cy="506730"/>
            </a:xfrm>
            <a:prstGeom prst="rect">
              <a:avLst/>
            </a:prstGeom>
            <a:noFill/>
          </p:spPr>
          <p:txBody>
            <a:bodyPr wrap="square" rtlCol="0">
              <a:spAutoFit/>
            </a:bodyPr>
            <a:lstStyle/>
            <a:p>
              <a:pPr algn="r"/>
              <a:r>
                <a:rPr lang="en-US" altLang="ko-KR" sz="2700" b="1" dirty="0">
                  <a:solidFill>
                    <a:schemeClr val="accent2"/>
                  </a:solidFill>
                  <a:cs typeface="Arial" panose="020B0604020202020204" pitchFamily="34" charset="0"/>
                </a:rPr>
                <a:t>Cleansing Data</a:t>
              </a:r>
              <a:endParaRPr lang="ko-KR" altLang="en-US" sz="2700" b="1" dirty="0">
                <a:solidFill>
                  <a:schemeClr val="accent2"/>
                </a:solidFill>
                <a:cs typeface="Arial" panose="020B0604020202020204" pitchFamily="34" charset="0"/>
              </a:endParaRPr>
            </a:p>
          </p:txBody>
        </p:sp>
      </p:grpSp>
      <p:grpSp>
        <p:nvGrpSpPr>
          <p:cNvPr id="8" name="Group 7"/>
          <p:cNvGrpSpPr/>
          <p:nvPr/>
        </p:nvGrpSpPr>
        <p:grpSpPr>
          <a:xfrm>
            <a:off x="737264" y="2897719"/>
            <a:ext cx="4082652" cy="737374"/>
            <a:chOff x="3049206" y="4283314"/>
            <a:chExt cx="1839465" cy="737374"/>
          </a:xfrm>
        </p:grpSpPr>
        <p:sp>
          <p:nvSpPr>
            <p:cNvPr id="9" name="TextBox 8"/>
            <p:cNvSpPr txBox="1"/>
            <p:nvPr/>
          </p:nvSpPr>
          <p:spPr>
            <a:xfrm>
              <a:off x="3049206" y="4560313"/>
              <a:ext cx="1839465" cy="460375"/>
            </a:xfrm>
            <a:prstGeom prst="rect">
              <a:avLst/>
            </a:prstGeom>
            <a:noFill/>
          </p:spPr>
          <p:txBody>
            <a:bodyPr wrap="square" rtlCol="0">
              <a:spAutoFit/>
            </a:bodyPr>
            <a:lstStyle/>
            <a:p>
              <a:pPr algn="l"/>
              <a:r>
                <a:rPr lang="en-US" altLang="ko-KR" sz="1200" dirty="0">
                  <a:solidFill>
                    <a:schemeClr val="tx1">
                      <a:lumMod val="75000"/>
                      <a:lumOff val="25000"/>
                    </a:schemeClr>
                  </a:solidFill>
                  <a:cs typeface="Arial" panose="020B0604020202020204" pitchFamily="34" charset="0"/>
                </a:rPr>
                <a:t>Dataset yang bersumber dari data </a:t>
              </a:r>
              <a:r>
                <a:rPr lang="en-US" altLang="ko-KR" sz="1200" i="1" dirty="0">
                  <a:solidFill>
                    <a:schemeClr val="tx1">
                      <a:lumMod val="75000"/>
                      <a:lumOff val="25000"/>
                    </a:schemeClr>
                  </a:solidFill>
                  <a:cs typeface="Arial" panose="020B0604020202020204" pitchFamily="34" charset="0"/>
                </a:rPr>
                <a:t>Abusive, data.csv dan New_kamusalay.csv</a:t>
              </a:r>
              <a:endParaRPr lang="en-US" altLang="ko-KR" sz="1200" i="1" dirty="0">
                <a:solidFill>
                  <a:schemeClr val="tx1">
                    <a:lumMod val="75000"/>
                    <a:lumOff val="25000"/>
                  </a:schemeClr>
                </a:solidFill>
                <a:cs typeface="Arial" panose="020B0604020202020204" pitchFamily="34" charset="0"/>
              </a:endParaRPr>
            </a:p>
          </p:txBody>
        </p:sp>
        <p:sp>
          <p:nvSpPr>
            <p:cNvPr id="10" name="TextBox 9"/>
            <p:cNvSpPr txBox="1"/>
            <p:nvPr/>
          </p:nvSpPr>
          <p:spPr>
            <a:xfrm>
              <a:off x="3049206" y="4283314"/>
              <a:ext cx="1839465" cy="306705"/>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anose="020B0604020202020204" pitchFamily="34" charset="0"/>
                </a:rPr>
                <a:t>Dataset</a:t>
              </a:r>
              <a:endParaRPr lang="ko-KR" altLang="en-US" sz="1400" b="1" dirty="0">
                <a:solidFill>
                  <a:schemeClr val="tx1">
                    <a:lumMod val="75000"/>
                    <a:lumOff val="25000"/>
                  </a:schemeClr>
                </a:solidFill>
                <a:cs typeface="Arial" panose="020B0604020202020204" pitchFamily="34" charset="0"/>
              </a:endParaRPr>
            </a:p>
          </p:txBody>
        </p:sp>
      </p:grpSp>
      <p:sp>
        <p:nvSpPr>
          <p:cNvPr id="12" name="Block Arc 14"/>
          <p:cNvSpPr/>
          <p:nvPr/>
        </p:nvSpPr>
        <p:spPr>
          <a:xfrm rot="16200000">
            <a:off x="5833121" y="1664764"/>
            <a:ext cx="525759" cy="52610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13" name="Freeform 55"/>
          <p:cNvSpPr/>
          <p:nvPr/>
        </p:nvSpPr>
        <p:spPr>
          <a:xfrm>
            <a:off x="5108544" y="2924016"/>
            <a:ext cx="358858" cy="879324"/>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5" name="Picture Placeholder 14"/>
          <p:cNvPicPr>
            <a:picLocks noChangeAspect="1"/>
          </p:cNvPicPr>
          <p:nvPr>
            <p:ph type="pic" idx="11"/>
          </p:nvPr>
        </p:nvPicPr>
        <p:blipFill>
          <a:blip r:embed="rId1"/>
          <a:stretch>
            <a:fillRect/>
          </a:stretch>
        </p:blipFill>
        <p:spPr>
          <a:xfrm>
            <a:off x="7014210" y="3130550"/>
            <a:ext cx="1816735" cy="1599565"/>
          </a:xfrm>
          <a:prstGeom prst="rect">
            <a:avLst/>
          </a:prstGeom>
        </p:spPr>
      </p:pic>
      <p:pic>
        <p:nvPicPr>
          <p:cNvPr id="18" name="Picture Placeholder 17"/>
          <p:cNvPicPr>
            <a:picLocks noChangeAspect="1"/>
          </p:cNvPicPr>
          <p:nvPr>
            <p:ph type="pic" idx="10"/>
          </p:nvPr>
        </p:nvPicPr>
        <p:blipFill>
          <a:blip r:embed="rId2"/>
          <a:stretch>
            <a:fillRect/>
          </a:stretch>
        </p:blipFill>
        <p:spPr>
          <a:xfrm>
            <a:off x="9745980" y="2191385"/>
            <a:ext cx="2446020" cy="2778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a:blip r:embed="rId1"/>
          <a:stretch>
            <a:fillRect/>
          </a:stretch>
        </p:blipFill>
        <p:spPr>
          <a:xfrm>
            <a:off x="4150360" y="2548890"/>
            <a:ext cx="4589145" cy="3714115"/>
          </a:xfrm>
          <a:prstGeom prst="rect">
            <a:avLst/>
          </a:prstGeom>
        </p:spPr>
      </p:pic>
      <p:pic>
        <p:nvPicPr>
          <p:cNvPr id="51" name="Picture 50"/>
          <p:cNvPicPr>
            <a:picLocks noChangeAspect="1"/>
          </p:cNvPicPr>
          <p:nvPr/>
        </p:nvPicPr>
        <p:blipFill>
          <a:blip r:embed="rId2"/>
          <a:stretch>
            <a:fillRect/>
          </a:stretch>
        </p:blipFill>
        <p:spPr>
          <a:xfrm>
            <a:off x="9147175" y="4721860"/>
            <a:ext cx="2364740" cy="1923415"/>
          </a:xfrm>
          <a:prstGeom prst="rect">
            <a:avLst/>
          </a:prstGeom>
        </p:spPr>
      </p:pic>
      <p:pic>
        <p:nvPicPr>
          <p:cNvPr id="37" name="Picture 36"/>
          <p:cNvPicPr>
            <a:picLocks noChangeAspect="1"/>
          </p:cNvPicPr>
          <p:nvPr/>
        </p:nvPicPr>
        <p:blipFill>
          <a:blip r:embed="rId3"/>
          <a:stretch>
            <a:fillRect/>
          </a:stretch>
        </p:blipFill>
        <p:spPr>
          <a:xfrm>
            <a:off x="1154430" y="1830070"/>
            <a:ext cx="2453640" cy="2013585"/>
          </a:xfrm>
          <a:prstGeom prst="rect">
            <a:avLst/>
          </a:prstGeom>
        </p:spPr>
      </p:pic>
      <p:pic>
        <p:nvPicPr>
          <p:cNvPr id="45" name="Picture 44"/>
          <p:cNvPicPr>
            <a:picLocks noChangeAspect="1"/>
          </p:cNvPicPr>
          <p:nvPr/>
        </p:nvPicPr>
        <p:blipFill>
          <a:blip r:embed="rId4"/>
          <a:stretch>
            <a:fillRect/>
          </a:stretch>
        </p:blipFill>
        <p:spPr>
          <a:xfrm>
            <a:off x="9080500" y="1647190"/>
            <a:ext cx="2285365" cy="1866265"/>
          </a:xfrm>
          <a:prstGeom prst="rect">
            <a:avLst/>
          </a:prstGeom>
        </p:spPr>
      </p:pic>
      <p:pic>
        <p:nvPicPr>
          <p:cNvPr id="47" name="Picture 46"/>
          <p:cNvPicPr>
            <a:picLocks noChangeAspect="1"/>
          </p:cNvPicPr>
          <p:nvPr/>
        </p:nvPicPr>
        <p:blipFill>
          <a:blip r:embed="rId5"/>
          <a:stretch>
            <a:fillRect/>
          </a:stretch>
        </p:blipFill>
        <p:spPr>
          <a:xfrm>
            <a:off x="1136650" y="4565650"/>
            <a:ext cx="2447290" cy="2057400"/>
          </a:xfrm>
          <a:prstGeom prst="rect">
            <a:avLst/>
          </a:prstGeom>
        </p:spPr>
      </p:pic>
      <p:sp>
        <p:nvSpPr>
          <p:cNvPr id="13" name="Oval 12"/>
          <p:cNvSpPr/>
          <p:nvPr/>
        </p:nvSpPr>
        <p:spPr>
          <a:xfrm>
            <a:off x="9787903" y="1214186"/>
            <a:ext cx="566192" cy="56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24"/>
          <p:cNvSpPr/>
          <p:nvPr/>
        </p:nvSpPr>
        <p:spPr>
          <a:xfrm>
            <a:off x="9928296" y="1388167"/>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33" name="Text Placeholder 32"/>
          <p:cNvSpPr/>
          <p:nvPr>
            <p:ph type="body" sz="quarter" idx="10"/>
          </p:nvPr>
        </p:nvSpPr>
        <p:spPr>
          <a:xfrm>
            <a:off x="486089" y="115989"/>
            <a:ext cx="11573197" cy="724247"/>
          </a:xfrm>
        </p:spPr>
        <p:txBody>
          <a:bodyPr/>
          <a:p>
            <a:r>
              <a:rPr lang="en-US"/>
              <a:t>Ujaran yang sering muncul</a:t>
            </a:r>
            <a:endParaRPr lang="en-US"/>
          </a:p>
        </p:txBody>
      </p:sp>
      <p:sp>
        <p:nvSpPr>
          <p:cNvPr id="39" name="Oval 38"/>
          <p:cNvSpPr/>
          <p:nvPr/>
        </p:nvSpPr>
        <p:spPr>
          <a:xfrm>
            <a:off x="1868183" y="1242761"/>
            <a:ext cx="566192" cy="56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700"/>
          </a:p>
        </p:txBody>
      </p:sp>
      <p:sp>
        <p:nvSpPr>
          <p:cNvPr id="40" name="Rounded Rectangle 24"/>
          <p:cNvSpPr/>
          <p:nvPr/>
        </p:nvSpPr>
        <p:spPr>
          <a:xfrm>
            <a:off x="2008576" y="1416742"/>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sz="2700"/>
          </a:p>
        </p:txBody>
      </p:sp>
      <p:sp>
        <p:nvSpPr>
          <p:cNvPr id="41" name="Oval 40"/>
          <p:cNvSpPr/>
          <p:nvPr/>
        </p:nvSpPr>
        <p:spPr>
          <a:xfrm>
            <a:off x="1861198" y="4192971"/>
            <a:ext cx="566192" cy="56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ounded Rectangle 24"/>
          <p:cNvSpPr/>
          <p:nvPr/>
        </p:nvSpPr>
        <p:spPr>
          <a:xfrm>
            <a:off x="2001591" y="4366952"/>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49" name="Oval 48"/>
          <p:cNvSpPr/>
          <p:nvPr/>
        </p:nvSpPr>
        <p:spPr>
          <a:xfrm>
            <a:off x="9838703" y="4376486"/>
            <a:ext cx="566192" cy="56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700"/>
          </a:p>
        </p:txBody>
      </p:sp>
      <p:sp>
        <p:nvSpPr>
          <p:cNvPr id="50" name="Rounded Rectangle 24"/>
          <p:cNvSpPr/>
          <p:nvPr/>
        </p:nvSpPr>
        <p:spPr>
          <a:xfrm>
            <a:off x="9979096" y="4550467"/>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sz="2700"/>
          </a:p>
        </p:txBody>
      </p:sp>
      <p:sp>
        <p:nvSpPr>
          <p:cNvPr id="53" name="Oval 52"/>
          <p:cNvSpPr/>
          <p:nvPr/>
        </p:nvSpPr>
        <p:spPr>
          <a:xfrm>
            <a:off x="5989333" y="2166051"/>
            <a:ext cx="566192" cy="56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700"/>
          </a:p>
        </p:txBody>
      </p:sp>
      <p:sp>
        <p:nvSpPr>
          <p:cNvPr id="54" name="Rounded Rectangle 24"/>
          <p:cNvSpPr/>
          <p:nvPr/>
        </p:nvSpPr>
        <p:spPr>
          <a:xfrm>
            <a:off x="6129726" y="2340032"/>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sz="2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Result</a:t>
            </a:r>
            <a:endParaRPr lang="en-US" dirty="0"/>
          </a:p>
        </p:txBody>
      </p:sp>
      <p:sp>
        <p:nvSpPr>
          <p:cNvPr id="3" name="Oval 2"/>
          <p:cNvSpPr/>
          <p:nvPr/>
        </p:nvSpPr>
        <p:spPr>
          <a:xfrm>
            <a:off x="5316785" y="1620014"/>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TextBox 4"/>
          <p:cNvSpPr txBox="1"/>
          <p:nvPr/>
        </p:nvSpPr>
        <p:spPr>
          <a:xfrm>
            <a:off x="6120130" y="1633855"/>
            <a:ext cx="5776595" cy="553085"/>
          </a:xfrm>
          <a:prstGeom prst="rect">
            <a:avLst/>
          </a:prstGeom>
          <a:noFill/>
        </p:spPr>
        <p:txBody>
          <a:bodyPr wrap="square" rtlCol="0">
            <a:spAutoFit/>
          </a:bodyPr>
          <a:lstStyle/>
          <a:p>
            <a:pPr algn="just"/>
            <a:r>
              <a:rPr lang="en-US" sz="1500">
                <a:sym typeface="+mn-ea"/>
              </a:rPr>
              <a:t>Berdasarkan hasil analisa </a:t>
            </a:r>
            <a:r>
              <a:rPr lang="en-US" sz="1500">
                <a:sym typeface="+mn-ea"/>
              </a:rPr>
              <a:t>statistika deskriptif menunjukan bahwa tweet yang ditujukan pada pemerintahan Jokowi </a:t>
            </a:r>
            <a:endParaRPr lang="ko-KR" altLang="en-US" sz="1500" dirty="0">
              <a:solidFill>
                <a:schemeClr val="tx1">
                  <a:lumMod val="75000"/>
                  <a:lumOff val="25000"/>
                </a:schemeClr>
              </a:solidFill>
            </a:endParaRPr>
          </a:p>
        </p:txBody>
      </p:sp>
      <p:sp>
        <p:nvSpPr>
          <p:cNvPr id="7" name="Oval 6"/>
          <p:cNvSpPr/>
          <p:nvPr/>
        </p:nvSpPr>
        <p:spPr>
          <a:xfrm>
            <a:off x="5349805" y="2952010"/>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p:cNvSpPr txBox="1"/>
          <p:nvPr/>
        </p:nvSpPr>
        <p:spPr>
          <a:xfrm>
            <a:off x="6120130" y="2940050"/>
            <a:ext cx="5645785" cy="783590"/>
          </a:xfrm>
          <a:prstGeom prst="rect">
            <a:avLst/>
          </a:prstGeom>
          <a:noFill/>
        </p:spPr>
        <p:txBody>
          <a:bodyPr wrap="square" rtlCol="0">
            <a:spAutoFit/>
          </a:bodyPr>
          <a:lstStyle/>
          <a:p>
            <a:pPr algn="just"/>
            <a:r>
              <a:rPr lang="en-US" sz="1500">
                <a:sym typeface="+mn-ea"/>
              </a:rPr>
              <a:t>Dominasi Hate Speech pemerintah Jokowi saat ini cenderung pada kata “Cebong” yang mengacu sebutan untuk para pendukung Jokowi. Hal ini muncul dari saat Pilpres</a:t>
            </a:r>
            <a:endParaRPr lang="ko-KR" altLang="en-US" sz="1500" dirty="0">
              <a:solidFill>
                <a:schemeClr val="tx1">
                  <a:lumMod val="75000"/>
                  <a:lumOff val="25000"/>
                </a:schemeClr>
              </a:solidFill>
            </a:endParaRPr>
          </a:p>
        </p:txBody>
      </p:sp>
      <p:sp>
        <p:nvSpPr>
          <p:cNvPr id="11" name="Oval 10"/>
          <p:cNvSpPr/>
          <p:nvPr/>
        </p:nvSpPr>
        <p:spPr>
          <a:xfrm>
            <a:off x="5328215" y="3959522"/>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TextBox 12"/>
          <p:cNvSpPr txBox="1"/>
          <p:nvPr/>
        </p:nvSpPr>
        <p:spPr>
          <a:xfrm>
            <a:off x="6120130" y="3993515"/>
            <a:ext cx="5776595" cy="783590"/>
          </a:xfrm>
          <a:prstGeom prst="rect">
            <a:avLst/>
          </a:prstGeom>
          <a:noFill/>
        </p:spPr>
        <p:txBody>
          <a:bodyPr wrap="square" rtlCol="0">
            <a:spAutoFit/>
          </a:bodyPr>
          <a:lstStyle/>
          <a:p>
            <a:pPr algn="just"/>
            <a:r>
              <a:rPr lang="en-US" sz="1500">
                <a:sym typeface="+mn-ea"/>
              </a:rPr>
              <a:t>Kemudian </a:t>
            </a:r>
            <a:r>
              <a:rPr lang="en-US" sz="1500">
                <a:sym typeface="+mn-ea"/>
              </a:rPr>
              <a:t>Hate Speech terkait pemerintah Jokowi berkaitan dengan agama, netizen cenderung menggunakan istilah “Kafir” &amp; “Islam”.</a:t>
            </a:r>
            <a:endParaRPr lang="ko-KR" altLang="en-US" sz="1500" dirty="0">
              <a:solidFill>
                <a:schemeClr val="tx1">
                  <a:lumMod val="75000"/>
                  <a:lumOff val="25000"/>
                </a:schemeClr>
              </a:solidFill>
            </a:endParaRPr>
          </a:p>
        </p:txBody>
      </p:sp>
      <p:sp>
        <p:nvSpPr>
          <p:cNvPr id="15" name="Oval 14"/>
          <p:cNvSpPr/>
          <p:nvPr/>
        </p:nvSpPr>
        <p:spPr>
          <a:xfrm>
            <a:off x="5325040" y="5245797"/>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Box 16"/>
          <p:cNvSpPr txBox="1"/>
          <p:nvPr/>
        </p:nvSpPr>
        <p:spPr>
          <a:xfrm>
            <a:off x="6186170" y="5085080"/>
            <a:ext cx="5710555" cy="1476375"/>
          </a:xfrm>
          <a:prstGeom prst="rect">
            <a:avLst/>
          </a:prstGeom>
          <a:noFill/>
        </p:spPr>
        <p:txBody>
          <a:bodyPr wrap="square" rtlCol="0">
            <a:spAutoFit/>
          </a:bodyPr>
          <a:lstStyle/>
          <a:p>
            <a:r>
              <a:rPr lang="en-US" sz="1500">
                <a:sym typeface="+mn-ea"/>
              </a:rPr>
              <a:t>Selanjutnya yang menarik adalah hate speech berkaitan dengan ras. Dalam artian adalah bahwa pemerintahan Jokowi cenderung memihak China, yang notabene China menganut paham komunis. Sedangkan paham komunis di Indonesia merupakan issue sensitif &amp; dilarang karena tidak terlepas dari sejarah yang ada di Indonesia terkait partai komunis dimasa lalu</a:t>
            </a:r>
            <a:endParaRPr lang="ko-KR" altLang="en-US" sz="1500" dirty="0">
              <a:solidFill>
                <a:schemeClr val="tx1">
                  <a:lumMod val="75000"/>
                  <a:lumOff val="25000"/>
                </a:schemeClr>
              </a:solidFill>
            </a:endParaRPr>
          </a:p>
        </p:txBody>
      </p:sp>
      <p:grpSp>
        <p:nvGrpSpPr>
          <p:cNvPr id="19" name="Group 18"/>
          <p:cNvGrpSpPr/>
          <p:nvPr/>
        </p:nvGrpSpPr>
        <p:grpSpPr>
          <a:xfrm>
            <a:off x="991411" y="2186857"/>
            <a:ext cx="3650418" cy="3880562"/>
            <a:chOff x="2771800" y="2060848"/>
            <a:chExt cx="3653928" cy="3884295"/>
          </a:xfrm>
        </p:grpSpPr>
        <p:sp>
          <p:nvSpPr>
            <p:cNvPr id="20" name="Freeform 11"/>
            <p:cNvSpPr>
              <a:spLocks noEditPoints="1"/>
            </p:cNvSpPr>
            <p:nvPr/>
          </p:nvSpPr>
          <p:spPr bwMode="auto">
            <a:xfrm>
              <a:off x="2771800" y="2060848"/>
              <a:ext cx="3653928" cy="3884295"/>
            </a:xfrm>
            <a:custGeom>
              <a:avLst/>
              <a:gdLst>
                <a:gd name="T0" fmla="*/ 499 w 1598"/>
                <a:gd name="T1" fmla="*/ 1699 h 1699"/>
                <a:gd name="T2" fmla="*/ 421 w 1598"/>
                <a:gd name="T3" fmla="*/ 1514 h 1699"/>
                <a:gd name="T4" fmla="*/ 151 w 1598"/>
                <a:gd name="T5" fmla="*/ 1384 h 1699"/>
                <a:gd name="T6" fmla="*/ 138 w 1598"/>
                <a:gd name="T7" fmla="*/ 1299 h 1699"/>
                <a:gd name="T8" fmla="*/ 104 w 1598"/>
                <a:gd name="T9" fmla="*/ 1199 h 1699"/>
                <a:gd name="T10" fmla="*/ 98 w 1598"/>
                <a:gd name="T11" fmla="*/ 1123 h 1699"/>
                <a:gd name="T12" fmla="*/ 28 w 1598"/>
                <a:gd name="T13" fmla="*/ 934 h 1699"/>
                <a:gd name="T14" fmla="*/ 34 w 1598"/>
                <a:gd name="T15" fmla="*/ 929 h 1699"/>
                <a:gd name="T16" fmla="*/ 126 w 1598"/>
                <a:gd name="T17" fmla="*/ 790 h 1699"/>
                <a:gd name="T18" fmla="*/ 119 w 1598"/>
                <a:gd name="T19" fmla="*/ 721 h 1699"/>
                <a:gd name="T20" fmla="*/ 186 w 1598"/>
                <a:gd name="T21" fmla="*/ 291 h 1699"/>
                <a:gd name="T22" fmla="*/ 763 w 1598"/>
                <a:gd name="T23" fmla="*/ 4 h 1699"/>
                <a:gd name="T24" fmla="*/ 1306 w 1598"/>
                <a:gd name="T25" fmla="*/ 168 h 1699"/>
                <a:gd name="T26" fmla="*/ 1509 w 1598"/>
                <a:gd name="T27" fmla="*/ 937 h 1699"/>
                <a:gd name="T28" fmla="*/ 1179 w 1598"/>
                <a:gd name="T29" fmla="*/ 1560 h 1699"/>
                <a:gd name="T30" fmla="*/ 557 w 1598"/>
                <a:gd name="T31" fmla="*/ 1640 h 1699"/>
                <a:gd name="T32" fmla="*/ 1120 w 1598"/>
                <a:gd name="T33" fmla="*/ 1558 h 1699"/>
                <a:gd name="T34" fmla="*/ 1179 w 1598"/>
                <a:gd name="T35" fmla="*/ 1361 h 1699"/>
                <a:gd name="T36" fmla="*/ 1452 w 1598"/>
                <a:gd name="T37" fmla="*/ 922 h 1699"/>
                <a:gd name="T38" fmla="*/ 1388 w 1598"/>
                <a:gd name="T39" fmla="*/ 364 h 1699"/>
                <a:gd name="T40" fmla="*/ 1265 w 1598"/>
                <a:gd name="T41" fmla="*/ 210 h 1699"/>
                <a:gd name="T42" fmla="*/ 767 w 1598"/>
                <a:gd name="T43" fmla="*/ 63 h 1699"/>
                <a:gd name="T44" fmla="*/ 765 w 1598"/>
                <a:gd name="T45" fmla="*/ 63 h 1699"/>
                <a:gd name="T46" fmla="*/ 234 w 1598"/>
                <a:gd name="T47" fmla="*/ 325 h 1699"/>
                <a:gd name="T48" fmla="*/ 174 w 1598"/>
                <a:gd name="T49" fmla="*/ 699 h 1699"/>
                <a:gd name="T50" fmla="*/ 176 w 1598"/>
                <a:gd name="T51" fmla="*/ 705 h 1699"/>
                <a:gd name="T52" fmla="*/ 70 w 1598"/>
                <a:gd name="T53" fmla="*/ 976 h 1699"/>
                <a:gd name="T54" fmla="*/ 72 w 1598"/>
                <a:gd name="T55" fmla="*/ 998 h 1699"/>
                <a:gd name="T56" fmla="*/ 129 w 1598"/>
                <a:gd name="T57" fmla="*/ 1071 h 1699"/>
                <a:gd name="T58" fmla="*/ 142 w 1598"/>
                <a:gd name="T59" fmla="*/ 1078 h 1699"/>
                <a:gd name="T60" fmla="*/ 152 w 1598"/>
                <a:gd name="T61" fmla="*/ 1150 h 1699"/>
                <a:gd name="T62" fmla="*/ 148 w 1598"/>
                <a:gd name="T63" fmla="*/ 1157 h 1699"/>
                <a:gd name="T64" fmla="*/ 150 w 1598"/>
                <a:gd name="T65" fmla="*/ 1159 h 1699"/>
                <a:gd name="T66" fmla="*/ 163 w 1598"/>
                <a:gd name="T67" fmla="*/ 1215 h 1699"/>
                <a:gd name="T68" fmla="*/ 156 w 1598"/>
                <a:gd name="T69" fmla="*/ 1229 h 1699"/>
                <a:gd name="T70" fmla="*/ 159 w 1598"/>
                <a:gd name="T71" fmla="*/ 1235 h 1699"/>
                <a:gd name="T72" fmla="*/ 182 w 1598"/>
                <a:gd name="T73" fmla="*/ 1257 h 1699"/>
                <a:gd name="T74" fmla="*/ 210 w 1598"/>
                <a:gd name="T75" fmla="*/ 1384 h 1699"/>
                <a:gd name="T76" fmla="*/ 286 w 1598"/>
                <a:gd name="T77" fmla="*/ 1453 h 1699"/>
                <a:gd name="T78" fmla="*/ 555 w 1598"/>
                <a:gd name="T79" fmla="*/ 1559 h 1699"/>
                <a:gd name="T80" fmla="*/ 557 w 1598"/>
                <a:gd name="T81" fmla="*/ 1640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8" h="1699">
                  <a:moveTo>
                    <a:pt x="1179" y="1699"/>
                  </a:moveTo>
                  <a:cubicBezTo>
                    <a:pt x="499" y="1699"/>
                    <a:pt x="499" y="1699"/>
                    <a:pt x="499" y="1699"/>
                  </a:cubicBezTo>
                  <a:cubicBezTo>
                    <a:pt x="497" y="1573"/>
                    <a:pt x="497" y="1573"/>
                    <a:pt x="497" y="1573"/>
                  </a:cubicBezTo>
                  <a:cubicBezTo>
                    <a:pt x="485" y="1544"/>
                    <a:pt x="450" y="1514"/>
                    <a:pt x="421" y="1514"/>
                  </a:cubicBezTo>
                  <a:cubicBezTo>
                    <a:pt x="280" y="1512"/>
                    <a:pt x="280" y="1512"/>
                    <a:pt x="280" y="1512"/>
                  </a:cubicBezTo>
                  <a:cubicBezTo>
                    <a:pt x="178" y="1505"/>
                    <a:pt x="151" y="1425"/>
                    <a:pt x="151" y="1384"/>
                  </a:cubicBezTo>
                  <a:cubicBezTo>
                    <a:pt x="151" y="1383"/>
                    <a:pt x="151" y="1383"/>
                    <a:pt x="151" y="1383"/>
                  </a:cubicBezTo>
                  <a:cubicBezTo>
                    <a:pt x="152" y="1336"/>
                    <a:pt x="142" y="1309"/>
                    <a:pt x="138" y="1299"/>
                  </a:cubicBezTo>
                  <a:cubicBezTo>
                    <a:pt x="122" y="1287"/>
                    <a:pt x="112" y="1272"/>
                    <a:pt x="108" y="1264"/>
                  </a:cubicBezTo>
                  <a:cubicBezTo>
                    <a:pt x="92" y="1245"/>
                    <a:pt x="94" y="1220"/>
                    <a:pt x="104" y="1199"/>
                  </a:cubicBezTo>
                  <a:cubicBezTo>
                    <a:pt x="103" y="1197"/>
                    <a:pt x="102" y="1195"/>
                    <a:pt x="101" y="1193"/>
                  </a:cubicBezTo>
                  <a:cubicBezTo>
                    <a:pt x="83" y="1170"/>
                    <a:pt x="86" y="1143"/>
                    <a:pt x="98" y="1123"/>
                  </a:cubicBezTo>
                  <a:cubicBezTo>
                    <a:pt x="37" y="1100"/>
                    <a:pt x="19" y="1033"/>
                    <a:pt x="15" y="1016"/>
                  </a:cubicBezTo>
                  <a:cubicBezTo>
                    <a:pt x="0" y="978"/>
                    <a:pt x="16" y="947"/>
                    <a:pt x="28" y="934"/>
                  </a:cubicBezTo>
                  <a:cubicBezTo>
                    <a:pt x="31" y="931"/>
                    <a:pt x="31" y="931"/>
                    <a:pt x="31" y="931"/>
                  </a:cubicBezTo>
                  <a:cubicBezTo>
                    <a:pt x="34" y="929"/>
                    <a:pt x="34" y="929"/>
                    <a:pt x="34" y="929"/>
                  </a:cubicBezTo>
                  <a:cubicBezTo>
                    <a:pt x="125" y="874"/>
                    <a:pt x="126" y="796"/>
                    <a:pt x="126" y="792"/>
                  </a:cubicBezTo>
                  <a:cubicBezTo>
                    <a:pt x="126" y="790"/>
                    <a:pt x="126" y="790"/>
                    <a:pt x="126" y="790"/>
                  </a:cubicBezTo>
                  <a:cubicBezTo>
                    <a:pt x="126" y="788"/>
                    <a:pt x="126" y="788"/>
                    <a:pt x="126" y="788"/>
                  </a:cubicBezTo>
                  <a:cubicBezTo>
                    <a:pt x="128" y="772"/>
                    <a:pt x="123" y="739"/>
                    <a:pt x="119" y="721"/>
                  </a:cubicBezTo>
                  <a:cubicBezTo>
                    <a:pt x="97" y="671"/>
                    <a:pt x="95" y="582"/>
                    <a:pt x="95" y="572"/>
                  </a:cubicBezTo>
                  <a:cubicBezTo>
                    <a:pt x="91" y="427"/>
                    <a:pt x="182" y="296"/>
                    <a:pt x="186" y="291"/>
                  </a:cubicBezTo>
                  <a:cubicBezTo>
                    <a:pt x="187" y="290"/>
                    <a:pt x="187" y="290"/>
                    <a:pt x="187" y="290"/>
                  </a:cubicBezTo>
                  <a:cubicBezTo>
                    <a:pt x="406" y="13"/>
                    <a:pt x="736" y="4"/>
                    <a:pt x="763" y="4"/>
                  </a:cubicBezTo>
                  <a:cubicBezTo>
                    <a:pt x="791" y="1"/>
                    <a:pt x="819" y="0"/>
                    <a:pt x="847" y="0"/>
                  </a:cubicBezTo>
                  <a:cubicBezTo>
                    <a:pt x="1071" y="0"/>
                    <a:pt x="1220" y="91"/>
                    <a:pt x="1306" y="168"/>
                  </a:cubicBezTo>
                  <a:cubicBezTo>
                    <a:pt x="1395" y="247"/>
                    <a:pt x="1435" y="326"/>
                    <a:pt x="1440" y="337"/>
                  </a:cubicBezTo>
                  <a:cubicBezTo>
                    <a:pt x="1598" y="623"/>
                    <a:pt x="1516" y="916"/>
                    <a:pt x="1509" y="937"/>
                  </a:cubicBezTo>
                  <a:cubicBezTo>
                    <a:pt x="1452" y="1169"/>
                    <a:pt x="1254" y="1371"/>
                    <a:pt x="1226" y="1398"/>
                  </a:cubicBezTo>
                  <a:cubicBezTo>
                    <a:pt x="1186" y="1465"/>
                    <a:pt x="1179" y="1552"/>
                    <a:pt x="1179" y="1560"/>
                  </a:cubicBezTo>
                  <a:lnTo>
                    <a:pt x="1179" y="1699"/>
                  </a:lnTo>
                  <a:close/>
                  <a:moveTo>
                    <a:pt x="557" y="1640"/>
                  </a:moveTo>
                  <a:cubicBezTo>
                    <a:pt x="1120" y="1640"/>
                    <a:pt x="1120" y="1640"/>
                    <a:pt x="1120" y="1640"/>
                  </a:cubicBezTo>
                  <a:cubicBezTo>
                    <a:pt x="1120" y="1558"/>
                    <a:pt x="1120" y="1558"/>
                    <a:pt x="1120" y="1558"/>
                  </a:cubicBezTo>
                  <a:cubicBezTo>
                    <a:pt x="1120" y="1553"/>
                    <a:pt x="1126" y="1448"/>
                    <a:pt x="1177" y="1364"/>
                  </a:cubicBezTo>
                  <a:cubicBezTo>
                    <a:pt x="1179" y="1361"/>
                    <a:pt x="1179" y="1361"/>
                    <a:pt x="1179" y="1361"/>
                  </a:cubicBezTo>
                  <a:cubicBezTo>
                    <a:pt x="1182" y="1358"/>
                    <a:pt x="1182" y="1358"/>
                    <a:pt x="1182" y="1358"/>
                  </a:cubicBezTo>
                  <a:cubicBezTo>
                    <a:pt x="1184" y="1356"/>
                    <a:pt x="1396" y="1150"/>
                    <a:pt x="1452" y="922"/>
                  </a:cubicBezTo>
                  <a:cubicBezTo>
                    <a:pt x="1453" y="921"/>
                    <a:pt x="1453" y="921"/>
                    <a:pt x="1453" y="921"/>
                  </a:cubicBezTo>
                  <a:cubicBezTo>
                    <a:pt x="1454" y="918"/>
                    <a:pt x="1537" y="634"/>
                    <a:pt x="1388" y="364"/>
                  </a:cubicBezTo>
                  <a:cubicBezTo>
                    <a:pt x="1387" y="363"/>
                    <a:pt x="1387" y="363"/>
                    <a:pt x="1387" y="363"/>
                  </a:cubicBezTo>
                  <a:cubicBezTo>
                    <a:pt x="1386" y="362"/>
                    <a:pt x="1349" y="285"/>
                    <a:pt x="1265" y="210"/>
                  </a:cubicBezTo>
                  <a:cubicBezTo>
                    <a:pt x="1151" y="110"/>
                    <a:pt x="1011" y="59"/>
                    <a:pt x="847" y="59"/>
                  </a:cubicBezTo>
                  <a:cubicBezTo>
                    <a:pt x="821" y="59"/>
                    <a:pt x="794" y="60"/>
                    <a:pt x="767" y="63"/>
                  </a:cubicBezTo>
                  <a:cubicBezTo>
                    <a:pt x="766" y="63"/>
                    <a:pt x="766" y="63"/>
                    <a:pt x="766" y="63"/>
                  </a:cubicBezTo>
                  <a:cubicBezTo>
                    <a:pt x="765" y="63"/>
                    <a:pt x="765" y="63"/>
                    <a:pt x="765" y="63"/>
                  </a:cubicBezTo>
                  <a:cubicBezTo>
                    <a:pt x="761" y="63"/>
                    <a:pt x="681" y="64"/>
                    <a:pt x="575" y="97"/>
                  </a:cubicBezTo>
                  <a:cubicBezTo>
                    <a:pt x="434" y="140"/>
                    <a:pt x="320" y="217"/>
                    <a:pt x="234" y="325"/>
                  </a:cubicBezTo>
                  <a:cubicBezTo>
                    <a:pt x="227" y="335"/>
                    <a:pt x="151" y="450"/>
                    <a:pt x="154" y="571"/>
                  </a:cubicBezTo>
                  <a:cubicBezTo>
                    <a:pt x="154" y="595"/>
                    <a:pt x="159" y="666"/>
                    <a:pt x="174" y="699"/>
                  </a:cubicBezTo>
                  <a:cubicBezTo>
                    <a:pt x="175" y="702"/>
                    <a:pt x="175" y="702"/>
                    <a:pt x="175" y="702"/>
                  </a:cubicBezTo>
                  <a:cubicBezTo>
                    <a:pt x="176" y="705"/>
                    <a:pt x="176" y="705"/>
                    <a:pt x="176" y="705"/>
                  </a:cubicBezTo>
                  <a:cubicBezTo>
                    <a:pt x="177" y="710"/>
                    <a:pt x="189" y="761"/>
                    <a:pt x="185" y="794"/>
                  </a:cubicBezTo>
                  <a:cubicBezTo>
                    <a:pt x="184" y="812"/>
                    <a:pt x="177" y="908"/>
                    <a:pt x="70" y="976"/>
                  </a:cubicBezTo>
                  <a:cubicBezTo>
                    <a:pt x="68" y="979"/>
                    <a:pt x="66" y="986"/>
                    <a:pt x="70" y="995"/>
                  </a:cubicBezTo>
                  <a:cubicBezTo>
                    <a:pt x="72" y="998"/>
                    <a:pt x="72" y="998"/>
                    <a:pt x="72" y="998"/>
                  </a:cubicBezTo>
                  <a:cubicBezTo>
                    <a:pt x="72" y="1002"/>
                    <a:pt x="72" y="1002"/>
                    <a:pt x="72" y="1002"/>
                  </a:cubicBezTo>
                  <a:cubicBezTo>
                    <a:pt x="73" y="1002"/>
                    <a:pt x="84" y="1062"/>
                    <a:pt x="129" y="1071"/>
                  </a:cubicBezTo>
                  <a:cubicBezTo>
                    <a:pt x="136" y="1073"/>
                    <a:pt x="136" y="1073"/>
                    <a:pt x="136" y="1073"/>
                  </a:cubicBezTo>
                  <a:cubicBezTo>
                    <a:pt x="142" y="1078"/>
                    <a:pt x="142" y="1078"/>
                    <a:pt x="142" y="1078"/>
                  </a:cubicBezTo>
                  <a:cubicBezTo>
                    <a:pt x="154" y="1089"/>
                    <a:pt x="165" y="1112"/>
                    <a:pt x="154" y="1144"/>
                  </a:cubicBezTo>
                  <a:cubicBezTo>
                    <a:pt x="152" y="1150"/>
                    <a:pt x="152" y="1150"/>
                    <a:pt x="152" y="1150"/>
                  </a:cubicBezTo>
                  <a:cubicBezTo>
                    <a:pt x="149" y="1153"/>
                    <a:pt x="149" y="1153"/>
                    <a:pt x="149" y="1153"/>
                  </a:cubicBezTo>
                  <a:cubicBezTo>
                    <a:pt x="149" y="1154"/>
                    <a:pt x="148" y="1156"/>
                    <a:pt x="148" y="1157"/>
                  </a:cubicBezTo>
                  <a:cubicBezTo>
                    <a:pt x="148" y="1157"/>
                    <a:pt x="148" y="1157"/>
                    <a:pt x="148" y="1157"/>
                  </a:cubicBezTo>
                  <a:cubicBezTo>
                    <a:pt x="150" y="1159"/>
                    <a:pt x="150" y="1159"/>
                    <a:pt x="150" y="1159"/>
                  </a:cubicBezTo>
                  <a:cubicBezTo>
                    <a:pt x="152" y="1163"/>
                    <a:pt x="166" y="1185"/>
                    <a:pt x="164" y="1207"/>
                  </a:cubicBezTo>
                  <a:cubicBezTo>
                    <a:pt x="163" y="1215"/>
                    <a:pt x="163" y="1215"/>
                    <a:pt x="163" y="1215"/>
                  </a:cubicBezTo>
                  <a:cubicBezTo>
                    <a:pt x="159" y="1221"/>
                    <a:pt x="159" y="1221"/>
                    <a:pt x="159" y="1221"/>
                  </a:cubicBezTo>
                  <a:cubicBezTo>
                    <a:pt x="158" y="1223"/>
                    <a:pt x="157" y="1226"/>
                    <a:pt x="156" y="1229"/>
                  </a:cubicBezTo>
                  <a:cubicBezTo>
                    <a:pt x="157" y="1230"/>
                    <a:pt x="157" y="1230"/>
                    <a:pt x="157" y="1230"/>
                  </a:cubicBezTo>
                  <a:cubicBezTo>
                    <a:pt x="159" y="1235"/>
                    <a:pt x="159" y="1235"/>
                    <a:pt x="159" y="1235"/>
                  </a:cubicBezTo>
                  <a:cubicBezTo>
                    <a:pt x="161" y="1238"/>
                    <a:pt x="167" y="1248"/>
                    <a:pt x="176" y="1253"/>
                  </a:cubicBezTo>
                  <a:cubicBezTo>
                    <a:pt x="182" y="1257"/>
                    <a:pt x="182" y="1257"/>
                    <a:pt x="182" y="1257"/>
                  </a:cubicBezTo>
                  <a:cubicBezTo>
                    <a:pt x="185" y="1262"/>
                    <a:pt x="185" y="1262"/>
                    <a:pt x="185" y="1262"/>
                  </a:cubicBezTo>
                  <a:cubicBezTo>
                    <a:pt x="188" y="1266"/>
                    <a:pt x="212" y="1305"/>
                    <a:pt x="210" y="1384"/>
                  </a:cubicBezTo>
                  <a:cubicBezTo>
                    <a:pt x="210" y="1395"/>
                    <a:pt x="215" y="1449"/>
                    <a:pt x="285" y="1453"/>
                  </a:cubicBezTo>
                  <a:cubicBezTo>
                    <a:pt x="286" y="1453"/>
                    <a:pt x="286" y="1453"/>
                    <a:pt x="286" y="1453"/>
                  </a:cubicBezTo>
                  <a:cubicBezTo>
                    <a:pt x="429" y="1457"/>
                    <a:pt x="429" y="1457"/>
                    <a:pt x="429" y="1457"/>
                  </a:cubicBezTo>
                  <a:cubicBezTo>
                    <a:pt x="470" y="1460"/>
                    <a:pt x="533" y="1487"/>
                    <a:pt x="555" y="1559"/>
                  </a:cubicBezTo>
                  <a:cubicBezTo>
                    <a:pt x="556" y="1563"/>
                    <a:pt x="556" y="1563"/>
                    <a:pt x="556" y="1563"/>
                  </a:cubicBezTo>
                  <a:lnTo>
                    <a:pt x="557" y="1640"/>
                  </a:lnTo>
                  <a:close/>
                </a:path>
              </a:pathLst>
            </a:custGeom>
            <a:solidFill>
              <a:schemeClr val="accent6"/>
            </a:solidFill>
            <a:ln>
              <a:noFill/>
            </a:ln>
          </p:spPr>
          <p:txBody>
            <a:bodyPr vert="horz" wrap="square" lIns="91440" tIns="45720" rIns="91440" bIns="45720" numCol="1" anchor="t" anchorCtr="0" compatLnSpc="1"/>
            <a:lstStyle/>
            <a:p>
              <a:endParaRPr lang="ko-KR" altLang="en-US" sz="2700" dirty="0"/>
            </a:p>
          </p:txBody>
        </p:sp>
        <p:sp>
          <p:nvSpPr>
            <p:cNvPr id="21" name="Pie 6"/>
            <p:cNvSpPr/>
            <p:nvPr/>
          </p:nvSpPr>
          <p:spPr>
            <a:xfrm>
              <a:off x="3321238" y="2369702"/>
              <a:ext cx="2592288" cy="2592288"/>
            </a:xfrm>
            <a:prstGeom prst="pie">
              <a:avLst>
                <a:gd name="adj1" fmla="val 12276732"/>
                <a:gd name="adj2" fmla="val 15862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2" name="Pie 13"/>
            <p:cNvSpPr/>
            <p:nvPr/>
          </p:nvSpPr>
          <p:spPr>
            <a:xfrm>
              <a:off x="3376439" y="2358405"/>
              <a:ext cx="2592288" cy="2592288"/>
            </a:xfrm>
            <a:prstGeom prst="pie">
              <a:avLst>
                <a:gd name="adj1" fmla="val 15840500"/>
                <a:gd name="adj2" fmla="val 192264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Pie 14"/>
            <p:cNvSpPr/>
            <p:nvPr/>
          </p:nvSpPr>
          <p:spPr>
            <a:xfrm>
              <a:off x="3405607" y="2427116"/>
              <a:ext cx="2592288" cy="2592288"/>
            </a:xfrm>
            <a:prstGeom prst="pie">
              <a:avLst>
                <a:gd name="adj1" fmla="val 19214984"/>
                <a:gd name="adj2" fmla="val 13384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4" name="Pie 15"/>
            <p:cNvSpPr/>
            <p:nvPr/>
          </p:nvSpPr>
          <p:spPr>
            <a:xfrm>
              <a:off x="3386716" y="2484531"/>
              <a:ext cx="2592288" cy="2592288"/>
            </a:xfrm>
            <a:prstGeom prst="pie">
              <a:avLst>
                <a:gd name="adj1" fmla="val 1441023"/>
                <a:gd name="adj2" fmla="val 465573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5" name="Group 24"/>
          <p:cNvGrpSpPr/>
          <p:nvPr/>
        </p:nvGrpSpPr>
        <p:grpSpPr>
          <a:xfrm>
            <a:off x="879403" y="1813638"/>
            <a:ext cx="4032340" cy="3953350"/>
            <a:chOff x="879403" y="1813638"/>
            <a:chExt cx="4032340" cy="3953350"/>
          </a:xfrm>
        </p:grpSpPr>
        <p:sp>
          <p:nvSpPr>
            <p:cNvPr id="26" name="Arc 25"/>
            <p:cNvSpPr/>
            <p:nvPr/>
          </p:nvSpPr>
          <p:spPr>
            <a:xfrm>
              <a:off x="879403" y="1813638"/>
              <a:ext cx="3953351" cy="3953350"/>
            </a:xfrm>
            <a:prstGeom prst="arc">
              <a:avLst>
                <a:gd name="adj1" fmla="val 13483629"/>
                <a:gd name="adj2" fmla="val 2813791"/>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27" name="Oval 26"/>
            <p:cNvSpPr/>
            <p:nvPr/>
          </p:nvSpPr>
          <p:spPr>
            <a:xfrm>
              <a:off x="1791611" y="1946801"/>
              <a:ext cx="240059" cy="240059"/>
            </a:xfrm>
            <a:prstGeom prst="ellipse">
              <a:avLst/>
            </a:prstGeom>
            <a:solidFill>
              <a:schemeClr val="accent1"/>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7"/>
            <p:cNvSpPr/>
            <p:nvPr/>
          </p:nvSpPr>
          <p:spPr>
            <a:xfrm>
              <a:off x="3672073" y="1946801"/>
              <a:ext cx="240059" cy="240059"/>
            </a:xfrm>
            <a:prstGeom prst="ellipse">
              <a:avLst/>
            </a:prstGeom>
            <a:solidFill>
              <a:schemeClr val="accent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Oval 28"/>
            <p:cNvSpPr/>
            <p:nvPr/>
          </p:nvSpPr>
          <p:spPr>
            <a:xfrm>
              <a:off x="4671684" y="3248604"/>
              <a:ext cx="240059" cy="240059"/>
            </a:xfrm>
            <a:prstGeom prst="ellipse">
              <a:avLst/>
            </a:prstGeom>
            <a:solidFill>
              <a:schemeClr val="accent3"/>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p:cNvSpPr/>
            <p:nvPr/>
          </p:nvSpPr>
          <p:spPr>
            <a:xfrm>
              <a:off x="4429697" y="4749383"/>
              <a:ext cx="240059" cy="240059"/>
            </a:xfrm>
            <a:prstGeom prst="ellipse">
              <a:avLst/>
            </a:prstGeom>
            <a:solidFill>
              <a:schemeClr val="accent4"/>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1" name="Rectangle 3"/>
          <p:cNvSpPr/>
          <p:nvPr/>
        </p:nvSpPr>
        <p:spPr>
          <a:xfrm rot="18900000">
            <a:off x="2080710" y="2922930"/>
            <a:ext cx="544391" cy="437303"/>
          </a:xfrm>
          <a:custGeom>
            <a:avLst/>
            <a:gdLst/>
            <a:ahLst/>
            <a:cxnLst/>
            <a:rect l="l" t="t" r="r" b="b"/>
            <a:pathLst>
              <a:path w="5420988" h="4354613">
                <a:moveTo>
                  <a:pt x="1348767" y="746532"/>
                </a:moveTo>
                <a:lnTo>
                  <a:pt x="557008" y="1538292"/>
                </a:lnTo>
                <a:lnTo>
                  <a:pt x="242696" y="1223981"/>
                </a:lnTo>
                <a:lnTo>
                  <a:pt x="720144" y="746532"/>
                </a:lnTo>
                <a:close/>
                <a:moveTo>
                  <a:pt x="2953020" y="1710427"/>
                </a:moveTo>
                <a:lnTo>
                  <a:pt x="1841912" y="2821534"/>
                </a:lnTo>
                <a:lnTo>
                  <a:pt x="1527601" y="2507223"/>
                </a:lnTo>
                <a:lnTo>
                  <a:pt x="2507669" y="1527155"/>
                </a:lnTo>
                <a:lnTo>
                  <a:pt x="2507669" y="1710427"/>
                </a:lnTo>
                <a:close/>
                <a:moveTo>
                  <a:pt x="2204816" y="746532"/>
                </a:moveTo>
                <a:lnTo>
                  <a:pt x="984202" y="1967146"/>
                </a:lnTo>
                <a:lnTo>
                  <a:pt x="669891" y="1652835"/>
                </a:lnTo>
                <a:lnTo>
                  <a:pt x="1576193" y="746532"/>
                </a:lnTo>
                <a:close/>
                <a:moveTo>
                  <a:pt x="2507669" y="704276"/>
                </a:moveTo>
                <a:lnTo>
                  <a:pt x="2507669" y="1299728"/>
                </a:lnTo>
                <a:lnTo>
                  <a:pt x="1413057" y="2394340"/>
                </a:lnTo>
                <a:lnTo>
                  <a:pt x="1098746" y="2080028"/>
                </a:lnTo>
                <a:lnTo>
                  <a:pt x="2474499" y="704276"/>
                </a:lnTo>
                <a:close/>
                <a:moveTo>
                  <a:pt x="3783840" y="1735655"/>
                </a:moveTo>
                <a:lnTo>
                  <a:pt x="2270767" y="3248728"/>
                </a:lnTo>
                <a:lnTo>
                  <a:pt x="1956456" y="2934416"/>
                </a:lnTo>
                <a:lnTo>
                  <a:pt x="3136451" y="1754421"/>
                </a:lnTo>
                <a:close/>
                <a:moveTo>
                  <a:pt x="4496799" y="1714987"/>
                </a:moveTo>
                <a:lnTo>
                  <a:pt x="4496799" y="1878748"/>
                </a:lnTo>
                <a:lnTo>
                  <a:pt x="2696301" y="3679245"/>
                </a:lnTo>
                <a:lnTo>
                  <a:pt x="2381990" y="3364934"/>
                </a:lnTo>
                <a:lnTo>
                  <a:pt x="4018059" y="1728865"/>
                </a:lnTo>
                <a:close/>
                <a:moveTo>
                  <a:pt x="5188803" y="1234621"/>
                </a:moveTo>
                <a:lnTo>
                  <a:pt x="4712161" y="1707180"/>
                </a:lnTo>
                <a:lnTo>
                  <a:pt x="4712161" y="1499750"/>
                </a:lnTo>
                <a:lnTo>
                  <a:pt x="3254907" y="1499750"/>
                </a:lnTo>
                <a:lnTo>
                  <a:pt x="3254907" y="1501015"/>
                </a:lnTo>
                <a:lnTo>
                  <a:pt x="2718814" y="1501014"/>
                </a:lnTo>
                <a:lnTo>
                  <a:pt x="2718814" y="536093"/>
                </a:lnTo>
                <a:lnTo>
                  <a:pt x="931605" y="536093"/>
                </a:lnTo>
                <a:lnTo>
                  <a:pt x="931605" y="535070"/>
                </a:lnTo>
                <a:lnTo>
                  <a:pt x="1489071" y="0"/>
                </a:lnTo>
                <a:lnTo>
                  <a:pt x="3243560" y="0"/>
                </a:lnTo>
                <a:lnTo>
                  <a:pt x="3243560" y="11638"/>
                </a:lnTo>
                <a:lnTo>
                  <a:pt x="3254907" y="11638"/>
                </a:lnTo>
                <a:lnTo>
                  <a:pt x="3254907" y="969491"/>
                </a:lnTo>
                <a:lnTo>
                  <a:pt x="4712161" y="969491"/>
                </a:lnTo>
                <a:lnTo>
                  <a:pt x="4712161" y="762061"/>
                </a:lnTo>
                <a:close/>
                <a:moveTo>
                  <a:pt x="5420988" y="1433714"/>
                </a:moveTo>
                <a:cubicBezTo>
                  <a:pt x="5477229" y="1489956"/>
                  <a:pt x="5477229" y="1581142"/>
                  <a:pt x="5420988" y="1637384"/>
                </a:cubicBezTo>
                <a:lnTo>
                  <a:pt x="2907428" y="4150943"/>
                </a:lnTo>
                <a:lnTo>
                  <a:pt x="2703759" y="4354613"/>
                </a:lnTo>
                <a:lnTo>
                  <a:pt x="2500089" y="4150943"/>
                </a:lnTo>
                <a:lnTo>
                  <a:pt x="0" y="1650854"/>
                </a:lnTo>
                <a:cubicBezTo>
                  <a:pt x="-56242" y="1594612"/>
                  <a:pt x="-56242" y="1503426"/>
                  <a:pt x="0" y="1447185"/>
                </a:cubicBezTo>
                <a:cubicBezTo>
                  <a:pt x="56242" y="1390943"/>
                  <a:pt x="147427" y="1390943"/>
                  <a:pt x="203669" y="1447185"/>
                </a:cubicBezTo>
                <a:lnTo>
                  <a:pt x="2703759" y="3947274"/>
                </a:lnTo>
                <a:lnTo>
                  <a:pt x="5217318" y="1433714"/>
                </a:lnTo>
                <a:cubicBezTo>
                  <a:pt x="5273560" y="1377472"/>
                  <a:pt x="5364746" y="1377472"/>
                  <a:pt x="5420988" y="143371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Trapezoid 10"/>
          <p:cNvSpPr/>
          <p:nvPr/>
        </p:nvSpPr>
        <p:spPr>
          <a:xfrm>
            <a:off x="3183851" y="4314210"/>
            <a:ext cx="435682" cy="435173"/>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Rectangle 9"/>
          <p:cNvSpPr/>
          <p:nvPr/>
        </p:nvSpPr>
        <p:spPr>
          <a:xfrm>
            <a:off x="3587557" y="3507337"/>
            <a:ext cx="376186" cy="35214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Rounded Rectangle 1"/>
          <p:cNvSpPr/>
          <p:nvPr/>
        </p:nvSpPr>
        <p:spPr>
          <a:xfrm>
            <a:off x="3059495" y="2819524"/>
            <a:ext cx="243854" cy="413039"/>
          </a:xfrm>
          <a:custGeom>
            <a:avLst/>
            <a:gdLst/>
            <a:ahLst/>
            <a:cxnLst/>
            <a:rect l="l" t="t" r="r" b="b"/>
            <a:pathLst>
              <a:path w="2337548" h="3944720">
                <a:moveTo>
                  <a:pt x="2013548" y="1242075"/>
                </a:moveTo>
                <a:lnTo>
                  <a:pt x="2337548" y="1242075"/>
                </a:lnTo>
                <a:lnTo>
                  <a:pt x="2337548" y="1945866"/>
                </a:lnTo>
                <a:lnTo>
                  <a:pt x="2337548" y="1962155"/>
                </a:lnTo>
                <a:lnTo>
                  <a:pt x="2336798" y="1962155"/>
                </a:lnTo>
                <a:cubicBezTo>
                  <a:pt x="2330129" y="2597501"/>
                  <a:pt x="1898450" y="3121603"/>
                  <a:pt x="1336990" y="3208701"/>
                </a:cubicBezTo>
                <a:lnTo>
                  <a:pt x="1336990" y="3620720"/>
                </a:lnTo>
                <a:lnTo>
                  <a:pt x="1895070" y="3620720"/>
                </a:lnTo>
                <a:lnTo>
                  <a:pt x="1895070" y="3944720"/>
                </a:lnTo>
                <a:lnTo>
                  <a:pt x="454910" y="3944720"/>
                </a:lnTo>
                <a:lnTo>
                  <a:pt x="454910" y="3620720"/>
                </a:lnTo>
                <a:lnTo>
                  <a:pt x="1012990" y="3620720"/>
                </a:lnTo>
                <a:lnTo>
                  <a:pt x="1012990" y="3210585"/>
                </a:lnTo>
                <a:cubicBezTo>
                  <a:pt x="447376" y="3129632"/>
                  <a:pt x="8655" y="2604919"/>
                  <a:pt x="389" y="1964536"/>
                </a:cubicBezTo>
                <a:lnTo>
                  <a:pt x="0" y="1964536"/>
                </a:lnTo>
                <a:lnTo>
                  <a:pt x="0" y="1244456"/>
                </a:lnTo>
                <a:lnTo>
                  <a:pt x="324000" y="1244456"/>
                </a:lnTo>
                <a:lnTo>
                  <a:pt x="324000" y="1964536"/>
                </a:lnTo>
                <a:lnTo>
                  <a:pt x="323361" y="1964536"/>
                </a:lnTo>
                <a:cubicBezTo>
                  <a:pt x="331926" y="2486037"/>
                  <a:pt x="710705" y="2903701"/>
                  <a:pt x="1173940" y="2900510"/>
                </a:cubicBezTo>
                <a:cubicBezTo>
                  <a:pt x="1634302" y="2897337"/>
                  <a:pt x="2006933" y="2479634"/>
                  <a:pt x="2014006" y="1962155"/>
                </a:cubicBezTo>
                <a:lnTo>
                  <a:pt x="2013548" y="1962155"/>
                </a:lnTo>
                <a:close/>
                <a:moveTo>
                  <a:pt x="1168773" y="0"/>
                </a:moveTo>
                <a:cubicBezTo>
                  <a:pt x="1546536" y="0"/>
                  <a:pt x="1852773" y="306237"/>
                  <a:pt x="1852773" y="684000"/>
                </a:cubicBezTo>
                <a:lnTo>
                  <a:pt x="1852773" y="1980000"/>
                </a:lnTo>
                <a:cubicBezTo>
                  <a:pt x="1852773" y="2357763"/>
                  <a:pt x="1546536" y="2664000"/>
                  <a:pt x="1168773" y="2664000"/>
                </a:cubicBezTo>
                <a:cubicBezTo>
                  <a:pt x="791010" y="2664000"/>
                  <a:pt x="484773" y="2357763"/>
                  <a:pt x="484773" y="1980000"/>
                </a:cubicBezTo>
                <a:lnTo>
                  <a:pt x="484773" y="684000"/>
                </a:lnTo>
                <a:cubicBezTo>
                  <a:pt x="484773" y="306237"/>
                  <a:pt x="791010" y="0"/>
                  <a:pt x="116877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35" name="Rectangle 3"/>
          <p:cNvSpPr/>
          <p:nvPr/>
        </p:nvSpPr>
        <p:spPr>
          <a:xfrm rot="18900000">
            <a:off x="5454301" y="1831999"/>
            <a:ext cx="437109" cy="351125"/>
          </a:xfrm>
          <a:custGeom>
            <a:avLst/>
            <a:gdLst/>
            <a:ahLst/>
            <a:cxnLst/>
            <a:rect l="l" t="t" r="r" b="b"/>
            <a:pathLst>
              <a:path w="5420988" h="4354613">
                <a:moveTo>
                  <a:pt x="1348767" y="746532"/>
                </a:moveTo>
                <a:lnTo>
                  <a:pt x="557008" y="1538292"/>
                </a:lnTo>
                <a:lnTo>
                  <a:pt x="242696" y="1223981"/>
                </a:lnTo>
                <a:lnTo>
                  <a:pt x="720144" y="746532"/>
                </a:lnTo>
                <a:close/>
                <a:moveTo>
                  <a:pt x="2953020" y="1710427"/>
                </a:moveTo>
                <a:lnTo>
                  <a:pt x="1841912" y="2821534"/>
                </a:lnTo>
                <a:lnTo>
                  <a:pt x="1527601" y="2507223"/>
                </a:lnTo>
                <a:lnTo>
                  <a:pt x="2507669" y="1527155"/>
                </a:lnTo>
                <a:lnTo>
                  <a:pt x="2507669" y="1710427"/>
                </a:lnTo>
                <a:close/>
                <a:moveTo>
                  <a:pt x="2204816" y="746532"/>
                </a:moveTo>
                <a:lnTo>
                  <a:pt x="984202" y="1967146"/>
                </a:lnTo>
                <a:lnTo>
                  <a:pt x="669891" y="1652835"/>
                </a:lnTo>
                <a:lnTo>
                  <a:pt x="1576193" y="746532"/>
                </a:lnTo>
                <a:close/>
                <a:moveTo>
                  <a:pt x="2507669" y="704276"/>
                </a:moveTo>
                <a:lnTo>
                  <a:pt x="2507669" y="1299728"/>
                </a:lnTo>
                <a:lnTo>
                  <a:pt x="1413057" y="2394340"/>
                </a:lnTo>
                <a:lnTo>
                  <a:pt x="1098746" y="2080028"/>
                </a:lnTo>
                <a:lnTo>
                  <a:pt x="2474499" y="704276"/>
                </a:lnTo>
                <a:close/>
                <a:moveTo>
                  <a:pt x="3783840" y="1735655"/>
                </a:moveTo>
                <a:lnTo>
                  <a:pt x="2270767" y="3248728"/>
                </a:lnTo>
                <a:lnTo>
                  <a:pt x="1956456" y="2934416"/>
                </a:lnTo>
                <a:lnTo>
                  <a:pt x="3136451" y="1754421"/>
                </a:lnTo>
                <a:close/>
                <a:moveTo>
                  <a:pt x="4496799" y="1714987"/>
                </a:moveTo>
                <a:lnTo>
                  <a:pt x="4496799" y="1878748"/>
                </a:lnTo>
                <a:lnTo>
                  <a:pt x="2696301" y="3679245"/>
                </a:lnTo>
                <a:lnTo>
                  <a:pt x="2381990" y="3364934"/>
                </a:lnTo>
                <a:lnTo>
                  <a:pt x="4018059" y="1728865"/>
                </a:lnTo>
                <a:close/>
                <a:moveTo>
                  <a:pt x="5188803" y="1234621"/>
                </a:moveTo>
                <a:lnTo>
                  <a:pt x="4712161" y="1707180"/>
                </a:lnTo>
                <a:lnTo>
                  <a:pt x="4712161" y="1499750"/>
                </a:lnTo>
                <a:lnTo>
                  <a:pt x="3254907" y="1499750"/>
                </a:lnTo>
                <a:lnTo>
                  <a:pt x="3254907" y="1501015"/>
                </a:lnTo>
                <a:lnTo>
                  <a:pt x="2718814" y="1501014"/>
                </a:lnTo>
                <a:lnTo>
                  <a:pt x="2718814" y="536093"/>
                </a:lnTo>
                <a:lnTo>
                  <a:pt x="931605" y="536093"/>
                </a:lnTo>
                <a:lnTo>
                  <a:pt x="931605" y="535070"/>
                </a:lnTo>
                <a:lnTo>
                  <a:pt x="1489071" y="0"/>
                </a:lnTo>
                <a:lnTo>
                  <a:pt x="3243560" y="0"/>
                </a:lnTo>
                <a:lnTo>
                  <a:pt x="3243560" y="11638"/>
                </a:lnTo>
                <a:lnTo>
                  <a:pt x="3254907" y="11638"/>
                </a:lnTo>
                <a:lnTo>
                  <a:pt x="3254907" y="969491"/>
                </a:lnTo>
                <a:lnTo>
                  <a:pt x="4712161" y="969491"/>
                </a:lnTo>
                <a:lnTo>
                  <a:pt x="4712161" y="762061"/>
                </a:lnTo>
                <a:close/>
                <a:moveTo>
                  <a:pt x="5420988" y="1433714"/>
                </a:moveTo>
                <a:cubicBezTo>
                  <a:pt x="5477229" y="1489956"/>
                  <a:pt x="5477229" y="1581142"/>
                  <a:pt x="5420988" y="1637384"/>
                </a:cubicBezTo>
                <a:lnTo>
                  <a:pt x="2907428" y="4150943"/>
                </a:lnTo>
                <a:lnTo>
                  <a:pt x="2703759" y="4354613"/>
                </a:lnTo>
                <a:lnTo>
                  <a:pt x="2500089" y="4150943"/>
                </a:lnTo>
                <a:lnTo>
                  <a:pt x="0" y="1650854"/>
                </a:lnTo>
                <a:cubicBezTo>
                  <a:pt x="-56242" y="1594612"/>
                  <a:pt x="-56242" y="1503426"/>
                  <a:pt x="0" y="1447185"/>
                </a:cubicBezTo>
                <a:cubicBezTo>
                  <a:pt x="56242" y="1390943"/>
                  <a:pt x="147427" y="1390943"/>
                  <a:pt x="203669" y="1447185"/>
                </a:cubicBezTo>
                <a:lnTo>
                  <a:pt x="2703759" y="3947274"/>
                </a:lnTo>
                <a:lnTo>
                  <a:pt x="5217318" y="1433714"/>
                </a:lnTo>
                <a:cubicBezTo>
                  <a:pt x="5273560" y="1377472"/>
                  <a:pt x="5364746" y="1377472"/>
                  <a:pt x="5420988" y="143371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Trapezoid 10"/>
          <p:cNvSpPr/>
          <p:nvPr/>
        </p:nvSpPr>
        <p:spPr>
          <a:xfrm>
            <a:off x="5503987" y="5417797"/>
            <a:ext cx="349823" cy="349414"/>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ectangle 9"/>
          <p:cNvSpPr/>
          <p:nvPr/>
        </p:nvSpPr>
        <p:spPr>
          <a:xfrm>
            <a:off x="5527991" y="4166667"/>
            <a:ext cx="302052" cy="28274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ounded Rectangle 1"/>
          <p:cNvSpPr/>
          <p:nvPr/>
        </p:nvSpPr>
        <p:spPr>
          <a:xfrm>
            <a:off x="5608096" y="3126678"/>
            <a:ext cx="195798" cy="331642"/>
          </a:xfrm>
          <a:custGeom>
            <a:avLst/>
            <a:gdLst/>
            <a:ahLst/>
            <a:cxnLst/>
            <a:rect l="l" t="t" r="r" b="b"/>
            <a:pathLst>
              <a:path w="2337548" h="3944720">
                <a:moveTo>
                  <a:pt x="2013548" y="1242075"/>
                </a:moveTo>
                <a:lnTo>
                  <a:pt x="2337548" y="1242075"/>
                </a:lnTo>
                <a:lnTo>
                  <a:pt x="2337548" y="1945866"/>
                </a:lnTo>
                <a:lnTo>
                  <a:pt x="2337548" y="1962155"/>
                </a:lnTo>
                <a:lnTo>
                  <a:pt x="2336798" y="1962155"/>
                </a:lnTo>
                <a:cubicBezTo>
                  <a:pt x="2330129" y="2597501"/>
                  <a:pt x="1898450" y="3121603"/>
                  <a:pt x="1336990" y="3208701"/>
                </a:cubicBezTo>
                <a:lnTo>
                  <a:pt x="1336990" y="3620720"/>
                </a:lnTo>
                <a:lnTo>
                  <a:pt x="1895070" y="3620720"/>
                </a:lnTo>
                <a:lnTo>
                  <a:pt x="1895070" y="3944720"/>
                </a:lnTo>
                <a:lnTo>
                  <a:pt x="454910" y="3944720"/>
                </a:lnTo>
                <a:lnTo>
                  <a:pt x="454910" y="3620720"/>
                </a:lnTo>
                <a:lnTo>
                  <a:pt x="1012990" y="3620720"/>
                </a:lnTo>
                <a:lnTo>
                  <a:pt x="1012990" y="3210585"/>
                </a:lnTo>
                <a:cubicBezTo>
                  <a:pt x="447376" y="3129632"/>
                  <a:pt x="8655" y="2604919"/>
                  <a:pt x="389" y="1964536"/>
                </a:cubicBezTo>
                <a:lnTo>
                  <a:pt x="0" y="1964536"/>
                </a:lnTo>
                <a:lnTo>
                  <a:pt x="0" y="1244456"/>
                </a:lnTo>
                <a:lnTo>
                  <a:pt x="324000" y="1244456"/>
                </a:lnTo>
                <a:lnTo>
                  <a:pt x="324000" y="1964536"/>
                </a:lnTo>
                <a:lnTo>
                  <a:pt x="323361" y="1964536"/>
                </a:lnTo>
                <a:cubicBezTo>
                  <a:pt x="331926" y="2486037"/>
                  <a:pt x="710705" y="2903701"/>
                  <a:pt x="1173940" y="2900510"/>
                </a:cubicBezTo>
                <a:cubicBezTo>
                  <a:pt x="1634302" y="2897337"/>
                  <a:pt x="2006933" y="2479634"/>
                  <a:pt x="2014006" y="1962155"/>
                </a:cubicBezTo>
                <a:lnTo>
                  <a:pt x="2013548" y="1962155"/>
                </a:lnTo>
                <a:close/>
                <a:moveTo>
                  <a:pt x="1168773" y="0"/>
                </a:moveTo>
                <a:cubicBezTo>
                  <a:pt x="1546536" y="0"/>
                  <a:pt x="1852773" y="306237"/>
                  <a:pt x="1852773" y="684000"/>
                </a:cubicBezTo>
                <a:lnTo>
                  <a:pt x="1852773" y="1980000"/>
                </a:lnTo>
                <a:cubicBezTo>
                  <a:pt x="1852773" y="2357763"/>
                  <a:pt x="1546536" y="2664000"/>
                  <a:pt x="1168773" y="2664000"/>
                </a:cubicBezTo>
                <a:cubicBezTo>
                  <a:pt x="791010" y="2664000"/>
                  <a:pt x="484773" y="2357763"/>
                  <a:pt x="484773" y="1980000"/>
                </a:cubicBezTo>
                <a:lnTo>
                  <a:pt x="484773" y="684000"/>
                </a:lnTo>
                <a:cubicBezTo>
                  <a:pt x="484773" y="306237"/>
                  <a:pt x="791010" y="0"/>
                  <a:pt x="116877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pic>
        <p:nvPicPr>
          <p:cNvPr id="39" name="Picture 38"/>
          <p:cNvPicPr>
            <a:picLocks noChangeAspect="1"/>
          </p:cNvPicPr>
          <p:nvPr/>
        </p:nvPicPr>
        <p:blipFill>
          <a:blip r:embed="rId1"/>
          <a:stretch>
            <a:fillRect/>
          </a:stretch>
        </p:blipFill>
        <p:spPr>
          <a:xfrm>
            <a:off x="6186170" y="2186940"/>
            <a:ext cx="5795010" cy="539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24500" y="2811463"/>
            <a:ext cx="4797245" cy="1188907"/>
            <a:chOff x="6665542" y="2703435"/>
            <a:chExt cx="4797245" cy="1188907"/>
          </a:xfrm>
        </p:grpSpPr>
        <p:sp>
          <p:nvSpPr>
            <p:cNvPr id="8" name="TextBox 7"/>
            <p:cNvSpPr txBox="1"/>
            <p:nvPr/>
          </p:nvSpPr>
          <p:spPr>
            <a:xfrm>
              <a:off x="6665542" y="2703435"/>
              <a:ext cx="4777152" cy="923330"/>
            </a:xfrm>
            <a:prstGeom prst="rect">
              <a:avLst/>
            </a:prstGeom>
            <a:noFill/>
          </p:spPr>
          <p:txBody>
            <a:bodyPr wrap="square" rtlCol="0" anchor="ctr">
              <a:spAutoFit/>
            </a:bodyPr>
            <a:lstStyle/>
            <a:p>
              <a:pPr algn="r"/>
              <a:r>
                <a:rPr lang="en-US" altLang="ko-KR" sz="5400" dirty="0">
                  <a:solidFill>
                    <a:schemeClr val="bg1"/>
                  </a:solidFill>
                  <a:cs typeface="Arial" panose="020B0604020202020204" pitchFamily="34" charset="0"/>
                </a:rPr>
                <a:t>THANK YOU</a:t>
              </a:r>
              <a:endParaRPr lang="ko-KR" altLang="en-US" sz="5400" dirty="0">
                <a:solidFill>
                  <a:schemeClr val="bg1"/>
                </a:solidFill>
                <a:cs typeface="Arial" panose="020B0604020202020204" pitchFamily="34" charset="0"/>
              </a:endParaRPr>
            </a:p>
          </p:txBody>
        </p:sp>
        <p:sp>
          <p:nvSpPr>
            <p:cNvPr id="9" name="TextBox 8"/>
            <p:cNvSpPr txBox="1"/>
            <p:nvPr/>
          </p:nvSpPr>
          <p:spPr>
            <a:xfrm>
              <a:off x="6685691" y="3512686"/>
              <a:ext cx="4777096" cy="379656"/>
            </a:xfrm>
            <a:prstGeom prst="rect">
              <a:avLst/>
            </a:prstGeom>
            <a:noFill/>
          </p:spPr>
          <p:txBody>
            <a:bodyPr wrap="square" rtlCol="0" anchor="ctr">
              <a:spAutoFit/>
            </a:bodyPr>
            <a:lstStyle/>
            <a:p>
              <a:pPr algn="r"/>
              <a:r>
                <a:rPr lang="en-US" altLang="ko-KR" sz="1865" dirty="0">
                  <a:solidFill>
                    <a:schemeClr val="bg1"/>
                  </a:solidFill>
                  <a:cs typeface="Arial" panose="020B0604020202020204" pitchFamily="34" charset="0"/>
                </a:rPr>
                <a:t>Insert the Subtitle of Your Presentation</a:t>
              </a:r>
              <a:endParaRPr lang="ko-KR" altLang="en-US" sz="1865" dirty="0">
                <a:solidFill>
                  <a:schemeClr val="bg1"/>
                </a:solidFill>
                <a:cs typeface="Arial" panose="020B0604020202020204" pitchFamily="34" charset="0"/>
              </a:endParaRPr>
            </a:p>
          </p:txBody>
        </p:sp>
      </p:grpSp>
    </p:spTree>
  </p:cSld>
  <p:clrMapOvr>
    <a:masterClrMapping/>
  </p:clrMapOvr>
</p:sld>
</file>

<file path=ppt/theme/theme1.xml><?xml version="1.0" encoding="utf-8"?>
<a:theme xmlns:a="http://schemas.openxmlformats.org/drawingml/2006/main" name="Cover and End Slide Master">
  <a:themeElements>
    <a:clrScheme name="Custom 12">
      <a:dk1>
        <a:sysClr val="windowText" lastClr="000000"/>
      </a:dk1>
      <a:lt1>
        <a:sysClr val="window" lastClr="FFFFFF"/>
      </a:lt1>
      <a:dk2>
        <a:srgbClr val="44546A"/>
      </a:dk2>
      <a:lt2>
        <a:srgbClr val="E7E6E6"/>
      </a:lt2>
      <a:accent1>
        <a:srgbClr val="EC5D62"/>
      </a:accent1>
      <a:accent2>
        <a:srgbClr val="EDBE44"/>
      </a:accent2>
      <a:accent3>
        <a:srgbClr val="82B135"/>
      </a:accent3>
      <a:accent4>
        <a:srgbClr val="2781AB"/>
      </a:accent4>
      <a:accent5>
        <a:srgbClr val="634E85"/>
      </a:accent5>
      <a:accent6>
        <a:srgbClr val="4C5053"/>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Custom 12">
      <a:dk1>
        <a:sysClr val="windowText" lastClr="000000"/>
      </a:dk1>
      <a:lt1>
        <a:sysClr val="window" lastClr="FFFFFF"/>
      </a:lt1>
      <a:dk2>
        <a:srgbClr val="44546A"/>
      </a:dk2>
      <a:lt2>
        <a:srgbClr val="E7E6E6"/>
      </a:lt2>
      <a:accent1>
        <a:srgbClr val="EC5D62"/>
      </a:accent1>
      <a:accent2>
        <a:srgbClr val="EDBE44"/>
      </a:accent2>
      <a:accent3>
        <a:srgbClr val="82B135"/>
      </a:accent3>
      <a:accent4>
        <a:srgbClr val="2781AB"/>
      </a:accent4>
      <a:accent5>
        <a:srgbClr val="634E85"/>
      </a:accent5>
      <a:accent6>
        <a:srgbClr val="4C5053"/>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3792</Words>
  <Application>WPS Presentation</Application>
  <PresentationFormat>Widescreen</PresentationFormat>
  <Paragraphs>71</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7</vt:i4>
      </vt:variant>
    </vt:vector>
  </HeadingPairs>
  <TitlesOfParts>
    <vt:vector size="22" baseType="lpstr">
      <vt:lpstr>Arial</vt:lpstr>
      <vt:lpstr>SimSun</vt:lpstr>
      <vt:lpstr>Wingdings</vt:lpstr>
      <vt:lpstr>FZShuTi</vt:lpstr>
      <vt:lpstr>Brush Script MT</vt:lpstr>
      <vt:lpstr>Microsoft YaHei</vt:lpstr>
      <vt:lpstr>Arial Unicode MS</vt:lpstr>
      <vt:lpstr>Calibri</vt:lpstr>
      <vt:lpstr>HY견명조</vt:lpstr>
      <vt:lpstr>Malgun Gothic</vt:lpstr>
      <vt:lpstr>Bebas Neue</vt:lpstr>
      <vt:lpstr>Segoe Print</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putri.sari</cp:lastModifiedBy>
  <cp:revision>75</cp:revision>
  <dcterms:created xsi:type="dcterms:W3CDTF">2020-01-20T05:08:00Z</dcterms:created>
  <dcterms:modified xsi:type="dcterms:W3CDTF">2023-03-13T12:56:36Z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06BC1DBAAE4041E092321AC484CACCB8</vt:lpwstr>
  </property>
  <property fmtid="{D5CDD505-2E9C-101B-9397-08002B2CF9AE}" pid="3" name="KSOProductBuildVer">
    <vt:lpwstr>1033-11.2.0.11486</vt:lpwstr>
  </property>
</Properties>
</file>