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7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8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5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2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4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2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9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4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80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n penna ovanpå ett papper med ett tryckt linje diagram">
            <a:extLst>
              <a:ext uri="{FF2B5EF4-FFF2-40B4-BE49-F238E27FC236}">
                <a16:creationId xmlns:a16="http://schemas.microsoft.com/office/drawing/2014/main" id="{30D3C01A-D406-F2DE-EC32-BD490F9FA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948" b="107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98415-6D2E-1C91-338C-97CD0E011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 Analysis Sales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39790-BE0B-6053-1302-2C06BA7CB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036" y="2459371"/>
            <a:ext cx="10225530" cy="590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Eng./ Mariam Ashraf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848DE-7D91-7D62-7D12-2A4C1B6F8727}"/>
              </a:ext>
            </a:extLst>
          </p:cNvPr>
          <p:cNvSpPr txBox="1"/>
          <p:nvPr/>
        </p:nvSpPr>
        <p:spPr>
          <a:xfrm>
            <a:off x="965200" y="5970494"/>
            <a:ext cx="304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5/2/2023</a:t>
            </a:r>
          </a:p>
        </p:txBody>
      </p:sp>
    </p:spTree>
    <p:extLst>
      <p:ext uri="{BB962C8B-B14F-4D97-AF65-F5344CB8AC3E}">
        <p14:creationId xmlns:p14="http://schemas.microsoft.com/office/powerpoint/2010/main" val="312222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68248F-4E02-4E19-BE74-C2BF33DA3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46440"/>
              </p:ext>
            </p:extLst>
          </p:nvPr>
        </p:nvGraphicFramePr>
        <p:xfrm>
          <a:off x="1138518" y="2205319"/>
          <a:ext cx="4369734" cy="333193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96749">
                  <a:extLst>
                    <a:ext uri="{9D8B030D-6E8A-4147-A177-3AD203B41FA5}">
                      <a16:colId xmlns:a16="http://schemas.microsoft.com/office/drawing/2014/main" val="2728888773"/>
                    </a:ext>
                  </a:extLst>
                </a:gridCol>
                <a:gridCol w="2472985">
                  <a:extLst>
                    <a:ext uri="{9D8B030D-6E8A-4147-A177-3AD203B41FA5}">
                      <a16:colId xmlns:a16="http://schemas.microsoft.com/office/drawing/2014/main" val="2001191431"/>
                    </a:ext>
                  </a:extLst>
                </a:gridCol>
              </a:tblGrid>
              <a:tr h="206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Sum of 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9562091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Backpack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892594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7608233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Headphones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367710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Hoodie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3819442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Jeans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20650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9406908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Laptop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2621761"/>
                  </a:ext>
                </a:extLst>
              </a:tr>
              <a:tr h="202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Smartphone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434400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8488358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Smartwatch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5087956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Sneakers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3301060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Speaker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39680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552555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7232810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T-Shirt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7754189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Wallet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6166551"/>
                  </a:ext>
                </a:extLst>
              </a:tr>
              <a:tr h="21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32700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9695743"/>
                  </a:ext>
                </a:extLst>
              </a:tr>
              <a:tr h="164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757130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199484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722790-4AC0-1A16-6660-DFA41D61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48" y="2205318"/>
            <a:ext cx="4531100" cy="3337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8755EC-8FA3-F631-F1AA-4909AF503FE4}"/>
              </a:ext>
            </a:extLst>
          </p:cNvPr>
          <p:cNvSpPr txBox="1"/>
          <p:nvPr/>
        </p:nvSpPr>
        <p:spPr>
          <a:xfrm>
            <a:off x="400050" y="895350"/>
            <a:ext cx="639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-The smartphone is the most product has the most product.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3C734-F774-BBEB-B7D7-91AC68C661D4}"/>
              </a:ext>
            </a:extLst>
          </p:cNvPr>
          <p:cNvSpPr txBox="1"/>
          <p:nvPr/>
        </p:nvSpPr>
        <p:spPr>
          <a:xfrm>
            <a:off x="1066800" y="5514662"/>
            <a:ext cx="998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- What was the total revenue generated by the company over the course of the year?</a:t>
            </a:r>
          </a:p>
          <a:p>
            <a:r>
              <a:rPr lang="en-US" b="1" dirty="0"/>
              <a:t>    </a:t>
            </a:r>
            <a:r>
              <a:rPr lang="en-US" b="1" dirty="0">
                <a:highlight>
                  <a:srgbClr val="C0C0C0"/>
                </a:highlight>
              </a:rPr>
              <a:t>757130$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8477C-4ED4-2644-A781-CA11D5C972BF}"/>
              </a:ext>
            </a:extLst>
          </p:cNvPr>
          <p:cNvSpPr txBox="1"/>
          <p:nvPr/>
        </p:nvSpPr>
        <p:spPr>
          <a:xfrm>
            <a:off x="1299882" y="6463553"/>
            <a:ext cx="8561294" cy="3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A9EF7-8D35-BC22-8A24-D4D70F60E933}"/>
              </a:ext>
            </a:extLst>
          </p:cNvPr>
          <p:cNvSpPr txBox="1"/>
          <p:nvPr/>
        </p:nvSpPr>
        <p:spPr>
          <a:xfrm>
            <a:off x="1039906" y="6109445"/>
            <a:ext cx="882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latin typeface="-apple-system"/>
              </a:rPr>
              <a:t>-Which product had the highest revenue? How much revenue did it generate?</a:t>
            </a:r>
          </a:p>
          <a:p>
            <a:r>
              <a:rPr lang="en-US" b="1" dirty="0"/>
              <a:t>    </a:t>
            </a:r>
            <a:r>
              <a:rPr lang="en-US" b="1" dirty="0">
                <a:highlight>
                  <a:srgbClr val="C0C0C0"/>
                </a:highlight>
              </a:rPr>
              <a:t>Smartphone , 434400$</a:t>
            </a:r>
          </a:p>
        </p:txBody>
      </p:sp>
    </p:spTree>
    <p:extLst>
      <p:ext uri="{BB962C8B-B14F-4D97-AF65-F5344CB8AC3E}">
        <p14:creationId xmlns:p14="http://schemas.microsoft.com/office/powerpoint/2010/main" val="377692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994D1-7556-BD60-609C-B2F1E7EE2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17497"/>
              </p:ext>
            </p:extLst>
          </p:nvPr>
        </p:nvGraphicFramePr>
        <p:xfrm>
          <a:off x="959223" y="2311005"/>
          <a:ext cx="3621741" cy="365992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64043">
                  <a:extLst>
                    <a:ext uri="{9D8B030D-6E8A-4147-A177-3AD203B41FA5}">
                      <a16:colId xmlns:a16="http://schemas.microsoft.com/office/drawing/2014/main" val="770452066"/>
                    </a:ext>
                  </a:extLst>
                </a:gridCol>
                <a:gridCol w="1957698">
                  <a:extLst>
                    <a:ext uri="{9D8B030D-6E8A-4147-A177-3AD203B41FA5}">
                      <a16:colId xmlns:a16="http://schemas.microsoft.com/office/drawing/2014/main" val="2801810239"/>
                    </a:ext>
                  </a:extLst>
                </a:gridCol>
              </a:tblGrid>
              <a:tr h="214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Average of 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8472882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Backpack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8319053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1787884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Headphones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0873759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Hoodie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1882940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Jeans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8969400"/>
                  </a:ext>
                </a:extLst>
              </a:tr>
              <a:tr h="313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Laptop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5900281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Smartphone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4067598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Smartwatch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6934767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Sneakers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610965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Speaker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752313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2609641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T-Shirt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1122466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Wallet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900441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7148676"/>
                  </a:ext>
                </a:extLst>
              </a:tr>
              <a:tr h="223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211.6939891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61474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C5C065-78E3-A02B-6F40-8C24937BD05A}"/>
              </a:ext>
            </a:extLst>
          </p:cNvPr>
          <p:cNvSpPr txBox="1"/>
          <p:nvPr/>
        </p:nvSpPr>
        <p:spPr>
          <a:xfrm>
            <a:off x="519953" y="815788"/>
            <a:ext cx="961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</a:t>
            </a:r>
          </a:p>
          <a:p>
            <a:r>
              <a:rPr lang="en-US" dirty="0"/>
              <a:t>- The laptop the most expensive in all products.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85533-9245-AD33-701E-2461CC15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82" y="2311005"/>
            <a:ext cx="6334293" cy="3659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D4DCE-067B-C10F-186F-5DA3F7A237A3}"/>
              </a:ext>
            </a:extLst>
          </p:cNvPr>
          <p:cNvSpPr txBox="1"/>
          <p:nvPr/>
        </p:nvSpPr>
        <p:spPr>
          <a:xfrm>
            <a:off x="624925" y="1664674"/>
            <a:ext cx="1048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What was the average price of a product sold by the company?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459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FB8FBD-86FD-E1E7-AC97-44B121940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72642"/>
              </p:ext>
            </p:extLst>
          </p:nvPr>
        </p:nvGraphicFramePr>
        <p:xfrm>
          <a:off x="457200" y="1743632"/>
          <a:ext cx="4473388" cy="33707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9322">
                  <a:extLst>
                    <a:ext uri="{9D8B030D-6E8A-4147-A177-3AD203B41FA5}">
                      <a16:colId xmlns:a16="http://schemas.microsoft.com/office/drawing/2014/main" val="291708431"/>
                    </a:ext>
                  </a:extLst>
                </a:gridCol>
                <a:gridCol w="2404066">
                  <a:extLst>
                    <a:ext uri="{9D8B030D-6E8A-4147-A177-3AD203B41FA5}">
                      <a16:colId xmlns:a16="http://schemas.microsoft.com/office/drawing/2014/main" val="2742415409"/>
                    </a:ext>
                  </a:extLst>
                </a:gridCol>
              </a:tblGrid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 of 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2869482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Backpack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0411692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3985539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Headphones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415929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Hoodie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0091853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Jeans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2699025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Laptop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9070366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Smartphone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6730733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Smartwatch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4903365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Sneakers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6357706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Speaker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1643435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9980995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T-Shirt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401776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Wallet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2585270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0246053"/>
                  </a:ext>
                </a:extLst>
              </a:tr>
              <a:tr h="21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343415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01C7A9-5A4C-35DE-F942-66C229A0D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082" y="1743632"/>
            <a:ext cx="5376154" cy="3370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60A44-7B39-B5B3-99E7-F6955AB10B55}"/>
              </a:ext>
            </a:extLst>
          </p:cNvPr>
          <p:cNvSpPr txBox="1"/>
          <p:nvPr/>
        </p:nvSpPr>
        <p:spPr>
          <a:xfrm>
            <a:off x="457200" y="757082"/>
            <a:ext cx="7521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</a:t>
            </a:r>
          </a:p>
          <a:p>
            <a:r>
              <a:rPr lang="en-US" dirty="0"/>
              <a:t> - The most product has the highest quantity is T-shirt.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FA594-C946-3DCD-D280-24BA3B87946C}"/>
              </a:ext>
            </a:extLst>
          </p:cNvPr>
          <p:cNvSpPr txBox="1"/>
          <p:nvPr/>
        </p:nvSpPr>
        <p:spPr>
          <a:xfrm>
            <a:off x="457200" y="5311588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-What was the total quantity of products sold by the company?</a:t>
            </a:r>
          </a:p>
          <a:p>
            <a:pPr algn="l"/>
            <a:r>
              <a:rPr lang="en-US" b="1" dirty="0">
                <a:latin typeface="-apple-system"/>
              </a:rPr>
              <a:t>    5530</a:t>
            </a:r>
            <a:endParaRPr lang="en-US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5858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C8451A-E163-99D6-B230-AD3E9DBD2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11821"/>
              </p:ext>
            </p:extLst>
          </p:nvPr>
        </p:nvGraphicFramePr>
        <p:xfrm>
          <a:off x="1102658" y="2196353"/>
          <a:ext cx="3899647" cy="34603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48837">
                  <a:extLst>
                    <a:ext uri="{9D8B030D-6E8A-4147-A177-3AD203B41FA5}">
                      <a16:colId xmlns:a16="http://schemas.microsoft.com/office/drawing/2014/main" val="2808589389"/>
                    </a:ext>
                  </a:extLst>
                </a:gridCol>
                <a:gridCol w="2050810">
                  <a:extLst>
                    <a:ext uri="{9D8B030D-6E8A-4147-A177-3AD203B41FA5}">
                      <a16:colId xmlns:a16="http://schemas.microsoft.com/office/drawing/2014/main" val="2313921344"/>
                    </a:ext>
                  </a:extLst>
                </a:gridCol>
              </a:tblGrid>
              <a:tr h="346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Sum of 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2914864"/>
                  </a:ext>
                </a:extLst>
              </a:tr>
              <a:tr h="346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104700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1007213"/>
                  </a:ext>
                </a:extLst>
              </a:tr>
              <a:tr h="346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Bags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1727634"/>
                  </a:ext>
                </a:extLst>
              </a:tr>
              <a:tr h="346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8932060"/>
                  </a:ext>
                </a:extLst>
              </a:tr>
              <a:tr h="346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Clohting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2741934"/>
                  </a:ext>
                </a:extLst>
              </a:tr>
              <a:tr h="346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Clothing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93150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91250"/>
                  </a:ext>
                </a:extLst>
              </a:tr>
              <a:tr h="346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Electronics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516080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8318946"/>
                  </a:ext>
                </a:extLst>
              </a:tr>
              <a:tr h="346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Shoes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269450"/>
                  </a:ext>
                </a:extLst>
              </a:tr>
              <a:tr h="346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Shoeses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3030948"/>
                  </a:ext>
                </a:extLst>
              </a:tr>
              <a:tr h="3460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757130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143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4DCA02-9885-E0E3-7E29-7BD5260D6BA1}"/>
              </a:ext>
            </a:extLst>
          </p:cNvPr>
          <p:cNvSpPr txBox="1"/>
          <p:nvPr/>
        </p:nvSpPr>
        <p:spPr>
          <a:xfrm>
            <a:off x="609600" y="950259"/>
            <a:ext cx="682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</a:t>
            </a:r>
          </a:p>
          <a:p>
            <a:r>
              <a:rPr lang="en-US" dirty="0"/>
              <a:t>- The most Category has the most revenue is accessories.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38FFB-A2A3-FEFE-A2C4-E170C39A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6" y="2196354"/>
            <a:ext cx="4981706" cy="346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8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07F456-8EBC-7F1F-4C5E-03460D0F1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07647"/>
              </p:ext>
            </p:extLst>
          </p:nvPr>
        </p:nvGraphicFramePr>
        <p:xfrm>
          <a:off x="672353" y="1792940"/>
          <a:ext cx="4518212" cy="38637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04372">
                  <a:extLst>
                    <a:ext uri="{9D8B030D-6E8A-4147-A177-3AD203B41FA5}">
                      <a16:colId xmlns:a16="http://schemas.microsoft.com/office/drawing/2014/main" val="493820845"/>
                    </a:ext>
                  </a:extLst>
                </a:gridCol>
                <a:gridCol w="2413840">
                  <a:extLst>
                    <a:ext uri="{9D8B030D-6E8A-4147-A177-3AD203B41FA5}">
                      <a16:colId xmlns:a16="http://schemas.microsoft.com/office/drawing/2014/main" val="2318385235"/>
                    </a:ext>
                  </a:extLst>
                </a:gridCol>
              </a:tblGrid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Sum of 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4318418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&lt;1/1/2022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167217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Jan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65800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2394189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Feb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53740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220317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62560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7210192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Apr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55800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7173624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May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69510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6155429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Jun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58660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196108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Jul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69510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3449382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Aug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65260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5754728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Sep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62910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389132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Oct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65260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5925771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Nov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64110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9501230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64010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0774803"/>
                  </a:ext>
                </a:extLst>
              </a:tr>
              <a:tr h="257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757130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458141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6ADC761-53DA-C72A-A8E9-053CD0F5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2940"/>
            <a:ext cx="4984575" cy="3863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BA1B4-55C5-F540-6FD2-8D9571044E4D}"/>
              </a:ext>
            </a:extLst>
          </p:cNvPr>
          <p:cNvSpPr txBox="1"/>
          <p:nvPr/>
        </p:nvSpPr>
        <p:spPr>
          <a:xfrm>
            <a:off x="4213510" y="822973"/>
            <a:ext cx="437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Revenue In Every month</a:t>
            </a:r>
          </a:p>
        </p:txBody>
      </p:sp>
    </p:spTree>
    <p:extLst>
      <p:ext uri="{BB962C8B-B14F-4D97-AF65-F5344CB8AC3E}">
        <p14:creationId xmlns:p14="http://schemas.microsoft.com/office/powerpoint/2010/main" val="336178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4EC2C4-51AE-F62A-D448-82DBAA76D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87344"/>
              </p:ext>
            </p:extLst>
          </p:nvPr>
        </p:nvGraphicFramePr>
        <p:xfrm>
          <a:off x="923365" y="3334870"/>
          <a:ext cx="3684492" cy="87854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624543587"/>
                    </a:ext>
                  </a:extLst>
                </a:gridCol>
                <a:gridCol w="950259">
                  <a:extLst>
                    <a:ext uri="{9D8B030D-6E8A-4147-A177-3AD203B41FA5}">
                      <a16:colId xmlns:a16="http://schemas.microsoft.com/office/drawing/2014/main" val="4126843778"/>
                    </a:ext>
                  </a:extLst>
                </a:gridCol>
                <a:gridCol w="986118">
                  <a:extLst>
                    <a:ext uri="{9D8B030D-6E8A-4147-A177-3AD203B41FA5}">
                      <a16:colId xmlns:a16="http://schemas.microsoft.com/office/drawing/2014/main" val="2029879404"/>
                    </a:ext>
                  </a:extLst>
                </a:gridCol>
                <a:gridCol w="986116">
                  <a:extLst>
                    <a:ext uri="{9D8B030D-6E8A-4147-A177-3AD203B41FA5}">
                      <a16:colId xmlns:a16="http://schemas.microsoft.com/office/drawing/2014/main" val="1452980935"/>
                    </a:ext>
                  </a:extLst>
                </a:gridCol>
              </a:tblGrid>
              <a:tr h="358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Quarter1</a:t>
                      </a:r>
                      <a:endParaRPr lang="en-US" sz="1100" b="1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Quarter2</a:t>
                      </a:r>
                      <a:endParaRPr lang="en-US" sz="1100" b="1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Quarter3</a:t>
                      </a:r>
                      <a:endParaRPr lang="en-US" sz="1100" b="1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Quarter4</a:t>
                      </a:r>
                      <a:endParaRPr lang="en-US" sz="1100" b="1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3530761"/>
                  </a:ext>
                </a:extLst>
              </a:tr>
              <a:tr h="519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182100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183970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197680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193380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76353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90E49D0-8B14-A7C0-2069-CA574648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9" y="2160494"/>
            <a:ext cx="5495365" cy="3863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156EB-0E50-AB62-41D5-18662AB94747}"/>
              </a:ext>
            </a:extLst>
          </p:cNvPr>
          <p:cNvSpPr txBox="1"/>
          <p:nvPr/>
        </p:nvSpPr>
        <p:spPr>
          <a:xfrm>
            <a:off x="3836894" y="862682"/>
            <a:ext cx="632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Revenue in every quarter</a:t>
            </a:r>
          </a:p>
        </p:txBody>
      </p:sp>
    </p:spTree>
    <p:extLst>
      <p:ext uri="{BB962C8B-B14F-4D97-AF65-F5344CB8AC3E}">
        <p14:creationId xmlns:p14="http://schemas.microsoft.com/office/powerpoint/2010/main" val="6838507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307</Words>
  <Application>Microsoft Office PowerPoint</Application>
  <PresentationFormat>Widescreen</PresentationFormat>
  <Paragraphs>173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Gill Sans MT</vt:lpstr>
      <vt:lpstr>Wingdings 2</vt:lpstr>
      <vt:lpstr>DividendVTI</vt:lpstr>
      <vt:lpstr> Analysis Sales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Sales</dc:title>
  <dc:creator>Mariam Ashraf</dc:creator>
  <cp:lastModifiedBy>Mariam Ashraf</cp:lastModifiedBy>
  <cp:revision>1</cp:revision>
  <dcterms:created xsi:type="dcterms:W3CDTF">2023-05-02T17:54:32Z</dcterms:created>
  <dcterms:modified xsi:type="dcterms:W3CDTF">2023-05-03T05:01:46Z</dcterms:modified>
</cp:coreProperties>
</file>