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00" d="100"/>
          <a:sy n="100" d="100"/>
        </p:scale>
        <p:origin x="186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A99-B066-D14B-9E27-1FCD12D35C35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BDD9-2A4D-2E4B-9A76-9B55CD7D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9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6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3557-06C1-A548-85EB-C6C296EE06C9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7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4F3A-A6F9-7C4A-AE57-F03B397B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075" y="406400"/>
            <a:ext cx="5911850" cy="3873500"/>
          </a:xfrm>
        </p:spPr>
        <p:txBody>
          <a:bodyPr>
            <a:noAutofit/>
          </a:bodyPr>
          <a:lstStyle/>
          <a:p>
            <a:r>
              <a:rPr lang="en-US" sz="2800" b="1" dirty="0"/>
              <a:t>DSE I2100 Applied Machine Learning and Data Mining Final Project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Team Members: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 err="1"/>
              <a:t>Marjan</a:t>
            </a:r>
            <a:r>
              <a:rPr lang="en-US" sz="2400" b="1" dirty="0"/>
              <a:t> </a:t>
            </a:r>
            <a:r>
              <a:rPr lang="en-US" sz="2400" b="1" dirty="0" err="1"/>
              <a:t>Rezvani</a:t>
            </a:r>
            <a:br>
              <a:rPr lang="en-US" sz="2400" b="1" dirty="0"/>
            </a:br>
            <a:r>
              <a:rPr lang="en-US" sz="2400" b="1" dirty="0" err="1"/>
              <a:t>Ayub</a:t>
            </a:r>
            <a:r>
              <a:rPr lang="en-US" sz="2400" b="1" dirty="0"/>
              <a:t> </a:t>
            </a:r>
            <a:r>
              <a:rPr lang="en-US" sz="2400" b="1" dirty="0" err="1"/>
              <a:t>ali</a:t>
            </a:r>
            <a:r>
              <a:rPr lang="en-US" sz="2400" b="1" dirty="0"/>
              <a:t> </a:t>
            </a:r>
            <a:r>
              <a:rPr lang="en-US" sz="2400" b="1" dirty="0" err="1"/>
              <a:t>Sarker</a:t>
            </a:r>
            <a:br>
              <a:rPr lang="en-US" sz="2400" b="1" dirty="0"/>
            </a:br>
            <a:r>
              <a:rPr lang="en-US" sz="2400" b="1" dirty="0"/>
              <a:t> Maryam </a:t>
            </a:r>
            <a:r>
              <a:rPr lang="en-US" sz="2400" b="1" dirty="0" err="1"/>
              <a:t>Akrami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2235-6DCB-7043-8D83-E72A5650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0" y="4833138"/>
            <a:ext cx="5143500" cy="931367"/>
          </a:xfrm>
        </p:spPr>
        <p:txBody>
          <a:bodyPr>
            <a:normAutofit/>
          </a:bodyPr>
          <a:lstStyle/>
          <a:p>
            <a:r>
              <a:rPr lang="en-US" sz="2000" b="1" i="1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5897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849C-99CA-AD41-893F-A5DE2142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3DF6-A1F6-174D-9D05-63ED450F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95425"/>
            <a:ext cx="7886700" cy="1057275"/>
          </a:xfrm>
        </p:spPr>
        <p:txBody>
          <a:bodyPr/>
          <a:lstStyle/>
          <a:p>
            <a:r>
              <a:rPr lang="en-US" sz="2000" dirty="0"/>
              <a:t>Duplicate transactions: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1B98A-82DA-BA49-BF23-64130A45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511424"/>
            <a:ext cx="8175001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225F-286D-944C-A53E-E54163494C58}"/>
              </a:ext>
            </a:extLst>
          </p:cNvPr>
          <p:cNvSpPr txBox="1"/>
          <p:nvPr/>
        </p:nvSpPr>
        <p:spPr>
          <a:xfrm>
            <a:off x="628650" y="3743101"/>
            <a:ext cx="81750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above is an example of multi-swipe transaction. You can see that time between two transactions is about 16 seconds.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2156D-8D67-ED42-AE97-0603684E75CA}"/>
              </a:ext>
            </a:extLst>
          </p:cNvPr>
          <p:cNvSpPr txBox="1"/>
          <p:nvPr/>
        </p:nvSpPr>
        <p:spPr>
          <a:xfrm>
            <a:off x="628650" y="4965700"/>
            <a:ext cx="806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Some statistics:</a:t>
            </a:r>
          </a:p>
          <a:p>
            <a:r>
              <a:rPr lang="en-US" sz="1400" i="1" dirty="0"/>
              <a:t>total number of </a:t>
            </a:r>
            <a:r>
              <a:rPr lang="en-US" sz="1400" i="1" dirty="0" err="1"/>
              <a:t>multi_swipe</a:t>
            </a:r>
            <a:r>
              <a:rPr lang="en-US" sz="1400" i="1" dirty="0"/>
              <a:t> transaction is 6178 and total dollar amount is $886,953.58 (~ 900k) </a:t>
            </a:r>
          </a:p>
          <a:p>
            <a:br>
              <a:rPr lang="en-US" dirty="0"/>
            </a:br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2430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3474-B065-FD46-9988-C1ADB73C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171-693D-5547-B6B6-77147D4C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70025"/>
            <a:ext cx="7886700" cy="981075"/>
          </a:xfrm>
        </p:spPr>
        <p:txBody>
          <a:bodyPr/>
          <a:lstStyle/>
          <a:p>
            <a:r>
              <a:rPr lang="en-US" sz="2000" dirty="0"/>
              <a:t>In this problem (</a:t>
            </a:r>
            <a:r>
              <a:rPr lang="en-US" sz="2000" b="1" i="1" dirty="0"/>
              <a:t>Fraud Detection</a:t>
            </a:r>
            <a:r>
              <a:rPr lang="en-US" sz="2000" dirty="0"/>
              <a:t>), we are dealing with a </a:t>
            </a:r>
            <a:r>
              <a:rPr lang="en-US" sz="2000" b="1" i="1" dirty="0"/>
              <a:t>classification</a:t>
            </a:r>
            <a:r>
              <a:rPr lang="en-US" sz="2000" dirty="0"/>
              <a:t> problem. We can look into some </a:t>
            </a:r>
            <a:r>
              <a:rPr lang="en-US" sz="2000" b="1" i="1" dirty="0"/>
              <a:t>supervised classification algorithms </a:t>
            </a:r>
            <a:r>
              <a:rPr lang="en-US" sz="2000" dirty="0"/>
              <a:t>such as </a:t>
            </a:r>
            <a:r>
              <a:rPr lang="en-US" sz="2000" b="1" i="1" dirty="0"/>
              <a:t>Logistic Regression</a:t>
            </a:r>
            <a:r>
              <a:rPr lang="en-US" sz="2000" dirty="0"/>
              <a:t>, </a:t>
            </a:r>
            <a:r>
              <a:rPr lang="en-US" sz="2000" b="1" i="1" dirty="0"/>
              <a:t>KNN</a:t>
            </a:r>
            <a:r>
              <a:rPr lang="en-US" sz="2000" dirty="0"/>
              <a:t>, </a:t>
            </a:r>
            <a:r>
              <a:rPr lang="en-US" sz="2000" b="1" i="1" dirty="0"/>
              <a:t>Random Forest </a:t>
            </a:r>
            <a:r>
              <a:rPr lang="en-US" sz="2000" dirty="0"/>
              <a:t>to solve this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E44354A-FFE4-5141-A696-E539CFC0E531}"/>
              </a:ext>
            </a:extLst>
          </p:cNvPr>
          <p:cNvSpPr/>
          <p:nvPr/>
        </p:nvSpPr>
        <p:spPr>
          <a:xfrm>
            <a:off x="937935" y="362755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8B3733CE-8050-A240-B88A-AF32767323DC}"/>
              </a:ext>
            </a:extLst>
          </p:cNvPr>
          <p:cNvSpPr/>
          <p:nvPr/>
        </p:nvSpPr>
        <p:spPr>
          <a:xfrm>
            <a:off x="2929059" y="267603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C9E6C3A8-FD1A-564A-B8F4-10DB2F317D0A}"/>
              </a:ext>
            </a:extLst>
          </p:cNvPr>
          <p:cNvSpPr/>
          <p:nvPr/>
        </p:nvSpPr>
        <p:spPr>
          <a:xfrm>
            <a:off x="2929058" y="4530120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8B844-E997-5740-890F-F3F1AD287954}"/>
              </a:ext>
            </a:extLst>
          </p:cNvPr>
          <p:cNvSpPr/>
          <p:nvPr/>
        </p:nvSpPr>
        <p:spPr>
          <a:xfrm>
            <a:off x="5634256" y="2797656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8047-42AE-3642-AC3E-10582D546F2B}"/>
              </a:ext>
            </a:extLst>
          </p:cNvPr>
          <p:cNvSpPr/>
          <p:nvPr/>
        </p:nvSpPr>
        <p:spPr>
          <a:xfrm>
            <a:off x="5634256" y="4658892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AC52-EB4A-2C46-B92B-5D32328EF945}"/>
              </a:ext>
            </a:extLst>
          </p:cNvPr>
          <p:cNvSpPr txBox="1"/>
          <p:nvPr/>
        </p:nvSpPr>
        <p:spPr>
          <a:xfrm>
            <a:off x="1196187" y="4059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r>
              <a:rPr lang="en-US" sz="900" b="1" dirty="0"/>
              <a:t>Full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C2286-168B-7B4A-8252-0E4A05D15D81}"/>
              </a:ext>
            </a:extLst>
          </p:cNvPr>
          <p:cNvSpPr txBox="1"/>
          <p:nvPr/>
        </p:nvSpPr>
        <p:spPr>
          <a:xfrm>
            <a:off x="3186903" y="3104089"/>
            <a:ext cx="83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Training Data</a:t>
            </a:r>
          </a:p>
          <a:p>
            <a:pPr algn="ctr"/>
            <a:r>
              <a:rPr lang="en-US" sz="900" b="1" dirty="0"/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D3FBA-FBD6-4142-8599-A7810B7B465D}"/>
              </a:ext>
            </a:extLst>
          </p:cNvPr>
          <p:cNvSpPr txBox="1"/>
          <p:nvPr/>
        </p:nvSpPr>
        <p:spPr>
          <a:xfrm>
            <a:off x="3283085" y="49554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Test Data</a:t>
            </a:r>
          </a:p>
          <a:p>
            <a:pPr algn="ctr"/>
            <a:r>
              <a:rPr lang="en-US" sz="900" b="1" dirty="0"/>
              <a:t>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9267E-0161-4749-92A3-4E823C59261F}"/>
              </a:ext>
            </a:extLst>
          </p:cNvPr>
          <p:cNvSpPr txBox="1"/>
          <p:nvPr/>
        </p:nvSpPr>
        <p:spPr>
          <a:xfrm>
            <a:off x="6102954" y="29371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C2E26-F3F3-094F-9191-D667B9DBCBEA}"/>
              </a:ext>
            </a:extLst>
          </p:cNvPr>
          <p:cNvSpPr txBox="1"/>
          <p:nvPr/>
        </p:nvSpPr>
        <p:spPr>
          <a:xfrm>
            <a:off x="6102954" y="4747685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Finalized </a:t>
            </a:r>
          </a:p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1B964-BD27-5C43-98EC-FB725C268F0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22728" y="3179530"/>
            <a:ext cx="706333" cy="86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6D04C-DE22-CB40-A759-E958C304F1B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22725" y="4042540"/>
            <a:ext cx="706332" cy="9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65FF-AF0D-384F-B96E-FB3644137DC3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4213849" y="3179530"/>
            <a:ext cx="1420409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3A161-566D-F145-A782-244D9C63C937}"/>
              </a:ext>
            </a:extLst>
          </p:cNvPr>
          <p:cNvCxnSpPr>
            <a:stCxn id="8" idx="1"/>
            <a:endCxn id="6" idx="4"/>
          </p:cNvCxnSpPr>
          <p:nvPr/>
        </p:nvCxnSpPr>
        <p:spPr>
          <a:xfrm flipH="1" flipV="1">
            <a:off x="4213850" y="5033619"/>
            <a:ext cx="1420409" cy="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4187CB-B3E0-5446-8575-7D43EB2ED435}"/>
              </a:ext>
            </a:extLst>
          </p:cNvPr>
          <p:cNvSpPr txBox="1"/>
          <p:nvPr/>
        </p:nvSpPr>
        <p:spPr>
          <a:xfrm>
            <a:off x="4249916" y="2833279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Used for training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BCDCB-4CAD-9D48-9A90-E46B6364EDF2}"/>
              </a:ext>
            </a:extLst>
          </p:cNvPr>
          <p:cNvSpPr txBox="1"/>
          <p:nvPr/>
        </p:nvSpPr>
        <p:spPr>
          <a:xfrm>
            <a:off x="4189151" y="4626039"/>
            <a:ext cx="1445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Using for testing model performance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9B344-693B-6043-A1A9-259647F64B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636913" y="3578947"/>
            <a:ext cx="0" cy="10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6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CB14-4D47-C746-B65D-300E947B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19DD-7CEF-1F40-BD20-5F6862FB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925"/>
            <a:ext cx="7886700" cy="714375"/>
          </a:xfrm>
        </p:spPr>
        <p:txBody>
          <a:bodyPr/>
          <a:lstStyle/>
          <a:p>
            <a:r>
              <a:rPr lang="en-US" b="1" i="1" dirty="0"/>
              <a:t>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37488-707C-3E4F-9EC0-6D6C08AAC3BE}"/>
                  </a:ext>
                </a:extLst>
              </p:cNvPr>
              <p:cNvSpPr txBox="1"/>
              <p:nvPr/>
            </p:nvSpPr>
            <p:spPr>
              <a:xfrm>
                <a:off x="553335" y="2146300"/>
                <a:ext cx="8037329" cy="24259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Logistic Regression is a classification algorithm which is helpful in calculating conditional probability.</a:t>
                </a:r>
              </a:p>
              <a:p>
                <a:r>
                  <a:rPr lang="en-US" sz="1400" dirty="0"/>
                  <a:t> Assume we have a supervised learning task where we are given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 training instances</a:t>
                </a: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=1, 2, …,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400" dirty="0"/>
                  <a:t>. </a:t>
                </a:r>
              </a:p>
              <a:p>
                <a:r>
                  <a:rPr lang="en-US" sz="1400" dirty="0"/>
                  <a:t>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dirty="0"/>
                  <a:t>  is a </a:t>
                </a:r>
                <a:r>
                  <a:rPr lang="en-US" sz="1400" dirty="0" err="1"/>
                  <a:t>n_dimensional</a:t>
                </a:r>
                <a:r>
                  <a:rPr lang="en-US" sz="1400" dirty="0"/>
                  <a:t> feature vector,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1400" dirty="0"/>
                  <a:t> is a class label. </a:t>
                </a:r>
              </a:p>
              <a:p>
                <a:r>
                  <a:rPr lang="en-US" sz="1400" dirty="0"/>
                  <a:t>Logistic regression models the probability distribution of the class label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/>
                  <a:t> given a feature vector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as follows:</a:t>
                </a:r>
              </a:p>
              <a:p>
                <a:endParaRPr lang="en-US" sz="1400" dirty="0"/>
              </a:p>
              <a:p>
                <a:pPr algn="ctr"/>
                <a:r>
                  <a:rPr lang="en-US" sz="1400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/>
              </a:p>
              <a:p>
                <a:pPr algn="ctr"/>
                <a:endParaRPr lang="en-US" sz="1400" dirty="0"/>
              </a:p>
              <a:p>
                <a:r>
                  <a:rPr lang="en-US" sz="1400" dirty="0"/>
                  <a:t>Here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are the parameters of the logistic regression model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a sigmoid function defined as above. Unknown parameters are estimated by maximizing likelihood function.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37488-707C-3E4F-9EC0-6D6C08AAC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" y="2146300"/>
                <a:ext cx="8037329" cy="2425985"/>
              </a:xfrm>
              <a:prstGeom prst="rect">
                <a:avLst/>
              </a:prstGeom>
              <a:blipFill>
                <a:blip r:embed="rId2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46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8BB1-8948-0C4E-9802-76791F68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147"/>
            <a:ext cx="7886700" cy="132556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0AEF-036E-7B49-81BC-929688DC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7554"/>
            <a:ext cx="7886700" cy="587375"/>
          </a:xfrm>
        </p:spPr>
        <p:txBody>
          <a:bodyPr/>
          <a:lstStyle/>
          <a:p>
            <a:r>
              <a:rPr lang="en-US" dirty="0"/>
              <a:t>Performance criteria: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F41A6-CFD5-A449-982C-6FDBE327AF25}"/>
              </a:ext>
            </a:extLst>
          </p:cNvPr>
          <p:cNvSpPr txBox="1"/>
          <p:nvPr/>
        </p:nvSpPr>
        <p:spPr>
          <a:xfrm>
            <a:off x="757600" y="1670444"/>
            <a:ext cx="78867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There are multiple performance measures available to evaluate a classifier.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F1- Score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ROC curve (AUC)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7F308-A8A1-894E-A859-DF3E447C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2" y="3429000"/>
            <a:ext cx="2183275" cy="1631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34E06E-8EF6-5F49-ABCA-65898193CBD3}"/>
                  </a:ext>
                </a:extLst>
              </p:cNvPr>
              <p:cNvSpPr txBox="1"/>
              <p:nvPr/>
            </p:nvSpPr>
            <p:spPr>
              <a:xfrm>
                <a:off x="1527126" y="5060322"/>
                <a:ext cx="2354063" cy="115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  <a:p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  <a:p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34E06E-8EF6-5F49-ABCA-65898193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26" y="5060322"/>
                <a:ext cx="2354063" cy="1157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2D2CEA4-1AAA-D642-A8B6-B8BCB8FB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863" y="3508289"/>
            <a:ext cx="2701091" cy="1913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CECB23-097B-1044-8AB3-E26131136F2B}"/>
                  </a:ext>
                </a:extLst>
              </p:cNvPr>
              <p:cNvSpPr txBox="1"/>
              <p:nvPr/>
            </p:nvSpPr>
            <p:spPr>
              <a:xfrm>
                <a:off x="4317861" y="5425452"/>
                <a:ext cx="297475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CECB23-097B-1044-8AB3-E2613113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61" y="5425452"/>
                <a:ext cx="2974755" cy="1154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651B1E-B921-3A46-BC93-0EC4A38E6A05}"/>
              </a:ext>
            </a:extLst>
          </p:cNvPr>
          <p:cNvSpPr txBox="1"/>
          <p:nvPr/>
        </p:nvSpPr>
        <p:spPr>
          <a:xfrm>
            <a:off x="757600" y="3035300"/>
            <a:ext cx="653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reviews:</a:t>
            </a:r>
          </a:p>
        </p:txBody>
      </p:sp>
    </p:spTree>
    <p:extLst>
      <p:ext uri="{BB962C8B-B14F-4D97-AF65-F5344CB8AC3E}">
        <p14:creationId xmlns:p14="http://schemas.microsoft.com/office/powerpoint/2010/main" val="65408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for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3285-8AE6-6B46-AF36-62C868B0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Ayub</a:t>
            </a:r>
            <a:r>
              <a:rPr lang="en-US" dirty="0"/>
              <a:t> need to fill this slide. You need to explain:</a:t>
            </a:r>
          </a:p>
          <a:p>
            <a:pPr marL="0" indent="0">
              <a:buNone/>
            </a:pPr>
            <a:r>
              <a:rPr lang="en-US" dirty="0"/>
              <a:t>Steps you took to prepare data: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Impute (how you handled missing values)</a:t>
            </a:r>
          </a:p>
          <a:p>
            <a:pPr marL="0" indent="0">
              <a:buNone/>
            </a:pPr>
            <a:r>
              <a:rPr lang="en-US" dirty="0"/>
              <a:t>One hot encoder</a:t>
            </a:r>
          </a:p>
          <a:p>
            <a:pPr marL="0" indent="0">
              <a:buNone/>
            </a:pPr>
            <a:r>
              <a:rPr lang="en-US" dirty="0"/>
              <a:t>How you deal with un-</a:t>
            </a:r>
            <a:r>
              <a:rPr lang="en-US" dirty="0" err="1"/>
              <a:t>blanaced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Have you done scaler? If so, explain..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1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0828"/>
            <a:ext cx="7886700" cy="1325563"/>
          </a:xfrm>
        </p:spPr>
        <p:txBody>
          <a:bodyPr/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C9DF-CD23-B045-B522-1F5ED024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90691"/>
            <a:ext cx="7886700" cy="201770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/>
              <a:t>After tuning hyperparameter for logistic regression using </a:t>
            </a:r>
            <a:r>
              <a:rPr lang="en-US" sz="1200" dirty="0" err="1"/>
              <a:t>gridsearchcv</a:t>
            </a:r>
            <a:r>
              <a:rPr lang="en-US" sz="1200" dirty="0"/>
              <a:t> in Python</a:t>
            </a:r>
          </a:p>
          <a:p>
            <a:pPr marL="0" indent="0">
              <a:buNone/>
            </a:pPr>
            <a:r>
              <a:rPr lang="en-US" sz="1200" dirty="0" err="1"/>
              <a:t>param_grids</a:t>
            </a:r>
            <a:r>
              <a:rPr lang="en-US" sz="1200" dirty="0"/>
              <a:t> = {'penalty' : ['l1', 'l2'],</a:t>
            </a:r>
          </a:p>
          <a:p>
            <a:pPr marL="0" indent="0">
              <a:buNone/>
            </a:pPr>
            <a:r>
              <a:rPr lang="en-US" sz="1200" dirty="0"/>
              <a:t>                            'C' : [0.01,0.1,1,10],</a:t>
            </a:r>
          </a:p>
          <a:p>
            <a:pPr marL="0" indent="0">
              <a:buNone/>
            </a:pPr>
            <a:r>
              <a:rPr lang="en-US" sz="1200" dirty="0"/>
              <a:t>                             'solver' : ['</a:t>
            </a:r>
            <a:r>
              <a:rPr lang="en-US" sz="1200" dirty="0" err="1"/>
              <a:t>liblinear</a:t>
            </a:r>
            <a:r>
              <a:rPr lang="en-US" sz="1200" dirty="0"/>
              <a:t>'],</a:t>
            </a:r>
          </a:p>
          <a:p>
            <a:pPr marL="0" indent="0">
              <a:buNone/>
            </a:pPr>
            <a:r>
              <a:rPr lang="en-US" sz="1200" dirty="0"/>
              <a:t>                             '</a:t>
            </a:r>
            <a:r>
              <a:rPr lang="en-US" sz="1200" dirty="0" err="1"/>
              <a:t>fit_intercept</a:t>
            </a:r>
            <a:r>
              <a:rPr lang="en-US" sz="1200" dirty="0"/>
              <a:t>':[</a:t>
            </a:r>
            <a:r>
              <a:rPr lang="en-US" sz="1200" dirty="0" err="1"/>
              <a:t>True,False</a:t>
            </a:r>
            <a:r>
              <a:rPr lang="en-US" sz="1200" dirty="0"/>
              <a:t>]}</a:t>
            </a:r>
          </a:p>
          <a:p>
            <a:pPr marL="0" indent="0">
              <a:buNone/>
            </a:pPr>
            <a:r>
              <a:rPr lang="en-US" sz="1200" dirty="0"/>
              <a:t>Best Model parameters are as below:</a:t>
            </a:r>
          </a:p>
          <a:p>
            <a:pPr marL="0" indent="0">
              <a:buNone/>
            </a:pPr>
            <a:r>
              <a:rPr lang="en-US" sz="1200" dirty="0"/>
              <a:t>{'C': 1, '</a:t>
            </a:r>
            <a:r>
              <a:rPr lang="en-US" sz="1200" dirty="0" err="1"/>
              <a:t>fit_intercept</a:t>
            </a:r>
            <a:r>
              <a:rPr lang="en-US" sz="1200" dirty="0"/>
              <a:t>': True, 'penalty': 'l1', 'solver': '</a:t>
            </a:r>
            <a:r>
              <a:rPr lang="en-US" sz="1200" dirty="0" err="1"/>
              <a:t>liblinear</a:t>
            </a:r>
            <a:r>
              <a:rPr lang="en-US" sz="1200" dirty="0"/>
              <a:t>’}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44BE5-CF69-D64C-B10B-11B490B5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013200"/>
            <a:ext cx="3028950" cy="2570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E5CFD-C5F1-3B4D-BBF3-9EEFD5407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49" y="4240208"/>
            <a:ext cx="5088077" cy="14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4B3-B220-5548-B1C9-44CA81C9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A8-B124-2D4A-9F7E-37E923F0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3E9-EBEE-3644-BD74-FE503574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D1D4-02F3-E747-A5C4-3724A78E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Problem statement</a:t>
            </a:r>
          </a:p>
          <a:p>
            <a:r>
              <a:rPr lang="en-US" sz="2000" dirty="0"/>
              <a:t>Data (Exploratory data analysis – EDA)</a:t>
            </a:r>
          </a:p>
          <a:p>
            <a:r>
              <a:rPr lang="en-US" sz="2000" dirty="0"/>
              <a:t>Model development </a:t>
            </a:r>
          </a:p>
          <a:p>
            <a:r>
              <a:rPr lang="en-US" sz="2000" dirty="0"/>
              <a:t>Result 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2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4235-C0BA-BF40-A9DA-299146FB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FFAA-D23D-0C4C-B024-11332BA8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66272"/>
          </a:xfrm>
        </p:spPr>
        <p:txBody>
          <a:bodyPr/>
          <a:lstStyle/>
          <a:p>
            <a:r>
              <a:rPr lang="en-US" sz="2000" dirty="0"/>
              <a:t>Banking </a:t>
            </a:r>
            <a:r>
              <a:rPr lang="en-US" sz="2000" b="1" i="1" dirty="0">
                <a:solidFill>
                  <a:srgbClr val="00B0F0"/>
                </a:solidFill>
              </a:rPr>
              <a:t>Fraud</a:t>
            </a:r>
            <a:r>
              <a:rPr lang="en-US" sz="2000" dirty="0"/>
              <a:t> has been an ever-growing issue with huge consequences to </a:t>
            </a:r>
            <a:r>
              <a:rPr lang="en-US" sz="2000" b="1" i="1" dirty="0">
                <a:solidFill>
                  <a:srgbClr val="00B0F0"/>
                </a:solidFill>
              </a:rPr>
              <a:t>banks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F0"/>
                </a:solidFill>
              </a:rPr>
              <a:t>customers</a:t>
            </a:r>
            <a:r>
              <a:rPr lang="en-US" sz="2000" dirty="0"/>
              <a:t>, in terms of </a:t>
            </a:r>
            <a:r>
              <a:rPr lang="en-US" sz="2000" b="1" i="1" dirty="0">
                <a:solidFill>
                  <a:srgbClr val="00B0F0"/>
                </a:solidFill>
              </a:rPr>
              <a:t>financial losses</a:t>
            </a:r>
            <a:r>
              <a:rPr lang="en-US" sz="2000" dirty="0"/>
              <a:t>, </a:t>
            </a:r>
            <a:r>
              <a:rPr lang="en-US" sz="2000" b="1" i="1" dirty="0">
                <a:solidFill>
                  <a:srgbClr val="00B0F0"/>
                </a:solidFill>
              </a:rPr>
              <a:t>trust</a:t>
            </a:r>
            <a:r>
              <a:rPr lang="en-US" sz="2000" dirty="0"/>
              <a:t> and </a:t>
            </a:r>
            <a:r>
              <a:rPr lang="en-US" sz="2000" b="1" i="1" dirty="0">
                <a:solidFill>
                  <a:srgbClr val="00B0F0"/>
                </a:solidFill>
              </a:rPr>
              <a:t>credibility</a:t>
            </a:r>
            <a:r>
              <a:rPr lang="en-US" sz="2000" dirty="0"/>
              <a:t>. </a:t>
            </a:r>
          </a:p>
          <a:p>
            <a:r>
              <a:rPr lang="en-US" sz="2000" dirty="0"/>
              <a:t>It is anticipated that </a:t>
            </a:r>
            <a:r>
              <a:rPr lang="en-US" sz="2000" b="1" i="1" dirty="0">
                <a:solidFill>
                  <a:srgbClr val="00B0F0"/>
                </a:solidFill>
              </a:rPr>
              <a:t>card frauds </a:t>
            </a:r>
            <a:r>
              <a:rPr lang="en-US" sz="2000" dirty="0"/>
              <a:t>would amount to around </a:t>
            </a:r>
            <a:r>
              <a:rPr lang="en-US" sz="2000" b="1" i="1" dirty="0">
                <a:solidFill>
                  <a:srgbClr val="00B0F0"/>
                </a:solidFill>
              </a:rPr>
              <a:t>$30 billion worldwide</a:t>
            </a:r>
            <a:r>
              <a:rPr lang="en-US" sz="2000" dirty="0"/>
              <a:t> by 2020.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A86F-30D7-7546-A2AE-F6CFC69CC14E}"/>
              </a:ext>
            </a:extLst>
          </p:cNvPr>
          <p:cNvSpPr txBox="1"/>
          <p:nvPr/>
        </p:nvSpPr>
        <p:spPr>
          <a:xfrm>
            <a:off x="786581" y="3618271"/>
            <a:ext cx="7728769" cy="190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/>
              <a:t>What are we planning to do?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b="1" i="1" dirty="0">
                <a:solidFill>
                  <a:srgbClr val="00B0F0"/>
                </a:solidFill>
              </a:rPr>
              <a:t>Card transaction data</a:t>
            </a:r>
            <a:r>
              <a:rPr lang="en-US" sz="2000" dirty="0"/>
              <a:t>, we would like to develop a </a:t>
            </a:r>
            <a:r>
              <a:rPr lang="en-US" sz="2000" b="1" i="1" dirty="0">
                <a:solidFill>
                  <a:srgbClr val="00B0F0"/>
                </a:solidFill>
              </a:rPr>
              <a:t>machine learning model</a:t>
            </a:r>
            <a:r>
              <a:rPr lang="en-US" sz="2000" dirty="0"/>
              <a:t> to identify </a:t>
            </a:r>
            <a:r>
              <a:rPr lang="en-US" sz="2000" b="1" i="1" dirty="0">
                <a:solidFill>
                  <a:srgbClr val="00B0F0"/>
                </a:solidFill>
              </a:rPr>
              <a:t>fraudulent transactions</a:t>
            </a:r>
            <a:r>
              <a:rPr lang="en-US" sz="2000" dirty="0"/>
              <a:t> (i.e. </a:t>
            </a:r>
            <a:r>
              <a:rPr lang="en-US" sz="2000" i="1" dirty="0"/>
              <a:t>Fraud Detection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1277-F4C2-D24A-AF5A-DC26AAE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E575-2F9C-CC47-90CE-09108949E7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6193" y="2321790"/>
            <a:ext cx="4198374" cy="20251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Numerical attributes: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i="1" dirty="0" err="1"/>
              <a:t>availableMoney</a:t>
            </a:r>
            <a:endParaRPr lang="en-US" sz="1200" i="1" dirty="0"/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i="1" dirty="0"/>
              <a:t> </a:t>
            </a:r>
            <a:r>
              <a:rPr lang="en-US" sz="1200" i="1" dirty="0" err="1"/>
              <a:t>creditLimit</a:t>
            </a:r>
            <a:endParaRPr lang="en-US" sz="1200" i="1" dirty="0"/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i="1" dirty="0"/>
              <a:t>…..</a:t>
            </a:r>
          </a:p>
          <a:p>
            <a:pPr marL="8037"/>
            <a:r>
              <a:rPr lang="en-US" sz="1200" dirty="0"/>
              <a:t>Categorical attributes: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200" i="1" dirty="0"/>
              <a:t> </a:t>
            </a:r>
            <a:r>
              <a:rPr lang="en-US" sz="1200" i="1" dirty="0" err="1"/>
              <a:t>merchantName</a:t>
            </a:r>
            <a:endParaRPr lang="en-US" sz="1200" i="1" dirty="0"/>
          </a:p>
          <a:p>
            <a:pPr marL="262533">
              <a:buFont typeface="Wingdings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err="1"/>
              <a:t>transactionType</a:t>
            </a:r>
            <a:endParaRPr lang="en-US" sz="1200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6C7A7-AF7F-EA46-8975-612BE47C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72293"/>
              </p:ext>
            </p:extLst>
          </p:nvPr>
        </p:nvGraphicFramePr>
        <p:xfrm>
          <a:off x="516193" y="1432790"/>
          <a:ext cx="836725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626">
                  <a:extLst>
                    <a:ext uri="{9D8B030D-6E8A-4147-A177-3AD203B41FA5}">
                      <a16:colId xmlns:a16="http://schemas.microsoft.com/office/drawing/2014/main" val="3601951276"/>
                    </a:ext>
                  </a:extLst>
                </a:gridCol>
                <a:gridCol w="4183626">
                  <a:extLst>
                    <a:ext uri="{9D8B030D-6E8A-4147-A177-3AD203B41FA5}">
                      <a16:colId xmlns:a16="http://schemas.microsoft.com/office/drawing/2014/main" val="25809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records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features (attributes, columns)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641,914 (~ 650k)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099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17D371-6943-7648-903C-51D42264123E}"/>
              </a:ext>
            </a:extLst>
          </p:cNvPr>
          <p:cNvSpPr txBox="1"/>
          <p:nvPr/>
        </p:nvSpPr>
        <p:spPr>
          <a:xfrm>
            <a:off x="516193" y="4351418"/>
            <a:ext cx="4198374" cy="21236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We have few attributes which totally have missing values.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echoBuffer</a:t>
            </a:r>
            <a:endParaRPr lang="en-US" sz="1200" i="1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merchantCity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merchantState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merchantZip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posOnPremises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recurringAuthInd</a:t>
            </a:r>
            <a:r>
              <a:rPr lang="en-US" sz="1200" dirty="0"/>
              <a:t> 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Since all the values for attributes above are missing, we can not do any impute to fill NAs. So, we dropped these attributes.</a:t>
            </a:r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059FD-3324-A642-B4EF-C5B5C5223D5D}"/>
              </a:ext>
            </a:extLst>
          </p:cNvPr>
          <p:cNvSpPr txBox="1"/>
          <p:nvPr/>
        </p:nvSpPr>
        <p:spPr>
          <a:xfrm>
            <a:off x="4714567" y="2321790"/>
            <a:ext cx="4168878" cy="42242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 have some attributes which have few missing values (e.g. </a:t>
            </a:r>
            <a:r>
              <a:rPr lang="en-US" sz="1200" b="1" i="1" dirty="0" err="1"/>
              <a:t>acqCountry</a:t>
            </a:r>
            <a:r>
              <a:rPr lang="en-US" sz="1200" dirty="0"/>
              <a:t> )</a:t>
            </a:r>
          </a:p>
          <a:p>
            <a:endParaRPr lang="en-US" sz="1200" dirty="0"/>
          </a:p>
          <a:p>
            <a:r>
              <a:rPr lang="en-US" sz="1200" b="1" dirty="0"/>
              <a:t>Handling missing values:</a:t>
            </a:r>
            <a:endParaRPr lang="en-US" sz="1200" dirty="0"/>
          </a:p>
          <a:p>
            <a:r>
              <a:rPr lang="en-US" sz="1200" dirty="0"/>
              <a:t>We have few options: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Totally drop those attributes from data.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Drop those records (remove rows where these attributes are missing)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Set the missing to some values. 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numerical attributes, we can set them to the mean/median.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categorical attributes we can set them to the most frequent category.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21713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8E18-94DB-A349-ADEF-53397CDF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C2CC-CFD1-A74F-84C1-DD0F5BC86E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0327" y="1393006"/>
            <a:ext cx="7886700" cy="105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13" b="1" dirty="0"/>
              <a:t> </a:t>
            </a:r>
            <a:r>
              <a:rPr lang="en-US" sz="2000" b="1" dirty="0"/>
              <a:t>Basis statistical summary for numerical attributes:</a:t>
            </a:r>
            <a:endParaRPr lang="en-US" sz="2000" dirty="0"/>
          </a:p>
          <a:p>
            <a:r>
              <a:rPr lang="en-US" sz="2000" dirty="0"/>
              <a:t>Table below shows some basic summary statistics for numerical features.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A24C9-9BB5-264F-A644-DB68334B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39807"/>
              </p:ext>
            </p:extLst>
          </p:nvPr>
        </p:nvGraphicFramePr>
        <p:xfrm>
          <a:off x="628650" y="2541587"/>
          <a:ext cx="7788376" cy="2246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327">
                  <a:extLst>
                    <a:ext uri="{9D8B030D-6E8A-4147-A177-3AD203B41FA5}">
                      <a16:colId xmlns:a16="http://schemas.microsoft.com/office/drawing/2014/main" val="2771549183"/>
                    </a:ext>
                  </a:extLst>
                </a:gridCol>
                <a:gridCol w="1489327">
                  <a:extLst>
                    <a:ext uri="{9D8B030D-6E8A-4147-A177-3AD203B41FA5}">
                      <a16:colId xmlns:a16="http://schemas.microsoft.com/office/drawing/2014/main" val="2268441276"/>
                    </a:ext>
                  </a:extLst>
                </a:gridCol>
                <a:gridCol w="1489327">
                  <a:extLst>
                    <a:ext uri="{9D8B030D-6E8A-4147-A177-3AD203B41FA5}">
                      <a16:colId xmlns:a16="http://schemas.microsoft.com/office/drawing/2014/main" val="1291834295"/>
                    </a:ext>
                  </a:extLst>
                </a:gridCol>
                <a:gridCol w="1489327">
                  <a:extLst>
                    <a:ext uri="{9D8B030D-6E8A-4147-A177-3AD203B41FA5}">
                      <a16:colId xmlns:a16="http://schemas.microsoft.com/office/drawing/2014/main" val="3662894592"/>
                    </a:ext>
                  </a:extLst>
                </a:gridCol>
                <a:gridCol w="1831068">
                  <a:extLst>
                    <a:ext uri="{9D8B030D-6E8A-4147-A177-3AD203B41FA5}">
                      <a16:colId xmlns:a16="http://schemas.microsoft.com/office/drawing/2014/main" val="3531500166"/>
                    </a:ext>
                  </a:extLst>
                </a:gridCol>
              </a:tblGrid>
              <a:tr h="3807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availableMoney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creditLimit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currentBalance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transactionAmount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1982570933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count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641914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641914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641914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641914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668863226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mean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6652.828573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10697.21061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4044.382035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135.162497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1598458662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std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9227.132275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11460.35913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5945.510224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147.053302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2942607904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min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-1244.93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250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625028301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25%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1114.97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502.4425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32.32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3166710503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50%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3578.165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7500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2151.86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85.8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949008084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75%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8169.185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15000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5005.89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189.03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3114361900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max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50000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50000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47496.5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1825.25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58240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5A8C-4651-A74A-BC42-795B02CD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795F-F6A3-0544-A436-23768AFE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6508"/>
            <a:ext cx="7886700" cy="1043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dirty="0"/>
              <a:t>For categorical attributes: We can look at count (frequency) of each value.</a:t>
            </a:r>
          </a:p>
          <a:p>
            <a:pPr marL="0" indent="0">
              <a:buNone/>
            </a:pPr>
            <a:r>
              <a:rPr lang="en-US" sz="1600" dirty="0"/>
              <a:t>Table below shows some of the categorical features. For full list, please refer to the notebook.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C90B-B0D5-1348-87A9-7C5BB229C100}"/>
              </a:ext>
            </a:extLst>
          </p:cNvPr>
          <p:cNvSpPr txBox="1"/>
          <p:nvPr/>
        </p:nvSpPr>
        <p:spPr>
          <a:xfrm>
            <a:off x="868486" y="2945480"/>
            <a:ext cx="2743985" cy="1183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013" dirty="0"/>
              <a:t>count of unique values of </a:t>
            </a:r>
            <a:r>
              <a:rPr lang="en-US" sz="1013" b="1" i="1" dirty="0" err="1"/>
              <a:t>acqCountry</a:t>
            </a:r>
            <a:r>
              <a:rPr lang="en-US" sz="1013" b="1" i="1" dirty="0"/>
              <a:t>:</a:t>
            </a:r>
          </a:p>
          <a:p>
            <a:pPr latinLnBrk="1"/>
            <a:endParaRPr lang="en-US" sz="1013" dirty="0"/>
          </a:p>
          <a:p>
            <a:pPr latinLnBrk="1"/>
            <a:r>
              <a:rPr lang="en-US" sz="1013" dirty="0"/>
              <a:t>US         632303</a:t>
            </a:r>
          </a:p>
          <a:p>
            <a:pPr latinLnBrk="1"/>
            <a:r>
              <a:rPr lang="en-US" sz="1013" dirty="0"/>
              <a:t>MEX      2626</a:t>
            </a:r>
          </a:p>
          <a:p>
            <a:pPr latinLnBrk="1"/>
            <a:r>
              <a:rPr lang="en-US" sz="1013" dirty="0"/>
              <a:t>CAN       1870</a:t>
            </a:r>
          </a:p>
          <a:p>
            <a:pPr latinLnBrk="1"/>
            <a:r>
              <a:rPr lang="en-US" sz="1013" dirty="0"/>
              <a:t>PR          1202</a:t>
            </a:r>
          </a:p>
          <a:p>
            <a:pPr latinLnBrk="1"/>
            <a:endParaRPr lang="en-US" sz="101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A94F-2338-8440-B828-9FC5CB5FE42F}"/>
              </a:ext>
            </a:extLst>
          </p:cNvPr>
          <p:cNvSpPr/>
          <p:nvPr/>
        </p:nvSpPr>
        <p:spPr>
          <a:xfrm>
            <a:off x="868485" y="3993163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cardPresent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340453</a:t>
            </a:r>
          </a:p>
          <a:p>
            <a:r>
              <a:rPr lang="en-US" sz="1013" dirty="0"/>
              <a:t>True 301461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BFF6-DA32-3A4F-8241-11A8A04E0053}"/>
              </a:ext>
            </a:extLst>
          </p:cNvPr>
          <p:cNvSpPr/>
          <p:nvPr/>
        </p:nvSpPr>
        <p:spPr>
          <a:xfrm>
            <a:off x="868485" y="4694176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isFraud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630612</a:t>
            </a:r>
          </a:p>
          <a:p>
            <a:r>
              <a:rPr lang="en-US" sz="1013" dirty="0"/>
              <a:t>True 11302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6E768-7D94-3747-9950-8FC13862A98D}"/>
              </a:ext>
            </a:extLst>
          </p:cNvPr>
          <p:cNvSpPr/>
          <p:nvPr/>
        </p:nvSpPr>
        <p:spPr>
          <a:xfrm>
            <a:off x="871641" y="5395191"/>
            <a:ext cx="2740828" cy="871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transactionType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PURCHASE                         608685 </a:t>
            </a:r>
          </a:p>
          <a:p>
            <a:r>
              <a:rPr lang="en-US" sz="1013" dirty="0"/>
              <a:t>ADDRESS_VERIFICATION 16478 </a:t>
            </a:r>
          </a:p>
          <a:p>
            <a:r>
              <a:rPr lang="en-US" sz="1013" dirty="0"/>
              <a:t>REVERSAL                           16162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5AC5E62-E128-7049-AB91-AE349D07E77E}"/>
              </a:ext>
            </a:extLst>
          </p:cNvPr>
          <p:cNvSpPr txBox="1"/>
          <p:nvPr/>
        </p:nvSpPr>
        <p:spPr>
          <a:xfrm>
            <a:off x="4400689" y="4780736"/>
            <a:ext cx="3199647" cy="8717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This is our response variable. It is clear that, we have an unbalanced data. This could make a problem when we are training our classifier. Later, we will fix this issue.</a:t>
            </a:r>
            <a:endParaRPr lang="en-US" sz="1200" dirty="0"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8897-867C-F943-8F28-D8336D32E1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12469" y="5216592"/>
            <a:ext cx="7882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BAD6-AA0C-2242-92C3-439E2808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2D6-3879-454F-AFE1-0849B39C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27" y="1402839"/>
            <a:ext cx="7886700" cy="1325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i="1" dirty="0"/>
              <a:t>Let’s dig more in some of the numerical attributes:</a:t>
            </a:r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 Plot a histogram of the processed amounts of each transaction, the </a:t>
            </a:r>
            <a:r>
              <a:rPr lang="en-US" sz="1600" i="1" dirty="0" err="1">
                <a:solidFill>
                  <a:srgbClr val="00B0F0"/>
                </a:solidFill>
              </a:rPr>
              <a:t>transactionAmount</a:t>
            </a:r>
            <a:r>
              <a:rPr lang="en-US" sz="1600" i="1" dirty="0"/>
              <a:t> column.</a:t>
            </a:r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 Do we observe any specific pattern in its distribution?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EA3F-6D41-FE4D-87D1-2B2FAE3E85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2" y="2817214"/>
            <a:ext cx="4022715" cy="2637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2FB58-705C-0045-9EAF-AC467E8D31F1}"/>
              </a:ext>
            </a:extLst>
          </p:cNvPr>
          <p:cNvSpPr txBox="1"/>
          <p:nvPr/>
        </p:nvSpPr>
        <p:spPr>
          <a:xfrm>
            <a:off x="4178709" y="3144580"/>
            <a:ext cx="424815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Few highlights: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It has right-skewed distribution.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Most of the transactions are concentrated around small values </a:t>
            </a:r>
          </a:p>
          <a:p>
            <a:r>
              <a:rPr lang="en-US" sz="1200" i="1" dirty="0"/>
              <a:t>     (in the range of [0,100]) and we have few observations </a:t>
            </a:r>
          </a:p>
          <a:p>
            <a:r>
              <a:rPr lang="en-US" sz="1200" i="1" dirty="0"/>
              <a:t>     for large value of transactions (amount &gt;1000). </a:t>
            </a:r>
          </a:p>
          <a:p>
            <a:endParaRPr lang="en-US" sz="1200" i="1" dirty="0"/>
          </a:p>
          <a:p>
            <a:r>
              <a:rPr lang="en-US" sz="1200" i="1" dirty="0"/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</p:spTree>
    <p:extLst>
      <p:ext uri="{BB962C8B-B14F-4D97-AF65-F5344CB8AC3E}">
        <p14:creationId xmlns:p14="http://schemas.microsoft.com/office/powerpoint/2010/main" val="383503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24F9-2023-8644-B653-0AB5194D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146101"/>
            <a:ext cx="7886700" cy="1325563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1F1D-A08B-1841-97B8-5AAA91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63" y="1127535"/>
            <a:ext cx="7886700" cy="18319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Identifying duplicate transactions:</a:t>
            </a:r>
          </a:p>
          <a:p>
            <a:pPr marL="0" indent="0">
              <a:buNone/>
            </a:pPr>
            <a:r>
              <a:rPr lang="en-US" sz="2000" dirty="0"/>
              <a:t>We might have two types of duplicate transactions: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Reversed transaction, where a purchase is followed by a reversal.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Multi-swipe, where a vendor accidentally charges a customer's card multiple times within a short time span.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7813D-637A-1848-A195-602A44D9EDCB}"/>
              </a:ext>
            </a:extLst>
          </p:cNvPr>
          <p:cNvSpPr txBox="1"/>
          <p:nvPr/>
        </p:nvSpPr>
        <p:spPr>
          <a:xfrm>
            <a:off x="314633" y="2908628"/>
            <a:ext cx="2625212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Reversed-transactions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Using ‘</a:t>
            </a:r>
            <a:r>
              <a:rPr lang="en-US" sz="1200" i="1" dirty="0" err="1"/>
              <a:t>transactionType</a:t>
            </a:r>
            <a:r>
              <a:rPr lang="en-US" sz="1200" i="1" dirty="0"/>
              <a:t>’ attribute in our data sets, we can filter out for ‘REVERSAL’ and look at the data.</a:t>
            </a:r>
          </a:p>
          <a:p>
            <a:endParaRPr lang="en-US" sz="1200" i="1" dirty="0"/>
          </a:p>
          <a:p>
            <a:r>
              <a:rPr lang="en-US" sz="1400" b="1" dirty="0"/>
              <a:t>Some statistics:</a:t>
            </a:r>
          </a:p>
          <a:p>
            <a:r>
              <a:rPr lang="en-US" sz="1200" b="1" dirty="0"/>
              <a:t>Total number of reversed transactions=</a:t>
            </a:r>
            <a:r>
              <a:rPr lang="en-US" sz="1200" dirty="0"/>
              <a:t>16162 (~ 16k)</a:t>
            </a:r>
          </a:p>
          <a:p>
            <a:r>
              <a:rPr lang="en-US" sz="1200" b="1" dirty="0"/>
              <a:t>Dollar amount of reversed transactions</a:t>
            </a:r>
            <a:r>
              <a:rPr lang="en-US" sz="1200" dirty="0"/>
              <a:t>=$2,242,915.1 (~ 2M)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Also for each reversed transaction, there should be one purchase transaction as well. So, estimate for the dollar amount should be around 2*2,242,915.1 (roughly $4million)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EA244-2CBF-7640-B1FF-3BB99DD5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3587631"/>
            <a:ext cx="5486400" cy="124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5C37-781A-FF4A-878E-D66C869CB1CB}"/>
              </a:ext>
            </a:extLst>
          </p:cNvPr>
          <p:cNvSpPr txBox="1"/>
          <p:nvPr/>
        </p:nvSpPr>
        <p:spPr>
          <a:xfrm>
            <a:off x="3683000" y="308890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reversed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C7CE2-FAAE-E446-834D-3F699652F0DE}"/>
              </a:ext>
            </a:extLst>
          </p:cNvPr>
          <p:cNvSpPr/>
          <p:nvPr/>
        </p:nvSpPr>
        <p:spPr>
          <a:xfrm>
            <a:off x="3009902" y="4086357"/>
            <a:ext cx="5206998" cy="42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4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3787-2BB6-B343-B001-A7216662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80962"/>
            <a:ext cx="78867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D136-88C8-9C4E-B28C-B4CDD72A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987425"/>
            <a:ext cx="7886700" cy="16160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Duplicate transactions: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r>
              <a:rPr lang="en-US" sz="2000" b="1" i="1" dirty="0"/>
              <a:t>Approach:</a:t>
            </a:r>
            <a:r>
              <a:rPr lang="en-US" sz="2000" dirty="0"/>
              <a:t> </a:t>
            </a:r>
            <a:r>
              <a:rPr lang="en-US" sz="1800" dirty="0"/>
              <a:t>In a short time span(</a:t>
            </a:r>
            <a:r>
              <a:rPr lang="en-US" sz="1800" dirty="0" err="1"/>
              <a:t>e.g</a:t>
            </a:r>
            <a:r>
              <a:rPr lang="en-US" sz="1800" dirty="0"/>
              <a:t> 3 minutes), if we have transactions with same '</a:t>
            </a:r>
            <a:r>
              <a:rPr lang="en-US" sz="1800" dirty="0" err="1"/>
              <a:t>customerId</a:t>
            </a:r>
            <a:r>
              <a:rPr lang="en-US" sz="1800" dirty="0"/>
              <a:t>’, '</a:t>
            </a:r>
            <a:r>
              <a:rPr lang="en-US" sz="1800" dirty="0" err="1"/>
              <a:t>accountNumber</a:t>
            </a:r>
            <a:r>
              <a:rPr lang="en-US" sz="1800" dirty="0"/>
              <a:t>', '</a:t>
            </a:r>
            <a:r>
              <a:rPr lang="en-US" sz="1800" dirty="0" err="1"/>
              <a:t>transactionAmount</a:t>
            </a:r>
            <a:r>
              <a:rPr lang="en-US" sz="1800" dirty="0"/>
              <a:t>','</a:t>
            </a:r>
            <a:r>
              <a:rPr lang="en-US" sz="1800" dirty="0" err="1"/>
              <a:t>transactionType</a:t>
            </a:r>
            <a:r>
              <a:rPr lang="en-US" sz="1800" dirty="0"/>
              <a:t>', '</a:t>
            </a:r>
            <a:r>
              <a:rPr lang="en-US" sz="1800" dirty="0" err="1"/>
              <a:t>merchantName</a:t>
            </a:r>
            <a:r>
              <a:rPr lang="en-US" sz="1800" dirty="0"/>
              <a:t>’, we flag them as multi-swipe transactions.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17698-8273-DE4B-94FF-586CAB1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671763"/>
            <a:ext cx="8451850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6DC6B-B67F-6545-9CD2-7EEF15D6A699}"/>
              </a:ext>
            </a:extLst>
          </p:cNvPr>
          <p:cNvSpPr txBox="1"/>
          <p:nvPr/>
        </p:nvSpPr>
        <p:spPr>
          <a:xfrm>
            <a:off x="346074" y="4468714"/>
            <a:ext cx="8670925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above, we observe transactions which have </a:t>
            </a:r>
            <a:r>
              <a:rPr lang="en-US" b="1" dirty="0"/>
              <a:t>same</a:t>
            </a:r>
            <a:r>
              <a:rPr lang="en-US" dirty="0"/>
              <a:t> '</a:t>
            </a:r>
            <a:r>
              <a:rPr lang="en-US" dirty="0" err="1"/>
              <a:t>customerId</a:t>
            </a:r>
            <a:r>
              <a:rPr lang="en-US" dirty="0"/>
              <a:t>’, '</a:t>
            </a:r>
            <a:r>
              <a:rPr lang="en-US" dirty="0" err="1"/>
              <a:t>accountNumber</a:t>
            </a:r>
            <a:r>
              <a:rPr lang="en-US" dirty="0"/>
              <a:t>', '</a:t>
            </a:r>
            <a:r>
              <a:rPr lang="en-US" dirty="0" err="1"/>
              <a:t>transactionAmount</a:t>
            </a:r>
            <a:r>
              <a:rPr lang="en-US" dirty="0"/>
              <a:t>','</a:t>
            </a:r>
            <a:r>
              <a:rPr lang="en-US" dirty="0" err="1"/>
              <a:t>transactionType</a:t>
            </a:r>
            <a:r>
              <a:rPr lang="en-US" dirty="0"/>
              <a:t>', '</a:t>
            </a:r>
            <a:r>
              <a:rPr lang="en-US" dirty="0" err="1"/>
              <a:t>merchantName</a:t>
            </a:r>
            <a:r>
              <a:rPr lang="en-US" dirty="0"/>
              <a:t>’, </a:t>
            </a:r>
            <a:r>
              <a:rPr lang="en-US" b="1" dirty="0"/>
              <a:t>but</a:t>
            </a:r>
            <a:r>
              <a:rPr lang="en-US" dirty="0"/>
              <a:t> the frequency that they are happening is around 1 month. So, they are like subscription fee. (In this example, a customer is being charged $3.07 every month by Play Store.</a:t>
            </a:r>
          </a:p>
          <a:p>
            <a:endParaRPr lang="en-US" dirty="0"/>
          </a:p>
          <a:p>
            <a:r>
              <a:rPr lang="en-US" i="1" dirty="0"/>
              <a:t>So, to identify multi-swipe transactions, we apply another filter on the table above using </a:t>
            </a:r>
            <a:r>
              <a:rPr lang="en-US" i="1" dirty="0" err="1"/>
              <a:t>time_difference</a:t>
            </a:r>
            <a:r>
              <a:rPr lang="en-US" i="1" dirty="0"/>
              <a:t> less than 3 minutes. (Please refer to the notebook for the implementation)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4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1271</Words>
  <Application>Microsoft Macintosh PowerPoint</Application>
  <PresentationFormat>On-screen Show (4:3)</PresentationFormat>
  <Paragraphs>225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DSE I2100 Applied Machine Learning and Data Mining Final Project   Team Members:  Marjan Rezvani Ayub ali Sarker  Maryam Akrami </vt:lpstr>
      <vt:lpstr>Outline:</vt:lpstr>
      <vt:lpstr>Problem statement:</vt:lpstr>
      <vt:lpstr>Data</vt:lpstr>
      <vt:lpstr>Data </vt:lpstr>
      <vt:lpstr>Data</vt:lpstr>
      <vt:lpstr>Data </vt:lpstr>
      <vt:lpstr>Data </vt:lpstr>
      <vt:lpstr>Data</vt:lpstr>
      <vt:lpstr>Data</vt:lpstr>
      <vt:lpstr>Model</vt:lpstr>
      <vt:lpstr>Model</vt:lpstr>
      <vt:lpstr>Model</vt:lpstr>
      <vt:lpstr>Data Preparation for Model Development</vt:lpstr>
      <vt:lpstr>Model Logistic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One Data Science Challenge</dc:title>
  <dc:creator>Microsoft Office User</dc:creator>
  <cp:lastModifiedBy>mrezvan000@citymail.cuny.edu</cp:lastModifiedBy>
  <cp:revision>81</cp:revision>
  <dcterms:created xsi:type="dcterms:W3CDTF">2019-12-26T14:46:38Z</dcterms:created>
  <dcterms:modified xsi:type="dcterms:W3CDTF">2020-05-10T01:23:45Z</dcterms:modified>
</cp:coreProperties>
</file>