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6350" cap="flat">
              <a:solidFill>
                <a:schemeClr val="accent1"/>
              </a:solidFill>
              <a:prstDash val="solid"/>
              <a:miter lim="800000"/>
            </a:ln>
          </a:left>
          <a:right>
            <a:ln w="6350" cap="flat">
              <a:solidFill>
                <a:schemeClr val="accent1"/>
              </a:solidFill>
              <a:prstDash val="solid"/>
              <a:miter lim="8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6350" cap="flat">
              <a:solidFill>
                <a:schemeClr val="accent1"/>
              </a:solidFill>
              <a:prstDash val="solid"/>
              <a:miter lim="8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chemeClr val="accent1"/>
              </a:solidFill>
              <a:prstDash val="solid"/>
              <a:miter lim="800000"/>
            </a:ln>
          </a:top>
          <a:bottom>
            <a:ln w="6350" cap="flat">
              <a:solidFill>
                <a:schemeClr val="accent1"/>
              </a:solidFill>
              <a:prstDash val="solid"/>
              <a:miter lim="8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 below shows some basic summary statistics for numerical features.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 shows some of the categorical features.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t> we Plot a histogram of the processed amounts of each transaction, the </a:t>
            </a:r>
            <a:r>
              <a:rPr>
                <a:solidFill>
                  <a:srgbClr val="00B0F0"/>
                </a:solidFill>
              </a:rPr>
              <a:t>transactionAmount</a:t>
            </a:r>
            <a:r>
              <a:t> column.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t>(Please refer to the notebook for the implementation)</a:t>
            </a:r>
          </a:p>
          <a:p>
            <a:pPr>
              <a:defRPr i="1"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can see that time between two transactions is about 16 seconds.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800"/>
            </a:lvl1pPr>
            <a:lvl2pPr marL="0" indent="342900">
              <a:buSzTx/>
              <a:buFontTx/>
              <a:buNone/>
              <a:defRPr b="1" sz="1800"/>
            </a:lvl2pPr>
            <a:lvl3pPr marL="0" indent="685800">
              <a:buSzTx/>
              <a:buFontTx/>
              <a:buNone/>
              <a:defRPr b="1" sz="1800"/>
            </a:lvl3pPr>
            <a:lvl4pPr marL="0" indent="1028700">
              <a:buSzTx/>
              <a:buFontTx/>
              <a:buNone/>
              <a:defRPr b="1" sz="1800"/>
            </a:lvl4pPr>
            <a:lvl5pPr marL="0" indent="1371600">
              <a:buSzTx/>
              <a:buFontTx/>
              <a:buNone/>
              <a:defRPr b="1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29149" y="1681163"/>
            <a:ext cx="388739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18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295347" y="6423343"/>
            <a:ext cx="220003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Title 1"/>
          <p:cNvSpPr txBox="1"/>
          <p:nvPr>
            <p:ph type="ctrTitle"/>
          </p:nvPr>
        </p:nvSpPr>
        <p:spPr>
          <a:xfrm>
            <a:off x="628649" y="1093787"/>
            <a:ext cx="7879840" cy="2967210"/>
          </a:xfrm>
          <a:prstGeom prst="rect">
            <a:avLst/>
          </a:prstGeom>
        </p:spPr>
        <p:txBody>
          <a:bodyPr/>
          <a:lstStyle/>
          <a:p>
            <a:pPr defTabSz="603504">
              <a:defRPr sz="2112"/>
            </a:pPr>
            <a:r>
              <a:t>Identifying Fraudulent Credit Card Transaction</a:t>
            </a:r>
            <a:br/>
            <a:br/>
            <a:br/>
            <a:br/>
            <a:br/>
            <a:br/>
            <a:br/>
            <a:r>
              <a:rPr sz="1408"/>
              <a:t>Marjan Rezvani</a:t>
            </a:r>
            <a:br>
              <a:rPr sz="1408"/>
            </a:br>
            <a:r>
              <a:rPr sz="1408"/>
              <a:t>Ayub ali Sarker</a:t>
            </a:r>
            <a:br>
              <a:rPr sz="1408"/>
            </a:br>
            <a:r>
              <a:rPr sz="1408"/>
              <a:t> Maryam Akrami</a:t>
            </a:r>
            <a:br>
              <a:rPr sz="1408"/>
            </a:br>
          </a:p>
        </p:txBody>
      </p:sp>
      <p:sp>
        <p:nvSpPr>
          <p:cNvPr id="114" name="Subtitle 2"/>
          <p:cNvSpPr txBox="1"/>
          <p:nvPr>
            <p:ph type="subTitle" sz="quarter" idx="1"/>
          </p:nvPr>
        </p:nvSpPr>
        <p:spPr>
          <a:xfrm>
            <a:off x="5550692" y="4619623"/>
            <a:ext cx="2960085" cy="1038226"/>
          </a:xfrm>
          <a:prstGeom prst="rect">
            <a:avLst/>
          </a:prstGeom>
        </p:spPr>
        <p:txBody>
          <a:bodyPr/>
          <a:lstStyle>
            <a:lvl1pPr algn="r">
              <a:defRPr b="1" i="1"/>
            </a:lvl1pPr>
          </a:lstStyle>
          <a:p>
            <a:pPr/>
            <a:r>
              <a:t>Spring 2020</a:t>
            </a:r>
          </a:p>
        </p:txBody>
      </p:sp>
      <p:sp>
        <p:nvSpPr>
          <p:cNvPr id="115" name="Rectangle 9"/>
          <p:cNvSpPr/>
          <p:nvPr/>
        </p:nvSpPr>
        <p:spPr>
          <a:xfrm>
            <a:off x="630935" y="4331165"/>
            <a:ext cx="7879844" cy="18289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Rectangle 11"/>
          <p:cNvSpPr/>
          <p:nvPr/>
        </p:nvSpPr>
        <p:spPr>
          <a:xfrm rot="5400000">
            <a:off x="7003304" y="2842186"/>
            <a:ext cx="54865" cy="296008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ontent Placeholder 2"/>
          <p:cNvSpPr txBox="1"/>
          <p:nvPr>
            <p:ph type="body" sz="half" idx="1"/>
          </p:nvPr>
        </p:nvSpPr>
        <p:spPr>
          <a:xfrm>
            <a:off x="488950" y="496771"/>
            <a:ext cx="7886700" cy="1789229"/>
          </a:xfrm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Duplicate transactions</a:t>
            </a:r>
            <a:r>
              <a:rPr sz="2000"/>
              <a:t>:</a:t>
            </a:r>
            <a:endParaRPr sz="2000"/>
          </a:p>
          <a:p>
            <a:pPr marL="514350" indent="-514350">
              <a:buFontTx/>
              <a:buAutoNum type="arabicPeriod" startAt="2"/>
              <a:defRPr sz="2000"/>
            </a:pPr>
            <a:r>
              <a:t>Multi-swipe</a:t>
            </a:r>
          </a:p>
          <a:p>
            <a:pPr marL="0" indent="0">
              <a:buSzTx/>
              <a:buNone/>
              <a:defRPr b="1" i="1" sz="1800"/>
            </a:pPr>
            <a:r>
              <a:t>Approach</a:t>
            </a:r>
            <a:r>
              <a:rPr b="0"/>
              <a:t>:</a:t>
            </a:r>
            <a:r>
              <a:rPr b="0" i="0" sz="2000"/>
              <a:t> </a:t>
            </a:r>
            <a:r>
              <a:rPr b="0" i="0"/>
              <a:t>In a short time span(e.g 3 minutes), if we have transactions with same 'customerId’, 'accountNumber', 'transactionAmount','transactionType', 'merchantName’, we flag them as multi-swipe transactions.</a:t>
            </a:r>
          </a:p>
        </p:txBody>
      </p:sp>
      <p:pic>
        <p:nvPicPr>
          <p:cNvPr id="19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075" y="2199714"/>
            <a:ext cx="8451850" cy="178923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extBox 5"/>
          <p:cNvSpPr txBox="1"/>
          <p:nvPr/>
        </p:nvSpPr>
        <p:spPr>
          <a:xfrm>
            <a:off x="346075" y="4915772"/>
            <a:ext cx="8451851" cy="10947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Table above, we observe transactions which have </a:t>
            </a:r>
            <a:r>
              <a:rPr b="1"/>
              <a:t>same</a:t>
            </a:r>
            <a:r>
              <a:t> 'customerId’, 'accountNumber', 'transactionAmount','transactionType', 'merchantName’, </a:t>
            </a:r>
            <a:r>
              <a:rPr b="1"/>
              <a:t>but</a:t>
            </a:r>
            <a:r>
              <a:t> the frequency that they are happening is around 1 month. So, they are like subscription fee. (In this example, a customer is being charged $3.07 every month by Play Store.</a:t>
            </a:r>
          </a:p>
          <a:p>
            <a:pPr>
              <a:defRPr sz="1200"/>
            </a:pPr>
          </a:p>
          <a:p>
            <a:pPr>
              <a:defRPr i="1" sz="1200"/>
            </a:pPr>
            <a:r>
              <a:t>So, to identify multi-swipe transactions, we apply another filter on the table above using time_difference less than 3 minutes</a:t>
            </a:r>
            <a:r>
              <a:rPr sz="1800"/>
              <a:t>. </a:t>
            </a:r>
          </a:p>
        </p:txBody>
      </p:sp>
      <p:pic>
        <p:nvPicPr>
          <p:cNvPr id="196" name="Ink 6" descr="Ink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3450" y="478659"/>
            <a:ext cx="144001" cy="28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ontent Placeholder 2"/>
          <p:cNvSpPr txBox="1"/>
          <p:nvPr>
            <p:ph type="body" sz="quarter" idx="1"/>
          </p:nvPr>
        </p:nvSpPr>
        <p:spPr>
          <a:xfrm>
            <a:off x="514350" y="637378"/>
            <a:ext cx="7886700" cy="1057276"/>
          </a:xfrm>
          <a:prstGeom prst="rect">
            <a:avLst/>
          </a:prstGeom>
        </p:spPr>
        <p:txBody>
          <a:bodyPr/>
          <a:lstStyle/>
          <a:p>
            <a:pPr>
              <a:defRPr b="1" sz="2000"/>
            </a:pPr>
            <a:r>
              <a:t>Duplicate transactions:</a:t>
            </a:r>
          </a:p>
          <a:p>
            <a:pPr marL="0" indent="0">
              <a:buSzTx/>
              <a:buNone/>
              <a:defRPr sz="2000"/>
            </a:pPr>
            <a:r>
              <a:t> An example of multi-swipe transaction</a:t>
            </a:r>
          </a:p>
        </p:txBody>
      </p:sp>
      <p:pic>
        <p:nvPicPr>
          <p:cNvPr id="20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8108" y="1869054"/>
            <a:ext cx="8175003" cy="1057276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extBox 5"/>
          <p:cNvSpPr txBox="1"/>
          <p:nvPr/>
        </p:nvSpPr>
        <p:spPr>
          <a:xfrm>
            <a:off x="520503" y="3108357"/>
            <a:ext cx="8175002" cy="3454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The period time between two transactions is about 16 seconds.</a:t>
            </a:r>
          </a:p>
        </p:txBody>
      </p:sp>
      <p:sp>
        <p:nvSpPr>
          <p:cNvPr id="203" name="TextBox 6"/>
          <p:cNvSpPr txBox="1"/>
          <p:nvPr/>
        </p:nvSpPr>
        <p:spPr>
          <a:xfrm>
            <a:off x="634803" y="4207416"/>
            <a:ext cx="8060702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/>
            </a:pPr>
            <a:r>
              <a:t>Some statistics:</a:t>
            </a:r>
          </a:p>
          <a:p>
            <a:pPr>
              <a:defRPr i="1" sz="1400"/>
            </a:pPr>
            <a:r>
              <a:t>total number of multi swipe transaction is 6178 and total dollar amount is $886,953.58 (~ 900k) </a:t>
            </a:r>
          </a:p>
          <a:p>
            <a:pPr/>
            <a:br/>
          </a:p>
        </p:txBody>
      </p:sp>
      <p:pic>
        <p:nvPicPr>
          <p:cNvPr id="204" name="Ink 7" descr="Ink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7169" y="660100"/>
            <a:ext cx="144001" cy="28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/>
          <p:nvPr>
            <p:ph type="title"/>
          </p:nvPr>
        </p:nvSpPr>
        <p:spPr>
          <a:xfrm>
            <a:off x="628650" y="365125"/>
            <a:ext cx="7886700" cy="879969"/>
          </a:xfrm>
          <a:prstGeom prst="rect">
            <a:avLst/>
          </a:prstGeom>
        </p:spPr>
        <p:txBody>
          <a:bodyPr/>
          <a:lstStyle/>
          <a:p>
            <a:pPr/>
            <a:r>
              <a:t>Model</a:t>
            </a:r>
          </a:p>
        </p:txBody>
      </p:sp>
      <p:sp>
        <p:nvSpPr>
          <p:cNvPr id="209" name="Content Placeholder 2"/>
          <p:cNvSpPr txBox="1"/>
          <p:nvPr>
            <p:ph type="body" sz="quarter" idx="1"/>
          </p:nvPr>
        </p:nvSpPr>
        <p:spPr>
          <a:xfrm>
            <a:off x="514350" y="1319889"/>
            <a:ext cx="7886700" cy="11312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1800"/>
            </a:pPr>
            <a:r>
              <a:t>In this problem (</a:t>
            </a:r>
            <a:r>
              <a:rPr b="1" i="1"/>
              <a:t>Fraud Detection</a:t>
            </a:r>
            <a:r>
              <a:t>), we are dealing with a </a:t>
            </a:r>
            <a:r>
              <a:rPr b="1" i="1"/>
              <a:t>classification</a:t>
            </a:r>
            <a:r>
              <a:t> problem. We can look into some </a:t>
            </a:r>
            <a:r>
              <a:rPr b="1" i="1"/>
              <a:t>supervised classification algorithms </a:t>
            </a:r>
            <a:r>
              <a:t>such as </a:t>
            </a:r>
            <a:r>
              <a:rPr b="1" i="1"/>
              <a:t>Logistic Regression</a:t>
            </a:r>
            <a:r>
              <a:t>, </a:t>
            </a:r>
            <a:r>
              <a:rPr b="1" i="1"/>
              <a:t>KNN</a:t>
            </a:r>
            <a:r>
              <a:t>, </a:t>
            </a:r>
            <a:r>
              <a:rPr b="1" i="1"/>
              <a:t>Random Forest  and VotingClassifier </a:t>
            </a:r>
            <a:r>
              <a:t>to solve this problem.</a:t>
            </a:r>
          </a:p>
        </p:txBody>
      </p:sp>
      <p:sp>
        <p:nvSpPr>
          <p:cNvPr id="210" name="Magnetic Disk 3"/>
          <p:cNvSpPr/>
          <p:nvPr/>
        </p:nvSpPr>
        <p:spPr>
          <a:xfrm>
            <a:off x="937935" y="3627551"/>
            <a:ext cx="1284791" cy="1006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3600"/>
                </a:moveTo>
                <a:cubicBezTo>
                  <a:pt x="21600" y="5588"/>
                  <a:pt x="16765" y="7200"/>
                  <a:pt x="10800" y="7200"/>
                </a:cubicBezTo>
                <a:cubicBezTo>
                  <a:pt x="4835" y="7200"/>
                  <a:pt x="0" y="5588"/>
                  <a:pt x="0" y="3600"/>
                </a:cubicBezTo>
                <a:moveTo>
                  <a:pt x="0" y="3600"/>
                </a:moveTo>
                <a:cubicBezTo>
                  <a:pt x="0" y="1612"/>
                  <a:pt x="4835" y="0"/>
                  <a:pt x="10800" y="0"/>
                </a:cubicBezTo>
                <a:cubicBezTo>
                  <a:pt x="16765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16765" y="21600"/>
                  <a:pt x="10800" y="21600"/>
                </a:cubicBezTo>
                <a:cubicBezTo>
                  <a:pt x="4835" y="21600"/>
                  <a:pt x="0" y="19988"/>
                  <a:pt x="0" y="18000"/>
                </a:cubicBezTo>
                <a:close/>
              </a:path>
            </a:pathLst>
          </a:cu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11" name="Magnetic Disk 4"/>
          <p:cNvSpPr/>
          <p:nvPr/>
        </p:nvSpPr>
        <p:spPr>
          <a:xfrm>
            <a:off x="2929059" y="2676032"/>
            <a:ext cx="1284791" cy="1006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3600"/>
                </a:moveTo>
                <a:cubicBezTo>
                  <a:pt x="21600" y="5588"/>
                  <a:pt x="16765" y="7200"/>
                  <a:pt x="10800" y="7200"/>
                </a:cubicBezTo>
                <a:cubicBezTo>
                  <a:pt x="4835" y="7200"/>
                  <a:pt x="0" y="5588"/>
                  <a:pt x="0" y="3600"/>
                </a:cubicBezTo>
                <a:moveTo>
                  <a:pt x="0" y="3600"/>
                </a:moveTo>
                <a:cubicBezTo>
                  <a:pt x="0" y="1612"/>
                  <a:pt x="4835" y="0"/>
                  <a:pt x="10800" y="0"/>
                </a:cubicBezTo>
                <a:cubicBezTo>
                  <a:pt x="16765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16765" y="21600"/>
                  <a:pt x="10800" y="21600"/>
                </a:cubicBezTo>
                <a:cubicBezTo>
                  <a:pt x="4835" y="21600"/>
                  <a:pt x="0" y="19988"/>
                  <a:pt x="0" y="18000"/>
                </a:cubicBezTo>
                <a:close/>
              </a:path>
            </a:pathLst>
          </a:cu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12" name="Magnetic Disk 5"/>
          <p:cNvSpPr/>
          <p:nvPr/>
        </p:nvSpPr>
        <p:spPr>
          <a:xfrm>
            <a:off x="2929058" y="4530120"/>
            <a:ext cx="1284791" cy="1006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3600"/>
                </a:moveTo>
                <a:cubicBezTo>
                  <a:pt x="21600" y="5588"/>
                  <a:pt x="16765" y="7200"/>
                  <a:pt x="10800" y="7200"/>
                </a:cubicBezTo>
                <a:cubicBezTo>
                  <a:pt x="4835" y="7200"/>
                  <a:pt x="0" y="5588"/>
                  <a:pt x="0" y="3600"/>
                </a:cubicBezTo>
                <a:moveTo>
                  <a:pt x="0" y="3600"/>
                </a:moveTo>
                <a:cubicBezTo>
                  <a:pt x="0" y="1612"/>
                  <a:pt x="4835" y="0"/>
                  <a:pt x="10800" y="0"/>
                </a:cubicBezTo>
                <a:cubicBezTo>
                  <a:pt x="16765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16765" y="21600"/>
                  <a:pt x="10800" y="21600"/>
                </a:cubicBezTo>
                <a:cubicBezTo>
                  <a:pt x="4835" y="21600"/>
                  <a:pt x="0" y="19988"/>
                  <a:pt x="0" y="18000"/>
                </a:cubicBezTo>
                <a:close/>
              </a:path>
            </a:pathLst>
          </a:cu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13" name="Rectangle 6"/>
          <p:cNvSpPr/>
          <p:nvPr/>
        </p:nvSpPr>
        <p:spPr>
          <a:xfrm>
            <a:off x="5634256" y="2797655"/>
            <a:ext cx="2005315" cy="781292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14" name="Rectangle 7"/>
          <p:cNvSpPr/>
          <p:nvPr/>
        </p:nvSpPr>
        <p:spPr>
          <a:xfrm>
            <a:off x="5634256" y="4658891"/>
            <a:ext cx="2005315" cy="781292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15" name="TextBox 8"/>
          <p:cNvSpPr txBox="1"/>
          <p:nvPr/>
        </p:nvSpPr>
        <p:spPr>
          <a:xfrm>
            <a:off x="1240688" y="4059421"/>
            <a:ext cx="6503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900"/>
            </a:pPr>
            <a:r>
              <a:t>Data </a:t>
            </a:r>
          </a:p>
          <a:p>
            <a:pPr>
              <a:defRPr b="1" sz="900"/>
            </a:pPr>
            <a:r>
              <a:t>Full Sample</a:t>
            </a:r>
          </a:p>
        </p:txBody>
      </p:sp>
      <p:sp>
        <p:nvSpPr>
          <p:cNvPr id="216" name="TextBox 9"/>
          <p:cNvSpPr txBox="1"/>
          <p:nvPr/>
        </p:nvSpPr>
        <p:spPr>
          <a:xfrm>
            <a:off x="3224816" y="3104089"/>
            <a:ext cx="7564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900"/>
            </a:pPr>
            <a:r>
              <a:t>Training Data</a:t>
            </a:r>
          </a:p>
          <a:p>
            <a:pPr algn="ctr">
              <a:defRPr b="1" sz="900"/>
            </a:pPr>
            <a:r>
              <a:t>70%</a:t>
            </a:r>
          </a:p>
        </p:txBody>
      </p:sp>
      <p:sp>
        <p:nvSpPr>
          <p:cNvPr id="217" name="TextBox 10"/>
          <p:cNvSpPr txBox="1"/>
          <p:nvPr/>
        </p:nvSpPr>
        <p:spPr>
          <a:xfrm>
            <a:off x="3319862" y="4955432"/>
            <a:ext cx="56636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900"/>
            </a:pPr>
            <a:r>
              <a:t>Test Data</a:t>
            </a:r>
          </a:p>
          <a:p>
            <a:pPr algn="ctr">
              <a:defRPr b="1" sz="900"/>
            </a:pPr>
            <a:r>
              <a:t>30%</a:t>
            </a:r>
          </a:p>
        </p:txBody>
      </p:sp>
      <p:sp>
        <p:nvSpPr>
          <p:cNvPr id="218" name="TextBox 11"/>
          <p:cNvSpPr txBox="1"/>
          <p:nvPr/>
        </p:nvSpPr>
        <p:spPr>
          <a:xfrm>
            <a:off x="6135932" y="2937153"/>
            <a:ext cx="10019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900"/>
            </a:pPr>
            <a:r>
              <a:t>Machine Learning </a:t>
            </a:r>
          </a:p>
          <a:p>
            <a:pPr algn="ctr">
              <a:defRPr b="1" sz="900"/>
            </a:pPr>
            <a:r>
              <a:t>Algorithm</a:t>
            </a:r>
          </a:p>
        </p:txBody>
      </p:sp>
      <p:sp>
        <p:nvSpPr>
          <p:cNvPr id="219" name="TextBox 12"/>
          <p:cNvSpPr txBox="1"/>
          <p:nvPr/>
        </p:nvSpPr>
        <p:spPr>
          <a:xfrm>
            <a:off x="6135932" y="4747685"/>
            <a:ext cx="1001965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900"/>
            </a:pPr>
            <a:r>
              <a:t>Finalized </a:t>
            </a:r>
          </a:p>
          <a:p>
            <a:pPr algn="ctr">
              <a:defRPr b="1" sz="900"/>
            </a:pPr>
            <a:r>
              <a:t>Machine Learning </a:t>
            </a:r>
          </a:p>
          <a:p>
            <a:pPr algn="ctr">
              <a:defRPr b="1" sz="900"/>
            </a:pPr>
            <a:r>
              <a:t>Algorithm</a:t>
            </a:r>
          </a:p>
        </p:txBody>
      </p:sp>
      <p:sp>
        <p:nvSpPr>
          <p:cNvPr id="220" name="Straight Arrow Connector 13"/>
          <p:cNvSpPr/>
          <p:nvPr/>
        </p:nvSpPr>
        <p:spPr>
          <a:xfrm flipV="1">
            <a:off x="2222728" y="3179530"/>
            <a:ext cx="706334" cy="863010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Straight Arrow Connector 14"/>
          <p:cNvSpPr/>
          <p:nvPr/>
        </p:nvSpPr>
        <p:spPr>
          <a:xfrm>
            <a:off x="2222724" y="4042540"/>
            <a:ext cx="706333" cy="991080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cxnSp>
        <p:nvCxnSpPr>
          <p:cNvPr id="222" name="Straight Arrow Connector 15"/>
          <p:cNvCxnSpPr>
            <a:stCxn id="211" idx="0"/>
            <a:endCxn id="213" idx="0"/>
          </p:cNvCxnSpPr>
          <p:nvPr/>
        </p:nvCxnSpPr>
        <p:spPr>
          <a:xfrm>
            <a:off x="3571454" y="3179530"/>
            <a:ext cx="3065460" cy="8772"/>
          </a:xfrm>
          <a:prstGeom prst="straightConnector1">
            <a:avLst/>
          </a:prstGeom>
          <a:ln w="6350">
            <a:solidFill>
              <a:schemeClr val="accent1"/>
            </a:solidFill>
            <a:miter/>
            <a:tailEnd type="triangle"/>
          </a:ln>
        </p:spPr>
      </p:cxnSp>
      <p:cxnSp>
        <p:nvCxnSpPr>
          <p:cNvPr id="223" name="Straight Arrow Connector 16"/>
          <p:cNvCxnSpPr>
            <a:stCxn id="214" idx="0"/>
            <a:endCxn id="212" idx="0"/>
          </p:cNvCxnSpPr>
          <p:nvPr/>
        </p:nvCxnSpPr>
        <p:spPr>
          <a:xfrm flipH="1" flipV="1">
            <a:off x="3571453" y="5033618"/>
            <a:ext cx="3065461" cy="15920"/>
          </a:xfrm>
          <a:prstGeom prst="straightConnector1">
            <a:avLst/>
          </a:prstGeom>
          <a:ln w="6350">
            <a:solidFill>
              <a:schemeClr val="accent1"/>
            </a:solidFill>
            <a:miter/>
            <a:tailEnd type="triangle"/>
          </a:ln>
        </p:spPr>
      </p:cxnSp>
      <p:sp>
        <p:nvSpPr>
          <p:cNvPr id="224" name="TextBox 17"/>
          <p:cNvSpPr txBox="1"/>
          <p:nvPr/>
        </p:nvSpPr>
        <p:spPr>
          <a:xfrm>
            <a:off x="4249916" y="2833278"/>
            <a:ext cx="111117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Used for training model</a:t>
            </a:r>
          </a:p>
        </p:txBody>
      </p:sp>
      <p:sp>
        <p:nvSpPr>
          <p:cNvPr id="225" name="TextBox 18"/>
          <p:cNvSpPr txBox="1"/>
          <p:nvPr/>
        </p:nvSpPr>
        <p:spPr>
          <a:xfrm>
            <a:off x="4189150" y="4626038"/>
            <a:ext cx="1445108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Using for testing model performance</a:t>
            </a:r>
          </a:p>
        </p:txBody>
      </p:sp>
      <p:cxnSp>
        <p:nvCxnSpPr>
          <p:cNvPr id="226" name="Straight Arrow Connector 19"/>
          <p:cNvCxnSpPr>
            <a:stCxn id="213" idx="0"/>
            <a:endCxn id="214" idx="0"/>
          </p:cNvCxnSpPr>
          <p:nvPr/>
        </p:nvCxnSpPr>
        <p:spPr>
          <a:xfrm>
            <a:off x="6636913" y="3188301"/>
            <a:ext cx="1" cy="1861237"/>
          </a:xfrm>
          <a:prstGeom prst="straightConnector1">
            <a:avLst/>
          </a:prstGeom>
          <a:ln w="6350">
            <a:solidFill>
              <a:schemeClr val="accent1"/>
            </a:solidFill>
            <a:miter/>
            <a:tailEnd type="triangle"/>
          </a:ln>
        </p:spPr>
      </p:cxnSp>
      <p:pic>
        <p:nvPicPr>
          <p:cNvPr id="227" name="Ink 20" descr="Ink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409" y="760540"/>
            <a:ext cx="144002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nk 21" descr="Ink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770" y="850900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nk 22" descr="Ink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770" y="931540"/>
            <a:ext cx="144001" cy="28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/>
          <p:nvPr>
            <p:ph type="title"/>
          </p:nvPr>
        </p:nvSpPr>
        <p:spPr>
          <a:xfrm>
            <a:off x="865709" y="365126"/>
            <a:ext cx="7207775" cy="1006476"/>
          </a:xfrm>
          <a:prstGeom prst="rect">
            <a:avLst/>
          </a:prstGeom>
        </p:spPr>
        <p:txBody>
          <a:bodyPr/>
          <a:lstStyle/>
          <a:p>
            <a:pPr/>
            <a:r>
              <a:t>Data Preparation for Model Development</a:t>
            </a:r>
          </a:p>
        </p:txBody>
      </p:sp>
      <p:sp>
        <p:nvSpPr>
          <p:cNvPr id="232" name="Content Placeholder 4"/>
          <p:cNvSpPr txBox="1"/>
          <p:nvPr>
            <p:ph type="body" sz="half" idx="1"/>
          </p:nvPr>
        </p:nvSpPr>
        <p:spPr>
          <a:xfrm>
            <a:off x="628649" y="1825625"/>
            <a:ext cx="8231517" cy="219304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TextBox 5"/>
          <p:cNvSpPr txBox="1"/>
          <p:nvPr/>
        </p:nvSpPr>
        <p:spPr>
          <a:xfrm>
            <a:off x="628650" y="1524577"/>
            <a:ext cx="8004831" cy="23368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</a:pPr>
            <a:r>
              <a:t>Categorial features(10)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t>Label encoder  is used to convert numeric value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</a:pPr>
            <a:r>
              <a:t>Datetime features(4)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t>Divide into several features(year, month, day, hours, min, sec) 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t>After converting all features to numeric we have target values are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t>Not Fraud: 622954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t>Fraud: 10892</a:t>
            </a:r>
          </a:p>
        </p:txBody>
      </p:sp>
      <p:pic>
        <p:nvPicPr>
          <p:cNvPr id="23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2195" y="3963822"/>
            <a:ext cx="3254039" cy="2122739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extBox 8"/>
          <p:cNvSpPr txBox="1"/>
          <p:nvPr/>
        </p:nvSpPr>
        <p:spPr>
          <a:xfrm>
            <a:off x="946090" y="6086559"/>
            <a:ext cx="7047012" cy="6629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So, our data is imbalance. If we feed this data in our model, we will get incorrect result.</a:t>
            </a:r>
          </a:p>
        </p:txBody>
      </p:sp>
      <p:pic>
        <p:nvPicPr>
          <p:cNvPr id="236" name="Ink 3" descr="Ink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9530" y="570820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nk 7" descr="Ink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9530" y="657940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nk 9" descr="Ink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9530" y="754779"/>
            <a:ext cx="144001" cy="28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nk 10" descr="Ink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010" y="833980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nk 14" descr="Ink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249" y="896980"/>
            <a:ext cx="144001" cy="28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ontent Placeholder 4"/>
          <p:cNvSpPr txBox="1"/>
          <p:nvPr>
            <p:ph type="body" sz="half" idx="1"/>
          </p:nvPr>
        </p:nvSpPr>
        <p:spPr>
          <a:xfrm>
            <a:off x="628649" y="1825625"/>
            <a:ext cx="8231517" cy="219304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TextBox 5"/>
          <p:cNvSpPr txBox="1"/>
          <p:nvPr/>
        </p:nvSpPr>
        <p:spPr>
          <a:xfrm>
            <a:off x="628649" y="710880"/>
            <a:ext cx="7955623" cy="36601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600"/>
            </a:pPr>
            <a:r>
              <a:t>We did an experiment with our imbalanced data.</a:t>
            </a:r>
          </a:p>
          <a:p>
            <a:pPr lvl="1" marL="7429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600"/>
            </a:pPr>
            <a:r>
              <a:t>We feed imbalanced data with all features to  XGBClassifier and we got accuracy score </a:t>
            </a:r>
            <a:r>
              <a:rPr b="1"/>
              <a:t>98.25%</a:t>
            </a:r>
            <a:endParaRPr b="1"/>
          </a:p>
          <a:p>
            <a:pPr lvl="1" marL="7429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600"/>
            </a:pPr>
            <a:r>
              <a:t>We feed same classifier with just only one feature and we got accuracy score </a:t>
            </a:r>
            <a:r>
              <a:rPr b="1"/>
              <a:t>98.25%</a:t>
            </a:r>
            <a:endParaRPr b="1"/>
          </a:p>
          <a:p>
            <a:pPr lvl="1">
              <a:lnSpc>
                <a:spcPct val="90000"/>
              </a:lnSpc>
              <a:spcBef>
                <a:spcPts val="1000"/>
              </a:spcBef>
              <a:defRPr sz="1600"/>
            </a:pPr>
            <a:r>
              <a:t>Which is totally misleading accuracy score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600"/>
            </a:pPr>
            <a:r>
              <a:t>So we resampled our data to make it balanced by</a:t>
            </a:r>
          </a:p>
          <a:p>
            <a:pPr lvl="1" marL="7429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600"/>
            </a:pPr>
            <a:r>
              <a:t>Undersample 'Not Fraud' class  by 70%</a:t>
            </a:r>
          </a:p>
          <a:p>
            <a:pPr lvl="1" marL="7429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600"/>
            </a:pPr>
            <a:r>
              <a:t>Then  oversample 'Fraud' class to Large class ('Not Fraud')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600"/>
            </a:pPr>
            <a:r>
              <a:t>Now our balance dataset contains same number of target class and our data is balanced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600"/>
            </a:pPr>
            <a:r>
              <a:t>Lastly scaled dataset by StandardScaler</a:t>
            </a:r>
          </a:p>
        </p:txBody>
      </p:sp>
      <p:pic>
        <p:nvPicPr>
          <p:cNvPr id="24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2264" y="4336724"/>
            <a:ext cx="3568391" cy="2345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Ink 8" descr="Ink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3050" y="714460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Ink 9" descr="Ink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3050" y="770260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nk 11" descr="Ink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3050" y="849820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nk 18" descr="Ink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3050" y="905620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Ink 19" descr="Ink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129" y="1024420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Ink 20" descr="Ink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010" y="1067259"/>
            <a:ext cx="144001" cy="28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"/>
          <p:cNvSpPr txBox="1"/>
          <p:nvPr>
            <p:ph type="title"/>
          </p:nvPr>
        </p:nvSpPr>
        <p:spPr>
          <a:xfrm>
            <a:off x="628650" y="468350"/>
            <a:ext cx="7886700" cy="724832"/>
          </a:xfrm>
          <a:prstGeom prst="rect">
            <a:avLst/>
          </a:prstGeom>
        </p:spPr>
        <p:txBody>
          <a:bodyPr/>
          <a:lstStyle/>
          <a:p>
            <a:pPr/>
            <a:r>
              <a:t>Feature Selection</a:t>
            </a:r>
          </a:p>
        </p:txBody>
      </p:sp>
      <p:sp>
        <p:nvSpPr>
          <p:cNvPr id="253" name="Content Placeholder 4"/>
          <p:cNvSpPr txBox="1"/>
          <p:nvPr>
            <p:ph type="body" sz="half" idx="1"/>
          </p:nvPr>
        </p:nvSpPr>
        <p:spPr>
          <a:xfrm>
            <a:off x="628649" y="1825625"/>
            <a:ext cx="8231517" cy="219304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TextBox 5"/>
          <p:cNvSpPr txBox="1"/>
          <p:nvPr/>
        </p:nvSpPr>
        <p:spPr>
          <a:xfrm>
            <a:off x="628650" y="1293541"/>
            <a:ext cx="8004831" cy="139192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</a:pPr>
            <a:r>
              <a:t>We used RandomForestClassifier to find the most important features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</a:pPr>
            <a:r>
              <a:t>Feed the model with 6 different sets of important features [5, 10, 15, 20, 25, 30]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</a:pPr>
            <a:r>
              <a:t>Accuracy, precision and recall for each 6 sets are almost the same. but the set with 20 most important features has highest accuracy</a:t>
            </a:r>
          </a:p>
        </p:txBody>
      </p:sp>
      <p:pic>
        <p:nvPicPr>
          <p:cNvPr id="25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181" y="2922147"/>
            <a:ext cx="4569446" cy="2965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9133" y="3579078"/>
            <a:ext cx="3255284" cy="258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nk 14" descr="Ink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6169" y="607179"/>
            <a:ext cx="144001" cy="28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nk 15" descr="Ink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6169" y="655420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nk 16" descr="Ink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6169" y="697899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nk 17" descr="Ink 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4730" y="756939"/>
            <a:ext cx="144001" cy="28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ontent Placeholder 2"/>
          <p:cNvSpPr txBox="1"/>
          <p:nvPr>
            <p:ph type="body" idx="1"/>
          </p:nvPr>
        </p:nvSpPr>
        <p:spPr>
          <a:xfrm>
            <a:off x="628650" y="345989"/>
            <a:ext cx="7886700" cy="583097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/>
            </a:pPr>
            <a:r>
              <a:t>  20 Feature Importance :  </a:t>
            </a:r>
          </a:p>
          <a:p>
            <a:pPr/>
          </a:p>
          <a:p>
            <a:pPr lvl="1" marL="514350" indent="-171450">
              <a:spcBef>
                <a:spcPts val="300"/>
              </a:spcBef>
              <a:defRPr sz="1400"/>
            </a:pPr>
            <a:r>
              <a:t>transactionAmount (0.461284)</a:t>
            </a:r>
          </a:p>
          <a:p>
            <a:pPr lvl="1" marL="514350" indent="-171450">
              <a:spcBef>
                <a:spcPts val="300"/>
              </a:spcBef>
              <a:defRPr sz="1400"/>
            </a:pPr>
            <a:r>
              <a:t>posEntryMode (0.238895)</a:t>
            </a:r>
          </a:p>
          <a:p>
            <a:pPr lvl="1" marL="514350" indent="-171450">
              <a:spcBef>
                <a:spcPts val="300"/>
              </a:spcBef>
              <a:defRPr sz="1400"/>
            </a:pPr>
            <a:r>
              <a:t>merchantName (0.052225)</a:t>
            </a:r>
          </a:p>
          <a:p>
            <a:pPr lvl="1" marL="514350" indent="-171450">
              <a:spcBef>
                <a:spcPts val="300"/>
              </a:spcBef>
              <a:defRPr sz="1400"/>
            </a:pPr>
            <a:r>
              <a:t>merchantCategoryCode (0.042508)</a:t>
            </a:r>
          </a:p>
          <a:p>
            <a:pPr lvl="1" marL="514350" indent="-171450">
              <a:spcBef>
                <a:spcPts val="300"/>
              </a:spcBef>
              <a:defRPr sz="1400"/>
            </a:pPr>
            <a:r>
              <a:t>accountNumber (0.024675)</a:t>
            </a:r>
          </a:p>
          <a:p>
            <a:pPr lvl="1" marL="514350" indent="-171450">
              <a:spcBef>
                <a:spcPts val="300"/>
              </a:spcBef>
              <a:defRPr sz="1400"/>
            </a:pPr>
            <a:r>
              <a:t>customerId (0.022490)</a:t>
            </a:r>
          </a:p>
          <a:p>
            <a:pPr lvl="1" marL="514350" indent="-171450">
              <a:spcBef>
                <a:spcPts val="300"/>
              </a:spcBef>
              <a:defRPr sz="1400"/>
            </a:pPr>
            <a:r>
              <a:t>transactionType (0.021297)</a:t>
            </a:r>
          </a:p>
          <a:p>
            <a:pPr lvl="1" marL="514350" indent="-171450">
              <a:spcBef>
                <a:spcPts val="300"/>
              </a:spcBef>
              <a:defRPr sz="1400"/>
            </a:pPr>
            <a:r>
              <a:t>enteredCVV (0.018811)</a:t>
            </a:r>
          </a:p>
          <a:p>
            <a:pPr lvl="1" marL="514350" indent="-171450">
              <a:spcBef>
                <a:spcPts val="300"/>
              </a:spcBef>
              <a:defRPr sz="1400"/>
            </a:pPr>
            <a:r>
              <a:t>cardCVV (0.017843)</a:t>
            </a:r>
          </a:p>
          <a:p>
            <a:pPr lvl="1" marL="514350" indent="-171450">
              <a:spcBef>
                <a:spcPts val="300"/>
              </a:spcBef>
              <a:defRPr sz="1400"/>
            </a:pPr>
            <a:r>
              <a:t>cardPresent (0.016107)</a:t>
            </a:r>
          </a:p>
          <a:p>
            <a:pPr lvl="1" marL="514350" indent="-171450">
              <a:spcBef>
                <a:spcPts val="300"/>
              </a:spcBef>
              <a:defRPr sz="1400"/>
            </a:pPr>
            <a:r>
              <a:t>currentBalance (0.012183)</a:t>
            </a:r>
          </a:p>
          <a:p>
            <a:pPr lvl="1" marL="514350" indent="-171450">
              <a:spcBef>
                <a:spcPts val="300"/>
              </a:spcBef>
              <a:defRPr sz="1400"/>
            </a:pPr>
            <a:r>
              <a:t>accountOpenDate_day (0.011294)</a:t>
            </a:r>
          </a:p>
          <a:p>
            <a:pPr lvl="1" marL="514350" indent="-171450">
              <a:spcBef>
                <a:spcPts val="300"/>
              </a:spcBef>
              <a:defRPr sz="1400"/>
            </a:pPr>
            <a:r>
              <a:t>cardLast4Digits (0.010590)</a:t>
            </a:r>
          </a:p>
          <a:p>
            <a:pPr lvl="1" marL="514350" indent="-171450">
              <a:spcBef>
                <a:spcPts val="300"/>
              </a:spcBef>
              <a:defRPr sz="1400"/>
            </a:pPr>
            <a:r>
              <a:t>dateOfLastAddressChange_year (0.007816)</a:t>
            </a:r>
          </a:p>
          <a:p>
            <a:pPr lvl="1" marL="514350" indent="-171450">
              <a:spcBef>
                <a:spcPts val="300"/>
              </a:spcBef>
              <a:defRPr sz="1400"/>
            </a:pPr>
            <a:r>
              <a:t>dateOfLastAddressChange_day (0.007122)</a:t>
            </a:r>
          </a:p>
          <a:p>
            <a:pPr lvl="1" marL="514350" indent="-171450">
              <a:spcBef>
                <a:spcPts val="300"/>
              </a:spcBef>
              <a:defRPr sz="1400"/>
            </a:pPr>
            <a:r>
              <a:t>creditLimit (0.006090)</a:t>
            </a:r>
          </a:p>
          <a:p>
            <a:pPr lvl="1" marL="514350" indent="-171450">
              <a:spcBef>
                <a:spcPts val="300"/>
              </a:spcBef>
              <a:defRPr sz="1400"/>
            </a:pPr>
            <a:r>
              <a:t>accountOpenDate_month (0.005907)</a:t>
            </a:r>
          </a:p>
          <a:p>
            <a:pPr lvl="1" marL="514350" indent="-171450">
              <a:spcBef>
                <a:spcPts val="300"/>
              </a:spcBef>
              <a:defRPr sz="1400"/>
            </a:pPr>
            <a:r>
              <a:t>posConditionCode (0.005774)</a:t>
            </a:r>
          </a:p>
          <a:p>
            <a:pPr lvl="1" marL="514350" indent="-171450">
              <a:spcBef>
                <a:spcPts val="300"/>
              </a:spcBef>
              <a:defRPr sz="1400"/>
            </a:pPr>
            <a:r>
              <a:t>accountOpenDate_year (0.003972)</a:t>
            </a:r>
          </a:p>
          <a:p>
            <a:pPr lvl="1" marL="514350" indent="-171450">
              <a:spcBef>
                <a:spcPts val="300"/>
              </a:spcBef>
              <a:defRPr sz="1400"/>
            </a:pPr>
            <a:r>
              <a:t>availableMoney (0.003922)</a:t>
            </a:r>
          </a:p>
        </p:txBody>
      </p:sp>
      <p:pic>
        <p:nvPicPr>
          <p:cNvPr id="263" name="Ink 4" descr="Ink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237" y="331403"/>
            <a:ext cx="144001" cy="28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nk 5" descr="Ink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517" y="374603"/>
            <a:ext cx="144001" cy="28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nk 6" descr="Ink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517" y="409883"/>
            <a:ext cx="144001" cy="28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Ink 8" descr="Ink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517" y="454163"/>
            <a:ext cx="144001" cy="28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Ink 15" descr="Ink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517" y="462804"/>
            <a:ext cx="144001" cy="28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0" name="Rectangle 13"/>
          <p:cNvSpPr/>
          <p:nvPr/>
        </p:nvSpPr>
        <p:spPr>
          <a:xfrm>
            <a:off x="307179" y="633618"/>
            <a:ext cx="5139348" cy="5495926"/>
          </a:xfrm>
          <a:prstGeom prst="rect">
            <a:avLst/>
          </a:prstGeom>
          <a:solidFill>
            <a:srgbClr val="FFFFFF"/>
          </a:solidFill>
          <a:ln>
            <a:solidFill>
              <a:srgbClr val="DEDEDE"/>
            </a:solidFill>
            <a:miter/>
          </a:ln>
          <a:effectLst>
            <a:outerShdw sx="100000" sy="100000" kx="0" ky="0" algn="b" rotWithShape="0" blurRad="50800" dist="38100" dir="2700000">
              <a:srgbClr val="D9D9D9">
                <a:alpha val="5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1" name="Title 1"/>
          <p:cNvSpPr txBox="1"/>
          <p:nvPr>
            <p:ph type="title"/>
          </p:nvPr>
        </p:nvSpPr>
        <p:spPr>
          <a:xfrm>
            <a:off x="628647" y="978407"/>
            <a:ext cx="4505706" cy="1106426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Model</a:t>
            </a:r>
            <a:br/>
            <a:r>
              <a:t>Logistic Regression</a:t>
            </a:r>
          </a:p>
        </p:txBody>
      </p:sp>
      <p:sp>
        <p:nvSpPr>
          <p:cNvPr id="272" name="Rectangle 15"/>
          <p:cNvSpPr/>
          <p:nvPr/>
        </p:nvSpPr>
        <p:spPr>
          <a:xfrm>
            <a:off x="259172" y="1181536"/>
            <a:ext cx="96013" cy="70408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3" name="Rectangle 17"/>
          <p:cNvSpPr/>
          <p:nvPr/>
        </p:nvSpPr>
        <p:spPr>
          <a:xfrm>
            <a:off x="658089" y="2119629"/>
            <a:ext cx="4368548" cy="127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4" name="Content Placeholder 2"/>
          <p:cNvSpPr txBox="1"/>
          <p:nvPr>
            <p:ph type="body" sz="half" idx="1"/>
          </p:nvPr>
        </p:nvSpPr>
        <p:spPr>
          <a:xfrm>
            <a:off x="630932" y="2359151"/>
            <a:ext cx="4231001" cy="326909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>
              <a:defRPr sz="1700"/>
            </a:pPr>
            <a:r>
              <a:t>After tuning hyperparameter for logistic regression using gridsearchcv in Python</a:t>
            </a:r>
          </a:p>
          <a:p>
            <a:pPr marL="0" indent="0">
              <a:buSzTx/>
              <a:buNone/>
              <a:defRPr sz="1700"/>
            </a:pPr>
            <a:r>
              <a:t>param_grids = {'penalty' : ['l1', 'l2'],</a:t>
            </a:r>
          </a:p>
          <a:p>
            <a:pPr marL="0" indent="0">
              <a:buSzTx/>
              <a:buNone/>
              <a:defRPr sz="1700"/>
            </a:pPr>
            <a:r>
              <a:t>                            'C' : [0.01,0.1,1,10],</a:t>
            </a:r>
          </a:p>
          <a:p>
            <a:pPr marL="0" indent="0">
              <a:buSzTx/>
              <a:buNone/>
              <a:defRPr sz="1700"/>
            </a:pPr>
            <a:r>
              <a:t>                             'solver' : ['liblinear'],</a:t>
            </a:r>
          </a:p>
          <a:p>
            <a:pPr marL="0" indent="0">
              <a:buSzTx/>
              <a:buNone/>
              <a:defRPr sz="1700"/>
            </a:pPr>
            <a:r>
              <a:t>                             'fit_intercept':[True,False]}</a:t>
            </a:r>
          </a:p>
          <a:p>
            <a:pPr marL="0" indent="0">
              <a:buSzTx/>
              <a:buNone/>
              <a:defRPr sz="1700"/>
            </a:pPr>
            <a:r>
              <a:t>Best Model parameters are as below:</a:t>
            </a:r>
          </a:p>
          <a:p>
            <a:pPr marL="0" indent="0">
              <a:buSzTx/>
              <a:buNone/>
              <a:defRPr sz="1700"/>
            </a:pPr>
            <a:r>
              <a:t>{'C': 1, 'fit_intercept': True, 'penalty': 'l1', 'solver': 'liblinear’}</a:t>
            </a:r>
          </a:p>
        </p:txBody>
      </p:sp>
      <p:pic>
        <p:nvPicPr>
          <p:cNvPr id="27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1931" y="1256710"/>
            <a:ext cx="4233843" cy="1415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03770" y="3182535"/>
            <a:ext cx="3134760" cy="26517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Model KNN"/>
          <p:cNvSpPr txBox="1"/>
          <p:nvPr>
            <p:ph type="title"/>
          </p:nvPr>
        </p:nvSpPr>
        <p:spPr>
          <a:xfrm>
            <a:off x="657921" y="365127"/>
            <a:ext cx="7857430" cy="942880"/>
          </a:xfrm>
          <a:prstGeom prst="rect">
            <a:avLst/>
          </a:prstGeom>
        </p:spPr>
        <p:txBody>
          <a:bodyPr/>
          <a:lstStyle/>
          <a:p>
            <a:pPr/>
            <a:r>
              <a:t>Model KNN</a:t>
            </a:r>
          </a:p>
        </p:txBody>
      </p:sp>
      <p:sp>
        <p:nvSpPr>
          <p:cNvPr id="279" name="Classification report with scaled features"/>
          <p:cNvSpPr txBox="1"/>
          <p:nvPr/>
        </p:nvSpPr>
        <p:spPr>
          <a:xfrm>
            <a:off x="153081" y="3246171"/>
            <a:ext cx="3860381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/>
            </a:lvl1pPr>
          </a:lstStyle>
          <a:p>
            <a:pPr/>
            <a:r>
              <a:t>Classification report with scaled features</a:t>
            </a:r>
          </a:p>
        </p:txBody>
      </p:sp>
      <p:pic>
        <p:nvPicPr>
          <p:cNvPr id="280" name="Screen Shot 2020-05-11 at 16.56.47.png" descr="Screen Shot 2020-05-11 at 16.56.47.png"/>
          <p:cNvPicPr>
            <a:picLocks noChangeAspect="1"/>
          </p:cNvPicPr>
          <p:nvPr/>
        </p:nvPicPr>
        <p:blipFill>
          <a:blip r:embed="rId2">
            <a:extLst/>
          </a:blip>
          <a:srcRect l="0" t="0" r="9236" b="3"/>
          <a:stretch>
            <a:fillRect/>
          </a:stretch>
        </p:blipFill>
        <p:spPr>
          <a:xfrm>
            <a:off x="4295461" y="4566965"/>
            <a:ext cx="4069160" cy="146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1" y="0"/>
                </a:moveTo>
                <a:cubicBezTo>
                  <a:pt x="578" y="0"/>
                  <a:pt x="0" y="1610"/>
                  <a:pt x="0" y="3598"/>
                </a:cubicBezTo>
                <a:lnTo>
                  <a:pt x="0" y="21600"/>
                </a:lnTo>
                <a:lnTo>
                  <a:pt x="20306" y="21600"/>
                </a:lnTo>
                <a:cubicBezTo>
                  <a:pt x="21020" y="21600"/>
                  <a:pt x="21600" y="19990"/>
                  <a:pt x="21600" y="18002"/>
                </a:cubicBezTo>
                <a:lnTo>
                  <a:pt x="21600" y="0"/>
                </a:lnTo>
                <a:lnTo>
                  <a:pt x="1291" y="0"/>
                </a:lnTo>
                <a:close/>
              </a:path>
            </a:pathLst>
          </a:custGeom>
          <a:ln w="88900" cap="sq">
            <a:solidFill>
              <a:srgbClr val="FFFFFF"/>
            </a:solidFill>
            <a:miter/>
          </a:ln>
          <a:effectLst>
            <a:outerShdw sx="100000" sy="100000" kx="0" ky="0" algn="b" rotWithShape="0" blurRad="254000" dist="0" dir="0">
              <a:srgbClr val="000000">
                <a:alpha val="43000"/>
              </a:srgbClr>
            </a:outerShdw>
          </a:effectLst>
        </p:spPr>
      </p:pic>
      <p:pic>
        <p:nvPicPr>
          <p:cNvPr id="281" name="Screen Shot 2020-05-11 at 16.56.26.png" descr="Screen Shot 2020-05-11 at 16.56.26.png"/>
          <p:cNvPicPr>
            <a:picLocks noChangeAspect="1"/>
          </p:cNvPicPr>
          <p:nvPr/>
        </p:nvPicPr>
        <p:blipFill>
          <a:blip r:embed="rId3">
            <a:extLst/>
          </a:blip>
          <a:srcRect l="3030" t="0" r="6776" b="8"/>
          <a:stretch>
            <a:fillRect/>
          </a:stretch>
        </p:blipFill>
        <p:spPr>
          <a:xfrm>
            <a:off x="247904" y="1672095"/>
            <a:ext cx="4203305" cy="1493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79" y="0"/>
                </a:moveTo>
                <a:cubicBezTo>
                  <a:pt x="572" y="0"/>
                  <a:pt x="0" y="1611"/>
                  <a:pt x="0" y="3599"/>
                </a:cubicBezTo>
                <a:lnTo>
                  <a:pt x="0" y="21600"/>
                </a:lnTo>
                <a:lnTo>
                  <a:pt x="20321" y="21600"/>
                </a:lnTo>
                <a:cubicBezTo>
                  <a:pt x="21028" y="21600"/>
                  <a:pt x="21600" y="19989"/>
                  <a:pt x="21600" y="18001"/>
                </a:cubicBezTo>
                <a:lnTo>
                  <a:pt x="21600" y="0"/>
                </a:lnTo>
                <a:lnTo>
                  <a:pt x="1279" y="0"/>
                </a:lnTo>
                <a:close/>
              </a:path>
            </a:pathLst>
          </a:custGeom>
          <a:ln w="88900" cap="sq">
            <a:solidFill>
              <a:srgbClr val="FFFFFF"/>
            </a:solidFill>
            <a:miter/>
          </a:ln>
          <a:effectLst>
            <a:outerShdw sx="100000" sy="100000" kx="0" ky="0" algn="b" rotWithShape="0" blurRad="254000" dist="0" dir="0">
              <a:srgbClr val="000000">
                <a:alpha val="43000"/>
              </a:srgbClr>
            </a:outerShdw>
          </a:effectLst>
        </p:spPr>
      </p:pic>
      <p:sp>
        <p:nvSpPr>
          <p:cNvPr id="282" name="Classification report with best model by GridSearch"/>
          <p:cNvSpPr txBox="1"/>
          <p:nvPr/>
        </p:nvSpPr>
        <p:spPr>
          <a:xfrm>
            <a:off x="3904850" y="4085926"/>
            <a:ext cx="485037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Classification report with best model by GridSearch</a:t>
            </a:r>
          </a:p>
        </p:txBody>
      </p:sp>
      <p:pic>
        <p:nvPicPr>
          <p:cNvPr id="283" name="Screen Shot 2020-05-11 at 16.56.58.png" descr="Screen Shot 2020-05-11 at 16.56.58.png"/>
          <p:cNvPicPr>
            <a:picLocks noChangeAspect="1"/>
          </p:cNvPicPr>
          <p:nvPr/>
        </p:nvPicPr>
        <p:blipFill>
          <a:blip r:embed="rId4">
            <a:extLst/>
          </a:blip>
          <a:srcRect l="3799" t="17448" r="3799" b="0"/>
          <a:stretch>
            <a:fillRect/>
          </a:stretch>
        </p:blipFill>
        <p:spPr>
          <a:xfrm>
            <a:off x="150576" y="3872977"/>
            <a:ext cx="3644835" cy="2607761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10-fold Cross validation score: 96%…"/>
          <p:cNvSpPr txBox="1"/>
          <p:nvPr/>
        </p:nvSpPr>
        <p:spPr>
          <a:xfrm>
            <a:off x="4897096" y="2179922"/>
            <a:ext cx="3997838" cy="120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10-fold Cross validation score: </a:t>
            </a:r>
            <a:r>
              <a:rPr b="1"/>
              <a:t>96%</a:t>
            </a:r>
            <a:endParaRPr b="1"/>
          </a:p>
          <a:p>
            <a:pPr marL="285750" indent="-285750">
              <a:buSzPct val="100000"/>
              <a:buFont typeface="Arial"/>
              <a:buChar char="•"/>
            </a:pPr>
            <a:r>
              <a:t>Best score: </a:t>
            </a:r>
            <a:r>
              <a:rPr b="1"/>
              <a:t>96.003%</a:t>
            </a:r>
            <a:endParaRPr b="1"/>
          </a:p>
          <a:p>
            <a:pPr marL="285750" indent="-285750">
              <a:buSzPct val="100000"/>
              <a:buFont typeface="Arial"/>
              <a:buChar char="•"/>
            </a:pPr>
            <a:r>
              <a:t>Best parameters: </a:t>
            </a:r>
            <a:r>
              <a:rPr b="1"/>
              <a:t>{'leaf_size': 2, 'n_neighbors': 5}</a:t>
            </a:r>
          </a:p>
        </p:txBody>
      </p:sp>
      <p:pic>
        <p:nvPicPr>
          <p:cNvPr id="285" name="Ink 2" descr="Ink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7050" y="589539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Ink 5" descr="Ink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1650" y="667300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Ink 6" descr="Ink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1650" y="744339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Ink 9" descr="Ink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4170" y="789339"/>
            <a:ext cx="144001" cy="288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itle 1"/>
          <p:cNvSpPr txBox="1"/>
          <p:nvPr>
            <p:ph type="title"/>
          </p:nvPr>
        </p:nvSpPr>
        <p:spPr>
          <a:xfrm>
            <a:off x="560079" y="250828"/>
            <a:ext cx="7840972" cy="1163217"/>
          </a:xfrm>
          <a:prstGeom prst="rect">
            <a:avLst/>
          </a:prstGeom>
        </p:spPr>
        <p:txBody>
          <a:bodyPr/>
          <a:lstStyle/>
          <a:p>
            <a:pPr/>
            <a:r>
              <a:t>Model</a:t>
            </a:r>
            <a:br/>
            <a:r>
              <a:t>DecissionTreeClassifier</a:t>
            </a:r>
          </a:p>
        </p:txBody>
      </p:sp>
      <p:pic>
        <p:nvPicPr>
          <p:cNvPr id="29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rcRect l="0" t="0" r="1" b="4"/>
          <a:stretch>
            <a:fillRect/>
          </a:stretch>
        </p:blipFill>
        <p:spPr>
          <a:xfrm>
            <a:off x="401075" y="1920727"/>
            <a:ext cx="3814366" cy="1456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5" y="0"/>
                </a:moveTo>
                <a:cubicBezTo>
                  <a:pt x="616" y="0"/>
                  <a:pt x="0" y="1613"/>
                  <a:pt x="0" y="3601"/>
                </a:cubicBezTo>
                <a:lnTo>
                  <a:pt x="0" y="21600"/>
                </a:lnTo>
                <a:lnTo>
                  <a:pt x="20225" y="21600"/>
                </a:lnTo>
                <a:cubicBezTo>
                  <a:pt x="20984" y="21600"/>
                  <a:pt x="21600" y="19987"/>
                  <a:pt x="21600" y="17999"/>
                </a:cubicBezTo>
                <a:lnTo>
                  <a:pt x="21600" y="0"/>
                </a:lnTo>
                <a:lnTo>
                  <a:pt x="1375" y="0"/>
                </a:lnTo>
                <a:close/>
              </a:path>
            </a:pathLst>
          </a:custGeom>
          <a:ln w="88900" cap="sq">
            <a:solidFill>
              <a:srgbClr val="FFFFFF"/>
            </a:solidFill>
            <a:miter/>
          </a:ln>
          <a:effectLst>
            <a:outerShdw sx="100000" sy="100000" kx="0" ky="0" algn="b" rotWithShape="0" blurRad="254000" dist="0" dir="0">
              <a:srgbClr val="000000">
                <a:alpha val="43000"/>
              </a:srgbClr>
            </a:outerShdw>
          </a:effectLst>
        </p:spPr>
      </p:pic>
      <p:sp>
        <p:nvSpPr>
          <p:cNvPr id="292" name="TextBox 7"/>
          <p:cNvSpPr txBox="1"/>
          <p:nvPr/>
        </p:nvSpPr>
        <p:spPr>
          <a:xfrm>
            <a:off x="368060" y="3545456"/>
            <a:ext cx="347644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Classification report with scaled features</a:t>
            </a:r>
          </a:p>
        </p:txBody>
      </p:sp>
      <p:sp>
        <p:nvSpPr>
          <p:cNvPr id="293" name="TextBox 9"/>
          <p:cNvSpPr txBox="1"/>
          <p:nvPr/>
        </p:nvSpPr>
        <p:spPr>
          <a:xfrm>
            <a:off x="4715002" y="4414244"/>
            <a:ext cx="4626634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10-fold Cross validation score </a:t>
            </a:r>
            <a:r>
              <a:rPr b="1"/>
              <a:t>67.70%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Best score: </a:t>
            </a:r>
            <a:r>
              <a:rPr b="1"/>
              <a:t>68.72%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Best parameters: </a:t>
            </a:r>
            <a:r>
              <a:rPr b="1"/>
              <a:t>{'criterion': 'gini', 'max_depth': 6, 'max_features': 25, 'splitter': 'best'}</a:t>
            </a:r>
            <a:endParaRPr b="1"/>
          </a:p>
        </p:txBody>
      </p:sp>
      <p:sp>
        <p:nvSpPr>
          <p:cNvPr id="294" name="TextBox 17"/>
          <p:cNvSpPr txBox="1"/>
          <p:nvPr/>
        </p:nvSpPr>
        <p:spPr>
          <a:xfrm>
            <a:off x="4825043" y="3574210"/>
            <a:ext cx="397965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Classification report with best model by GridSearch</a:t>
            </a:r>
          </a:p>
        </p:txBody>
      </p:sp>
      <p:pic>
        <p:nvPicPr>
          <p:cNvPr id="295" name="Picture 21" descr="Picture 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2015" y="4122889"/>
            <a:ext cx="4238445" cy="2695391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TextBox 22"/>
          <p:cNvSpPr txBox="1"/>
          <p:nvPr/>
        </p:nvSpPr>
        <p:spPr>
          <a:xfrm>
            <a:off x="2815249" y="6438226"/>
            <a:ext cx="381442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Confussion matrix with best model By GridSearch</a:t>
            </a:r>
          </a:p>
        </p:txBody>
      </p:sp>
      <p:pic>
        <p:nvPicPr>
          <p:cNvPr id="297" name="Picture 24" descr="Picture 24"/>
          <p:cNvPicPr>
            <a:picLocks noChangeAspect="1"/>
          </p:cNvPicPr>
          <p:nvPr/>
        </p:nvPicPr>
        <p:blipFill>
          <a:blip r:embed="rId4">
            <a:extLst/>
          </a:blip>
          <a:srcRect l="0" t="0" r="0" b="11"/>
          <a:stretch>
            <a:fillRect/>
          </a:stretch>
        </p:blipFill>
        <p:spPr>
          <a:xfrm>
            <a:off x="4825041" y="1838472"/>
            <a:ext cx="3821501" cy="1541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54" y="0"/>
                </a:moveTo>
                <a:cubicBezTo>
                  <a:pt x="651" y="0"/>
                  <a:pt x="0" y="1614"/>
                  <a:pt x="0" y="3603"/>
                </a:cubicBezTo>
                <a:lnTo>
                  <a:pt x="0" y="21600"/>
                </a:lnTo>
                <a:lnTo>
                  <a:pt x="20146" y="21600"/>
                </a:lnTo>
                <a:cubicBezTo>
                  <a:pt x="20949" y="21600"/>
                  <a:pt x="21600" y="19991"/>
                  <a:pt x="21600" y="18003"/>
                </a:cubicBezTo>
                <a:lnTo>
                  <a:pt x="21600" y="0"/>
                </a:lnTo>
                <a:lnTo>
                  <a:pt x="1454" y="0"/>
                </a:lnTo>
                <a:close/>
              </a:path>
            </a:pathLst>
          </a:custGeom>
          <a:ln w="88900" cap="sq">
            <a:solidFill>
              <a:srgbClr val="FFFFFF"/>
            </a:solidFill>
            <a:miter/>
          </a:ln>
          <a:effectLst>
            <a:outerShdw sx="100000" sy="100000" kx="0" ky="0" algn="b" rotWithShape="0" blurRad="254000" dist="0" dir="0">
              <a:srgbClr val="000000">
                <a:alpha val="43000"/>
              </a:srgbClr>
            </a:outerShdw>
          </a:effectLst>
        </p:spPr>
      </p:pic>
      <p:pic>
        <p:nvPicPr>
          <p:cNvPr id="298" name="Ink 3" descr="Ink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1330" y="446260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Ink 5" descr="Ink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6649" y="509260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Ink 6" descr="Ink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7009" y="579819"/>
            <a:ext cx="144002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Ink 8" descr="Ink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1969" y="655060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Ink 10" descr="Ink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8450" y="782500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Ink 11" descr="Ink 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2690" y="432219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Ink 12" descr="Ink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8730" y="435820"/>
            <a:ext cx="144001" cy="28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Rectangle 9"/>
          <p:cNvSpPr/>
          <p:nvPr/>
        </p:nvSpPr>
        <p:spPr>
          <a:xfrm>
            <a:off x="418656" y="-1"/>
            <a:ext cx="8375585" cy="2018808"/>
          </a:xfrm>
          <a:prstGeom prst="rect">
            <a:avLst/>
          </a:prstGeom>
          <a:solidFill>
            <a:srgbClr val="FFFFFF"/>
          </a:solidFill>
          <a:ln>
            <a:solidFill>
              <a:srgbClr val="E1E1E1"/>
            </a:solidFill>
            <a:miter/>
          </a:ln>
          <a:effectLst>
            <a:outerShdw sx="100000" sy="100000" kx="0" ky="0" algn="b" rotWithShape="0" blurRad="50800" dist="38100" dir="2700000">
              <a:srgbClr val="D9D9D9">
                <a:alpha val="5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Rectangle 11"/>
          <p:cNvSpPr/>
          <p:nvPr/>
        </p:nvSpPr>
        <p:spPr>
          <a:xfrm>
            <a:off x="425196" y="0"/>
            <a:ext cx="8366760" cy="2011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Title 1"/>
          <p:cNvSpPr txBox="1"/>
          <p:nvPr>
            <p:ph type="title"/>
          </p:nvPr>
        </p:nvSpPr>
        <p:spPr>
          <a:xfrm>
            <a:off x="836676" y="548639"/>
            <a:ext cx="7626096" cy="1179578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Outline:</a:t>
            </a:r>
          </a:p>
        </p:txBody>
      </p:sp>
      <p:sp>
        <p:nvSpPr>
          <p:cNvPr id="122" name="Rectangle 13"/>
          <p:cNvSpPr/>
          <p:nvPr/>
        </p:nvSpPr>
        <p:spPr>
          <a:xfrm>
            <a:off x="374125" y="758951"/>
            <a:ext cx="96013" cy="70408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Content Placeholder 2"/>
          <p:cNvSpPr txBox="1"/>
          <p:nvPr>
            <p:ph type="body" idx="1"/>
          </p:nvPr>
        </p:nvSpPr>
        <p:spPr>
          <a:xfrm>
            <a:off x="836676" y="2481943"/>
            <a:ext cx="7626096" cy="3695020"/>
          </a:xfrm>
          <a:prstGeom prst="rect">
            <a:avLst/>
          </a:prstGeom>
        </p:spPr>
        <p:txBody>
          <a:bodyPr/>
          <a:lstStyle/>
          <a:p>
            <a:pPr marL="171449" indent="-171449">
              <a:defRPr sz="1900"/>
            </a:pPr>
            <a:r>
              <a:t>Problem statement</a:t>
            </a:r>
          </a:p>
          <a:p>
            <a:pPr marL="171449" indent="-171449">
              <a:defRPr sz="1900"/>
            </a:pPr>
            <a:r>
              <a:t>Data (Exploratory data analysis – EDA)</a:t>
            </a:r>
          </a:p>
          <a:p>
            <a:pPr marL="171449" indent="-171449">
              <a:defRPr sz="1900"/>
            </a:pPr>
            <a:r>
              <a:t>Model development </a:t>
            </a:r>
          </a:p>
          <a:p>
            <a:pPr marL="171449" indent="-171449">
              <a:defRPr sz="1900"/>
            </a:pPr>
            <a:r>
              <a:t>Result discussion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Model KNN"/>
          <p:cNvSpPr txBox="1"/>
          <p:nvPr>
            <p:ph type="title"/>
          </p:nvPr>
        </p:nvSpPr>
        <p:spPr>
          <a:xfrm>
            <a:off x="657921" y="365127"/>
            <a:ext cx="7857430" cy="942880"/>
          </a:xfrm>
          <a:prstGeom prst="rect">
            <a:avLst/>
          </a:prstGeom>
        </p:spPr>
        <p:txBody>
          <a:bodyPr/>
          <a:lstStyle/>
          <a:p>
            <a:pPr/>
            <a:r>
              <a:t>Model AdaBoost Classifier</a:t>
            </a:r>
          </a:p>
        </p:txBody>
      </p:sp>
      <p:sp>
        <p:nvSpPr>
          <p:cNvPr id="307" name="Classification report with scaled features"/>
          <p:cNvSpPr txBox="1"/>
          <p:nvPr/>
        </p:nvSpPr>
        <p:spPr>
          <a:xfrm>
            <a:off x="153081" y="3246171"/>
            <a:ext cx="3593014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/>
            </a:lvl1pPr>
          </a:lstStyle>
          <a:p>
            <a:pPr/>
            <a:r>
              <a:t>Classification report with scaled features</a:t>
            </a:r>
          </a:p>
        </p:txBody>
      </p:sp>
      <p:sp>
        <p:nvSpPr>
          <p:cNvPr id="308" name="10-fold Cross validation score: 96%…"/>
          <p:cNvSpPr txBox="1"/>
          <p:nvPr/>
        </p:nvSpPr>
        <p:spPr>
          <a:xfrm>
            <a:off x="4529466" y="2587660"/>
            <a:ext cx="4572680" cy="319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10-fold Cross validation score : 68.2%</a:t>
            </a:r>
            <a:endParaRPr b="1"/>
          </a:p>
          <a:p>
            <a:pPr>
              <a:buSzPct val="100000"/>
              <a:buFont typeface="Arial"/>
              <a:buChar char="•"/>
            </a:pPr>
            <a:r>
              <a:t>    After tuning hyperparameter for </a:t>
            </a:r>
            <a:r>
              <a:rPr b="1"/>
              <a:t>AdaBoost Classifier </a:t>
            </a:r>
            <a:r>
              <a:t>using gridsearchcv in Python</a:t>
            </a:r>
          </a:p>
          <a:p>
            <a:pPr indent="-28575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t>param_grids = {  'n_estimators': [25,50] }</a:t>
            </a:r>
          </a:p>
          <a:p>
            <a:pPr indent="-28575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t>Best Model parameters are as below:</a:t>
            </a:r>
          </a:p>
          <a:p>
            <a:pPr>
              <a:buSzPct val="100000"/>
              <a:buFont typeface="Arial"/>
              <a:buChar char="•"/>
            </a:pPr>
            <a:r>
              <a:t>     Best parameters: {'n_estimators': 50}</a:t>
            </a:r>
          </a:p>
          <a:p>
            <a:pPr indent="-28575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t>Best score: 0.6884610140839726</a:t>
            </a:r>
            <a:br/>
          </a:p>
          <a:p>
            <a:pPr indent="-28575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</a:p>
        </p:txBody>
      </p:sp>
      <p:pic>
        <p:nvPicPr>
          <p:cNvPr id="309" name="Ink 2" descr="Ink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690" y="589179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Ink 5" descr="Ink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650" y="667300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nk 6" descr="Ink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650" y="744339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Ink 9" descr="Ink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810" y="789339"/>
            <a:ext cx="144001" cy="28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0" t="0" r="0" b="2"/>
          <a:stretch>
            <a:fillRect/>
          </a:stretch>
        </p:blipFill>
        <p:spPr>
          <a:xfrm>
            <a:off x="152399" y="1652177"/>
            <a:ext cx="4106778" cy="1538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8" y="0"/>
                </a:moveTo>
                <a:cubicBezTo>
                  <a:pt x="603" y="0"/>
                  <a:pt x="0" y="1611"/>
                  <a:pt x="0" y="3599"/>
                </a:cubicBezTo>
                <a:lnTo>
                  <a:pt x="0" y="21600"/>
                </a:lnTo>
                <a:lnTo>
                  <a:pt x="20252" y="21600"/>
                </a:lnTo>
                <a:cubicBezTo>
                  <a:pt x="20997" y="21600"/>
                  <a:pt x="21600" y="19989"/>
                  <a:pt x="21600" y="18001"/>
                </a:cubicBezTo>
                <a:lnTo>
                  <a:pt x="21600" y="0"/>
                </a:lnTo>
                <a:lnTo>
                  <a:pt x="1348" y="0"/>
                </a:lnTo>
                <a:close/>
              </a:path>
            </a:pathLst>
          </a:custGeom>
          <a:ln w="88900" cap="sq">
            <a:solidFill>
              <a:srgbClr val="FFFFFF"/>
            </a:solidFill>
            <a:miter/>
          </a:ln>
          <a:effectLst>
            <a:outerShdw sx="100000" sy="100000" kx="0" ky="0" algn="b" rotWithShape="0" blurRad="254000" dist="0" dir="0">
              <a:srgbClr val="000000">
                <a:alpha val="43000"/>
              </a:srgbClr>
            </a:outerShdw>
          </a:effectLst>
        </p:spPr>
      </p:pic>
      <p:pic>
        <p:nvPicPr>
          <p:cNvPr id="31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0" t="2652" r="0" b="0"/>
          <a:stretch>
            <a:fillRect/>
          </a:stretch>
        </p:blipFill>
        <p:spPr>
          <a:xfrm>
            <a:off x="192506" y="3839160"/>
            <a:ext cx="4031446" cy="2588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itle 1"/>
          <p:cNvSpPr txBox="1"/>
          <p:nvPr>
            <p:ph type="title"/>
          </p:nvPr>
        </p:nvSpPr>
        <p:spPr>
          <a:xfrm>
            <a:off x="602166" y="365127"/>
            <a:ext cx="7913183" cy="870070"/>
          </a:xfrm>
          <a:prstGeom prst="rect">
            <a:avLst/>
          </a:prstGeom>
        </p:spPr>
        <p:txBody>
          <a:bodyPr/>
          <a:lstStyle/>
          <a:p>
            <a:pPr/>
            <a:r>
              <a:t>Model VotingClassifier</a:t>
            </a:r>
          </a:p>
        </p:txBody>
      </p:sp>
      <p:sp>
        <p:nvSpPr>
          <p:cNvPr id="317" name="Content Placeholder 2"/>
          <p:cNvSpPr txBox="1"/>
          <p:nvPr>
            <p:ph type="body" sz="quarter" idx="1"/>
          </p:nvPr>
        </p:nvSpPr>
        <p:spPr>
          <a:xfrm>
            <a:off x="484876" y="1451813"/>
            <a:ext cx="3659758" cy="1864056"/>
          </a:xfrm>
          <a:prstGeom prst="rect">
            <a:avLst/>
          </a:prstGeom>
        </p:spPr>
        <p:txBody>
          <a:bodyPr/>
          <a:lstStyle/>
          <a:p>
            <a:pPr>
              <a:defRPr b="1" sz="1400"/>
            </a:pPr>
            <a:r>
              <a:t>Our Voting classifier consist of three classifier</a:t>
            </a:r>
          </a:p>
          <a:p>
            <a:pPr lvl="1" marL="514350" indent="-171450">
              <a:spcBef>
                <a:spcPts val="300"/>
              </a:spcBef>
              <a:defRPr b="1" sz="1400"/>
            </a:pPr>
            <a:r>
              <a:t>LogisticRegression</a:t>
            </a:r>
          </a:p>
          <a:p>
            <a:pPr lvl="1" marL="514350" indent="-171450">
              <a:spcBef>
                <a:spcPts val="300"/>
              </a:spcBef>
              <a:defRPr b="1" sz="1400"/>
            </a:pPr>
            <a:r>
              <a:t>DecisionTreeClassifier</a:t>
            </a:r>
          </a:p>
          <a:p>
            <a:pPr lvl="1" marL="514350" indent="-171450">
              <a:spcBef>
                <a:spcPts val="300"/>
              </a:spcBef>
              <a:defRPr b="1" sz="1400"/>
            </a:pPr>
            <a:r>
              <a:t>KNeighborsClassifier</a:t>
            </a:r>
          </a:p>
        </p:txBody>
      </p:sp>
      <p:pic>
        <p:nvPicPr>
          <p:cNvPr id="31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" b="0"/>
          <a:stretch>
            <a:fillRect/>
          </a:stretch>
        </p:blipFill>
        <p:spPr>
          <a:xfrm>
            <a:off x="4566249" y="1543535"/>
            <a:ext cx="4022726" cy="1758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73" y="0"/>
                </a:moveTo>
                <a:cubicBezTo>
                  <a:pt x="704" y="0"/>
                  <a:pt x="0" y="1610"/>
                  <a:pt x="0" y="3598"/>
                </a:cubicBezTo>
                <a:lnTo>
                  <a:pt x="0" y="21600"/>
                </a:lnTo>
                <a:lnTo>
                  <a:pt x="20027" y="21600"/>
                </a:lnTo>
                <a:cubicBezTo>
                  <a:pt x="20896" y="21600"/>
                  <a:pt x="21600" y="19990"/>
                  <a:pt x="21600" y="18002"/>
                </a:cubicBezTo>
                <a:lnTo>
                  <a:pt x="21600" y="0"/>
                </a:lnTo>
                <a:lnTo>
                  <a:pt x="1573" y="0"/>
                </a:lnTo>
                <a:close/>
              </a:path>
            </a:pathLst>
          </a:custGeom>
          <a:ln w="88900" cap="sq">
            <a:solidFill>
              <a:srgbClr val="FFFFFF"/>
            </a:solidFill>
            <a:miter/>
          </a:ln>
          <a:effectLst>
            <a:outerShdw sx="100000" sy="100000" kx="0" ky="0" algn="b" rotWithShape="0" blurRad="254000" dist="0" dir="0">
              <a:srgbClr val="000000">
                <a:alpha val="43000"/>
              </a:srgbClr>
            </a:outerShdw>
          </a:effectLst>
        </p:spPr>
      </p:pic>
      <p:pic>
        <p:nvPicPr>
          <p:cNvPr id="31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6814" y="3958085"/>
            <a:ext cx="3188899" cy="2651186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TextBox 4"/>
          <p:cNvSpPr txBox="1"/>
          <p:nvPr/>
        </p:nvSpPr>
        <p:spPr>
          <a:xfrm>
            <a:off x="4753154" y="4422475"/>
            <a:ext cx="3893388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/>
            </a:pPr>
            <a:r>
              <a:t>VotingClassifier score 77.4 %</a:t>
            </a:r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t>Why KNN is 96.2% ?</a:t>
            </a:r>
          </a:p>
          <a:p>
            <a:pPr lvl="1" marL="742950" indent="-285750">
              <a:buSzPct val="100000"/>
              <a:buFont typeface="Arial"/>
              <a:buChar char="•"/>
              <a:defRPr b="1"/>
            </a:pPr>
            <a:r>
              <a:t>May be because of data. The way we resampled.</a:t>
            </a:r>
          </a:p>
        </p:txBody>
      </p:sp>
      <p:pic>
        <p:nvPicPr>
          <p:cNvPr id="321" name="Ink 7" descr="Ink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7366" y="588820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Ink 8" descr="Ink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7366" y="630939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Ink 9" descr="Ink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9886" y="684940"/>
            <a:ext cx="144002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Ink 10" descr="Ink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9886" y="739299"/>
            <a:ext cx="144002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Ink 13" descr="Ink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8807" y="808059"/>
            <a:ext cx="144001" cy="28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8" name="Rectangle 52"/>
          <p:cNvSpPr/>
          <p:nvPr/>
        </p:nvSpPr>
        <p:spPr>
          <a:xfrm>
            <a:off x="418656" y="-1"/>
            <a:ext cx="8375585" cy="2018808"/>
          </a:xfrm>
          <a:prstGeom prst="rect">
            <a:avLst/>
          </a:prstGeom>
          <a:solidFill>
            <a:srgbClr val="FFFFFF"/>
          </a:solidFill>
          <a:ln>
            <a:solidFill>
              <a:srgbClr val="E1E1E1"/>
            </a:solidFill>
            <a:miter/>
          </a:ln>
          <a:effectLst>
            <a:outerShdw sx="100000" sy="100000" kx="0" ky="0" algn="b" rotWithShape="0" blurRad="50800" dist="38100" dir="2700000">
              <a:srgbClr val="D9D9D9">
                <a:alpha val="5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9" name="Rectangle 54"/>
          <p:cNvSpPr/>
          <p:nvPr/>
        </p:nvSpPr>
        <p:spPr>
          <a:xfrm>
            <a:off x="425196" y="0"/>
            <a:ext cx="8366760" cy="2011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0" name="Title 1"/>
          <p:cNvSpPr txBox="1"/>
          <p:nvPr>
            <p:ph type="title"/>
          </p:nvPr>
        </p:nvSpPr>
        <p:spPr>
          <a:xfrm>
            <a:off x="836676" y="548640"/>
            <a:ext cx="7626096" cy="914401"/>
          </a:xfrm>
          <a:prstGeom prst="rect">
            <a:avLst/>
          </a:prstGeom>
        </p:spPr>
        <p:txBody>
          <a:bodyPr/>
          <a:lstStyle>
            <a:lvl1pPr defTabSz="914400">
              <a:defRPr sz="3500"/>
            </a:lvl1pPr>
          </a:lstStyle>
          <a:p>
            <a:pPr/>
            <a:r>
              <a:t>Summary </a:t>
            </a:r>
          </a:p>
        </p:txBody>
      </p:sp>
      <p:sp>
        <p:nvSpPr>
          <p:cNvPr id="331" name="Rectangle 56"/>
          <p:cNvSpPr/>
          <p:nvPr/>
        </p:nvSpPr>
        <p:spPr>
          <a:xfrm>
            <a:off x="374125" y="758951"/>
            <a:ext cx="96013" cy="70408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2" name="TextBox 5"/>
          <p:cNvSpPr txBox="1"/>
          <p:nvPr/>
        </p:nvSpPr>
        <p:spPr>
          <a:xfrm>
            <a:off x="836676" y="2105349"/>
            <a:ext cx="7626096" cy="42040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b="1" i="1" sz="800"/>
            </a:pP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b="1" i="1" sz="1200"/>
            </a:pPr>
            <a:r>
              <a:t>Since we have unbalanced data, we need to make it balanced. We have few options: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200"/>
            </a:pPr>
            <a:r>
              <a:t>Down sample majority class.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200"/>
            </a:pPr>
            <a:r>
              <a:t>Up sample minority class. 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200"/>
            </a:pP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b="1" i="1" sz="1200"/>
            </a:pPr>
            <a:r>
              <a:t>Before developing a model there are some steps that we need to take in order to prepare data: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b="1" i="1" sz="1200"/>
            </a:pP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200"/>
            </a:pPr>
            <a:r>
              <a:t>Split data into train and test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200"/>
            </a:pPr>
            <a:r>
              <a:t>Fill missing values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200"/>
            </a:pPr>
            <a:r>
              <a:t>Scale numerical attributes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200"/>
            </a:pPr>
            <a:r>
              <a:t>Encode categorical attributes</a:t>
            </a:r>
          </a:p>
          <a:p>
            <a:pPr indent="57150">
              <a:lnSpc>
                <a:spcPct val="90000"/>
              </a:lnSpc>
              <a:spcBef>
                <a:spcPts val="600"/>
              </a:spcBef>
              <a:defRPr sz="1200"/>
            </a:pP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200"/>
            </a:pPr>
            <a:r>
              <a:t>We tried some classifiers such as Logistic Regression, Tree and Random Forest, Knn, AdaBoost , Voting Classifier . Then we chose the one which has better performance and start to tune its hyperparameter to see if we can improve its performance further.</a:t>
            </a:r>
          </a:p>
          <a:p>
            <a:pPr indent="57150">
              <a:lnSpc>
                <a:spcPct val="90000"/>
              </a:lnSpc>
              <a:spcBef>
                <a:spcPts val="600"/>
              </a:spcBef>
              <a:defRPr sz="1200"/>
            </a:pP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200"/>
            </a:pP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200"/>
            </a:pPr>
            <a:r>
              <a:t>To evaluate a classifier, we used various metrics such as precision, recall, F1score and AUC to do our evaluation.</a:t>
            </a:r>
            <a:r>
              <a:rPr sz="800"/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itle 1"/>
          <p:cNvSpPr txBox="1"/>
          <p:nvPr>
            <p:ph type="title"/>
          </p:nvPr>
        </p:nvSpPr>
        <p:spPr>
          <a:xfrm>
            <a:off x="628650" y="281182"/>
            <a:ext cx="7886700" cy="63817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Result Discussion</a:t>
            </a:r>
          </a:p>
        </p:txBody>
      </p:sp>
      <p:graphicFrame>
        <p:nvGraphicFramePr>
          <p:cNvPr id="335" name="Table 4"/>
          <p:cNvGraphicFramePr/>
          <p:nvPr/>
        </p:nvGraphicFramePr>
        <p:xfrm>
          <a:off x="709564" y="1274304"/>
          <a:ext cx="7811135" cy="224599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832737"/>
                <a:gridCol w="1790700"/>
                <a:gridCol w="3187698"/>
              </a:tblGrid>
              <a:tr h="249555">
                <a:tc>
                  <a:txBody>
                    <a:bodyPr/>
                    <a:lstStyle/>
                    <a:p>
                      <a:pPr algn="ctr" defTabSz="685800">
                        <a:defRPr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b" anchorCtr="0" horzOverflow="overflow"/>
                </a:tc>
                <a:tc gridSpan="2"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Use test data (out of sample)</a:t>
                      </a:r>
                    </a:p>
                  </a:txBody>
                  <a:tcPr marL="0" marR="0" marT="0" marB="0" anchor="b" anchorCtr="0" horzOverflow="overflow"/>
                </a:tc>
                <a:tc hMerge="1">
                  <a:tcPr/>
                </a:tc>
              </a:tr>
              <a:tr h="249555">
                <a:tc>
                  <a:txBody>
                    <a:bodyPr/>
                    <a:lstStyle/>
                    <a:p>
                      <a:pPr algn="ctr" defTabSz="685800">
                        <a:defRPr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b" anchorCtr="0" horzOverflow="overflow"/>
                </a:tc>
                <a:tc gridSpan="2"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400"/>
                        <a:t>metric</a:t>
                      </a:r>
                    </a:p>
                  </a:txBody>
                  <a:tcPr marL="0" marR="0" marT="0" marB="0" anchor="b" anchorCtr="0" horzOverflow="overflow"/>
                </a:tc>
                <a:tc hMerge="1">
                  <a:tcPr/>
                </a:tc>
              </a:tr>
              <a:tr h="249555"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Classifier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400"/>
                        <a:t>AUC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400"/>
                        <a:t>F1Score</a:t>
                      </a:r>
                    </a:p>
                  </a:txBody>
                  <a:tcPr marL="0" marR="0" marT="0" marB="0" anchor="b" anchorCtr="0" horzOverflow="overflow"/>
                </a:tc>
              </a:tr>
              <a:tr h="249555"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Random Forest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400"/>
                        <a:t>0.69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400"/>
                        <a:t>0.65</a:t>
                      </a:r>
                    </a:p>
                  </a:txBody>
                  <a:tcPr marL="0" marR="0" marT="0" marB="0" anchor="b" anchorCtr="0" horzOverflow="overflow"/>
                </a:tc>
              </a:tr>
              <a:tr h="249555"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Logistic Regression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400"/>
                        <a:t>0.63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400"/>
                        <a:t>0.59</a:t>
                      </a:r>
                    </a:p>
                  </a:txBody>
                  <a:tcPr marL="0" marR="0" marT="0" marB="0" anchor="b" anchorCtr="0" horzOverflow="overflow"/>
                </a:tc>
              </a:tr>
              <a:tr h="249555"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Tree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400"/>
                        <a:t>0.68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400"/>
                        <a:t>0.67</a:t>
                      </a:r>
                    </a:p>
                  </a:txBody>
                  <a:tcPr marL="0" marR="0" marT="0" marB="0" anchor="b" anchorCtr="0" horzOverflow="overflow"/>
                </a:tc>
              </a:tr>
              <a:tr h="249554"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KNN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400"/>
                        <a:t>0.96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400"/>
                        <a:t>0.96</a:t>
                      </a:r>
                    </a:p>
                  </a:txBody>
                  <a:tcPr marL="0" marR="0" marT="0" marB="0" anchor="b" anchorCtr="0" horzOverflow="overflow"/>
                </a:tc>
              </a:tr>
              <a:tr h="249554"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Ada Boost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400"/>
                        <a:t>0.68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400"/>
                        <a:t>0.68</a:t>
                      </a:r>
                    </a:p>
                  </a:txBody>
                  <a:tcPr marL="0" marR="0" marT="0" marB="0" anchor="b" anchorCtr="0" horzOverflow="overflow"/>
                </a:tc>
              </a:tr>
              <a:tr h="249554"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Voting Classifier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400"/>
                        <a:t>0.77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400"/>
                        <a:t>0.77</a:t>
                      </a:r>
                    </a:p>
                  </a:txBody>
                  <a:tcPr marL="0" marR="0" marT="0" marB="0" anchor="b" anchorCtr="0" horzOverflow="overflow"/>
                </a:tc>
              </a:tr>
            </a:tbl>
          </a:graphicData>
        </a:graphic>
      </p:graphicFrame>
      <p:graphicFrame>
        <p:nvGraphicFramePr>
          <p:cNvPr id="336" name="Table 5"/>
          <p:cNvGraphicFramePr/>
          <p:nvPr/>
        </p:nvGraphicFramePr>
        <p:xfrm>
          <a:off x="706066" y="3868770"/>
          <a:ext cx="7818518" cy="120226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796824"/>
                <a:gridCol w="1800705"/>
                <a:gridCol w="3220988"/>
              </a:tblGrid>
              <a:tr h="240453">
                <a:tc>
                  <a:txBody>
                    <a:bodyPr/>
                    <a:lstStyle/>
                    <a:p>
                      <a:pPr algn="ctr" defTabSz="685800">
                        <a:defRPr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b" anchorCtr="0" horzOverflow="overflow"/>
                </a:tc>
                <a:tc gridSpan="2"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After hyperparameter tuning</a:t>
                      </a:r>
                    </a:p>
                  </a:txBody>
                  <a:tcPr marL="0" marR="0" marT="0" marB="0" anchor="b" anchorCtr="0" horzOverflow="overflow"/>
                </a:tc>
                <a:tc hMerge="1">
                  <a:tcPr/>
                </a:tc>
              </a:tr>
              <a:tr h="240453"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Logistic Regression</a:t>
                      </a:r>
                    </a:p>
                  </a:txBody>
                  <a:tcPr marL="0" marR="0" marT="0" marB="0" anchor="b" anchorCtr="0" horzOverflow="overflow"/>
                </a:tc>
                <a:tc gridSpan="2"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400"/>
                        <a:t>metric</a:t>
                      </a:r>
                    </a:p>
                  </a:txBody>
                  <a:tcPr marL="0" marR="0" marT="0" marB="0" anchor="b" anchorCtr="0" horzOverflow="overflow"/>
                </a:tc>
                <a:tc hMerge="1">
                  <a:tcPr/>
                </a:tc>
              </a:tr>
              <a:tr h="240453">
                <a:tc>
                  <a:txBody>
                    <a:bodyPr/>
                    <a:lstStyle/>
                    <a:p>
                      <a:pPr algn="ctr" defTabSz="685800">
                        <a:defRPr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400"/>
                        <a:t>AUC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400"/>
                        <a:t>F1Score</a:t>
                      </a:r>
                    </a:p>
                  </a:txBody>
                  <a:tcPr marL="0" marR="0" marT="0" marB="0" anchor="b" anchorCtr="0" horzOverflow="overflow"/>
                </a:tc>
              </a:tr>
              <a:tr h="240453"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before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400"/>
                        <a:t>0.63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400"/>
                        <a:t>0.59</a:t>
                      </a:r>
                    </a:p>
                  </a:txBody>
                  <a:tcPr marL="0" marR="0" marT="0" marB="0" anchor="b" anchorCtr="0" horzOverflow="overflow"/>
                </a:tc>
              </a:tr>
              <a:tr h="240453"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after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400"/>
                        <a:t>0.66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400"/>
                        <a:t>0.63</a:t>
                      </a:r>
                    </a:p>
                  </a:txBody>
                  <a:tcPr marL="0" marR="0" marT="0" marB="0" anchor="b" anchorCtr="0" horzOverflow="overflow"/>
                </a:tc>
              </a:tr>
            </a:tbl>
          </a:graphicData>
        </a:graphic>
      </p:graphicFrame>
      <p:pic>
        <p:nvPicPr>
          <p:cNvPr id="337" name="Ink 2" descr="Ink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566" y="386860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nk 8" descr="Ink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406" y="457419"/>
            <a:ext cx="144001" cy="28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Ink 9" descr="Ink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926" y="509260"/>
            <a:ext cx="144002" cy="28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Github</a:t>
            </a:r>
            <a:br/>
          </a:p>
        </p:txBody>
      </p:sp>
      <p:pic>
        <p:nvPicPr>
          <p:cNvPr id="342" name="Screen Shot 2020-05-12 at 15.06.59.png" descr="Screen Shot 2020-05-12 at 15.06.59.png"/>
          <p:cNvPicPr>
            <a:picLocks noChangeAspect="1"/>
          </p:cNvPicPr>
          <p:nvPr/>
        </p:nvPicPr>
        <p:blipFill>
          <a:blip r:embed="rId2">
            <a:extLst/>
          </a:blip>
          <a:srcRect l="22299" t="0" r="2950" b="0"/>
          <a:stretch>
            <a:fillRect/>
          </a:stretch>
        </p:blipFill>
        <p:spPr>
          <a:xfrm>
            <a:off x="2359024" y="1355040"/>
            <a:ext cx="4643716" cy="4617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le 1"/>
          <p:cNvSpPr txBox="1"/>
          <p:nvPr>
            <p:ph type="title"/>
          </p:nvPr>
        </p:nvSpPr>
        <p:spPr>
          <a:xfrm>
            <a:off x="628650" y="1199155"/>
            <a:ext cx="7886700" cy="1325564"/>
          </a:xfrm>
          <a:prstGeom prst="rect">
            <a:avLst/>
          </a:prstGeom>
        </p:spPr>
        <p:txBody>
          <a:bodyPr/>
          <a:lstStyle/>
          <a:p>
            <a:pPr/>
            <a:r>
              <a:t>Git contribution</a:t>
            </a:r>
          </a:p>
        </p:txBody>
      </p:sp>
      <p:sp>
        <p:nvSpPr>
          <p:cNvPr id="345" name="TextBox 6"/>
          <p:cNvSpPr txBox="1"/>
          <p:nvPr/>
        </p:nvSpPr>
        <p:spPr>
          <a:xfrm rot="16200000">
            <a:off x="5533153" y="5383443"/>
            <a:ext cx="496676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Ayub</a:t>
            </a:r>
          </a:p>
        </p:txBody>
      </p:sp>
      <p:sp>
        <p:nvSpPr>
          <p:cNvPr id="346" name="TextBox 11"/>
          <p:cNvSpPr txBox="1"/>
          <p:nvPr/>
        </p:nvSpPr>
        <p:spPr>
          <a:xfrm rot="16200000">
            <a:off x="5703658" y="6213616"/>
            <a:ext cx="63874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marjan</a:t>
            </a:r>
          </a:p>
        </p:txBody>
      </p:sp>
      <p:sp>
        <p:nvSpPr>
          <p:cNvPr id="347" name="TextBox 14"/>
          <p:cNvSpPr txBox="1"/>
          <p:nvPr/>
        </p:nvSpPr>
        <p:spPr>
          <a:xfrm rot="16200000">
            <a:off x="6546636" y="5631781"/>
            <a:ext cx="68194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maryam</a:t>
            </a:r>
          </a:p>
        </p:txBody>
      </p:sp>
      <p:sp>
        <p:nvSpPr>
          <p:cNvPr id="348" name="Straight Arrow Connector 17"/>
          <p:cNvSpPr/>
          <p:nvPr/>
        </p:nvSpPr>
        <p:spPr>
          <a:xfrm>
            <a:off x="5776331" y="4915651"/>
            <a:ext cx="2" cy="347726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9" name="Straight Arrow Connector 19"/>
          <p:cNvSpPr/>
          <p:nvPr/>
        </p:nvSpPr>
        <p:spPr>
          <a:xfrm>
            <a:off x="6021882" y="4915651"/>
            <a:ext cx="2" cy="1106866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0" name="Straight Arrow Connector 21"/>
          <p:cNvSpPr/>
          <p:nvPr/>
        </p:nvSpPr>
        <p:spPr>
          <a:xfrm flipH="1">
            <a:off x="6021882" y="4915651"/>
            <a:ext cx="537414" cy="1106866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1" name="Straight Arrow Connector 23"/>
          <p:cNvSpPr/>
          <p:nvPr/>
        </p:nvSpPr>
        <p:spPr>
          <a:xfrm>
            <a:off x="6276126" y="4915651"/>
            <a:ext cx="601345" cy="614229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352" name="Screen Shot 2020-05-12 at 15.13.20.png" descr="Screen Shot 2020-05-12 at 15.13.20.png"/>
          <p:cNvPicPr>
            <a:picLocks noChangeAspect="1"/>
          </p:cNvPicPr>
          <p:nvPr/>
        </p:nvPicPr>
        <p:blipFill>
          <a:blip r:embed="rId2">
            <a:extLst/>
          </a:blip>
          <a:srcRect l="0" t="0" r="12450" b="15645"/>
          <a:stretch>
            <a:fillRect/>
          </a:stretch>
        </p:blipFill>
        <p:spPr>
          <a:xfrm>
            <a:off x="652018" y="3141663"/>
            <a:ext cx="8017580" cy="17753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7"/>
          <p:cNvSpPr/>
          <p:nvPr/>
        </p:nvSpPr>
        <p:spPr>
          <a:xfrm>
            <a:off x="-1" y="-1"/>
            <a:ext cx="9144001" cy="68573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57" name="Group 9"/>
          <p:cNvGrpSpPr/>
          <p:nvPr/>
        </p:nvGrpSpPr>
        <p:grpSpPr>
          <a:xfrm>
            <a:off x="-1" y="1998367"/>
            <a:ext cx="8771274" cy="782178"/>
            <a:chOff x="0" y="0"/>
            <a:chExt cx="8771273" cy="782176"/>
          </a:xfrm>
        </p:grpSpPr>
        <p:sp>
          <p:nvSpPr>
            <p:cNvPr id="355" name="Rectangle 10"/>
            <p:cNvSpPr/>
            <p:nvPr/>
          </p:nvSpPr>
          <p:spPr>
            <a:xfrm rot="5400000">
              <a:off x="8323280" y="333706"/>
              <a:ext cx="781701" cy="11428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" name="Rectangle 11"/>
            <p:cNvSpPr/>
            <p:nvPr/>
          </p:nvSpPr>
          <p:spPr>
            <a:xfrm rot="10800000">
              <a:off x="0" y="476"/>
              <a:ext cx="8590909" cy="78170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58" name="Rectangle 13"/>
          <p:cNvSpPr/>
          <p:nvPr/>
        </p:nvSpPr>
        <p:spPr>
          <a:xfrm>
            <a:off x="0" y="2203079"/>
            <a:ext cx="8537521" cy="41478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39700" dist="127000" dir="540000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9" name="Content Placeholder 2"/>
          <p:cNvSpPr txBox="1"/>
          <p:nvPr>
            <p:ph type="body" idx="1"/>
          </p:nvPr>
        </p:nvSpPr>
        <p:spPr>
          <a:xfrm>
            <a:off x="595244" y="2599508"/>
            <a:ext cx="7607753" cy="3435532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Rectangle 11"/>
          <p:cNvSpPr/>
          <p:nvPr/>
        </p:nvSpPr>
        <p:spPr>
          <a:xfrm>
            <a:off x="418656" y="-1"/>
            <a:ext cx="8375585" cy="2018808"/>
          </a:xfrm>
          <a:prstGeom prst="rect">
            <a:avLst/>
          </a:prstGeom>
          <a:solidFill>
            <a:srgbClr val="FFFFFF"/>
          </a:solidFill>
          <a:ln>
            <a:solidFill>
              <a:srgbClr val="E1E1E1"/>
            </a:solidFill>
            <a:miter/>
          </a:ln>
          <a:effectLst>
            <a:outerShdw sx="100000" sy="100000" kx="0" ky="0" algn="b" rotWithShape="0" blurRad="50800" dist="38100" dir="2700000">
              <a:srgbClr val="D9D9D9">
                <a:alpha val="5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Rectangle 13"/>
          <p:cNvSpPr/>
          <p:nvPr/>
        </p:nvSpPr>
        <p:spPr>
          <a:xfrm>
            <a:off x="425196" y="0"/>
            <a:ext cx="8366760" cy="2011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Title 1"/>
          <p:cNvSpPr txBox="1"/>
          <p:nvPr>
            <p:ph type="title"/>
          </p:nvPr>
        </p:nvSpPr>
        <p:spPr>
          <a:xfrm>
            <a:off x="836676" y="548639"/>
            <a:ext cx="7626096" cy="1179578"/>
          </a:xfrm>
          <a:prstGeom prst="rect">
            <a:avLst/>
          </a:prstGeom>
        </p:spPr>
        <p:txBody>
          <a:bodyPr/>
          <a:lstStyle>
            <a:lvl1pPr defTabSz="914400">
              <a:defRPr sz="3500"/>
            </a:lvl1pPr>
          </a:lstStyle>
          <a:p>
            <a:pPr/>
            <a:r>
              <a:t>Problem statement:</a:t>
            </a:r>
          </a:p>
        </p:txBody>
      </p:sp>
      <p:sp>
        <p:nvSpPr>
          <p:cNvPr id="129" name="Rectangle 15"/>
          <p:cNvSpPr/>
          <p:nvPr/>
        </p:nvSpPr>
        <p:spPr>
          <a:xfrm>
            <a:off x="374125" y="758951"/>
            <a:ext cx="96013" cy="70408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TextBox 4"/>
          <p:cNvSpPr txBox="1"/>
          <p:nvPr/>
        </p:nvSpPr>
        <p:spPr>
          <a:xfrm>
            <a:off x="836676" y="2481943"/>
            <a:ext cx="7626096" cy="369502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900"/>
            </a:pP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900"/>
            </a:pPr>
            <a:r>
              <a:t>Using </a:t>
            </a:r>
            <a:r>
              <a:rPr b="1" i="1"/>
              <a:t>Card transaction data</a:t>
            </a:r>
            <a:r>
              <a:t>, we would like to develop a </a:t>
            </a:r>
            <a:r>
              <a:rPr b="1" i="1"/>
              <a:t>machine learning model</a:t>
            </a:r>
            <a:r>
              <a:t> to identify </a:t>
            </a:r>
            <a:r>
              <a:rPr b="1" i="1"/>
              <a:t>fraudulent transactions</a:t>
            </a:r>
            <a:r>
              <a:t> (i.e. </a:t>
            </a:r>
            <a:r>
              <a:rPr i="1"/>
              <a:t>Fraud Detection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Rectangle 11"/>
          <p:cNvSpPr/>
          <p:nvPr/>
        </p:nvSpPr>
        <p:spPr>
          <a:xfrm>
            <a:off x="307180" y="633618"/>
            <a:ext cx="3209539" cy="5495926"/>
          </a:xfrm>
          <a:prstGeom prst="rect">
            <a:avLst/>
          </a:prstGeom>
          <a:solidFill>
            <a:srgbClr val="FFFFFF"/>
          </a:solidFill>
          <a:ln>
            <a:solidFill>
              <a:srgbClr val="DEDEDE"/>
            </a:solidFill>
            <a:miter/>
          </a:ln>
          <a:effectLst>
            <a:outerShdw sx="100000" sy="100000" kx="0" ky="0" algn="b" rotWithShape="0" blurRad="50800" dist="38100" dir="2700000">
              <a:srgbClr val="D9D9D9">
                <a:alpha val="5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itle 1"/>
          <p:cNvSpPr txBox="1"/>
          <p:nvPr>
            <p:ph type="title"/>
          </p:nvPr>
        </p:nvSpPr>
        <p:spPr>
          <a:xfrm>
            <a:off x="630934" y="978619"/>
            <a:ext cx="2558035" cy="11064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Data exploration</a:t>
            </a:r>
          </a:p>
        </p:txBody>
      </p:sp>
      <p:sp>
        <p:nvSpPr>
          <p:cNvPr id="135" name="Rectangle 13"/>
          <p:cNvSpPr/>
          <p:nvPr/>
        </p:nvSpPr>
        <p:spPr>
          <a:xfrm>
            <a:off x="259174" y="1171300"/>
            <a:ext cx="96013" cy="70408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Rectangle 15"/>
          <p:cNvSpPr/>
          <p:nvPr/>
        </p:nvSpPr>
        <p:spPr>
          <a:xfrm>
            <a:off x="658094" y="2092198"/>
            <a:ext cx="2496312" cy="127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Content Placeholder 3"/>
          <p:cNvSpPr txBox="1"/>
          <p:nvPr>
            <p:ph type="body" sz="quarter" idx="1"/>
          </p:nvPr>
        </p:nvSpPr>
        <p:spPr>
          <a:xfrm>
            <a:off x="630936" y="2252870"/>
            <a:ext cx="2559164" cy="3560251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>
              <a:defRPr sz="1500"/>
            </a:pPr>
            <a:r>
              <a:t>Numerical attributes:</a:t>
            </a:r>
          </a:p>
          <a:p>
            <a:pPr marL="417910" indent="-155376">
              <a:buFontTx/>
              <a:buChar char="➢"/>
              <a:defRPr i="1" sz="1500"/>
            </a:pPr>
            <a:r>
              <a:t>availableMoney</a:t>
            </a:r>
          </a:p>
          <a:p>
            <a:pPr marL="417910" indent="-155376">
              <a:buFontTx/>
              <a:buChar char="➢"/>
              <a:defRPr i="1" sz="1500"/>
            </a:pPr>
            <a:r>
              <a:t> creditLimit</a:t>
            </a:r>
          </a:p>
          <a:p>
            <a:pPr marL="417910" indent="-155376">
              <a:buFontTx/>
              <a:buChar char="➢"/>
              <a:defRPr i="1" sz="1500"/>
            </a:pPr>
            <a:r>
              <a:t>…..</a:t>
            </a:r>
          </a:p>
          <a:p>
            <a:pPr marL="8036">
              <a:defRPr sz="1500"/>
            </a:pPr>
            <a:r>
              <a:t>Categorical attributes:</a:t>
            </a:r>
          </a:p>
          <a:p>
            <a:pPr marL="262533">
              <a:buFontTx/>
              <a:buChar char="➢"/>
              <a:defRPr i="1" sz="1500"/>
            </a:pPr>
            <a:r>
              <a:t> merchantName</a:t>
            </a:r>
          </a:p>
          <a:p>
            <a:pPr marL="262533">
              <a:buFontTx/>
              <a:buChar char="➢"/>
              <a:defRPr sz="1500"/>
            </a:pPr>
            <a:r>
              <a:t> transactionType</a:t>
            </a:r>
          </a:p>
          <a:p>
            <a:pPr marL="262533">
              <a:buFontTx/>
              <a:buChar char="➢"/>
              <a:defRPr i="1" sz="1500"/>
            </a:pPr>
            <a:r>
              <a:t>…..</a:t>
            </a:r>
          </a:p>
        </p:txBody>
      </p:sp>
      <p:graphicFrame>
        <p:nvGraphicFramePr>
          <p:cNvPr id="138" name="Table 4"/>
          <p:cNvGraphicFramePr/>
          <p:nvPr/>
        </p:nvGraphicFramePr>
        <p:xfrm>
          <a:off x="3682313" y="2374689"/>
          <a:ext cx="5150793" cy="19254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261286"/>
                <a:gridCol w="2889505"/>
              </a:tblGrid>
              <a:tr h="1118010">
                <a:tc>
                  <a:txBody>
                    <a:bodyPr/>
                    <a:lstStyle/>
                    <a:p>
                      <a:pPr algn="ctr">
                        <a:defRPr i="1" sz="2100"/>
                      </a:pPr>
                      <a:r>
                        <a:t>Number of records</a:t>
                      </a:r>
                      <a:r>
                        <a:rPr i="0"/>
                        <a:t> </a:t>
                      </a:r>
                    </a:p>
                  </a:txBody>
                  <a:tcPr marL="69402" marR="69402" marT="69402" marB="69402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i="1" sz="2100"/>
                      </a:pPr>
                      <a:r>
                        <a:t>Number of features (attributes, columns)</a:t>
                      </a:r>
                      <a:r>
                        <a:rPr i="0"/>
                        <a:t> </a:t>
                      </a:r>
                    </a:p>
                  </a:txBody>
                  <a:tcPr marL="69402" marR="69402" marT="69402" marB="69402" anchor="t" anchorCtr="0" horzOverflow="overflow"/>
                </a:tc>
              </a:tr>
              <a:tr h="807452"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2100"/>
                        <a:t>641,914 (~ 650k)</a:t>
                      </a:r>
                    </a:p>
                  </a:txBody>
                  <a:tcPr marL="69402" marR="69402" marT="69402" marB="69402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2100"/>
                        <a:t>29</a:t>
                      </a:r>
                    </a:p>
                  </a:txBody>
                  <a:tcPr marL="69402" marR="69402" marT="69402" marB="69402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Handling missing values:</a:t>
            </a:r>
            <a:br/>
          </a:p>
        </p:txBody>
      </p:sp>
      <p:sp>
        <p:nvSpPr>
          <p:cNvPr id="141" name="TextBox 3"/>
          <p:cNvSpPr txBox="1"/>
          <p:nvPr/>
        </p:nvSpPr>
        <p:spPr>
          <a:xfrm>
            <a:off x="4519465" y="1852108"/>
            <a:ext cx="3711994" cy="4066541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We have some attributes which have few missing values (e.g. </a:t>
            </a:r>
            <a:r>
              <a:rPr b="1" i="1"/>
              <a:t>acqCountry</a:t>
            </a:r>
            <a:r>
              <a:t> )</a:t>
            </a:r>
          </a:p>
          <a:p>
            <a:pPr>
              <a:defRPr sz="1200"/>
            </a:pPr>
          </a:p>
          <a:p>
            <a:pPr>
              <a:defRPr b="1" sz="1200"/>
            </a:pPr>
            <a:r>
              <a:t>Handling missing values:</a:t>
            </a:r>
          </a:p>
          <a:p>
            <a:pPr>
              <a:defRPr sz="1200"/>
            </a:pPr>
            <a:r>
              <a:t>We have few options:</a:t>
            </a:r>
          </a:p>
          <a:p>
            <a:pPr marL="160735" indent="-160735">
              <a:buSzPct val="100000"/>
              <a:buFont typeface="Arial"/>
              <a:buChar char="•"/>
              <a:defRPr sz="1200"/>
            </a:pPr>
            <a:r>
              <a:t>Totally drop those attributes from data.</a:t>
            </a:r>
          </a:p>
          <a:p>
            <a:pPr marL="160735" indent="-160735">
              <a:buSzPct val="100000"/>
              <a:buFont typeface="Arial"/>
              <a:buChar char="•"/>
              <a:defRPr sz="1200"/>
            </a:pPr>
            <a:r>
              <a:t>Drop those records (remove rows where these attributes are missing)</a:t>
            </a:r>
          </a:p>
          <a:p>
            <a:pPr marL="160735" indent="-160735">
              <a:buSzPct val="100000"/>
              <a:buFont typeface="Arial"/>
              <a:buChar char="•"/>
              <a:defRPr sz="1200"/>
            </a:pPr>
            <a:r>
              <a:t>Set the missing to some values. </a:t>
            </a:r>
          </a:p>
          <a:p>
            <a:pPr marL="417910" indent="-155376">
              <a:buSzPct val="100000"/>
              <a:buChar char="➢"/>
              <a:defRPr sz="1200"/>
            </a:pPr>
            <a:r>
              <a:t>For numerical attributes, we can set them to the mean/median.</a:t>
            </a:r>
          </a:p>
          <a:p>
            <a:pPr marL="417910" indent="-155376">
              <a:buSzPct val="100000"/>
              <a:buChar char="➢"/>
              <a:defRPr sz="1200"/>
            </a:pPr>
            <a:r>
              <a:t>For categorical attributes we can set them to the most frequent category.</a:t>
            </a: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</a:p>
        </p:txBody>
      </p:sp>
      <p:sp>
        <p:nvSpPr>
          <p:cNvPr id="142" name="Content Placeholder 4"/>
          <p:cNvSpPr txBox="1"/>
          <p:nvPr>
            <p:ph type="body" sz="quarter" idx="1"/>
          </p:nvPr>
        </p:nvSpPr>
        <p:spPr>
          <a:xfrm>
            <a:off x="801645" y="1445740"/>
            <a:ext cx="3572962" cy="3176255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>
              <a:defRPr i="1" sz="1200"/>
            </a:pPr>
            <a:r>
              <a:t>We have few attributes which totally have missing values.</a:t>
            </a:r>
          </a:p>
          <a:p>
            <a:pPr marL="160735" indent="-160735">
              <a:defRPr i="1" sz="1200"/>
            </a:pPr>
            <a:r>
              <a:t>echoBuffer</a:t>
            </a:r>
          </a:p>
          <a:p>
            <a:pPr marL="160735" indent="-160735">
              <a:defRPr i="1" sz="1200"/>
            </a:pPr>
            <a:r>
              <a:t>merchantCity</a:t>
            </a:r>
          </a:p>
          <a:p>
            <a:pPr marL="160735" indent="-160735">
              <a:defRPr i="1" sz="1200"/>
            </a:pPr>
            <a:r>
              <a:t>merchantState</a:t>
            </a:r>
          </a:p>
          <a:p>
            <a:pPr marL="160735" indent="-160735">
              <a:defRPr i="1" sz="1200"/>
            </a:pPr>
            <a:r>
              <a:t>merchantZip</a:t>
            </a:r>
          </a:p>
          <a:p>
            <a:pPr marL="160735" indent="-160735">
              <a:defRPr i="1" sz="1200"/>
            </a:pPr>
            <a:r>
              <a:t>posOnPremises</a:t>
            </a:r>
          </a:p>
          <a:p>
            <a:pPr marL="160735" indent="-160735">
              <a:defRPr i="1" sz="1200"/>
            </a:pPr>
            <a:r>
              <a:t>recurringAuthInd</a:t>
            </a:r>
            <a:r>
              <a:rPr i="0"/>
              <a:t> </a:t>
            </a:r>
            <a:endParaRPr i="0"/>
          </a:p>
          <a:p>
            <a:pPr marL="160735" indent="-160735">
              <a:defRPr sz="1200"/>
            </a:pPr>
          </a:p>
          <a:p>
            <a:pPr>
              <a:defRPr sz="1200"/>
            </a:pPr>
            <a:r>
              <a:t>Since all the values for attributes above are missing, we can not do any impute to fill NAs. So, we dropped these attributes.</a:t>
            </a:r>
          </a:p>
        </p:txBody>
      </p:sp>
      <p:pic>
        <p:nvPicPr>
          <p:cNvPr id="143" name="Ink 10" descr="Ink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476" y="548124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nk 17" descr="Ink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796" y="634884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nk 18" descr="Ink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796" y="699683"/>
            <a:ext cx="144001" cy="28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Rectangle 17"/>
          <p:cNvSpPr/>
          <p:nvPr/>
        </p:nvSpPr>
        <p:spPr>
          <a:xfrm>
            <a:off x="415812" y="365124"/>
            <a:ext cx="8375585" cy="2089319"/>
          </a:xfrm>
          <a:prstGeom prst="rect">
            <a:avLst/>
          </a:prstGeom>
          <a:solidFill>
            <a:srgbClr val="FFFFFF"/>
          </a:solidFill>
          <a:ln w="12700">
            <a:solidFill>
              <a:srgbClr val="DEDEDE"/>
            </a:solidFill>
            <a:miter/>
          </a:ln>
          <a:effectLst>
            <a:outerShdw sx="100000" sy="100000" kx="0" ky="0" algn="b" rotWithShape="0" blurRad="50800" dist="38100" dir="2700000">
              <a:srgbClr val="C5C3C3">
                <a:alpha val="5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Title 1"/>
          <p:cNvSpPr txBox="1"/>
          <p:nvPr>
            <p:ph type="title"/>
          </p:nvPr>
        </p:nvSpPr>
        <p:spPr>
          <a:xfrm>
            <a:off x="628649" y="982978"/>
            <a:ext cx="932231" cy="70408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Data</a:t>
            </a:r>
          </a:p>
        </p:txBody>
      </p:sp>
      <p:sp>
        <p:nvSpPr>
          <p:cNvPr id="150" name="Rectangle 19"/>
          <p:cNvSpPr/>
          <p:nvPr/>
        </p:nvSpPr>
        <p:spPr>
          <a:xfrm>
            <a:off x="367805" y="1057739"/>
            <a:ext cx="96013" cy="70408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Rectangle 21"/>
          <p:cNvSpPr/>
          <p:nvPr/>
        </p:nvSpPr>
        <p:spPr>
          <a:xfrm rot="5400000">
            <a:off x="2999775" y="1402923"/>
            <a:ext cx="1463042" cy="137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Content Placeholder 3"/>
          <p:cNvSpPr txBox="1"/>
          <p:nvPr>
            <p:ph type="body" sz="quarter" idx="1"/>
          </p:nvPr>
        </p:nvSpPr>
        <p:spPr>
          <a:xfrm>
            <a:off x="4013372" y="586821"/>
            <a:ext cx="4501978" cy="164592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>
              <a:buSzTx/>
              <a:buNone/>
              <a:defRPr b="1" sz="1600"/>
            </a:lvl1pPr>
          </a:lstStyle>
          <a:p>
            <a:pPr/>
            <a:r>
              <a:t> Basis statistical summary for numerical attributes</a:t>
            </a:r>
          </a:p>
        </p:txBody>
      </p:sp>
      <p:graphicFrame>
        <p:nvGraphicFramePr>
          <p:cNvPr id="153" name="Table 4"/>
          <p:cNvGraphicFramePr/>
          <p:nvPr/>
        </p:nvGraphicFramePr>
        <p:xfrm>
          <a:off x="418337" y="3076956"/>
          <a:ext cx="8373622" cy="279806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853969"/>
                <a:gridCol w="1874498"/>
                <a:gridCol w="1619364"/>
                <a:gridCol w="1826360"/>
                <a:gridCol w="2199429"/>
              </a:tblGrid>
              <a:tr h="310896"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 </a:t>
                      </a:r>
                    </a:p>
                  </a:txBody>
                  <a:tcPr marL="0" marR="0" marT="0" marB="0" anchor="b" anchorCtr="0" horzOverflow="overflow">
                    <a:lnL w="6350">
                      <a:solidFill>
                        <a:schemeClr val="accent1"/>
                      </a:solidFill>
                      <a:miter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availableMoney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creditLimit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currentBalance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transactionAmount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6350">
                      <a:solidFill>
                        <a:schemeClr val="accent1"/>
                      </a:solidFill>
                      <a:miter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 marL="0" marR="0" marT="0" marB="0" anchor="b" anchorCtr="0" horzOverflow="overflow">
                    <a:lnL w="6350">
                      <a:solidFill>
                        <a:schemeClr val="accent1"/>
                      </a:solidFill>
                      <a:miter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641914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641914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641914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641914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6350">
                      <a:solidFill>
                        <a:schemeClr val="accent1"/>
                      </a:solidFill>
                      <a:miter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mean</a:t>
                      </a:r>
                    </a:p>
                  </a:txBody>
                  <a:tcPr marL="0" marR="0" marT="0" marB="0" anchor="b" anchorCtr="0" horzOverflow="overflow">
                    <a:lnL w="6350">
                      <a:solidFill>
                        <a:schemeClr val="accent1"/>
                      </a:solidFill>
                      <a:miter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6652.828573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10697.21061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4044.382035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135.162497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6350">
                      <a:solidFill>
                        <a:schemeClr val="accent1"/>
                      </a:solidFill>
                      <a:miter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std</a:t>
                      </a:r>
                    </a:p>
                  </a:txBody>
                  <a:tcPr marL="0" marR="0" marT="0" marB="0" anchor="b" anchorCtr="0" horzOverflow="overflow">
                    <a:lnL w="6350">
                      <a:solidFill>
                        <a:schemeClr val="accent1"/>
                      </a:solidFill>
                      <a:miter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9227.132275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11460.35913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5945.510224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147.053302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6350">
                      <a:solidFill>
                        <a:schemeClr val="accent1"/>
                      </a:solidFill>
                      <a:miter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min</a:t>
                      </a:r>
                    </a:p>
                  </a:txBody>
                  <a:tcPr marL="0" marR="0" marT="0" marB="0" anchor="b" anchorCtr="0" horzOverflow="overflow">
                    <a:lnL w="6350">
                      <a:solidFill>
                        <a:schemeClr val="accent1"/>
                      </a:solidFill>
                      <a:miter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-1244.93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250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6350">
                      <a:solidFill>
                        <a:schemeClr val="accent1"/>
                      </a:solidFill>
                      <a:miter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25%</a:t>
                      </a:r>
                    </a:p>
                  </a:txBody>
                  <a:tcPr marL="0" marR="0" marT="0" marB="0" anchor="b" anchorCtr="0" horzOverflow="overflow">
                    <a:lnL w="6350">
                      <a:solidFill>
                        <a:schemeClr val="accent1"/>
                      </a:solidFill>
                      <a:miter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1114.97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5000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502.4425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32.32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6350">
                      <a:solidFill>
                        <a:schemeClr val="accent1"/>
                      </a:solidFill>
                      <a:miter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50%</a:t>
                      </a:r>
                    </a:p>
                  </a:txBody>
                  <a:tcPr marL="0" marR="0" marT="0" marB="0" anchor="b" anchorCtr="0" horzOverflow="overflow">
                    <a:lnL w="6350">
                      <a:solidFill>
                        <a:schemeClr val="accent1"/>
                      </a:solidFill>
                      <a:miter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3578.165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7500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2151.86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85.8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6350">
                      <a:solidFill>
                        <a:schemeClr val="accent1"/>
                      </a:solidFill>
                      <a:miter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75%</a:t>
                      </a:r>
                    </a:p>
                  </a:txBody>
                  <a:tcPr marL="0" marR="0" marT="0" marB="0" anchor="b" anchorCtr="0" horzOverflow="overflow">
                    <a:lnL w="6350">
                      <a:solidFill>
                        <a:schemeClr val="accent1"/>
                      </a:solidFill>
                      <a:miter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8169.185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15000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5005.89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189.03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6350">
                      <a:solidFill>
                        <a:schemeClr val="accent1"/>
                      </a:solidFill>
                      <a:miter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ctr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max</a:t>
                      </a:r>
                    </a:p>
                  </a:txBody>
                  <a:tcPr marL="0" marR="0" marT="0" marB="0" anchor="b" anchorCtr="0" horzOverflow="overflow">
                    <a:lnL w="6350">
                      <a:solidFill>
                        <a:schemeClr val="accent1"/>
                      </a:solidFill>
                      <a:miter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50000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50000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47496.5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t>1825.25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6350">
                      <a:solidFill>
                        <a:schemeClr val="accent1"/>
                      </a:solidFill>
                      <a:miter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ontent Placeholder 2"/>
          <p:cNvSpPr txBox="1"/>
          <p:nvPr>
            <p:ph type="body" sz="quarter" idx="1"/>
          </p:nvPr>
        </p:nvSpPr>
        <p:spPr>
          <a:xfrm>
            <a:off x="628650" y="926428"/>
            <a:ext cx="7886700" cy="104311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b="1" sz="1600"/>
            </a:lvl1pPr>
          </a:lstStyle>
          <a:p>
            <a:pPr/>
            <a:r>
              <a:t>For categorical attributes: We can look at count (frequency) of each value.</a:t>
            </a:r>
          </a:p>
        </p:txBody>
      </p:sp>
      <p:sp>
        <p:nvSpPr>
          <p:cNvPr id="158" name="TextBox 3"/>
          <p:cNvSpPr txBox="1"/>
          <p:nvPr/>
        </p:nvSpPr>
        <p:spPr>
          <a:xfrm>
            <a:off x="868486" y="2945480"/>
            <a:ext cx="2743986" cy="12598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count of unique values of </a:t>
            </a:r>
            <a:r>
              <a:rPr b="1" i="1"/>
              <a:t>acqCountry:</a:t>
            </a:r>
            <a:endParaRPr b="1" i="1"/>
          </a:p>
          <a:p>
            <a:pPr>
              <a:defRPr sz="1000"/>
            </a:pPr>
          </a:p>
          <a:p>
            <a:pPr>
              <a:defRPr sz="1000"/>
            </a:pPr>
            <a:r>
              <a:t>US         632303</a:t>
            </a:r>
          </a:p>
          <a:p>
            <a:pPr>
              <a:defRPr sz="1000"/>
            </a:pPr>
            <a:r>
              <a:t>MEX      2626</a:t>
            </a:r>
          </a:p>
          <a:p>
            <a:pPr>
              <a:defRPr sz="1000"/>
            </a:pPr>
            <a:r>
              <a:t>CAN       1870</a:t>
            </a:r>
          </a:p>
          <a:p>
            <a:pPr>
              <a:defRPr sz="1000"/>
            </a:pPr>
            <a:r>
              <a:t>PR          1202</a:t>
            </a:r>
          </a:p>
        </p:txBody>
      </p:sp>
      <p:sp>
        <p:nvSpPr>
          <p:cNvPr id="159" name="Rectangle 4"/>
          <p:cNvSpPr/>
          <p:nvPr/>
        </p:nvSpPr>
        <p:spPr>
          <a:xfrm>
            <a:off x="868484" y="3993162"/>
            <a:ext cx="2743986" cy="7645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count of unique values of </a:t>
            </a:r>
            <a:r>
              <a:rPr b="1" i="1"/>
              <a:t>cardPresent</a:t>
            </a:r>
            <a:r>
              <a:t> :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False 340453</a:t>
            </a:r>
          </a:p>
          <a:p>
            <a:pPr>
              <a:defRPr sz="1000"/>
            </a:pPr>
            <a:r>
              <a:t>True 301461</a:t>
            </a:r>
          </a:p>
        </p:txBody>
      </p:sp>
      <p:sp>
        <p:nvSpPr>
          <p:cNvPr id="160" name="Rectangle 5"/>
          <p:cNvSpPr/>
          <p:nvPr/>
        </p:nvSpPr>
        <p:spPr>
          <a:xfrm>
            <a:off x="868484" y="4694175"/>
            <a:ext cx="2743986" cy="7645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count of unique values of </a:t>
            </a:r>
            <a:r>
              <a:rPr b="1" i="1"/>
              <a:t>isFraud</a:t>
            </a:r>
            <a:r>
              <a:t> :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False 630612</a:t>
            </a:r>
          </a:p>
          <a:p>
            <a:pPr>
              <a:defRPr sz="1000"/>
            </a:pPr>
            <a:r>
              <a:t>True 11302</a:t>
            </a:r>
          </a:p>
        </p:txBody>
      </p:sp>
      <p:sp>
        <p:nvSpPr>
          <p:cNvPr id="161" name="Rectangle 6"/>
          <p:cNvSpPr/>
          <p:nvPr/>
        </p:nvSpPr>
        <p:spPr>
          <a:xfrm>
            <a:off x="871640" y="5395190"/>
            <a:ext cx="2740830" cy="9296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count of unique values of </a:t>
            </a:r>
            <a:r>
              <a:rPr b="1" i="1"/>
              <a:t>transactionType</a:t>
            </a:r>
            <a:r>
              <a:t> :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PURCHASE                         608685 </a:t>
            </a:r>
          </a:p>
          <a:p>
            <a:pPr>
              <a:defRPr sz="1000"/>
            </a:pPr>
            <a:r>
              <a:t>ADDRESS_VERIFICATION 16478 </a:t>
            </a:r>
          </a:p>
          <a:p>
            <a:pPr>
              <a:defRPr sz="1000"/>
            </a:pPr>
            <a:r>
              <a:t>REVERSAL                           16162</a:t>
            </a:r>
          </a:p>
        </p:txBody>
      </p:sp>
      <p:grpSp>
        <p:nvGrpSpPr>
          <p:cNvPr id="164" name="Text Box 1"/>
          <p:cNvGrpSpPr/>
          <p:nvPr/>
        </p:nvGrpSpPr>
        <p:grpSpPr>
          <a:xfrm>
            <a:off x="4400689" y="4780736"/>
            <a:ext cx="3199648" cy="871713"/>
            <a:chOff x="0" y="0"/>
            <a:chExt cx="3199647" cy="871712"/>
          </a:xfrm>
        </p:grpSpPr>
        <p:sp>
          <p:nvSpPr>
            <p:cNvPr id="162" name="Rectangle"/>
            <p:cNvSpPr/>
            <p:nvPr/>
          </p:nvSpPr>
          <p:spPr>
            <a:xfrm>
              <a:off x="-1" y="-1"/>
              <a:ext cx="3199649" cy="8717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163" name="This is our response variable. It is clear that  we have an unbalanced data. This could make a problem when we are training our classifier. Later, we will fix this issue."/>
            <p:cNvSpPr txBox="1"/>
            <p:nvPr/>
          </p:nvSpPr>
          <p:spPr>
            <a:xfrm>
              <a:off x="-1" y="-1"/>
              <a:ext cx="3199649" cy="76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5718" tIns="25718" rIns="25718" bIns="25718" numCol="1" anchor="t">
              <a:spAutoFit/>
            </a:bodyPr>
            <a:lstStyle>
              <a:lvl1pPr>
                <a:defRPr sz="1200">
                  <a:solidFill>
                    <a:schemeClr val="accent1"/>
                  </a:solidFill>
                  <a:effectLst>
                    <a:outerShdw sx="100000" sy="100000" kx="0" ky="0" algn="b" rotWithShape="0" blurRad="38100" dist="25400" dir="5400000">
                      <a:srgbClr val="6E747A">
                        <a:alpha val="43000"/>
                      </a:srgbClr>
                    </a:outerShdw>
                  </a:effectLst>
                </a:defRPr>
              </a:lvl1pPr>
            </a:lstStyle>
            <a:p>
              <a:pPr/>
              <a:r>
                <a:t>This is our response variable. It is clear that  we have an unbalanced data. This could make a problem when we are training our classifier. Later, we will fix this issue.</a:t>
              </a:r>
            </a:p>
          </p:txBody>
        </p:sp>
      </p:grpSp>
      <p:sp>
        <p:nvSpPr>
          <p:cNvPr id="165" name="Straight Arrow Connector 8"/>
          <p:cNvSpPr/>
          <p:nvPr/>
        </p:nvSpPr>
        <p:spPr>
          <a:xfrm>
            <a:off x="3612469" y="5216592"/>
            <a:ext cx="788221" cy="1"/>
          </a:xfrm>
          <a:prstGeom prst="line">
            <a:avLst/>
          </a:prstGeom>
          <a:ln w="317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166" name="Ink 9" descr="Ink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609" y="914259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nk 12" descr="Ink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690" y="988779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nk 13" descr="Ink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690" y="1072299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nk 15" descr="Ink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0889" y="1120540"/>
            <a:ext cx="144001" cy="28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ontent Placeholder 2"/>
          <p:cNvSpPr txBox="1"/>
          <p:nvPr>
            <p:ph type="body" sz="quarter" idx="1"/>
          </p:nvPr>
        </p:nvSpPr>
        <p:spPr>
          <a:xfrm>
            <a:off x="441836" y="1305340"/>
            <a:ext cx="7886701" cy="102526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>
              <a:defRPr i="1" sz="1800"/>
            </a:pPr>
            <a:r>
              <a:t>Let’s dig more in some of the numerical attributes like transaction amount.</a:t>
            </a:r>
          </a:p>
          <a:p>
            <a:pPr marL="0" indent="0">
              <a:buSzTx/>
              <a:buNone/>
              <a:defRPr i="1" sz="1600"/>
            </a:pPr>
          </a:p>
          <a:p>
            <a:pPr>
              <a:buFontTx/>
              <a:buChar char="➢"/>
              <a:defRPr i="1" sz="1600"/>
            </a:pPr>
            <a:r>
              <a:t>Do we observe any specific pattern in its distribution in the plot?</a:t>
            </a:r>
          </a:p>
        </p:txBody>
      </p:sp>
      <p:pic>
        <p:nvPicPr>
          <p:cNvPr id="17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175" y="2479870"/>
            <a:ext cx="4151012" cy="3088887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TextBox 4"/>
          <p:cNvSpPr txBox="1"/>
          <p:nvPr/>
        </p:nvSpPr>
        <p:spPr>
          <a:xfrm>
            <a:off x="4485547" y="3317487"/>
            <a:ext cx="4041673" cy="20599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200"/>
            </a:pPr>
            <a:r>
              <a:t>Few highlights:</a:t>
            </a:r>
          </a:p>
          <a:p>
            <a:pPr marL="160735" indent="-160735">
              <a:buSzPct val="100000"/>
              <a:buFont typeface="Arial"/>
              <a:buChar char="•"/>
              <a:defRPr i="1" sz="1200"/>
            </a:pPr>
            <a:r>
              <a:t>It has right-skewed distribution.</a:t>
            </a:r>
          </a:p>
          <a:p>
            <a:pPr marL="160735" indent="-160735">
              <a:buSzPct val="100000"/>
              <a:buFont typeface="Arial"/>
              <a:buChar char="•"/>
              <a:defRPr i="1" sz="1200"/>
            </a:pPr>
            <a:r>
              <a:t>Most of the transactions are concentrated around small values </a:t>
            </a:r>
          </a:p>
          <a:p>
            <a:pPr>
              <a:defRPr i="1" sz="1200"/>
            </a:pPr>
            <a:r>
              <a:t>     (in the range of [0,100]) and we have few observations </a:t>
            </a:r>
          </a:p>
          <a:p>
            <a:pPr>
              <a:defRPr i="1" sz="1200"/>
            </a:pPr>
            <a:r>
              <a:t>     for large value of transactions (amount &gt;1000). </a:t>
            </a:r>
          </a:p>
          <a:p>
            <a:pPr>
              <a:defRPr i="1" sz="1200"/>
            </a:pPr>
          </a:p>
          <a:p>
            <a:pPr>
              <a:defRPr i="1" sz="1200"/>
            </a:pPr>
            <a:r>
              <a:t>Statement above makes sense, since most of our daily purchases (like visiting a dinning, grocery) are in small amounts compared to some large transactions (visiting Coach, buying fancy stuff) which occur less frequent.</a:t>
            </a:r>
          </a:p>
        </p:txBody>
      </p:sp>
      <p:pic>
        <p:nvPicPr>
          <p:cNvPr id="176" name="Ink 6" descr="Ink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930" y="732099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nk 7" descr="Ink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930" y="812380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nk 8" descr="Ink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930" y="907060"/>
            <a:ext cx="144001" cy="28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extBox 1"/>
          <p:cNvSpPr txBox="1"/>
          <p:nvPr/>
        </p:nvSpPr>
        <p:spPr>
          <a:xfrm>
            <a:off x="441836" y="645267"/>
            <a:ext cx="247341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Data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 txBox="1"/>
          <p:nvPr>
            <p:ph type="title"/>
          </p:nvPr>
        </p:nvSpPr>
        <p:spPr>
          <a:xfrm>
            <a:off x="432003" y="499413"/>
            <a:ext cx="2788180" cy="62776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Data analysis</a:t>
            </a:r>
          </a:p>
        </p:txBody>
      </p:sp>
      <p:sp>
        <p:nvSpPr>
          <p:cNvPr id="184" name="Content Placeholder 2"/>
          <p:cNvSpPr txBox="1"/>
          <p:nvPr>
            <p:ph type="body" sz="half" idx="1"/>
          </p:nvPr>
        </p:nvSpPr>
        <p:spPr>
          <a:xfrm>
            <a:off x="510663" y="1127534"/>
            <a:ext cx="7886701" cy="1831976"/>
          </a:xfrm>
          <a:prstGeom prst="rect">
            <a:avLst/>
          </a:prstGeom>
        </p:spPr>
        <p:txBody>
          <a:bodyPr/>
          <a:lstStyle/>
          <a:p>
            <a:pPr>
              <a:defRPr b="1" sz="2000"/>
            </a:pPr>
            <a:r>
              <a:t>Identifying Duplicate transactions:</a:t>
            </a:r>
          </a:p>
          <a:p>
            <a:pPr marL="0" indent="0">
              <a:buSzTx/>
              <a:buNone/>
              <a:defRPr sz="2000"/>
            </a:pPr>
            <a:r>
              <a:t>We might have two types of duplicate transactions:</a:t>
            </a:r>
          </a:p>
          <a:p>
            <a:pPr marL="514350" indent="-514350">
              <a:buFontTx/>
              <a:buAutoNum type="arabicPeriod" startAt="1"/>
              <a:defRPr sz="2000"/>
            </a:pPr>
            <a:r>
              <a:t>Reversed transaction, where a purchase is followed by a reversal.</a:t>
            </a:r>
          </a:p>
          <a:p>
            <a:pPr marL="514350" indent="-514350">
              <a:buFontTx/>
              <a:buAutoNum type="arabicPeriod" startAt="1"/>
              <a:defRPr sz="2000"/>
            </a:pPr>
            <a:r>
              <a:t>Multi-swipe, where a vendor accidentally charges a customer's card multiple times within a short time span.</a:t>
            </a:r>
          </a:p>
        </p:txBody>
      </p:sp>
      <p:sp>
        <p:nvSpPr>
          <p:cNvPr id="185" name="TextBox 3"/>
          <p:cNvSpPr txBox="1"/>
          <p:nvPr/>
        </p:nvSpPr>
        <p:spPr>
          <a:xfrm>
            <a:off x="314632" y="2908628"/>
            <a:ext cx="2625214" cy="34061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400"/>
            </a:pPr>
            <a:r>
              <a:t>Reversed-transactions</a:t>
            </a:r>
            <a:r>
              <a:rPr sz="1800"/>
              <a:t>:</a:t>
            </a:r>
            <a:endParaRPr sz="1800"/>
          </a:p>
          <a:p>
            <a:pPr>
              <a:defRPr b="1"/>
            </a:pPr>
          </a:p>
          <a:p>
            <a:pPr marL="285750" indent="-285750">
              <a:buSzPct val="100000"/>
              <a:buFont typeface="Arial"/>
              <a:buChar char="•"/>
              <a:defRPr i="1" sz="1200"/>
            </a:pPr>
            <a:r>
              <a:t>Using ‘transactionType’ attribute in our data sets, we can filter out for ‘REVERSAL’ and look at the data.</a:t>
            </a:r>
          </a:p>
          <a:p>
            <a:pPr>
              <a:defRPr i="1" sz="1200"/>
            </a:pPr>
          </a:p>
          <a:p>
            <a:pPr>
              <a:defRPr b="1" sz="1400"/>
            </a:pPr>
            <a:r>
              <a:t>Some statistics:</a:t>
            </a:r>
          </a:p>
          <a:p>
            <a:pPr>
              <a:defRPr b="1" sz="1200"/>
            </a:pPr>
            <a:r>
              <a:t>Total number of reversed transactions=</a:t>
            </a:r>
            <a:r>
              <a:rPr b="0"/>
              <a:t>16162 (~ 16k)</a:t>
            </a:r>
            <a:endParaRPr b="0"/>
          </a:p>
          <a:p>
            <a:pPr>
              <a:defRPr b="1" sz="1200"/>
            </a:pPr>
            <a:r>
              <a:t>Dollar amount of reversed transactions</a:t>
            </a:r>
            <a:r>
              <a:rPr b="0"/>
              <a:t>=$2,242,915.1 (~ 2M)</a:t>
            </a:r>
            <a:endParaRPr b="0"/>
          </a:p>
          <a:p>
            <a:pPr>
              <a:defRPr sz="1400"/>
            </a:pPr>
          </a:p>
          <a:p>
            <a:pPr marL="285750" indent="-285750">
              <a:buSzPct val="100000"/>
              <a:buFont typeface="Arial"/>
              <a:buChar char="•"/>
              <a:defRPr i="1" sz="1200"/>
            </a:pPr>
            <a:r>
              <a:t>Also for each reversed transaction, there should be one purchase transaction as well. So, estimate for the dollar amount should be around 2*2,242,915.1 (roughly $4million)</a:t>
            </a:r>
          </a:p>
        </p:txBody>
      </p:sp>
      <p:pic>
        <p:nvPicPr>
          <p:cNvPr id="18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1" y="3587631"/>
            <a:ext cx="5486401" cy="1244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extBox 6"/>
          <p:cNvSpPr txBox="1"/>
          <p:nvPr/>
        </p:nvSpPr>
        <p:spPr>
          <a:xfrm>
            <a:off x="3683000" y="3088904"/>
            <a:ext cx="36957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An example of reversed transaction</a:t>
            </a:r>
          </a:p>
        </p:txBody>
      </p:sp>
      <p:sp>
        <p:nvSpPr>
          <p:cNvPr id="188" name="Rectangle 9"/>
          <p:cNvSpPr/>
          <p:nvPr/>
        </p:nvSpPr>
        <p:spPr>
          <a:xfrm>
            <a:off x="3009901" y="4086357"/>
            <a:ext cx="5206999" cy="42214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9" name="Ink 7" descr="Ink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289" y="545979"/>
            <a:ext cx="144001" cy="28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nk 8" descr="Ink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7050" y="667300"/>
            <a:ext cx="144001" cy="28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nk 10" descr="Ink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7050" y="772420"/>
            <a:ext cx="144001" cy="28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