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9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94" r:id="rId15"/>
    <p:sldId id="295" r:id="rId16"/>
    <p:sldId id="300" r:id="rId17"/>
    <p:sldId id="291" r:id="rId18"/>
    <p:sldId id="275" r:id="rId19"/>
    <p:sldId id="296" r:id="rId20"/>
    <p:sldId id="305" r:id="rId21"/>
    <p:sldId id="292" r:id="rId22"/>
    <p:sldId id="302" r:id="rId23"/>
    <p:sldId id="276" r:id="rId24"/>
    <p:sldId id="297" r:id="rId25"/>
    <p:sldId id="306" r:id="rId26"/>
    <p:sldId id="30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3B578-9190-4E81-9777-7A40AF0DE98A}" v="432" dt="2020-05-12T13:29:12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1"/>
  </p:normalViewPr>
  <p:slideViewPr>
    <p:cSldViewPr snapToGrid="0" snapToObjects="1">
      <p:cViewPr varScale="1">
        <p:scale>
          <a:sx n="105" d="100"/>
          <a:sy n="105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5:33.3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6:01.0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2.9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8.13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10.41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00:47.3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1:10.3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1.06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5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6.90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08.83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0.15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0.4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1.9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3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55.68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7.30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8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1.86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2.9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1.68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3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1.7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2.2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3.93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5.71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39.2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07.33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4.16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5.6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7.0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8.7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34.67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3.40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8.8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6.5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8.78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1.27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7.0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4.97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6:59.47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0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2.19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3.15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37.1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19.49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6.72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40.7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52.32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59.70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49.9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59.94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A99-B066-D14B-9E27-1FCD12D35C3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BDD9-2A4D-2E4B-9A76-9B55CD7D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below shows some basic summary statistics for numerical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shows some of the categorical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 we Plot a histogram of the processed amounts of each transaction, the </a:t>
            </a:r>
            <a:r>
              <a:rPr lang="en-US" sz="1200" i="1" dirty="0" err="1">
                <a:solidFill>
                  <a:srgbClr val="00B0F0"/>
                </a:solidFill>
              </a:rPr>
              <a:t>transactionAmount</a:t>
            </a:r>
            <a:r>
              <a:rPr lang="en-US" sz="1200" i="1" dirty="0"/>
              <a:t>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(Please refer to the notebook for the implementation)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see that time between two transactions is about 16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24B-E6C3-BE46-8A69-9CBFECB1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785A7-A783-CB4F-95DA-AA23CD35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1531-9471-2941-9E8A-1891D6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BF1-8228-844C-ABF6-12409C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7DBC-A030-EE4C-8A22-F84A31C2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122-D858-D049-9C29-9B42B7A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F4E0-7C25-394E-A74F-C9F87CB0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884B-F8C5-3E4F-89C6-B5D23C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05D1-4782-9440-BE90-999F24F1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F04-023E-A54F-8BDC-222BD8E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7D67-23F1-B942-B45B-5D2BAB06E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B2FE-4E29-0D4B-83CD-F448F846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B43-7AAD-EE4D-9593-1E02B7E6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69B1-33DA-2C44-A680-26C2A0A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157-5CC0-0F42-BA9A-DFFA3AE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392E-4A83-E248-A97A-87D42DC1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BC07-D4BE-5941-9C55-3F85A04E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9907-47AE-D54D-B497-44D8E936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546-1D95-1A4B-90C1-8510820B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D353-8995-0941-99C4-CE4D52BC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D345-CD3B-9447-B411-FE909B7B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A434-913F-B34B-99C4-2DBDAAD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D476-F41C-1F4B-88F0-6465139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7E8D-5B54-FA45-8F97-D5A76E14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C625-B0CF-6B40-8637-066AC210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6185-6DE7-264A-AC76-524D5976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E47A-C2D0-DA45-8280-EDA8EF4E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B1D8-57DE-7246-8B3B-D4DEEBDE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4785-8DF3-404D-8ACC-6078FFE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FE0D-6AEB-F643-8AED-267ED76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1E397-00B0-9848-B20D-BF09F77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C39D-8740-B947-AC6D-D9F3EA21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6999-5628-EA4D-AAD0-2EFA7AA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C408A-3D19-834F-B581-D0FF5E50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C799-7FAD-DD47-969C-8ED1F08E6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A91A6-AC5A-C34A-813E-D39ED8792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E8D93-BEAE-6247-9D15-C3996F1E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79AC1-798B-5F41-A484-952A09D4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D569-0B32-7B4A-A413-918A307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3860-0B5F-AC4C-BF5A-0D7970EF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817D-45A6-AF4C-84B4-07C06FA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A05C5-4E12-9B4A-B907-F7BE1BB6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D4AE-CFAD-FB40-8D7F-3177B70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63317-927B-9F41-A12A-6314DD8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3D931-1E86-8449-AFFF-17D7D5B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E91A-E961-3640-8FF2-C4BC0C2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CD8-10FD-3347-8B8C-8645CB0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96D-5C1E-904C-A90A-088A654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E193-7130-D449-BC32-A8414546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A1C2-15E0-4E40-B8D4-BC85982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74E2-8EAB-6642-AAC7-94131680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263A-6F5A-234B-BC92-4C5B61F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BB9F-BF20-0B49-8C6C-45ECA915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9BA7C-504E-E145-9802-1BCD049E3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1770-4296-284E-9CD2-2677BD7D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140E-90AE-684D-A0BE-C80E381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F538-69B6-774F-9400-C45AE304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9470-8345-9C44-A206-43E3946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EB81-AD03-0943-82A4-EA8BE745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833C-1056-0E4E-B941-283FE361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CA18-6929-5744-A09B-649462502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13D6-797E-7748-8AE7-3BA0D300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E5E5-9193-8849-AB44-F0099E4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customXml" Target="../ink/ink24.xml"/><Relationship Id="rId7" Type="http://schemas.openxmlformats.org/officeDocument/2006/relationships/customXml" Target="../ink/ink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9.png"/><Relationship Id="rId7" Type="http://schemas.openxmlformats.org/officeDocument/2006/relationships/customXml" Target="../ink/ink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1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38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13.png"/><Relationship Id="rId7" Type="http://schemas.openxmlformats.org/officeDocument/2006/relationships/customXml" Target="../ink/ink4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39.xml"/><Relationship Id="rId4" Type="http://schemas.openxmlformats.org/officeDocument/2006/relationships/image" Target="../media/image14.png"/><Relationship Id="rId9" Type="http://schemas.openxmlformats.org/officeDocument/2006/relationships/customXml" Target="../ink/ink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16.png"/><Relationship Id="rId7" Type="http://schemas.openxmlformats.org/officeDocument/2006/relationships/customXml" Target="../ink/ink44.xml"/><Relationship Id="rId12" Type="http://schemas.openxmlformats.org/officeDocument/2006/relationships/customXml" Target="../ink/ink4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48.xml"/><Relationship Id="rId5" Type="http://schemas.openxmlformats.org/officeDocument/2006/relationships/customXml" Target="../ink/ink43.xml"/><Relationship Id="rId10" Type="http://schemas.openxmlformats.org/officeDocument/2006/relationships/customXml" Target="../ink/ink47.xml"/><Relationship Id="rId4" Type="http://schemas.openxmlformats.org/officeDocument/2006/relationships/image" Target="../media/image17.png"/><Relationship Id="rId9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5" Type="http://schemas.openxmlformats.org/officeDocument/2006/relationships/customXml" Target="../ink/ink52.xml"/><Relationship Id="rId4" Type="http://schemas.openxmlformats.org/officeDocument/2006/relationships/customXml" Target="../ink/ink5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2.png"/><Relationship Id="rId7" Type="http://schemas.openxmlformats.org/officeDocument/2006/relationships/customXml" Target="../ink/ink5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5" Type="http://schemas.openxmlformats.org/officeDocument/2006/relationships/image" Target="../media/image1.png"/><Relationship Id="rId4" Type="http://schemas.openxmlformats.org/officeDocument/2006/relationships/customXml" Target="../ink/ink54.xml"/><Relationship Id="rId9" Type="http://schemas.openxmlformats.org/officeDocument/2006/relationships/customXml" Target="../ink/ink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1.xml"/><Relationship Id="rId4" Type="http://schemas.openxmlformats.org/officeDocument/2006/relationships/customXml" Target="../ink/ink6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4F3A-A6F9-7C4A-AE57-F03B397B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r>
              <a:rPr lang="en-US" sz="2400" b="1"/>
              <a:t>Identifying Fraudulent Credit Card Transaction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 b="1"/>
            </a:br>
            <a:br>
              <a:rPr lang="en-US" sz="1800" b="1"/>
            </a:br>
            <a:r>
              <a:rPr lang="en-US" sz="1600" b="1"/>
              <a:t>Marjan Rezvani</a:t>
            </a:r>
            <a:br>
              <a:rPr lang="en-US" sz="1600" b="1"/>
            </a:br>
            <a:r>
              <a:rPr lang="en-US" sz="1600" b="1"/>
              <a:t>Ayub ali Sarker</a:t>
            </a:r>
            <a:br>
              <a:rPr lang="en-US" sz="1600" b="1"/>
            </a:br>
            <a:r>
              <a:rPr lang="en-US" sz="1600" b="1"/>
              <a:t> Maryam Akrami</a:t>
            </a:r>
            <a:br>
              <a:rPr lang="en-US" sz="1800" b="1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2235-6DCB-7043-8D83-E72A5650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/>
            <a:r>
              <a:rPr lang="en-US" b="1" i="1"/>
              <a:t>Spring 2020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D136-88C8-9C4E-B28C-B4CDD72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496771"/>
            <a:ext cx="7886700" cy="1789229"/>
          </a:xfrm>
        </p:spPr>
        <p:txBody>
          <a:bodyPr>
            <a:normAutofit/>
          </a:bodyPr>
          <a:lstStyle/>
          <a:p>
            <a:r>
              <a:rPr lang="en-US" sz="1800" b="1" dirty="0"/>
              <a:t>Duplicate transactions</a:t>
            </a:r>
            <a:r>
              <a:rPr lang="en-US" sz="2000" b="1" dirty="0"/>
              <a:t>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r>
              <a:rPr lang="en-US" sz="1800" b="1" i="1" dirty="0"/>
              <a:t>Approach</a:t>
            </a:r>
            <a:r>
              <a:rPr lang="en-US" sz="1800" i="1" dirty="0"/>
              <a:t>:</a:t>
            </a:r>
            <a:r>
              <a:rPr lang="en-US" sz="2000" dirty="0"/>
              <a:t> </a:t>
            </a:r>
            <a:r>
              <a:rPr lang="en-US" sz="1800" dirty="0"/>
              <a:t>In a short time span(</a:t>
            </a:r>
            <a:r>
              <a:rPr lang="en-US" sz="1800" dirty="0" err="1"/>
              <a:t>e.g</a:t>
            </a:r>
            <a:r>
              <a:rPr lang="en-US" sz="1800" dirty="0"/>
              <a:t> 3 minutes), if we have transactions with same '</a:t>
            </a:r>
            <a:r>
              <a:rPr lang="en-US" sz="1800" dirty="0" err="1"/>
              <a:t>customerId</a:t>
            </a:r>
            <a:r>
              <a:rPr lang="en-US" sz="1800" dirty="0"/>
              <a:t>’, '</a:t>
            </a:r>
            <a:r>
              <a:rPr lang="en-US" sz="1800" dirty="0" err="1"/>
              <a:t>accountNumber</a:t>
            </a:r>
            <a:r>
              <a:rPr lang="en-US" sz="1800" dirty="0"/>
              <a:t>', '</a:t>
            </a:r>
            <a:r>
              <a:rPr lang="en-US" sz="1800" dirty="0" err="1"/>
              <a:t>transactionAmount</a:t>
            </a:r>
            <a:r>
              <a:rPr lang="en-US" sz="1800" dirty="0"/>
              <a:t>','</a:t>
            </a:r>
            <a:r>
              <a:rPr lang="en-US" sz="1800" dirty="0" err="1"/>
              <a:t>transactionType</a:t>
            </a:r>
            <a:r>
              <a:rPr lang="en-US" sz="1800" dirty="0"/>
              <a:t>', '</a:t>
            </a:r>
            <a:r>
              <a:rPr lang="en-US" sz="1800" dirty="0" err="1"/>
              <a:t>merchantName</a:t>
            </a:r>
            <a:r>
              <a:rPr lang="en-US" sz="1800" dirty="0"/>
              <a:t>’, we flag them as multi-swipe transactions.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17698-8273-DE4B-94FF-586CAB1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199715"/>
            <a:ext cx="8451850" cy="1789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DC6B-B67F-6545-9CD2-7EEF15D6A699}"/>
              </a:ext>
            </a:extLst>
          </p:cNvPr>
          <p:cNvSpPr txBox="1"/>
          <p:nvPr/>
        </p:nvSpPr>
        <p:spPr>
          <a:xfrm>
            <a:off x="346076" y="4915772"/>
            <a:ext cx="845185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Table above, we observe transactions which have </a:t>
            </a:r>
            <a:r>
              <a:rPr lang="en-US" sz="1200" b="1" dirty="0"/>
              <a:t>same</a:t>
            </a:r>
            <a:r>
              <a:rPr lang="en-US" sz="1200" dirty="0"/>
              <a:t> '</a:t>
            </a:r>
            <a:r>
              <a:rPr lang="en-US" sz="1200" dirty="0" err="1"/>
              <a:t>customerId</a:t>
            </a:r>
            <a:r>
              <a:rPr lang="en-US" sz="1200" dirty="0"/>
              <a:t>’, '</a:t>
            </a:r>
            <a:r>
              <a:rPr lang="en-US" sz="1200" dirty="0" err="1"/>
              <a:t>accountNumber</a:t>
            </a:r>
            <a:r>
              <a:rPr lang="en-US" sz="1200" dirty="0"/>
              <a:t>', '</a:t>
            </a:r>
            <a:r>
              <a:rPr lang="en-US" sz="1200" dirty="0" err="1"/>
              <a:t>transactionAmount</a:t>
            </a:r>
            <a:r>
              <a:rPr lang="en-US" sz="1200" dirty="0"/>
              <a:t>','</a:t>
            </a:r>
            <a:r>
              <a:rPr lang="en-US" sz="1200" dirty="0" err="1"/>
              <a:t>transactionType</a:t>
            </a:r>
            <a:r>
              <a:rPr lang="en-US" sz="1200" dirty="0"/>
              <a:t>', '</a:t>
            </a:r>
            <a:r>
              <a:rPr lang="en-US" sz="1200" dirty="0" err="1"/>
              <a:t>merchantName</a:t>
            </a:r>
            <a:r>
              <a:rPr lang="en-US" sz="1200" dirty="0"/>
              <a:t>’, </a:t>
            </a:r>
            <a:r>
              <a:rPr lang="en-US" sz="1200" b="1" dirty="0"/>
              <a:t>but</a:t>
            </a:r>
            <a:r>
              <a:rPr lang="en-US" sz="1200" dirty="0"/>
              <a:t> the frequency that they are happening is around 1 month. So, they are like subscription fee. (In this example, a customer is being charged $3.07 every month by Play Store.</a:t>
            </a:r>
          </a:p>
          <a:p>
            <a:endParaRPr lang="en-US" sz="1200" dirty="0"/>
          </a:p>
          <a:p>
            <a:r>
              <a:rPr lang="en-US" sz="1200" i="1" dirty="0"/>
              <a:t>So, to identify multi-swipe transactions, we apply another filter on the table above using </a:t>
            </a:r>
            <a:r>
              <a:rPr lang="en-US" sz="1200" i="1" dirty="0" err="1"/>
              <a:t>time_difference</a:t>
            </a:r>
            <a:r>
              <a:rPr lang="en-US" sz="1200" i="1" dirty="0"/>
              <a:t> less than 3 minutes</a:t>
            </a:r>
            <a:r>
              <a:rPr lang="en-US" i="1" dirty="0"/>
              <a:t>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14:cNvPr>
              <p14:cNvContentPartPr/>
              <p14:nvPr/>
            </p14:nvContentPartPr>
            <p14:xfrm>
              <a:off x="425090" y="6226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50" y="4786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14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3DF6-A1F6-174D-9D05-63ED450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37378"/>
            <a:ext cx="7886700" cy="1057275"/>
          </a:xfrm>
        </p:spPr>
        <p:txBody>
          <a:bodyPr/>
          <a:lstStyle/>
          <a:p>
            <a:r>
              <a:rPr lang="en-US" sz="2000" b="1" dirty="0"/>
              <a:t>Duplicate transactions:</a:t>
            </a:r>
          </a:p>
          <a:p>
            <a:pPr marL="0" indent="0">
              <a:buNone/>
            </a:pPr>
            <a:r>
              <a:rPr lang="en-US" sz="2000" dirty="0"/>
              <a:t> An example of multi-swipe transaction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1B98A-82DA-BA49-BF23-64130A45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9" y="1869055"/>
            <a:ext cx="8175001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225F-286D-944C-A53E-E54163494C58}"/>
              </a:ext>
            </a:extLst>
          </p:cNvPr>
          <p:cNvSpPr txBox="1"/>
          <p:nvPr/>
        </p:nvSpPr>
        <p:spPr>
          <a:xfrm>
            <a:off x="520504" y="3108358"/>
            <a:ext cx="817500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 period time between two transactions is about 16 seconds.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2156D-8D67-ED42-AE97-0603684E75CA}"/>
              </a:ext>
            </a:extLst>
          </p:cNvPr>
          <p:cNvSpPr txBox="1"/>
          <p:nvPr/>
        </p:nvSpPr>
        <p:spPr>
          <a:xfrm>
            <a:off x="634804" y="4207417"/>
            <a:ext cx="806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Some statistics:</a:t>
            </a:r>
          </a:p>
          <a:p>
            <a:r>
              <a:rPr lang="en-US" sz="1400" i="1" dirty="0"/>
              <a:t>total number of multi swipe transaction is 6178 and total dollar amount is $886,953.58 (~ 900k) </a:t>
            </a:r>
          </a:p>
          <a:p>
            <a:br>
              <a:rPr lang="en-US" dirty="0"/>
            </a:br>
            <a:endParaRPr lang="en-US" dirty="0"/>
          </a:p>
          <a:p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14:cNvPr>
              <p14:cNvContentPartPr/>
              <p14:nvPr/>
            </p14:nvContentPartPr>
            <p14:xfrm>
              <a:off x="489170" y="80410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170" y="66010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30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74-B065-FD46-9988-C1ADB73C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9967"/>
          </a:xfrm>
        </p:spPr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171-693D-5547-B6B6-77147D4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19889"/>
            <a:ext cx="7886700" cy="11312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/>
              <a:t>In this problem (</a:t>
            </a:r>
            <a:r>
              <a:rPr lang="en-US" sz="2000" b="1" i="1" dirty="0"/>
              <a:t>Fraud Detection</a:t>
            </a:r>
            <a:r>
              <a:rPr lang="en-US" sz="2000" dirty="0"/>
              <a:t>), we are dealing with a </a:t>
            </a:r>
            <a:r>
              <a:rPr lang="en-US" sz="2000" b="1" i="1" dirty="0"/>
              <a:t>classification</a:t>
            </a:r>
            <a:r>
              <a:rPr lang="en-US" sz="2000" dirty="0"/>
              <a:t> problem. We can look into some </a:t>
            </a:r>
            <a:r>
              <a:rPr lang="en-US" sz="2000" b="1" i="1" dirty="0"/>
              <a:t>supervised classification algorithms </a:t>
            </a:r>
            <a:r>
              <a:rPr lang="en-US" sz="2000" dirty="0"/>
              <a:t>such as </a:t>
            </a:r>
            <a:r>
              <a:rPr lang="en-US" sz="2000" b="1" i="1" dirty="0"/>
              <a:t>Logistic Regression</a:t>
            </a:r>
            <a:r>
              <a:rPr lang="en-US" sz="2000" dirty="0"/>
              <a:t>, </a:t>
            </a:r>
            <a:r>
              <a:rPr lang="en-US" sz="2000" b="1" i="1" dirty="0"/>
              <a:t>KNN</a:t>
            </a:r>
            <a:r>
              <a:rPr lang="en-US" sz="2000" dirty="0"/>
              <a:t>, </a:t>
            </a:r>
            <a:r>
              <a:rPr lang="en-US" sz="2000" b="1" i="1" dirty="0"/>
              <a:t>Random Forest  and </a:t>
            </a:r>
            <a:r>
              <a:rPr lang="en-US" sz="2000" b="1" i="1" dirty="0" err="1"/>
              <a:t>VotingClassifier</a:t>
            </a:r>
            <a:r>
              <a:rPr lang="en-US" sz="2000" b="1" i="1" dirty="0"/>
              <a:t> </a:t>
            </a:r>
            <a:r>
              <a:rPr lang="en-US" sz="2000" dirty="0"/>
              <a:t>to solve this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E44354A-FFE4-5141-A696-E539CFC0E531}"/>
              </a:ext>
            </a:extLst>
          </p:cNvPr>
          <p:cNvSpPr/>
          <p:nvPr/>
        </p:nvSpPr>
        <p:spPr>
          <a:xfrm>
            <a:off x="937935" y="362755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8B3733CE-8050-A240-B88A-AF32767323DC}"/>
              </a:ext>
            </a:extLst>
          </p:cNvPr>
          <p:cNvSpPr/>
          <p:nvPr/>
        </p:nvSpPr>
        <p:spPr>
          <a:xfrm>
            <a:off x="2929059" y="267603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C9E6C3A8-FD1A-564A-B8F4-10DB2F317D0A}"/>
              </a:ext>
            </a:extLst>
          </p:cNvPr>
          <p:cNvSpPr/>
          <p:nvPr/>
        </p:nvSpPr>
        <p:spPr>
          <a:xfrm>
            <a:off x="2929058" y="4530120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8B844-E997-5740-890F-F3F1AD287954}"/>
              </a:ext>
            </a:extLst>
          </p:cNvPr>
          <p:cNvSpPr/>
          <p:nvPr/>
        </p:nvSpPr>
        <p:spPr>
          <a:xfrm>
            <a:off x="5634256" y="2797656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8047-42AE-3642-AC3E-10582D546F2B}"/>
              </a:ext>
            </a:extLst>
          </p:cNvPr>
          <p:cNvSpPr/>
          <p:nvPr/>
        </p:nvSpPr>
        <p:spPr>
          <a:xfrm>
            <a:off x="5634256" y="4658892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AC52-EB4A-2C46-B92B-5D32328EF945}"/>
              </a:ext>
            </a:extLst>
          </p:cNvPr>
          <p:cNvSpPr txBox="1"/>
          <p:nvPr/>
        </p:nvSpPr>
        <p:spPr>
          <a:xfrm>
            <a:off x="1196187" y="4059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r>
              <a:rPr lang="en-US" sz="900" b="1" dirty="0"/>
              <a:t>Full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C2286-168B-7B4A-8252-0E4A05D15D81}"/>
              </a:ext>
            </a:extLst>
          </p:cNvPr>
          <p:cNvSpPr txBox="1"/>
          <p:nvPr/>
        </p:nvSpPr>
        <p:spPr>
          <a:xfrm>
            <a:off x="3186903" y="3104089"/>
            <a:ext cx="83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Training Data</a:t>
            </a:r>
          </a:p>
          <a:p>
            <a:pPr algn="ctr"/>
            <a:r>
              <a:rPr lang="en-US" sz="900" b="1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D3FBA-FBD6-4142-8599-A7810B7B465D}"/>
              </a:ext>
            </a:extLst>
          </p:cNvPr>
          <p:cNvSpPr txBox="1"/>
          <p:nvPr/>
        </p:nvSpPr>
        <p:spPr>
          <a:xfrm>
            <a:off x="3283085" y="4955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Test Data</a:t>
            </a:r>
          </a:p>
          <a:p>
            <a:pPr algn="ctr"/>
            <a:r>
              <a:rPr lang="en-US" sz="900" b="1" dirty="0"/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9267E-0161-4749-92A3-4E823C59261F}"/>
              </a:ext>
            </a:extLst>
          </p:cNvPr>
          <p:cNvSpPr txBox="1"/>
          <p:nvPr/>
        </p:nvSpPr>
        <p:spPr>
          <a:xfrm>
            <a:off x="6102954" y="29371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C2E26-F3F3-094F-9191-D667B9DBCBEA}"/>
              </a:ext>
            </a:extLst>
          </p:cNvPr>
          <p:cNvSpPr txBox="1"/>
          <p:nvPr/>
        </p:nvSpPr>
        <p:spPr>
          <a:xfrm>
            <a:off x="6102954" y="4747685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Finalized </a:t>
            </a:r>
          </a:p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1B964-BD27-5C43-98EC-FB725C268F0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22728" y="3179530"/>
            <a:ext cx="706333" cy="8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6D04C-DE22-CB40-A759-E958C304F1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22725" y="4042540"/>
            <a:ext cx="706332" cy="9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65FF-AF0D-384F-B96E-FB3644137DC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4213849" y="3179530"/>
            <a:ext cx="1420409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3A161-566D-F145-A782-244D9C63C937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4213850" y="5033619"/>
            <a:ext cx="1420409" cy="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4187CB-B3E0-5446-8575-7D43EB2ED435}"/>
              </a:ext>
            </a:extLst>
          </p:cNvPr>
          <p:cNvSpPr txBox="1"/>
          <p:nvPr/>
        </p:nvSpPr>
        <p:spPr>
          <a:xfrm>
            <a:off x="4249916" y="2833279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Used for training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BCDCB-4CAD-9D48-9A90-E46B6364EDF2}"/>
              </a:ext>
            </a:extLst>
          </p:cNvPr>
          <p:cNvSpPr txBox="1"/>
          <p:nvPr/>
        </p:nvSpPr>
        <p:spPr>
          <a:xfrm>
            <a:off x="4189151" y="4626039"/>
            <a:ext cx="1445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Using for testing model performance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9B344-693B-6043-A1A9-259647F64B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636913" y="3578947"/>
            <a:ext cx="0" cy="10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14:cNvPr>
              <p14:cNvContentPartPr/>
              <p14:nvPr/>
            </p14:nvContentPartPr>
            <p14:xfrm>
              <a:off x="546050" y="9045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10" y="760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14:cNvPr>
              <p14:cNvContentPartPr/>
              <p14:nvPr/>
            </p14:nvContentPartPr>
            <p14:xfrm>
              <a:off x="546770" y="99490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850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14:cNvPr>
              <p14:cNvContentPartPr/>
              <p14:nvPr/>
            </p14:nvContentPartPr>
            <p14:xfrm>
              <a:off x="546770" y="10755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931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6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0" y="365127"/>
            <a:ext cx="7207773" cy="1006474"/>
          </a:xfrm>
        </p:spPr>
        <p:txBody>
          <a:bodyPr/>
          <a:lstStyle/>
          <a:p>
            <a:r>
              <a:rPr lang="en-US" b="1" dirty="0"/>
              <a:t>Data Preparation for 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524578"/>
            <a:ext cx="8004831" cy="2286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Categorial</a:t>
            </a:r>
            <a:r>
              <a:rPr lang="en-US" dirty="0">
                <a:ea typeface="+mn-lt"/>
                <a:cs typeface="+mn-lt"/>
              </a:rPr>
              <a:t> features(10)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Datetime features(4)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Divide into several features(year, month, day, hours, min, sec)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After converting all features to numeric we have target values are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Fraud: 622954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Fraud: 10892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00E58C-1156-4CD3-B5B8-3E221DB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96" y="3963822"/>
            <a:ext cx="3254038" cy="2122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72401-ED4F-4885-B302-1517FF1F342E}"/>
              </a:ext>
            </a:extLst>
          </p:cNvPr>
          <p:cNvSpPr txBox="1"/>
          <p:nvPr/>
        </p:nvSpPr>
        <p:spPr>
          <a:xfrm>
            <a:off x="946091" y="6086560"/>
            <a:ext cx="7047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So, our data is imbalance. If we feed this data in our model, we will get incorrect result.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14:cNvPr>
              <p14:cNvContentPartPr/>
              <p14:nvPr/>
            </p14:nvContentPartPr>
            <p14:xfrm>
              <a:off x="741170" y="7144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570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14:cNvPr>
              <p14:cNvContentPartPr/>
              <p14:nvPr/>
            </p14:nvContentPartPr>
            <p14:xfrm>
              <a:off x="741170" y="8015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657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14:cNvPr>
              <p14:cNvContentPartPr/>
              <p14:nvPr/>
            </p14:nvContentPartPr>
            <p14:xfrm>
              <a:off x="741170" y="8987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754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14:cNvPr>
              <p14:cNvContentPartPr/>
              <p14:nvPr/>
            </p14:nvContentPartPr>
            <p14:xfrm>
              <a:off x="738650" y="9779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010" y="833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14:cNvPr>
              <p14:cNvContentPartPr/>
              <p14:nvPr/>
            </p14:nvContentPartPr>
            <p14:xfrm>
              <a:off x="742250" y="10409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250" y="89698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01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710881"/>
            <a:ext cx="7955621" cy="3684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did an experiment with our imbalanced data.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imbalanced data with all features to  </a:t>
            </a:r>
            <a:r>
              <a:rPr lang="en-US" sz="1600" dirty="0" err="1">
                <a:ea typeface="+mn-lt"/>
                <a:cs typeface="+mn-lt"/>
              </a:rPr>
              <a:t>XGBClassifier</a:t>
            </a:r>
            <a:r>
              <a:rPr lang="en-US" sz="1600" dirty="0">
                <a:ea typeface="+mn-lt"/>
                <a:cs typeface="+mn-lt"/>
              </a:rPr>
              <a:t>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same classifier with just only one feature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ea typeface="+mn-lt"/>
                <a:cs typeface="+mn-lt"/>
              </a:rP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So we resampled our data to make it balanced by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Undersample</a:t>
            </a:r>
            <a:r>
              <a:rPr lang="en-US" sz="1600" dirty="0">
                <a:ea typeface="+mn-lt"/>
                <a:cs typeface="+mn-lt"/>
              </a:rPr>
              <a:t> 'Not Fraud' class  by 70%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 our balance dataset contains same number of target class and our data is balanced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/>
              <a:t>Lastly scaled dataset by </a:t>
            </a:r>
            <a:r>
              <a:rPr lang="en-US" sz="1600" dirty="0" err="1"/>
              <a:t>StandardScaler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7B4DC9-077D-4B86-B0D9-4DC1AF58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65" y="4336725"/>
            <a:ext cx="3568390" cy="2345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14:cNvPr>
              <p14:cNvContentPartPr/>
              <p14:nvPr/>
            </p14:nvContentPartPr>
            <p14:xfrm>
              <a:off x="554690" y="8581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144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14:cNvPr>
              <p14:cNvContentPartPr/>
              <p14:nvPr/>
            </p14:nvContentPartPr>
            <p14:xfrm>
              <a:off x="554690" y="913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70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14:cNvPr>
              <p14:cNvContentPartPr/>
              <p14:nvPr/>
            </p14:nvContentPartPr>
            <p14:xfrm>
              <a:off x="554690" y="9938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84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14:cNvPr>
              <p14:cNvContentPartPr/>
              <p14:nvPr/>
            </p14:nvContentPartPr>
            <p14:xfrm>
              <a:off x="554690" y="104926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9056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14:cNvPr>
              <p14:cNvContentPartPr/>
              <p14:nvPr/>
            </p14:nvContentPartPr>
            <p14:xfrm>
              <a:off x="555770" y="11684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30" y="1024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14:cNvPr>
              <p14:cNvContentPartPr/>
              <p14:nvPr/>
            </p14:nvContentPartPr>
            <p14:xfrm>
              <a:off x="558650" y="121090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10" y="1067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86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8351"/>
            <a:ext cx="7886700" cy="72483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293541"/>
            <a:ext cx="8004831" cy="1346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used </a:t>
            </a:r>
            <a:r>
              <a:rPr lang="en-US" dirty="0" err="1">
                <a:ea typeface="+mn-lt"/>
                <a:cs typeface="+mn-lt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Feed the model with 6 different sets of important features [5, 10,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Accuracy, precision and recall for each 6 sets are almost the same. but the set with 20 most important features has highest accuracy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372B43-4DB3-42C1-AD92-F4AAEB23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1" y="2922148"/>
            <a:ext cx="4569446" cy="2965678"/>
          </a:xfrm>
          <a:prstGeom prst="rect">
            <a:avLst/>
          </a:prstGeom>
        </p:spPr>
      </p:pic>
      <p:pic>
        <p:nvPicPr>
          <p:cNvPr id="8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4DDFAA-8DED-4D34-BF0B-FA8776B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3" y="3579078"/>
            <a:ext cx="3255284" cy="2583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14:cNvPr>
              <p14:cNvContentPartPr/>
              <p14:nvPr/>
            </p14:nvContentPartPr>
            <p14:xfrm>
              <a:off x="587810" y="7511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07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14:cNvPr>
              <p14:cNvContentPartPr/>
              <p14:nvPr/>
            </p14:nvContentPartPr>
            <p14:xfrm>
              <a:off x="587810" y="7990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55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14:cNvPr>
              <p14:cNvContentPartPr/>
              <p14:nvPr/>
            </p14:nvContentPartPr>
            <p14:xfrm>
              <a:off x="587810" y="8419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97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14:cNvPr>
              <p14:cNvContentPartPr/>
              <p14:nvPr/>
            </p14:nvContentPartPr>
            <p14:xfrm>
              <a:off x="586730" y="9005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730" y="7569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93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5641-9C65-594A-98A1-06539E0A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5989"/>
            <a:ext cx="7886700" cy="583097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20 Feature Importance :  </a:t>
            </a:r>
          </a:p>
          <a:p>
            <a:endParaRPr lang="en-US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transactionAmount</a:t>
            </a:r>
            <a:r>
              <a:rPr lang="en-US" sz="1400" dirty="0">
                <a:ea typeface="+mj-lt"/>
                <a:cs typeface="+mj-lt"/>
              </a:rPr>
              <a:t> (0.461284)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posEntryMode</a:t>
            </a:r>
            <a:r>
              <a:rPr lang="en-US" sz="1400" dirty="0">
                <a:ea typeface="+mj-lt"/>
                <a:cs typeface="+mj-lt"/>
              </a:rPr>
              <a:t> (0.238895)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merchantName</a:t>
            </a:r>
            <a:r>
              <a:rPr lang="en-US" sz="1400" dirty="0">
                <a:ea typeface="+mj-lt"/>
                <a:cs typeface="+mj-lt"/>
              </a:rPr>
              <a:t> (0.052225)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merchantCategoryCode</a:t>
            </a:r>
            <a:r>
              <a:rPr lang="en-US" sz="1400" dirty="0">
                <a:ea typeface="+mj-lt"/>
                <a:cs typeface="+mj-lt"/>
              </a:rPr>
              <a:t> (0.042508)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accountNumber</a:t>
            </a:r>
            <a:r>
              <a:rPr lang="en-US" sz="1400" dirty="0">
                <a:ea typeface="+mj-lt"/>
                <a:cs typeface="+mj-lt"/>
              </a:rPr>
              <a:t> (0.024675)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customerId</a:t>
            </a:r>
            <a:r>
              <a:rPr lang="en-US" sz="1400" dirty="0">
                <a:ea typeface="+mj-lt"/>
                <a:cs typeface="+mj-lt"/>
              </a:rPr>
              <a:t> (0.022490)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transactionType</a:t>
            </a:r>
            <a:r>
              <a:rPr lang="en-US" sz="1400" dirty="0">
                <a:ea typeface="+mj-lt"/>
                <a:cs typeface="+mj-lt"/>
              </a:rPr>
              <a:t> (0.021297)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enteredCVV</a:t>
            </a:r>
            <a:r>
              <a:rPr lang="en-US" sz="1400" dirty="0">
                <a:ea typeface="+mj-lt"/>
                <a:cs typeface="+mj-lt"/>
              </a:rPr>
              <a:t> (0.018811)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cardCVV</a:t>
            </a:r>
            <a:r>
              <a:rPr lang="en-US" sz="1400" dirty="0">
                <a:ea typeface="+mj-lt"/>
                <a:cs typeface="+mj-lt"/>
              </a:rPr>
              <a:t> (0.017843)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cardPresent</a:t>
            </a:r>
            <a:r>
              <a:rPr lang="en-US" sz="1400" dirty="0">
                <a:ea typeface="+mj-lt"/>
                <a:cs typeface="+mj-lt"/>
              </a:rPr>
              <a:t> (0.016107)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currentBalance</a:t>
            </a:r>
            <a:r>
              <a:rPr lang="en-US" sz="1400" dirty="0">
                <a:ea typeface="+mj-lt"/>
                <a:cs typeface="+mj-lt"/>
              </a:rPr>
              <a:t> (0.012183)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accountOpenDate_day</a:t>
            </a:r>
            <a:r>
              <a:rPr lang="en-US" sz="1400" dirty="0">
                <a:ea typeface="+mj-lt"/>
                <a:cs typeface="+mj-lt"/>
              </a:rPr>
              <a:t> (0.011294)</a:t>
            </a:r>
            <a:endParaRPr lang="en-US" sz="1400" dirty="0"/>
          </a:p>
          <a:p>
            <a:pPr lvl="1"/>
            <a:r>
              <a:rPr lang="en-US" sz="1400" dirty="0">
                <a:ea typeface="+mj-lt"/>
                <a:cs typeface="+mj-lt"/>
              </a:rPr>
              <a:t>cardLast4Digits (0.010590)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dateOfLastAddressChange_year</a:t>
            </a:r>
            <a:r>
              <a:rPr lang="en-US" sz="1400" dirty="0">
                <a:ea typeface="+mj-lt"/>
                <a:cs typeface="+mj-lt"/>
              </a:rPr>
              <a:t> (0.007816)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dateOfLastAddressChange_day</a:t>
            </a:r>
            <a:r>
              <a:rPr lang="en-US" sz="1400" dirty="0">
                <a:ea typeface="+mj-lt"/>
                <a:cs typeface="+mj-lt"/>
              </a:rPr>
              <a:t> (0.007122)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creditLimit</a:t>
            </a:r>
            <a:r>
              <a:rPr lang="en-US" sz="1400" dirty="0">
                <a:ea typeface="+mj-lt"/>
                <a:cs typeface="+mj-lt"/>
              </a:rPr>
              <a:t> (0.006090)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accountOpenDate_month</a:t>
            </a:r>
            <a:r>
              <a:rPr lang="en-US" sz="1400" dirty="0">
                <a:ea typeface="+mj-lt"/>
                <a:cs typeface="+mj-lt"/>
              </a:rPr>
              <a:t> (0.005907)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posConditionCode</a:t>
            </a:r>
            <a:r>
              <a:rPr lang="en-US" sz="1400" dirty="0">
                <a:ea typeface="+mj-lt"/>
                <a:cs typeface="+mj-lt"/>
              </a:rPr>
              <a:t> (0.005774)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accountOpenDate_year</a:t>
            </a:r>
            <a:r>
              <a:rPr lang="en-US" sz="1400" dirty="0">
                <a:ea typeface="+mj-lt"/>
                <a:cs typeface="+mj-lt"/>
              </a:rPr>
              <a:t> (0.003972)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availableMoney</a:t>
            </a:r>
            <a:r>
              <a:rPr lang="en-US" sz="1400" dirty="0">
                <a:ea typeface="+mj-lt"/>
                <a:cs typeface="+mj-lt"/>
              </a:rPr>
              <a:t> (0.003922)</a:t>
            </a:r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14:cNvPr>
              <p14:cNvContentPartPr/>
              <p14:nvPr/>
            </p14:nvContentPartPr>
            <p14:xfrm>
              <a:off x="689877" y="47540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237" y="3314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14:cNvPr>
              <p14:cNvContentPartPr/>
              <p14:nvPr/>
            </p14:nvContentPartPr>
            <p14:xfrm>
              <a:off x="689517" y="51824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3746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14:cNvPr>
              <p14:cNvContentPartPr/>
              <p14:nvPr/>
            </p14:nvContentPartPr>
            <p14:xfrm>
              <a:off x="689517" y="55352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09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14:cNvPr>
              <p14:cNvContentPartPr/>
              <p14:nvPr/>
            </p14:nvContentPartPr>
            <p14:xfrm>
              <a:off x="689517" y="5981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5416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14:cNvPr>
              <p14:cNvContentPartPr/>
              <p14:nvPr/>
            </p14:nvContentPartPr>
            <p14:xfrm>
              <a:off x="689517" y="60680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6280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69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5139348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978408"/>
            <a:ext cx="4505706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Model</a:t>
            </a:r>
            <a:br>
              <a:rPr lang="en-US" sz="2400" b="1" dirty="0"/>
            </a:br>
            <a:r>
              <a:rPr lang="en-US" sz="2400" b="1" dirty="0"/>
              <a:t>Logistic Regression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0" y="2121408"/>
            <a:ext cx="436854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C9DF-CD23-B045-B522-1F5ED02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3" y="2359152"/>
            <a:ext cx="4230999" cy="32690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/>
              <a:t>After tuning hyperparameter for logistic regression using </a:t>
            </a:r>
            <a:r>
              <a:rPr lang="en-US" sz="1700" dirty="0" err="1"/>
              <a:t>gridsearchcv</a:t>
            </a:r>
            <a:r>
              <a:rPr lang="en-US" sz="1700" dirty="0"/>
              <a:t> in Python</a:t>
            </a:r>
          </a:p>
          <a:p>
            <a:pPr marL="0" indent="0">
              <a:buNone/>
            </a:pPr>
            <a:r>
              <a:rPr lang="en-US" sz="1700" dirty="0" err="1"/>
              <a:t>param_grids</a:t>
            </a:r>
            <a:r>
              <a:rPr lang="en-US" sz="1700" dirty="0"/>
              <a:t> = {'penalty' : ['l1', 'l2'],</a:t>
            </a:r>
          </a:p>
          <a:p>
            <a:pPr marL="0" indent="0">
              <a:buNone/>
            </a:pPr>
            <a:r>
              <a:rPr lang="en-US" sz="1700" dirty="0"/>
              <a:t>                            'C' : [0.01,0.1,1,10],</a:t>
            </a:r>
          </a:p>
          <a:p>
            <a:pPr marL="0" indent="0">
              <a:buNone/>
            </a:pPr>
            <a:r>
              <a:rPr lang="en-US" sz="1700" dirty="0"/>
              <a:t>                             'solver' : ['</a:t>
            </a:r>
            <a:r>
              <a:rPr lang="en-US" sz="1700" dirty="0" err="1"/>
              <a:t>liblinear</a:t>
            </a:r>
            <a:r>
              <a:rPr lang="en-US" sz="1700" dirty="0"/>
              <a:t>'],</a:t>
            </a:r>
          </a:p>
          <a:p>
            <a:pPr marL="0" indent="0">
              <a:buNone/>
            </a:pPr>
            <a:r>
              <a:rPr lang="en-US" sz="1700" dirty="0"/>
              <a:t>                             '</a:t>
            </a:r>
            <a:r>
              <a:rPr lang="en-US" sz="1700" dirty="0" err="1"/>
              <a:t>fit_intercept</a:t>
            </a:r>
            <a:r>
              <a:rPr lang="en-US" sz="1700" dirty="0"/>
              <a:t>':[</a:t>
            </a:r>
            <a:r>
              <a:rPr lang="en-US" sz="1700" dirty="0" err="1"/>
              <a:t>True,False</a:t>
            </a:r>
            <a:r>
              <a:rPr lang="en-US" sz="1700" dirty="0"/>
              <a:t>]}</a:t>
            </a:r>
          </a:p>
          <a:p>
            <a:pPr marL="0" indent="0">
              <a:buNone/>
            </a:pPr>
            <a:r>
              <a:rPr lang="en-US" sz="1700" dirty="0"/>
              <a:t>Best Model parameters are as below:</a:t>
            </a:r>
          </a:p>
          <a:p>
            <a:pPr marL="0" indent="0">
              <a:buNone/>
            </a:pPr>
            <a:r>
              <a:rPr lang="en-US" sz="1700" dirty="0"/>
              <a:t>{'C': 1, '</a:t>
            </a:r>
            <a:r>
              <a:rPr lang="en-US" sz="1700" dirty="0" err="1"/>
              <a:t>fit_intercept</a:t>
            </a:r>
            <a:r>
              <a:rPr lang="en-US" sz="1700" dirty="0"/>
              <a:t>': True, 'penalty': 'l1', 'solver': '</a:t>
            </a:r>
            <a:r>
              <a:rPr lang="en-US" sz="1700" dirty="0" err="1"/>
              <a:t>liblinear</a:t>
            </a:r>
            <a:r>
              <a:rPr lang="en-US" sz="1700" dirty="0"/>
              <a:t>’}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5CFD-C5F1-3B4D-BBF3-9EEFD540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2" y="1256710"/>
            <a:ext cx="4233842" cy="1415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F44BE5-CF69-D64C-B10B-11B490B5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71" y="3182536"/>
            <a:ext cx="313475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Model KNN</a:t>
            </a:r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86038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pic>
        <p:nvPicPr>
          <p:cNvPr id="241" name="Screen Shot 2020-05-11 at 16.56.47.png" descr="Screen Shot 2020-05-11 at 16.56.47.png"/>
          <p:cNvPicPr>
            <a:picLocks noChangeAspect="1"/>
          </p:cNvPicPr>
          <p:nvPr/>
        </p:nvPicPr>
        <p:blipFill>
          <a:blip r:embed="rId2"/>
          <a:srcRect r="9241"/>
          <a:stretch>
            <a:fillRect/>
          </a:stretch>
        </p:blipFill>
        <p:spPr>
          <a:xfrm>
            <a:off x="4295461" y="4566965"/>
            <a:ext cx="4068979" cy="14605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2" name="Screen Shot 2020-05-11 at 16.56.26.png" descr="Screen Shot 2020-05-11 at 16.56.26.png"/>
          <p:cNvPicPr>
            <a:picLocks noChangeAspect="1"/>
          </p:cNvPicPr>
          <p:nvPr/>
        </p:nvPicPr>
        <p:blipFill>
          <a:blip r:embed="rId3"/>
          <a:srcRect l="3030" r="6778"/>
          <a:stretch>
            <a:fillRect/>
          </a:stretch>
        </p:blipFill>
        <p:spPr>
          <a:xfrm>
            <a:off x="247905" y="1672095"/>
            <a:ext cx="4203231" cy="1493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3" name="Classification report with best model by GridSearch"/>
          <p:cNvSpPr txBox="1"/>
          <p:nvPr/>
        </p:nvSpPr>
        <p:spPr>
          <a:xfrm>
            <a:off x="3904850" y="4085926"/>
            <a:ext cx="4850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Classification report with best model by GridSearch</a:t>
            </a:r>
          </a:p>
        </p:txBody>
      </p:sp>
      <p:pic>
        <p:nvPicPr>
          <p:cNvPr id="244" name="Screen Shot 2020-05-11 at 16.56.58.png" descr="Screen Shot 2020-05-11 at 16.56.58.png"/>
          <p:cNvPicPr>
            <a:picLocks noChangeAspect="1"/>
          </p:cNvPicPr>
          <p:nvPr/>
        </p:nvPicPr>
        <p:blipFill>
          <a:blip r:embed="rId4"/>
          <a:srcRect l="3799" t="17448" r="3799"/>
          <a:stretch>
            <a:fillRect/>
          </a:stretch>
        </p:blipFill>
        <p:spPr>
          <a:xfrm>
            <a:off x="150576" y="3872978"/>
            <a:ext cx="3644834" cy="260775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0-fold Cross validation score: 96%…"/>
          <p:cNvSpPr txBox="1"/>
          <p:nvPr/>
        </p:nvSpPr>
        <p:spPr>
          <a:xfrm>
            <a:off x="4897097" y="2179922"/>
            <a:ext cx="399783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10-fold Cross validation score: </a:t>
            </a:r>
            <a:r>
              <a:rPr b="1" dirty="0"/>
              <a:t>96%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score: </a:t>
            </a:r>
            <a:r>
              <a:rPr b="1" dirty="0"/>
              <a:t>96.003%</a:t>
            </a:r>
            <a:endParaRPr b="1" dirty="0">
              <a:cs typeface="Calibri"/>
            </a:endParaRP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parameters: </a:t>
            </a:r>
            <a:r>
              <a:rPr b="1" dirty="0"/>
              <a:t>{'</a:t>
            </a:r>
            <a:r>
              <a:rPr b="1" dirty="0" err="1"/>
              <a:t>leaf_size</a:t>
            </a:r>
            <a:r>
              <a:rPr b="1" dirty="0"/>
              <a:t>': 2, '</a:t>
            </a:r>
            <a:r>
              <a:rPr b="1" dirty="0" err="1"/>
              <a:t>n_neighbors</a:t>
            </a:r>
            <a:r>
              <a:rPr b="1" dirty="0"/>
              <a:t>': 5}</a:t>
            </a:r>
            <a:endParaRPr b="1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050" y="589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7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4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80" y="250828"/>
            <a:ext cx="7840970" cy="1163217"/>
          </a:xfrm>
        </p:spPr>
        <p:txBody>
          <a:bodyPr/>
          <a:lstStyle/>
          <a:p>
            <a:r>
              <a:rPr lang="en-US" b="1" dirty="0"/>
              <a:t>Model</a:t>
            </a:r>
            <a:br>
              <a:rPr lang="en-US" b="1" dirty="0"/>
            </a:br>
            <a:r>
              <a:rPr lang="en-US" b="1" dirty="0" err="1">
                <a:cs typeface="Calibri Light"/>
              </a:rPr>
              <a:t>DecissionTreeClassifier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E14953-4064-46BC-A7D9-BD764817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75" y="1920728"/>
            <a:ext cx="3814420" cy="1456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EC6BE-78F4-4B57-8CFE-BB3193FAC2FF}"/>
              </a:ext>
            </a:extLst>
          </p:cNvPr>
          <p:cNvSpPr txBox="1"/>
          <p:nvPr/>
        </p:nvSpPr>
        <p:spPr>
          <a:xfrm>
            <a:off x="368061" y="3545457"/>
            <a:ext cx="3476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Classification report with scaled </a:t>
            </a:r>
            <a:r>
              <a:rPr lang="en-US" dirty="0"/>
              <a:t>features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8FE1D-398C-48FA-9F10-78EDDC27FD58}"/>
              </a:ext>
            </a:extLst>
          </p:cNvPr>
          <p:cNvSpPr txBox="1"/>
          <p:nvPr/>
        </p:nvSpPr>
        <p:spPr>
          <a:xfrm>
            <a:off x="4715002" y="4414244"/>
            <a:ext cx="46266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10-fold Cross validation score </a:t>
            </a:r>
            <a:r>
              <a:rPr lang="en-US" b="1" dirty="0">
                <a:ea typeface="+mn-lt"/>
                <a:cs typeface="+mn-lt"/>
              </a:rPr>
              <a:t>67.70</a:t>
            </a:r>
            <a:r>
              <a:rPr lang="en-US" b="1" dirty="0">
                <a:cs typeface="Calibri"/>
              </a:rPr>
              <a:t>%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</a:t>
            </a:r>
            <a:r>
              <a:rPr lang="en-US" b="1" dirty="0">
                <a:ea typeface="+mn-lt"/>
                <a:cs typeface="+mn-lt"/>
              </a:rPr>
              <a:t>68.72%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parameters: </a:t>
            </a:r>
            <a:r>
              <a:rPr lang="en-US" b="1" dirty="0">
                <a:ea typeface="+mn-lt"/>
                <a:cs typeface="+mn-lt"/>
              </a:rPr>
              <a:t>{'criterion': '</a:t>
            </a:r>
            <a:r>
              <a:rPr lang="en-US" b="1" dirty="0" err="1">
                <a:ea typeface="+mn-lt"/>
                <a:cs typeface="+mn-lt"/>
              </a:rPr>
              <a:t>gini</a:t>
            </a:r>
            <a:r>
              <a:rPr lang="en-US" b="1" dirty="0">
                <a:ea typeface="+mn-lt"/>
                <a:cs typeface="+mn-lt"/>
              </a:rPr>
              <a:t>', '</a:t>
            </a:r>
            <a:r>
              <a:rPr lang="en-US" b="1" dirty="0" err="1">
                <a:ea typeface="+mn-lt"/>
                <a:cs typeface="+mn-lt"/>
              </a:rPr>
              <a:t>max_depth</a:t>
            </a:r>
            <a:r>
              <a:rPr lang="en-US" b="1" dirty="0">
                <a:ea typeface="+mn-lt"/>
                <a:cs typeface="+mn-lt"/>
              </a:rPr>
              <a:t>': 6, '</a:t>
            </a:r>
            <a:r>
              <a:rPr lang="en-US" b="1" dirty="0" err="1">
                <a:ea typeface="+mn-lt"/>
                <a:cs typeface="+mn-lt"/>
              </a:rPr>
              <a:t>max_features</a:t>
            </a:r>
            <a:r>
              <a:rPr lang="en-US" b="1" dirty="0">
                <a:ea typeface="+mn-lt"/>
                <a:cs typeface="+mn-lt"/>
              </a:rPr>
              <a:t>': 25, 'splitter': 'best'}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2FC62-4363-4726-BE7E-4FC15598122A}"/>
              </a:ext>
            </a:extLst>
          </p:cNvPr>
          <p:cNvSpPr txBox="1"/>
          <p:nvPr/>
        </p:nvSpPr>
        <p:spPr>
          <a:xfrm>
            <a:off x="4825043" y="3574211"/>
            <a:ext cx="3979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Classification report with best model by </a:t>
            </a:r>
            <a:r>
              <a:rPr lang="en-US" dirty="0" err="1"/>
              <a:t>GridSearch</a:t>
            </a:r>
            <a:endParaRPr lang="en-US" dirty="0" err="1">
              <a:cs typeface="Calibri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34F655-23E3-43C6-95E7-541F1D5D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15" y="4122890"/>
            <a:ext cx="4238444" cy="2695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3EB84C-DB3B-4CA8-8997-909CBE9D9C33}"/>
              </a:ext>
            </a:extLst>
          </p:cNvPr>
          <p:cNvSpPr txBox="1"/>
          <p:nvPr/>
        </p:nvSpPr>
        <p:spPr>
          <a:xfrm>
            <a:off x="2815249" y="6438226"/>
            <a:ext cx="3814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Confussion</a:t>
            </a:r>
            <a:r>
              <a:rPr lang="en-US" sz="1400" dirty="0"/>
              <a:t> matrix with best model </a:t>
            </a:r>
            <a:r>
              <a:rPr lang="en-US" sz="1400" dirty="0">
                <a:cs typeface="Calibri"/>
              </a:rPr>
              <a:t>By </a:t>
            </a:r>
            <a:r>
              <a:rPr lang="en-US" sz="1400" dirty="0" err="1">
                <a:cs typeface="Calibri"/>
              </a:rPr>
              <a:t>GridSearch</a:t>
            </a:r>
            <a:endParaRPr lang="en-US" sz="1400" dirty="0">
              <a:cs typeface="Calibri"/>
            </a:endParaRP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DDC9-E80C-4571-B9EA-5A283755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42" y="1838472"/>
            <a:ext cx="3821501" cy="1542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14:cNvPr>
              <p14:cNvContentPartPr/>
              <p14:nvPr/>
            </p14:nvContentPartPr>
            <p14:xfrm>
              <a:off x="473330" y="5899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330" y="446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14:cNvPr>
              <p14:cNvContentPartPr/>
              <p14:nvPr/>
            </p14:nvContentPartPr>
            <p14:xfrm>
              <a:off x="468290" y="6532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650" y="509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14:cNvPr>
              <p14:cNvContentPartPr/>
              <p14:nvPr/>
            </p14:nvContentPartPr>
            <p14:xfrm>
              <a:off x="468650" y="7234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010" y="57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14:cNvPr>
              <p14:cNvContentPartPr/>
              <p14:nvPr/>
            </p14:nvContentPartPr>
            <p14:xfrm>
              <a:off x="463970" y="798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970" y="6550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14:cNvPr>
              <p14:cNvContentPartPr/>
              <p14:nvPr/>
            </p14:nvContentPartPr>
            <p14:xfrm>
              <a:off x="470090" y="9261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50" y="7825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14:cNvPr>
              <p14:cNvContentPartPr/>
              <p14:nvPr/>
            </p14:nvContentPartPr>
            <p14:xfrm>
              <a:off x="464330" y="5758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90" y="4322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14:cNvPr>
              <p14:cNvContentPartPr/>
              <p14:nvPr/>
            </p14:nvContentPartPr>
            <p14:xfrm>
              <a:off x="460730" y="5798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730" y="4358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4B3E9-EBEE-3644-BD74-FE503574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b="1"/>
              <a:t>Outline:</a:t>
            </a:r>
            <a:endParaRPr lang="en-US" sz="35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D1D4-02F3-E747-A5C4-3724A78E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Problem statement</a:t>
            </a:r>
          </a:p>
          <a:p>
            <a:r>
              <a:rPr lang="en-US" sz="1900"/>
              <a:t>Data (Exploratory data analysis – EDA)</a:t>
            </a:r>
          </a:p>
          <a:p>
            <a:r>
              <a:rPr lang="en-US" sz="1900"/>
              <a:t>Model development </a:t>
            </a:r>
          </a:p>
          <a:p>
            <a:r>
              <a:rPr lang="en-US" sz="1900"/>
              <a:t>Result discussion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4262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cs typeface="Calibri Light"/>
              </a:rPr>
              <a:t>Model AdaBoost Classifier</a:t>
            </a:r>
            <a:endParaRPr lang="en-US" b="1" dirty="0"/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59301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sp>
        <p:nvSpPr>
          <p:cNvPr id="245" name="10-fold Cross validation score: 96%…"/>
          <p:cNvSpPr txBox="1"/>
          <p:nvPr/>
        </p:nvSpPr>
        <p:spPr>
          <a:xfrm>
            <a:off x="4529467" y="2587660"/>
            <a:ext cx="4572678" cy="320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10-fold Cross validation score : 68.2%</a:t>
            </a:r>
            <a:endParaRPr lang="en-US" b="1" dirty="0">
              <a:cs typeface="Calibri"/>
            </a:endParaRP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After tuning hyperparameter for </a:t>
            </a:r>
            <a:r>
              <a:rPr lang="en-US" b="1" dirty="0">
                <a:ea typeface="+mn-lt"/>
                <a:cs typeface="+mn-lt"/>
              </a:rPr>
              <a:t>AdaBoost Classifier </a:t>
            </a:r>
            <a:r>
              <a:rPr lang="en-US" dirty="0">
                <a:ea typeface="+mn-lt"/>
                <a:cs typeface="+mn-lt"/>
              </a:rPr>
              <a:t>using 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 in Python</a:t>
            </a: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param_grids</a:t>
            </a:r>
            <a:r>
              <a:rPr lang="en-US" dirty="0">
                <a:ea typeface="+mn-lt"/>
                <a:cs typeface="+mn-lt"/>
              </a:rPr>
              <a:t> = {  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[25,50] }</a:t>
            </a: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Model parameters are as below: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 Best parameters: {'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50}</a:t>
            </a:r>
            <a:endParaRPr lang="en-US" dirty="0"/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0.6884610140839726</a:t>
            </a:r>
            <a:br>
              <a:rPr lang="en-US" dirty="0"/>
            </a:br>
            <a:endParaRPr lang="en-US">
              <a:cs typeface="Calibri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90" y="589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1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157FD-3D09-4660-A36A-1CFED871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1652177"/>
            <a:ext cx="4106777" cy="15387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AA8A31-A700-4F89-812B-AD50195D02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52" r="-873" b="-265"/>
          <a:stretch/>
        </p:blipFill>
        <p:spPr>
          <a:xfrm>
            <a:off x="192506" y="3839161"/>
            <a:ext cx="4066640" cy="25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4B3-B220-5548-B1C9-44CA81C9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365127"/>
            <a:ext cx="7913184" cy="87006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 </a:t>
            </a:r>
            <a:r>
              <a:rPr lang="en-US" b="1" dirty="0" err="1">
                <a:ea typeface="+mj-lt"/>
                <a:cs typeface="+mj-lt"/>
              </a:rPr>
              <a:t>VotingClassifier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A8-B124-2D4A-9F7E-37E923F0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7" y="1451814"/>
            <a:ext cx="3659757" cy="1864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cs typeface="Calibri"/>
              </a:rPr>
              <a:t>Our Voting classifier consist of three classifier</a:t>
            </a:r>
          </a:p>
          <a:p>
            <a:pPr lvl="1"/>
            <a:r>
              <a:rPr lang="en-US" sz="1400" b="1" dirty="0" err="1">
                <a:ea typeface="+mn-lt"/>
                <a:cs typeface="+mn-lt"/>
              </a:rPr>
              <a:t>LogisticRegression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DecisionTreeClassifier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KNeighborsClassifier</a:t>
            </a:r>
            <a:endParaRPr lang="en-US" sz="1400" b="1" dirty="0" err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45542-2881-4A52-98C7-F45236B7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0" y="1543535"/>
            <a:ext cx="4022783" cy="1758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88B40F-7C86-4305-A7FC-69F4BFD0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3958086"/>
            <a:ext cx="3188898" cy="26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0F36-6790-455F-8775-453CCECB4B34}"/>
              </a:ext>
            </a:extLst>
          </p:cNvPr>
          <p:cNvSpPr txBox="1"/>
          <p:nvPr/>
        </p:nvSpPr>
        <p:spPr>
          <a:xfrm>
            <a:off x="4753155" y="4422475"/>
            <a:ext cx="38933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VotingClassifier score 77.4 %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Why </a:t>
            </a:r>
            <a:r>
              <a:rPr lang="en-US" b="1">
                <a:ea typeface="+mn-lt"/>
                <a:cs typeface="+mn-lt"/>
              </a:rPr>
              <a:t>KNN is 96.2% ?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May be because of data. The way we resampled.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14:cNvPr>
              <p14:cNvContentPartPr/>
              <p14:nvPr/>
            </p14:nvContentPartPr>
            <p14:xfrm>
              <a:off x="529007" y="7328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588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14:cNvPr>
              <p14:cNvContentPartPr/>
              <p14:nvPr/>
            </p14:nvContentPartPr>
            <p14:xfrm>
              <a:off x="529007" y="7745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630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14:cNvPr>
              <p14:cNvContentPartPr/>
              <p14:nvPr/>
            </p14:nvContentPartPr>
            <p14:xfrm>
              <a:off x="531887" y="8285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684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14:cNvPr>
              <p14:cNvContentPartPr/>
              <p14:nvPr/>
            </p14:nvContentPartPr>
            <p14:xfrm>
              <a:off x="531887" y="8833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739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14:cNvPr>
              <p14:cNvContentPartPr/>
              <p14:nvPr/>
            </p14:nvContentPartPr>
            <p14:xfrm>
              <a:off x="530447" y="9520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07" y="808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06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5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A7F0-F067-7847-A4D8-FF7EEE2E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A7766-FAD9-F945-8117-E938B1D59B08}"/>
              </a:ext>
            </a:extLst>
          </p:cNvPr>
          <p:cNvSpPr txBox="1"/>
          <p:nvPr/>
        </p:nvSpPr>
        <p:spPr>
          <a:xfrm>
            <a:off x="836676" y="2105350"/>
            <a:ext cx="7626096" cy="420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 i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Since we have unbalanced data, we need to make it balanced. We have few options: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 sample majority class.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Up sample minority class. 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Before developing a model there are some steps that we need to take in order to prepare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i="1" dirty="0">
              <a:solidFill>
                <a:schemeClr val="tx1"/>
              </a:solidFill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Split data into train and test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Fill missing values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Scale numerical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Encode categorical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We tried some classifiers such as Logistic Regression, Tree and Random Forest, </a:t>
            </a:r>
            <a:r>
              <a:rPr lang="en-US" sz="1200" dirty="0" err="1">
                <a:solidFill>
                  <a:schemeClr val="tx1"/>
                </a:solidFill>
              </a:rPr>
              <a:t>Knn</a:t>
            </a:r>
            <a:r>
              <a:rPr lang="en-US" sz="1200" dirty="0">
                <a:solidFill>
                  <a:schemeClr val="tx1"/>
                </a:solidFill>
              </a:rPr>
              <a:t>, AdaBoost , Voting Classifier . Then we chose the one which has better performance and start to tune its hyperparameter to see if we can improve its performance further.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evaluate a classifier, we used various metrics such as precision, recall, F1score and AUC to do our evaluation.</a:t>
            </a:r>
            <a:r>
              <a:rPr lang="en-US" sz="8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469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623C-1CAF-E54F-B73E-BF5F23EA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1183"/>
            <a:ext cx="7886700" cy="638174"/>
          </a:xfrm>
        </p:spPr>
        <p:txBody>
          <a:bodyPr>
            <a:normAutofit/>
          </a:bodyPr>
          <a:lstStyle/>
          <a:p>
            <a:r>
              <a:rPr lang="en-US" sz="2000" b="1" dirty="0"/>
              <a:t>Result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13584-57CB-024F-8AB7-2B00A2F2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7414"/>
              </p:ext>
            </p:extLst>
          </p:nvPr>
        </p:nvGraphicFramePr>
        <p:xfrm>
          <a:off x="709564" y="1274304"/>
          <a:ext cx="7811135" cy="2245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737">
                  <a:extLst>
                    <a:ext uri="{9D8B030D-6E8A-4147-A177-3AD203B41FA5}">
                      <a16:colId xmlns:a16="http://schemas.microsoft.com/office/drawing/2014/main" val="6822728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224675131"/>
                    </a:ext>
                  </a:extLst>
                </a:gridCol>
                <a:gridCol w="3187698">
                  <a:extLst>
                    <a:ext uri="{9D8B030D-6E8A-4147-A177-3AD203B41FA5}">
                      <a16:colId xmlns:a16="http://schemas.microsoft.com/office/drawing/2014/main" val="3479658938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test data (out of sample)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9270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450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643371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342478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2276503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13900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KNN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4812921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Ada Boost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2325865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Voting Classifier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5053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8BDD3-5884-054A-AF43-0810E6B3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40947"/>
              </p:ext>
            </p:extLst>
          </p:nvPr>
        </p:nvGraphicFramePr>
        <p:xfrm>
          <a:off x="706066" y="3868771"/>
          <a:ext cx="7818517" cy="1202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6824">
                  <a:extLst>
                    <a:ext uri="{9D8B030D-6E8A-4147-A177-3AD203B41FA5}">
                      <a16:colId xmlns:a16="http://schemas.microsoft.com/office/drawing/2014/main" val="3184829418"/>
                    </a:ext>
                  </a:extLst>
                </a:gridCol>
                <a:gridCol w="1800705">
                  <a:extLst>
                    <a:ext uri="{9D8B030D-6E8A-4147-A177-3AD203B41FA5}">
                      <a16:colId xmlns:a16="http://schemas.microsoft.com/office/drawing/2014/main" val="3628998963"/>
                    </a:ext>
                  </a:extLst>
                </a:gridCol>
                <a:gridCol w="3220988">
                  <a:extLst>
                    <a:ext uri="{9D8B030D-6E8A-4147-A177-3AD203B41FA5}">
                      <a16:colId xmlns:a16="http://schemas.microsoft.com/office/drawing/2014/main" val="1744949116"/>
                    </a:ext>
                  </a:extLst>
                </a:gridCol>
              </a:tblGrid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hyperparameter tuning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4458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899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9813215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before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839767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32513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14:cNvPr>
              <p14:cNvContentPartPr/>
              <p14:nvPr/>
            </p14:nvContentPartPr>
            <p14:xfrm>
              <a:off x="617207" y="5305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567" y="3868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14:cNvPr>
              <p14:cNvContentPartPr/>
              <p14:nvPr/>
            </p14:nvContentPartPr>
            <p14:xfrm>
              <a:off x="615047" y="6014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07" y="457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14:cNvPr>
              <p14:cNvContentPartPr/>
              <p14:nvPr/>
            </p14:nvContentPartPr>
            <p14:xfrm>
              <a:off x="617927" y="6532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27" y="509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50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F77-90F9-8A4A-BFE4-B4CA19E5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A5941CC-FD9A-7745-87B5-1099919C8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66" y="1520825"/>
            <a:ext cx="4111668" cy="4351338"/>
          </a:xfrm>
        </p:spPr>
      </p:pic>
    </p:spTree>
    <p:extLst>
      <p:ext uri="{BB962C8B-B14F-4D97-AF65-F5344CB8AC3E}">
        <p14:creationId xmlns:p14="http://schemas.microsoft.com/office/powerpoint/2010/main" val="3244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DE3C-F192-B941-8C49-D21A31C4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9156"/>
            <a:ext cx="7886700" cy="1325563"/>
          </a:xfrm>
        </p:spPr>
        <p:txBody>
          <a:bodyPr/>
          <a:lstStyle/>
          <a:p>
            <a:r>
              <a:rPr lang="en-US" dirty="0"/>
              <a:t>Git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E0B-9807-1541-839F-40048EE3350C}"/>
              </a:ext>
            </a:extLst>
          </p:cNvPr>
          <p:cNvSpPr txBox="1"/>
          <p:nvPr/>
        </p:nvSpPr>
        <p:spPr>
          <a:xfrm rot="16200000">
            <a:off x="5527994" y="5388603"/>
            <a:ext cx="496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Ayub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31DDD-4F40-A646-A815-D662D94C3C34}"/>
              </a:ext>
            </a:extLst>
          </p:cNvPr>
          <p:cNvSpPr txBox="1"/>
          <p:nvPr/>
        </p:nvSpPr>
        <p:spPr>
          <a:xfrm rot="16200000">
            <a:off x="5702511" y="6214765"/>
            <a:ext cx="638743" cy="2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marjan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D03A8-1449-454E-B095-E19DFA52087F}"/>
              </a:ext>
            </a:extLst>
          </p:cNvPr>
          <p:cNvSpPr txBox="1"/>
          <p:nvPr/>
        </p:nvSpPr>
        <p:spPr>
          <a:xfrm rot="16200000">
            <a:off x="6541477" y="5636941"/>
            <a:ext cx="68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maryam</a:t>
            </a:r>
            <a:endParaRPr lang="en-US" sz="1000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D39483-88FF-A844-9B81-F88F5730C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91223"/>
            <a:ext cx="7886700" cy="2476193"/>
          </a:xfr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D03BB1-4482-044B-B0CC-67010CC8437B}"/>
              </a:ext>
            </a:extLst>
          </p:cNvPr>
          <p:cNvCxnSpPr>
            <a:endCxn id="7" idx="3"/>
          </p:cNvCxnSpPr>
          <p:nvPr/>
        </p:nvCxnSpPr>
        <p:spPr>
          <a:xfrm>
            <a:off x="5776332" y="4915651"/>
            <a:ext cx="1" cy="3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B77806-F314-A445-9EEE-9E66F74971AB}"/>
              </a:ext>
            </a:extLst>
          </p:cNvPr>
          <p:cNvCxnSpPr>
            <a:endCxn id="12" idx="3"/>
          </p:cNvCxnSpPr>
          <p:nvPr/>
        </p:nvCxnSpPr>
        <p:spPr>
          <a:xfrm>
            <a:off x="6021882" y="4915651"/>
            <a:ext cx="1" cy="11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E89EED-0A84-FD4C-851F-117AE260E0B6}"/>
              </a:ext>
            </a:extLst>
          </p:cNvPr>
          <p:cNvCxnSpPr>
            <a:endCxn id="12" idx="3"/>
          </p:cNvCxnSpPr>
          <p:nvPr/>
        </p:nvCxnSpPr>
        <p:spPr>
          <a:xfrm flipH="1">
            <a:off x="6021883" y="4915651"/>
            <a:ext cx="537413" cy="11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EA711-3718-9A4C-BD3D-951A6BCA4E30}"/>
              </a:ext>
            </a:extLst>
          </p:cNvPr>
          <p:cNvCxnSpPr/>
          <p:nvPr/>
        </p:nvCxnSpPr>
        <p:spPr>
          <a:xfrm>
            <a:off x="6276127" y="4915651"/>
            <a:ext cx="601343" cy="61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10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559F-5041-2C49-8C9F-4DDB3D4B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93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94235-C0BA-BF40-A9DA-299146F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A86F-30D7-7546-A2AE-F6CFC69CC14E}"/>
              </a:ext>
            </a:extLst>
          </p:cNvPr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Using </a:t>
            </a:r>
            <a:r>
              <a:rPr lang="en-US" sz="1900" b="1" i="1" dirty="0">
                <a:solidFill>
                  <a:schemeClr val="tx1"/>
                </a:solidFill>
              </a:rPr>
              <a:t>Card transaction data</a:t>
            </a:r>
            <a:r>
              <a:rPr lang="en-US" sz="1900" dirty="0">
                <a:solidFill>
                  <a:schemeClr val="tx1"/>
                </a:solidFill>
              </a:rPr>
              <a:t>, we would like to develop a </a:t>
            </a:r>
            <a:r>
              <a:rPr lang="en-US" sz="1900" b="1" i="1" dirty="0">
                <a:solidFill>
                  <a:schemeClr val="tx1"/>
                </a:solidFill>
              </a:rPr>
              <a:t>machine learning model</a:t>
            </a:r>
            <a:r>
              <a:rPr lang="en-US" sz="1900" dirty="0">
                <a:solidFill>
                  <a:schemeClr val="tx1"/>
                </a:solidFill>
              </a:rPr>
              <a:t> to identify </a:t>
            </a:r>
            <a:r>
              <a:rPr lang="en-US" sz="1900" b="1" i="1" dirty="0">
                <a:solidFill>
                  <a:schemeClr val="tx1"/>
                </a:solidFill>
              </a:rPr>
              <a:t>fraudulent transactions</a:t>
            </a:r>
            <a:r>
              <a:rPr lang="en-US" sz="1900" dirty="0">
                <a:solidFill>
                  <a:schemeClr val="tx1"/>
                </a:solidFill>
              </a:rPr>
              <a:t> (i.e. </a:t>
            </a:r>
            <a:r>
              <a:rPr lang="en-US" sz="1900" i="1" dirty="0">
                <a:solidFill>
                  <a:schemeClr val="tx1"/>
                </a:solidFill>
              </a:rPr>
              <a:t>Fraud Detection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1277-F4C2-D24A-AF5A-DC26AAEB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Data exploration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E575-2F9C-CC47-90CE-09108949E7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r>
              <a:rPr lang="en-US" sz="1500"/>
              <a:t>Numerical attributes: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availableMoney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 creditLimit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  <a:p>
            <a:pPr marL="8037"/>
            <a:r>
              <a:rPr lang="en-US" sz="1500"/>
              <a:t>Categorical attributes: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 merchantName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/>
              <a:t> transactionType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6C7A7-AF7F-EA46-8975-612BE47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64669"/>
              </p:ext>
            </p:extLst>
          </p:nvPr>
        </p:nvGraphicFramePr>
        <p:xfrm>
          <a:off x="3682314" y="2374690"/>
          <a:ext cx="5150791" cy="19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6">
                  <a:extLst>
                    <a:ext uri="{9D8B030D-6E8A-4147-A177-3AD203B41FA5}">
                      <a16:colId xmlns:a16="http://schemas.microsoft.com/office/drawing/2014/main" val="3601951276"/>
                    </a:ext>
                  </a:extLst>
                </a:gridCol>
                <a:gridCol w="2889505">
                  <a:extLst>
                    <a:ext uri="{9D8B030D-6E8A-4147-A177-3AD203B41FA5}">
                      <a16:colId xmlns:a16="http://schemas.microsoft.com/office/drawing/2014/main" val="2580940387"/>
                    </a:ext>
                  </a:extLst>
                </a:gridCol>
              </a:tblGrid>
              <a:tr h="111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records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features (attributes, columns)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1853263841"/>
                  </a:ext>
                </a:extLst>
              </a:tr>
              <a:tr h="807452"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641,914 (~ 650k)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212100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3D06-86D2-E045-8270-841207BE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missing values: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FD1B-0B9B-1C49-900D-38A03964A551}"/>
              </a:ext>
            </a:extLst>
          </p:cNvPr>
          <p:cNvSpPr txBox="1"/>
          <p:nvPr/>
        </p:nvSpPr>
        <p:spPr>
          <a:xfrm>
            <a:off x="4519466" y="1852108"/>
            <a:ext cx="3711992" cy="42242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 have some attributes which have few missing values (e.g. </a:t>
            </a:r>
            <a:r>
              <a:rPr lang="en-US" sz="1200" b="1" i="1" dirty="0" err="1"/>
              <a:t>acqCountry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b="1" dirty="0"/>
              <a:t>Handling missing values:</a:t>
            </a:r>
            <a:endParaRPr lang="en-US" sz="1200" dirty="0"/>
          </a:p>
          <a:p>
            <a:r>
              <a:rPr lang="en-US" sz="1200" dirty="0"/>
              <a:t>We have few options: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Totally drop those attributes from data.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Drop those records (remove rows where these attributes are missing)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Set the missing to some values. 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numerical attributes, we can set them to the mean/median.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categorical attributes we can set them to the most frequent category.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A9C42-FC86-334F-AD8A-D1FC0F71F1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1645" y="1445740"/>
            <a:ext cx="3572961" cy="31762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We have few attributes which totally have missing values.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echoBuffer</a:t>
            </a:r>
            <a:endParaRPr lang="en-US" sz="1200" i="1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merchantCity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merchantState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merchantZip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posOnPremises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recurringAuthInd</a:t>
            </a:r>
            <a:r>
              <a:rPr lang="en-US" sz="1200" dirty="0"/>
              <a:t>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Since all the values for attributes above are missing, we can not do any impute to fill NAs. So, we dropped these attributes.</a:t>
            </a:r>
          </a:p>
          <a:p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14:cNvPr>
              <p14:cNvContentPartPr/>
              <p14:nvPr/>
            </p14:nvContentPartPr>
            <p14:xfrm>
              <a:off x="585117" y="6917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77" y="54812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14:cNvPr>
              <p14:cNvContentPartPr/>
              <p14:nvPr/>
            </p14:nvContentPartPr>
            <p14:xfrm>
              <a:off x="589797" y="77852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34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14:cNvPr>
              <p14:cNvContentPartPr/>
              <p14:nvPr/>
            </p14:nvContentPartPr>
            <p14:xfrm>
              <a:off x="589797" y="84368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9968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88E18-94DB-A349-ADEF-53397CD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2979"/>
            <a:ext cx="932229" cy="704088"/>
          </a:xfrm>
        </p:spPr>
        <p:txBody>
          <a:bodyPr>
            <a:normAutofit/>
          </a:bodyPr>
          <a:lstStyle/>
          <a:p>
            <a:r>
              <a:rPr lang="en-US" sz="2800" b="1" dirty="0"/>
              <a:t>Data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C2CC-CFD1-A74F-84C1-DD0F5BC86E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600" b="1"/>
              <a:t> Basis statistical summary for numerical attributes</a:t>
            </a:r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A24C9-9BB5-264F-A644-DB68334B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09103"/>
              </p:ext>
            </p:extLst>
          </p:nvPr>
        </p:nvGraphicFramePr>
        <p:xfrm>
          <a:off x="418338" y="3076957"/>
          <a:ext cx="8373621" cy="27980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53970">
                  <a:extLst>
                    <a:ext uri="{9D8B030D-6E8A-4147-A177-3AD203B41FA5}">
                      <a16:colId xmlns:a16="http://schemas.microsoft.com/office/drawing/2014/main" val="2771549183"/>
                    </a:ext>
                  </a:extLst>
                </a:gridCol>
                <a:gridCol w="1874498">
                  <a:extLst>
                    <a:ext uri="{9D8B030D-6E8A-4147-A177-3AD203B41FA5}">
                      <a16:colId xmlns:a16="http://schemas.microsoft.com/office/drawing/2014/main" val="2268441276"/>
                    </a:ext>
                  </a:extLst>
                </a:gridCol>
                <a:gridCol w="1619364">
                  <a:extLst>
                    <a:ext uri="{9D8B030D-6E8A-4147-A177-3AD203B41FA5}">
                      <a16:colId xmlns:a16="http://schemas.microsoft.com/office/drawing/2014/main" val="1291834295"/>
                    </a:ext>
                  </a:extLst>
                </a:gridCol>
                <a:gridCol w="1826360">
                  <a:extLst>
                    <a:ext uri="{9D8B030D-6E8A-4147-A177-3AD203B41FA5}">
                      <a16:colId xmlns:a16="http://schemas.microsoft.com/office/drawing/2014/main" val="3662894592"/>
                    </a:ext>
                  </a:extLst>
                </a:gridCol>
                <a:gridCol w="2199429">
                  <a:extLst>
                    <a:ext uri="{9D8B030D-6E8A-4147-A177-3AD203B41FA5}">
                      <a16:colId xmlns:a16="http://schemas.microsoft.com/office/drawing/2014/main" val="353150016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availableMoney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creditLimit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currentBalance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transactionAmount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98257093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6886322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mean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6652.828573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10697.21061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4044.382035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135.162497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598458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std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9227.132275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11460.35913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5945.510224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147.053302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29426079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min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-1244.93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250283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1114.97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502.4425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32.32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667105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3578.165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2151.86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85.8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9490080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8169.185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5005.89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189.03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143619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max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47496.5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1825.25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58240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795F-F6A3-0544-A436-23768AFE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6428"/>
            <a:ext cx="7886700" cy="1043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b="1" dirty="0"/>
              <a:t>For categorical attributes: We can look at count (frequency) of each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C90B-B0D5-1348-87A9-7C5BB229C100}"/>
              </a:ext>
            </a:extLst>
          </p:cNvPr>
          <p:cNvSpPr txBox="1"/>
          <p:nvPr/>
        </p:nvSpPr>
        <p:spPr>
          <a:xfrm>
            <a:off x="868486" y="2945480"/>
            <a:ext cx="2743985" cy="1183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013" dirty="0"/>
              <a:t>count of unique values of </a:t>
            </a:r>
            <a:r>
              <a:rPr lang="en-US" sz="1013" b="1" i="1" dirty="0" err="1"/>
              <a:t>acqCountry</a:t>
            </a:r>
            <a:r>
              <a:rPr lang="en-US" sz="1013" b="1" i="1" dirty="0"/>
              <a:t>:</a:t>
            </a:r>
          </a:p>
          <a:p>
            <a:pPr latinLnBrk="1"/>
            <a:endParaRPr lang="en-US" sz="1013" dirty="0"/>
          </a:p>
          <a:p>
            <a:pPr latinLnBrk="1"/>
            <a:r>
              <a:rPr lang="en-US" sz="1013" dirty="0"/>
              <a:t>US         632303</a:t>
            </a:r>
          </a:p>
          <a:p>
            <a:pPr latinLnBrk="1"/>
            <a:r>
              <a:rPr lang="en-US" sz="1013" dirty="0"/>
              <a:t>MEX      2626</a:t>
            </a:r>
          </a:p>
          <a:p>
            <a:pPr latinLnBrk="1"/>
            <a:r>
              <a:rPr lang="en-US" sz="1013" dirty="0"/>
              <a:t>CAN       1870</a:t>
            </a:r>
          </a:p>
          <a:p>
            <a:pPr latinLnBrk="1"/>
            <a:r>
              <a:rPr lang="en-US" sz="1013" dirty="0"/>
              <a:t>PR          1202</a:t>
            </a:r>
          </a:p>
          <a:p>
            <a:pPr latinLnBrk="1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A94F-2338-8440-B828-9FC5CB5FE42F}"/>
              </a:ext>
            </a:extLst>
          </p:cNvPr>
          <p:cNvSpPr/>
          <p:nvPr/>
        </p:nvSpPr>
        <p:spPr>
          <a:xfrm>
            <a:off x="868485" y="3993163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cardPresent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340453</a:t>
            </a:r>
          </a:p>
          <a:p>
            <a:r>
              <a:rPr lang="en-US" sz="1013" dirty="0"/>
              <a:t>True 301461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BFF6-DA32-3A4F-8241-11A8A04E0053}"/>
              </a:ext>
            </a:extLst>
          </p:cNvPr>
          <p:cNvSpPr/>
          <p:nvPr/>
        </p:nvSpPr>
        <p:spPr>
          <a:xfrm>
            <a:off x="868485" y="4694176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isFraud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630612</a:t>
            </a:r>
          </a:p>
          <a:p>
            <a:r>
              <a:rPr lang="en-US" sz="1013" dirty="0"/>
              <a:t>True 11302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6E768-7D94-3747-9950-8FC13862A98D}"/>
              </a:ext>
            </a:extLst>
          </p:cNvPr>
          <p:cNvSpPr/>
          <p:nvPr/>
        </p:nvSpPr>
        <p:spPr>
          <a:xfrm>
            <a:off x="871641" y="5395191"/>
            <a:ext cx="2740828" cy="871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transactionType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PURCHASE                         608685 </a:t>
            </a:r>
          </a:p>
          <a:p>
            <a:r>
              <a:rPr lang="en-US" sz="1013" dirty="0"/>
              <a:t>ADDRESS_VERIFICATION 16478 </a:t>
            </a:r>
          </a:p>
          <a:p>
            <a:r>
              <a:rPr lang="en-US" sz="1013" dirty="0"/>
              <a:t>REVERSAL                           16162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5AC5E62-E128-7049-AB91-AE349D07E77E}"/>
              </a:ext>
            </a:extLst>
          </p:cNvPr>
          <p:cNvSpPr txBox="1"/>
          <p:nvPr/>
        </p:nvSpPr>
        <p:spPr>
          <a:xfrm>
            <a:off x="4400689" y="4780736"/>
            <a:ext cx="3199647" cy="871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This is our response variable. It is clear that  we have an unbalanced data. This could make a problem when we are training our classifier. Later, we will fix this issue.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8897-867C-F943-8F28-D8336D32E1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12469" y="5216592"/>
            <a:ext cx="7882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14:cNvPr>
              <p14:cNvContentPartPr/>
              <p14:nvPr/>
            </p14:nvContentPartPr>
            <p14:xfrm>
              <a:off x="553610" y="1057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10" y="914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14:cNvPr>
              <p14:cNvContentPartPr/>
              <p14:nvPr/>
            </p14:nvContentPartPr>
            <p14:xfrm>
              <a:off x="554330" y="11324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988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14:cNvPr>
              <p14:cNvContentPartPr/>
              <p14:nvPr/>
            </p14:nvContentPartPr>
            <p14:xfrm>
              <a:off x="554330" y="1215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1072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14:cNvPr>
              <p14:cNvContentPartPr/>
              <p14:nvPr/>
            </p14:nvContentPartPr>
            <p14:xfrm>
              <a:off x="552530" y="126454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890" y="1120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D6-3879-454F-AFE1-0849B39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37" y="1305341"/>
            <a:ext cx="7886700" cy="10252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i="1" dirty="0"/>
              <a:t>Let’s dig more in some of the numerical attributes like transaction amount.</a:t>
            </a:r>
          </a:p>
          <a:p>
            <a:pPr marL="0" indent="0">
              <a:buNone/>
            </a:pPr>
            <a:endParaRPr lang="en-US" sz="1600" i="1" dirty="0"/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Do we observe any specific pattern in its distribution in the plot?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EA3F-6D41-FE4D-87D1-2B2FAE3E8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6" y="2479871"/>
            <a:ext cx="4151011" cy="308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2FB58-705C-0045-9EAF-AC467E8D31F1}"/>
              </a:ext>
            </a:extLst>
          </p:cNvPr>
          <p:cNvSpPr txBox="1"/>
          <p:nvPr/>
        </p:nvSpPr>
        <p:spPr>
          <a:xfrm>
            <a:off x="4485548" y="3317488"/>
            <a:ext cx="404167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Few highlights: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It has right-skewed distribution.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Most of the transactions are concentrated around small values </a:t>
            </a:r>
          </a:p>
          <a:p>
            <a:r>
              <a:rPr lang="en-US" sz="1200" i="1" dirty="0"/>
              <a:t>     (in the range of [0,100]) and we have few observations </a:t>
            </a:r>
          </a:p>
          <a:p>
            <a:r>
              <a:rPr lang="en-US" sz="1200" i="1" dirty="0"/>
              <a:t>     for large value of transactions (amount &gt;1000). </a:t>
            </a:r>
          </a:p>
          <a:p>
            <a:endParaRPr lang="en-US" sz="1200" i="1" dirty="0"/>
          </a:p>
          <a:p>
            <a:r>
              <a:rPr lang="en-US" sz="1200" i="1" dirty="0"/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14:cNvPr>
              <p14:cNvContentPartPr/>
              <p14:nvPr/>
            </p14:nvContentPartPr>
            <p14:xfrm>
              <a:off x="368930" y="8761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7321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14:cNvPr>
              <p14:cNvContentPartPr/>
              <p14:nvPr/>
            </p14:nvContentPartPr>
            <p14:xfrm>
              <a:off x="368570" y="9560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8123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14:cNvPr>
              <p14:cNvContentPartPr/>
              <p14:nvPr/>
            </p14:nvContentPartPr>
            <p14:xfrm>
              <a:off x="368570" y="1050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907060"/>
                <a:ext cx="1440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023431-9467-ED43-99C6-4C8784DCB7B2}"/>
              </a:ext>
            </a:extLst>
          </p:cNvPr>
          <p:cNvSpPr txBox="1"/>
          <p:nvPr/>
        </p:nvSpPr>
        <p:spPr>
          <a:xfrm>
            <a:off x="441837" y="645267"/>
            <a:ext cx="247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03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24F9-2023-8644-B653-0AB5194D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499414"/>
            <a:ext cx="2788178" cy="627760"/>
          </a:xfrm>
        </p:spPr>
        <p:txBody>
          <a:bodyPr>
            <a:normAutofit/>
          </a:bodyPr>
          <a:lstStyle/>
          <a:p>
            <a:r>
              <a:rPr lang="en-US" sz="2400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1F1D-A08B-1841-97B8-5AAA91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127535"/>
            <a:ext cx="7886700" cy="1831975"/>
          </a:xfrm>
        </p:spPr>
        <p:txBody>
          <a:bodyPr>
            <a:normAutofit/>
          </a:bodyPr>
          <a:lstStyle/>
          <a:p>
            <a:r>
              <a:rPr lang="en-US" sz="2000" b="1" dirty="0"/>
              <a:t>Identifying Duplicate transactions:</a:t>
            </a:r>
          </a:p>
          <a:p>
            <a:pPr marL="0" indent="0">
              <a:buNone/>
            </a:pPr>
            <a:r>
              <a:rPr lang="en-US" sz="2000" dirty="0"/>
              <a:t>We might have two types of duplicate transactions: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Reversed transaction, where a purchase is followed by a reversal.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Multi-swipe, where a vendor accidentally charges a customer's card multiple times within a short time span.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7813D-637A-1848-A195-602A44D9EDCB}"/>
              </a:ext>
            </a:extLst>
          </p:cNvPr>
          <p:cNvSpPr txBox="1"/>
          <p:nvPr/>
        </p:nvSpPr>
        <p:spPr>
          <a:xfrm>
            <a:off x="314633" y="2908628"/>
            <a:ext cx="2625212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Reversed-transactions</a:t>
            </a:r>
            <a:r>
              <a:rPr lang="en-US" b="1"/>
              <a:t>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Using ‘transactionType’ attribute in our data sets, we can filter out for ‘REVERSAL’ and look at the data.</a:t>
            </a:r>
          </a:p>
          <a:p>
            <a:endParaRPr lang="en-US" sz="1200" i="1"/>
          </a:p>
          <a:p>
            <a:r>
              <a:rPr lang="en-US" sz="1400" b="1"/>
              <a:t>Some statistics:</a:t>
            </a:r>
          </a:p>
          <a:p>
            <a:r>
              <a:rPr lang="en-US" sz="1200" b="1"/>
              <a:t>Total number of reversed transactions=</a:t>
            </a:r>
            <a:r>
              <a:rPr lang="en-US" sz="1200"/>
              <a:t>16162 (~ 16k)</a:t>
            </a:r>
          </a:p>
          <a:p>
            <a:r>
              <a:rPr lang="en-US" sz="1200" b="1"/>
              <a:t>Dollar amount of reversed transactions</a:t>
            </a:r>
            <a:r>
              <a:rPr lang="en-US" sz="1200"/>
              <a:t>=$2,242,915.1 (~ 2M)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Also for each reversed transaction, there should be one purchase transaction as well. So, estimate for the dollar amount should be around 2*2,242,915.1 (roughly $4million)</a:t>
            </a:r>
            <a:endParaRPr lang="en-US" sz="1200" i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EA244-2CBF-7640-B1FF-3BB99DD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3587631"/>
            <a:ext cx="5486400" cy="124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5C37-781A-FF4A-878E-D66C869CB1CB}"/>
              </a:ext>
            </a:extLst>
          </p:cNvPr>
          <p:cNvSpPr txBox="1"/>
          <p:nvPr/>
        </p:nvSpPr>
        <p:spPr>
          <a:xfrm>
            <a:off x="3683000" y="308890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example of reversed transaction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C7CE2-FAAE-E446-834D-3F699652F0DE}"/>
              </a:ext>
            </a:extLst>
          </p:cNvPr>
          <p:cNvSpPr/>
          <p:nvPr/>
        </p:nvSpPr>
        <p:spPr>
          <a:xfrm>
            <a:off x="3009902" y="4086357"/>
            <a:ext cx="5206998" cy="42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14:cNvPr>
              <p14:cNvContentPartPr/>
              <p14:nvPr/>
            </p14:nvContentPartPr>
            <p14:xfrm>
              <a:off x="422930" y="6899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90" y="545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14:cNvPr>
              <p14:cNvContentPartPr/>
              <p14:nvPr/>
            </p14:nvContentPartPr>
            <p14:xfrm>
              <a:off x="428690" y="81094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14:cNvPr>
              <p14:cNvContentPartPr/>
              <p14:nvPr/>
            </p14:nvContentPartPr>
            <p14:xfrm>
              <a:off x="428690" y="9164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7724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84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1725</Words>
  <Application>Microsoft Macintosh PowerPoint</Application>
  <PresentationFormat>On-screen Show (4:3)</PresentationFormat>
  <Paragraphs>332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Identifying Fraudulent Credit Card Transaction       Marjan Rezvani Ayub ali Sarker  Maryam Akrami </vt:lpstr>
      <vt:lpstr>Outline:</vt:lpstr>
      <vt:lpstr>Problem statement:</vt:lpstr>
      <vt:lpstr>Data exploration</vt:lpstr>
      <vt:lpstr>Handling missing values: </vt:lpstr>
      <vt:lpstr>Data</vt:lpstr>
      <vt:lpstr>PowerPoint Presentation</vt:lpstr>
      <vt:lpstr>PowerPoint Presentation</vt:lpstr>
      <vt:lpstr>Data analysis</vt:lpstr>
      <vt:lpstr>PowerPoint Presentation</vt:lpstr>
      <vt:lpstr>PowerPoint Presentation</vt:lpstr>
      <vt:lpstr>Model</vt:lpstr>
      <vt:lpstr>Data Preparation for Model Development</vt:lpstr>
      <vt:lpstr>PowerPoint Presentation</vt:lpstr>
      <vt:lpstr>Feature Selection</vt:lpstr>
      <vt:lpstr>PowerPoint Presentation</vt:lpstr>
      <vt:lpstr>Model Logistic Regression</vt:lpstr>
      <vt:lpstr>Model KNN</vt:lpstr>
      <vt:lpstr>Model DecissionTreeClassifier</vt:lpstr>
      <vt:lpstr>Model AdaBoost Classifier</vt:lpstr>
      <vt:lpstr>Model VotingClassifier</vt:lpstr>
      <vt:lpstr>Summary </vt:lpstr>
      <vt:lpstr>Result Discussion</vt:lpstr>
      <vt:lpstr>Github </vt:lpstr>
      <vt:lpstr>Git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Fraudulent Credit Card Transaction       Marjan Rezvani Ayub ali Sarker  Maryam Akrami </dc:title>
  <dc:creator>mrezvan000@citymail.cuny.edu</dc:creator>
  <cp:lastModifiedBy>mrezvan000@citymail.cuny.edu</cp:lastModifiedBy>
  <cp:revision>124</cp:revision>
  <dcterms:created xsi:type="dcterms:W3CDTF">2020-05-12T07:03:36Z</dcterms:created>
  <dcterms:modified xsi:type="dcterms:W3CDTF">2020-05-12T18:38:20Z</dcterms:modified>
</cp:coreProperties>
</file>