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4.xml" ContentType="application/vnd.openxmlformats-officedocument.presentationml.notesSlide+xml"/>
  <Override PartName="/ppt/ink/ink14.xml" ContentType="application/inkml+xml"/>
  <Override PartName="/ppt/notesSlides/notesSlide5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7"/>
  </p:notesMasterIdLst>
  <p:sldIdLst>
    <p:sldId id="256" r:id="rId2"/>
    <p:sldId id="278" r:id="rId3"/>
    <p:sldId id="279" r:id="rId4"/>
    <p:sldId id="280" r:id="rId5"/>
    <p:sldId id="29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0" r:id="rId14"/>
    <p:sldId id="294" r:id="rId15"/>
    <p:sldId id="295" r:id="rId16"/>
    <p:sldId id="300" r:id="rId17"/>
    <p:sldId id="291" r:id="rId18"/>
    <p:sldId id="275" r:id="rId19"/>
    <p:sldId id="296" r:id="rId20"/>
    <p:sldId id="305" r:id="rId21"/>
    <p:sldId id="292" r:id="rId22"/>
    <p:sldId id="302" r:id="rId23"/>
    <p:sldId id="276" r:id="rId24"/>
    <p:sldId id="297" r:id="rId25"/>
    <p:sldId id="30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03B578-9190-4E81-9777-7A40AF0DE98A}" v="432" dt="2020-05-12T13:29:12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2"/>
  </p:normalViewPr>
  <p:slideViewPr>
    <p:cSldViewPr snapToGrid="0" snapToObjects="1">
      <p:cViewPr varScale="1">
        <p:scale>
          <a:sx n="115" d="100"/>
          <a:sy n="115" d="100"/>
        </p:scale>
        <p:origin x="146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35:33.33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6:01.04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54:02.99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54:08.13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54:10.41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00:47.33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1:10.32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2:01.06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2:05.20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2:06.90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08.83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36:10.15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10.44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11.99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13.94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55.68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17.300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18.51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21.86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22.90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31.68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33.20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36:11.71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7:22.23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7:23.93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7:25.71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7:39.22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07.33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14.16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15.69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17.00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18.79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2:40.51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7:34.67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01.29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02.950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41.50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13.40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1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18.80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26.50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28.78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41.27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47.04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7:44.97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2:40.51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01.29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02.950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41.50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6:59.47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7:00.94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7:02.19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7:03.15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7:37.19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7:34:19.49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7:46.72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7:34:40.79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7:34:52.32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7:59.70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5:49.96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5:59.94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8DA99-B066-D14B-9E27-1FCD12D35C35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1BDD9-2A4D-2E4B-9A76-9B55CD7D7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1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Table below shows some basic summary statistics for numerical features.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6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Table shows some of the categorical features.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8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/>
              <a:t> we Plot a histogram of the processed amounts of each transaction, the </a:t>
            </a:r>
            <a:r>
              <a:rPr lang="en-US" sz="1200" i="1" dirty="0" err="1">
                <a:solidFill>
                  <a:srgbClr val="00B0F0"/>
                </a:solidFill>
              </a:rPr>
              <a:t>transactionAmount</a:t>
            </a:r>
            <a:r>
              <a:rPr lang="en-US" sz="1200" i="1" dirty="0"/>
              <a:t> column.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07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(Please refer to the notebook for the implementation)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69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see that time between two transactions is about 16 seconds.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2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E24B-E6C3-BE46-8A69-9CBFECB16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785A7-A783-CB4F-95DA-AA23CD356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1531-9471-2941-9E8A-1891D66F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68BF1-8228-844C-ABF6-12409C1F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B7DBC-A030-EE4C-8A22-F84A31C2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2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0122-D858-D049-9C29-9B42B7A0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1F4E0-7C25-394E-A74F-C9F87CB03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884B-F8C5-3E4F-89C6-B5D23C40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F05D1-4782-9440-BE90-999F24F1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B4F04-023E-A54F-8BDC-222BD8E9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E7D67-23F1-B942-B45B-5D2BAB06E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1B2FE-4E29-0D4B-83CD-F448F8466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FCB43-7AAD-EE4D-9593-1E02B7E6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869B1-33DA-2C44-A680-26C2A0A8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2A157-5CC0-0F42-BA9A-DFFA3AE5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7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392E-4A83-E248-A97A-87D42DC1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7BC07-D4BE-5941-9C55-3F85A04EB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9907-47AE-D54D-B497-44D8E936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27546-1D95-1A4B-90C1-8510820B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9D353-8995-0941-99C4-CE4D52BC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8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D345-CD3B-9447-B411-FE909B7B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7A434-913F-B34B-99C4-2DBDAAD0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8D476-F41C-1F4B-88F0-64651393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7E8D-5B54-FA45-8F97-D5A76E14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C625-B0CF-6B40-8637-066AC210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6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6185-6DE7-264A-AC76-524D5976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1E47A-C2D0-DA45-8280-EDA8EF4EB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6B1D8-57DE-7246-8B3B-D4DEEBDEC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C4785-8DF3-404D-8ACC-6078FFED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FFE0D-6AEB-F643-8AED-267ED763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1E397-00B0-9848-B20D-BF09F77A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1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C39D-8740-B947-AC6D-D9F3EA21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26999-5628-EA4D-AAD0-2EFA7AA8D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C408A-3D19-834F-B581-D0FF5E50A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7C799-7FAD-DD47-969C-8ED1F08E6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A91A6-AC5A-C34A-813E-D39ED8792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E8D93-BEAE-6247-9D15-C3996F1E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79AC1-798B-5F41-A484-952A09D4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2D569-0B32-7B4A-A413-918A307F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1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3860-0B5F-AC4C-BF5A-0D7970EF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817D-45A6-AF4C-84B4-07C06FA6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A05C5-4E12-9B4A-B907-F7BE1BB6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6D4AE-CFAD-FB40-8D7F-3177B70B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1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63317-927B-9F41-A12A-6314DD86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3D931-1E86-8449-AFFF-17D7D5B0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7E91A-E961-3640-8FF2-C4BC0C25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5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4CD8-10FD-3347-8B8C-8645CB06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3796D-5C1E-904C-A90A-088A654B1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4E193-7130-D449-BC32-A8414546C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1A1C2-15E0-4E40-B8D4-BC85982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574E2-8EAB-6642-AAC7-94131680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B263A-6F5A-234B-BC92-4C5B61FC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BB9F-BF20-0B49-8C6C-45ECA915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9BA7C-504E-E145-9802-1BCD049E3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21770-4296-284E-9CD2-2677BD7DC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2140E-90AE-684D-A0BE-C80E3818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7F538-69B6-774F-9400-C45AE304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C9470-8345-9C44-A206-43E39461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7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6EB81-AD03-0943-82A4-EA8BE745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E833C-1056-0E4E-B941-283FE3619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FCA18-6929-5744-A09B-649462502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3557-06C1-A548-85EB-C6C296EE06C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013D6-797E-7748-8AE7-3BA0D3007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6E5E5-9193-8849-AB44-F0099E448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7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ustomXml" Target="../ink/ink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8.xml"/><Relationship Id="rId4" Type="http://schemas.openxmlformats.org/officeDocument/2006/relationships/customXml" Target="../ink/ink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customXml" Target="../ink/ink19.xml"/><Relationship Id="rId7" Type="http://schemas.openxmlformats.org/officeDocument/2006/relationships/customXml" Target="../ink/ink2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customXml" Target="../ink/ink20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customXml" Target="../ink/ink24.xml"/><Relationship Id="rId7" Type="http://schemas.openxmlformats.org/officeDocument/2006/relationships/customXml" Target="../ink/ink2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5" Type="http://schemas.openxmlformats.org/officeDocument/2006/relationships/customXml" Target="../ink/ink25.xml"/><Relationship Id="rId4" Type="http://schemas.openxmlformats.org/officeDocument/2006/relationships/image" Target="../media/image1.png"/><Relationship Id="rId9" Type="http://schemas.openxmlformats.org/officeDocument/2006/relationships/customXml" Target="../ink/ink2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3" Type="http://schemas.openxmlformats.org/officeDocument/2006/relationships/image" Target="../media/image9.png"/><Relationship Id="rId7" Type="http://schemas.openxmlformats.org/officeDocument/2006/relationships/customXml" Target="../ink/ink3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5" Type="http://schemas.openxmlformats.org/officeDocument/2006/relationships/image" Target="../media/image1.png"/><Relationship Id="rId4" Type="http://schemas.openxmlformats.org/officeDocument/2006/relationships/customXml" Target="../ink/ink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ustomXml" Target="../ink/ink38.xml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5" Type="http://schemas.openxmlformats.org/officeDocument/2006/relationships/customXml" Target="../ink/ink36.xml"/><Relationship Id="rId4" Type="http://schemas.openxmlformats.org/officeDocument/2006/relationships/customXml" Target="../ink/ink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13.png"/><Relationship Id="rId7" Type="http://schemas.openxmlformats.org/officeDocument/2006/relationships/customXml" Target="../ink/ink4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customXml" Target="../ink/ink39.xml"/><Relationship Id="rId4" Type="http://schemas.openxmlformats.org/officeDocument/2006/relationships/image" Target="../media/image14.png"/><Relationship Id="rId9" Type="http://schemas.openxmlformats.org/officeDocument/2006/relationships/customXml" Target="../ink/ink4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3" Type="http://schemas.openxmlformats.org/officeDocument/2006/relationships/image" Target="../media/image16.png"/><Relationship Id="rId7" Type="http://schemas.openxmlformats.org/officeDocument/2006/relationships/customXml" Target="../ink/ink44.xml"/><Relationship Id="rId12" Type="http://schemas.openxmlformats.org/officeDocument/2006/relationships/customXml" Target="../ink/ink4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customXml" Target="../ink/ink48.xml"/><Relationship Id="rId5" Type="http://schemas.openxmlformats.org/officeDocument/2006/relationships/customXml" Target="../ink/ink43.xml"/><Relationship Id="rId10" Type="http://schemas.openxmlformats.org/officeDocument/2006/relationships/customXml" Target="../ink/ink47.xml"/><Relationship Id="rId4" Type="http://schemas.openxmlformats.org/officeDocument/2006/relationships/image" Target="../media/image17.png"/><Relationship Id="rId9" Type="http://schemas.openxmlformats.org/officeDocument/2006/relationships/customXml" Target="../ink/ink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5" Type="http://schemas.openxmlformats.org/officeDocument/2006/relationships/customXml" Target="../ink/ink52.xml"/><Relationship Id="rId4" Type="http://schemas.openxmlformats.org/officeDocument/2006/relationships/customXml" Target="../ink/ink5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3" Type="http://schemas.openxmlformats.org/officeDocument/2006/relationships/image" Target="../media/image22.png"/><Relationship Id="rId7" Type="http://schemas.openxmlformats.org/officeDocument/2006/relationships/customXml" Target="../ink/ink5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5" Type="http://schemas.openxmlformats.org/officeDocument/2006/relationships/image" Target="../media/image1.png"/><Relationship Id="rId4" Type="http://schemas.openxmlformats.org/officeDocument/2006/relationships/customXml" Target="../ink/ink54.xml"/><Relationship Id="rId9" Type="http://schemas.openxmlformats.org/officeDocument/2006/relationships/customXml" Target="../ink/ink5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61.xml"/><Relationship Id="rId4" Type="http://schemas.openxmlformats.org/officeDocument/2006/relationships/customXml" Target="../ink/ink6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customXml" Target="../ink/ink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.png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14F3A-A6F9-7C4A-AE57-F03B397BF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49" y="1093788"/>
            <a:ext cx="7879841" cy="2967208"/>
          </a:xfrm>
        </p:spPr>
        <p:txBody>
          <a:bodyPr>
            <a:normAutofit/>
          </a:bodyPr>
          <a:lstStyle/>
          <a:p>
            <a:r>
              <a:rPr lang="en-US" sz="2400" b="1"/>
              <a:t>Identifying Fraudulent Credit Card Transaction</a:t>
            </a: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 b="1"/>
            </a:br>
            <a:br>
              <a:rPr lang="en-US" sz="1800" b="1"/>
            </a:br>
            <a:r>
              <a:rPr lang="en-US" sz="1600" b="1"/>
              <a:t>Marjan Rezvani</a:t>
            </a:r>
            <a:br>
              <a:rPr lang="en-US" sz="1600" b="1"/>
            </a:br>
            <a:r>
              <a:rPr lang="en-US" sz="1600" b="1"/>
              <a:t>Ayub ali Sarker</a:t>
            </a:r>
            <a:br>
              <a:rPr lang="en-US" sz="1600" b="1"/>
            </a:br>
            <a:r>
              <a:rPr lang="en-US" sz="1600" b="1"/>
              <a:t> Maryam Akrami</a:t>
            </a:r>
            <a:br>
              <a:rPr lang="en-US" sz="1800" b="1"/>
            </a:br>
            <a:endParaRPr lang="en-US" sz="1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D2235-6DCB-7043-8D83-E72A56503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0693" y="4619624"/>
            <a:ext cx="2960084" cy="1038225"/>
          </a:xfrm>
        </p:spPr>
        <p:txBody>
          <a:bodyPr>
            <a:normAutofit/>
          </a:bodyPr>
          <a:lstStyle/>
          <a:p>
            <a:pPr algn="r"/>
            <a:r>
              <a:rPr lang="en-US" b="1" i="1"/>
              <a:t>Spring 2020</a:t>
            </a:r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780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5D136-88C8-9C4E-B28C-B4CDD72AE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496771"/>
            <a:ext cx="7886700" cy="1789229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Duplicate transactions: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000" dirty="0"/>
              <a:t>Multi-swipe</a:t>
            </a:r>
          </a:p>
          <a:p>
            <a:pPr marL="0" indent="0">
              <a:buNone/>
            </a:pPr>
            <a:r>
              <a:rPr lang="en-US" sz="1800" b="1" i="1" dirty="0"/>
              <a:t>Approach</a:t>
            </a:r>
            <a:r>
              <a:rPr lang="en-US" sz="1800" i="1" dirty="0"/>
              <a:t>:</a:t>
            </a:r>
            <a:r>
              <a:rPr lang="en-US" sz="2000" dirty="0"/>
              <a:t> </a:t>
            </a:r>
            <a:r>
              <a:rPr lang="en-US" sz="1800" dirty="0"/>
              <a:t>In a short time span(</a:t>
            </a:r>
            <a:r>
              <a:rPr lang="en-US" sz="1800" dirty="0" err="1"/>
              <a:t>e.g</a:t>
            </a:r>
            <a:r>
              <a:rPr lang="en-US" sz="1800" dirty="0"/>
              <a:t> 3 minutes), if we have transactions with same '</a:t>
            </a:r>
            <a:r>
              <a:rPr lang="en-US" sz="1800" dirty="0" err="1"/>
              <a:t>customerId</a:t>
            </a:r>
            <a:r>
              <a:rPr lang="en-US" sz="1800" dirty="0"/>
              <a:t>’, '</a:t>
            </a:r>
            <a:r>
              <a:rPr lang="en-US" sz="1800" dirty="0" err="1"/>
              <a:t>accountNumber</a:t>
            </a:r>
            <a:r>
              <a:rPr lang="en-US" sz="1800" dirty="0"/>
              <a:t>', '</a:t>
            </a:r>
            <a:r>
              <a:rPr lang="en-US" sz="1800" dirty="0" err="1"/>
              <a:t>transactionAmount</a:t>
            </a:r>
            <a:r>
              <a:rPr lang="en-US" sz="1800" dirty="0"/>
              <a:t>','</a:t>
            </a:r>
            <a:r>
              <a:rPr lang="en-US" sz="1800" dirty="0" err="1"/>
              <a:t>transactionType</a:t>
            </a:r>
            <a:r>
              <a:rPr lang="en-US" sz="1800" dirty="0"/>
              <a:t>', '</a:t>
            </a:r>
            <a:r>
              <a:rPr lang="en-US" sz="1800" dirty="0" err="1"/>
              <a:t>merchantName</a:t>
            </a:r>
            <a:r>
              <a:rPr lang="en-US" sz="1800" dirty="0"/>
              <a:t>’, we flag them as multi-swipe transactions.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17698-8273-DE4B-94FF-586CAB137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5" y="2199715"/>
            <a:ext cx="8451850" cy="1789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76DC6B-B67F-6545-9CD2-7EEF15D6A699}"/>
              </a:ext>
            </a:extLst>
          </p:cNvPr>
          <p:cNvSpPr txBox="1"/>
          <p:nvPr/>
        </p:nvSpPr>
        <p:spPr>
          <a:xfrm>
            <a:off x="346076" y="4915772"/>
            <a:ext cx="8451850" cy="1107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Table above, we observe transactions which have </a:t>
            </a:r>
            <a:r>
              <a:rPr lang="en-US" sz="1200" b="1" dirty="0"/>
              <a:t>same</a:t>
            </a:r>
            <a:r>
              <a:rPr lang="en-US" sz="1200" dirty="0"/>
              <a:t> '</a:t>
            </a:r>
            <a:r>
              <a:rPr lang="en-US" sz="1200" dirty="0" err="1"/>
              <a:t>customerId</a:t>
            </a:r>
            <a:r>
              <a:rPr lang="en-US" sz="1200" dirty="0"/>
              <a:t>’, '</a:t>
            </a:r>
            <a:r>
              <a:rPr lang="en-US" sz="1200" dirty="0" err="1"/>
              <a:t>accountNumber</a:t>
            </a:r>
            <a:r>
              <a:rPr lang="en-US" sz="1200" dirty="0"/>
              <a:t>', '</a:t>
            </a:r>
            <a:r>
              <a:rPr lang="en-US" sz="1200" dirty="0" err="1"/>
              <a:t>transactionAmount</a:t>
            </a:r>
            <a:r>
              <a:rPr lang="en-US" sz="1200" dirty="0"/>
              <a:t>','</a:t>
            </a:r>
            <a:r>
              <a:rPr lang="en-US" sz="1200" dirty="0" err="1"/>
              <a:t>transactionType</a:t>
            </a:r>
            <a:r>
              <a:rPr lang="en-US" sz="1200" dirty="0"/>
              <a:t>', '</a:t>
            </a:r>
            <a:r>
              <a:rPr lang="en-US" sz="1200" dirty="0" err="1"/>
              <a:t>merchantName</a:t>
            </a:r>
            <a:r>
              <a:rPr lang="en-US" sz="1200" dirty="0"/>
              <a:t>’, </a:t>
            </a:r>
            <a:r>
              <a:rPr lang="en-US" sz="1200" b="1" dirty="0"/>
              <a:t>but</a:t>
            </a:r>
            <a:r>
              <a:rPr lang="en-US" sz="1200" dirty="0"/>
              <a:t> the frequency that they are happening is around 1 month. So, they are like subscription fee. (In this example, a customer is being charged $3.07 every month by Play Store.</a:t>
            </a:r>
          </a:p>
          <a:p>
            <a:endParaRPr lang="en-US" sz="1200" dirty="0"/>
          </a:p>
          <a:p>
            <a:r>
              <a:rPr lang="en-US" sz="1200" i="1" dirty="0"/>
              <a:t>So, to identify multi-swipe transactions, we apply another filter on the table above using </a:t>
            </a:r>
            <a:r>
              <a:rPr lang="en-US" sz="1200" i="1" dirty="0" err="1"/>
              <a:t>time_difference</a:t>
            </a:r>
            <a:r>
              <a:rPr lang="en-US" sz="1200" i="1" dirty="0"/>
              <a:t> less than 3 minutes</a:t>
            </a:r>
            <a:r>
              <a:rPr lang="en-US" i="1" dirty="0"/>
              <a:t>.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B19876-2872-6849-B42C-B3222F75261F}"/>
                  </a:ext>
                </a:extLst>
              </p14:cNvPr>
              <p14:cNvContentPartPr/>
              <p14:nvPr/>
            </p14:nvContentPartPr>
            <p14:xfrm>
              <a:off x="425090" y="62266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B19876-2872-6849-B42C-B3222F7526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3450" y="47866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014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3DF6-A1F6-174D-9D05-63ED450F9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637378"/>
            <a:ext cx="7886700" cy="1057275"/>
          </a:xfrm>
        </p:spPr>
        <p:txBody>
          <a:bodyPr/>
          <a:lstStyle/>
          <a:p>
            <a:r>
              <a:rPr lang="en-US" sz="2000" b="1" dirty="0"/>
              <a:t>Duplicate transactions:</a:t>
            </a:r>
          </a:p>
          <a:p>
            <a:pPr marL="0" indent="0">
              <a:buNone/>
            </a:pPr>
            <a:r>
              <a:rPr lang="en-US" sz="2000" dirty="0"/>
              <a:t> An example of multi-swipe transaction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B1B98A-82DA-BA49-BF23-64130A453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9" y="1869055"/>
            <a:ext cx="8175001" cy="1057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63225F-286D-944C-A53E-E54163494C58}"/>
              </a:ext>
            </a:extLst>
          </p:cNvPr>
          <p:cNvSpPr txBox="1"/>
          <p:nvPr/>
        </p:nvSpPr>
        <p:spPr>
          <a:xfrm>
            <a:off x="520504" y="3108358"/>
            <a:ext cx="8175001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The period time between two transactions is about 16 seconds.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2156D-8D67-ED42-AE97-0603684E75CA}"/>
              </a:ext>
            </a:extLst>
          </p:cNvPr>
          <p:cNvSpPr txBox="1"/>
          <p:nvPr/>
        </p:nvSpPr>
        <p:spPr>
          <a:xfrm>
            <a:off x="634804" y="4207417"/>
            <a:ext cx="806070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Some statistics:</a:t>
            </a:r>
          </a:p>
          <a:p>
            <a:r>
              <a:rPr lang="en-US" sz="1400" i="1" dirty="0"/>
              <a:t>total number of multi swipe transaction is 6178 and total dollar amount is $886,953.58 (~ 900k) </a:t>
            </a:r>
          </a:p>
          <a:p>
            <a:br>
              <a:rPr lang="en-US" dirty="0"/>
            </a:br>
            <a:endParaRPr lang="en-US" dirty="0"/>
          </a:p>
          <a:p>
            <a:endParaRPr lang="en-US" b="1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A1715B-A723-A648-ABCE-788D73D6A80D}"/>
                  </a:ext>
                </a:extLst>
              </p14:cNvPr>
              <p14:cNvContentPartPr/>
              <p14:nvPr/>
            </p14:nvContentPartPr>
            <p14:xfrm>
              <a:off x="489170" y="80410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A1715B-A723-A648-ABCE-788D73D6A8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170" y="66010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430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3474-B065-FD46-9988-C1ADB73C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9967"/>
          </a:xfrm>
        </p:spPr>
        <p:txBody>
          <a:bodyPr/>
          <a:lstStyle/>
          <a:p>
            <a:r>
              <a:rPr lang="en-US" b="1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E171-693D-5547-B6B6-77147D4C2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319889"/>
            <a:ext cx="7886700" cy="113121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 dirty="0"/>
              <a:t>In this problem (</a:t>
            </a:r>
            <a:r>
              <a:rPr lang="en-US" sz="2000" b="1" i="1" dirty="0"/>
              <a:t>Fraud Detection</a:t>
            </a:r>
            <a:r>
              <a:rPr lang="en-US" sz="2000" dirty="0"/>
              <a:t>), we are dealing with a </a:t>
            </a:r>
            <a:r>
              <a:rPr lang="en-US" sz="2000" b="1" i="1" dirty="0"/>
              <a:t>classification</a:t>
            </a:r>
            <a:r>
              <a:rPr lang="en-US" sz="2000" dirty="0"/>
              <a:t> problem. We can look into some </a:t>
            </a:r>
            <a:r>
              <a:rPr lang="en-US" sz="2000" b="1" i="1" dirty="0"/>
              <a:t>supervised classification algorithms </a:t>
            </a:r>
            <a:r>
              <a:rPr lang="en-US" sz="2000" dirty="0"/>
              <a:t>such as </a:t>
            </a:r>
            <a:r>
              <a:rPr lang="en-US" sz="2000" b="1" i="1" dirty="0"/>
              <a:t>Logistic Regression</a:t>
            </a:r>
            <a:r>
              <a:rPr lang="en-US" sz="2000" dirty="0"/>
              <a:t>, </a:t>
            </a:r>
            <a:r>
              <a:rPr lang="en-US" sz="2000" b="1" i="1" dirty="0"/>
              <a:t>KNN</a:t>
            </a:r>
            <a:r>
              <a:rPr lang="en-US" sz="2000" dirty="0"/>
              <a:t>, </a:t>
            </a:r>
            <a:r>
              <a:rPr lang="en-US" sz="2000" b="1" i="1" dirty="0"/>
              <a:t>Random Forest  and </a:t>
            </a:r>
            <a:r>
              <a:rPr lang="en-US" sz="2000" b="1" i="1" dirty="0" err="1"/>
              <a:t>VotingClassifier</a:t>
            </a:r>
            <a:r>
              <a:rPr lang="en-US" sz="2000" b="1" i="1" dirty="0"/>
              <a:t> </a:t>
            </a:r>
            <a:r>
              <a:rPr lang="en-US" sz="2000" dirty="0"/>
              <a:t>to solve this problem.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2E44354A-FFE4-5141-A696-E539CFC0E531}"/>
              </a:ext>
            </a:extLst>
          </p:cNvPr>
          <p:cNvSpPr/>
          <p:nvPr/>
        </p:nvSpPr>
        <p:spPr>
          <a:xfrm>
            <a:off x="937935" y="3627552"/>
            <a:ext cx="1284790" cy="10069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8B3733CE-8050-A240-B88A-AF32767323DC}"/>
              </a:ext>
            </a:extLst>
          </p:cNvPr>
          <p:cNvSpPr/>
          <p:nvPr/>
        </p:nvSpPr>
        <p:spPr>
          <a:xfrm>
            <a:off x="2929059" y="2676032"/>
            <a:ext cx="1284790" cy="10069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C9E6C3A8-FD1A-564A-B8F4-10DB2F317D0A}"/>
              </a:ext>
            </a:extLst>
          </p:cNvPr>
          <p:cNvSpPr/>
          <p:nvPr/>
        </p:nvSpPr>
        <p:spPr>
          <a:xfrm>
            <a:off x="2929058" y="4530120"/>
            <a:ext cx="1284790" cy="10069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A8B844-E997-5740-890F-F3F1AD287954}"/>
              </a:ext>
            </a:extLst>
          </p:cNvPr>
          <p:cNvSpPr/>
          <p:nvPr/>
        </p:nvSpPr>
        <p:spPr>
          <a:xfrm>
            <a:off x="5634256" y="2797656"/>
            <a:ext cx="2005314" cy="78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F8047-42AE-3642-AC3E-10582D546F2B}"/>
              </a:ext>
            </a:extLst>
          </p:cNvPr>
          <p:cNvSpPr/>
          <p:nvPr/>
        </p:nvSpPr>
        <p:spPr>
          <a:xfrm>
            <a:off x="5634256" y="4658892"/>
            <a:ext cx="2005314" cy="78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6AC52-EB4A-2C46-B92B-5D32328EF945}"/>
              </a:ext>
            </a:extLst>
          </p:cNvPr>
          <p:cNvSpPr txBox="1"/>
          <p:nvPr/>
        </p:nvSpPr>
        <p:spPr>
          <a:xfrm>
            <a:off x="1196187" y="405942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Data </a:t>
            </a:r>
          </a:p>
          <a:p>
            <a:r>
              <a:rPr lang="en-US" sz="900" b="1" dirty="0"/>
              <a:t>Full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C2286-168B-7B4A-8252-0E4A05D15D81}"/>
              </a:ext>
            </a:extLst>
          </p:cNvPr>
          <p:cNvSpPr txBox="1"/>
          <p:nvPr/>
        </p:nvSpPr>
        <p:spPr>
          <a:xfrm>
            <a:off x="3186903" y="3104089"/>
            <a:ext cx="83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Training Data</a:t>
            </a:r>
          </a:p>
          <a:p>
            <a:pPr algn="ctr"/>
            <a:r>
              <a:rPr lang="en-US" sz="900" b="1" dirty="0"/>
              <a:t>70%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D3FBA-FBD6-4142-8599-A7810B7B465D}"/>
              </a:ext>
            </a:extLst>
          </p:cNvPr>
          <p:cNvSpPr txBox="1"/>
          <p:nvPr/>
        </p:nvSpPr>
        <p:spPr>
          <a:xfrm>
            <a:off x="3283085" y="495543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Test Data</a:t>
            </a:r>
          </a:p>
          <a:p>
            <a:pPr algn="ctr"/>
            <a:r>
              <a:rPr lang="en-US" sz="900" b="1" dirty="0"/>
              <a:t>30%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B9267E-0161-4749-92A3-4E823C59261F}"/>
              </a:ext>
            </a:extLst>
          </p:cNvPr>
          <p:cNvSpPr txBox="1"/>
          <p:nvPr/>
        </p:nvSpPr>
        <p:spPr>
          <a:xfrm>
            <a:off x="6102954" y="2937153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Machine Learning </a:t>
            </a:r>
          </a:p>
          <a:p>
            <a:pPr algn="ctr"/>
            <a:r>
              <a:rPr lang="en-US" sz="900" b="1" dirty="0"/>
              <a:t>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C2E26-F3F3-094F-9191-D667B9DBCBEA}"/>
              </a:ext>
            </a:extLst>
          </p:cNvPr>
          <p:cNvSpPr txBox="1"/>
          <p:nvPr/>
        </p:nvSpPr>
        <p:spPr>
          <a:xfrm>
            <a:off x="6102954" y="4747685"/>
            <a:ext cx="10679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Finalized </a:t>
            </a:r>
          </a:p>
          <a:p>
            <a:pPr algn="ctr"/>
            <a:r>
              <a:rPr lang="en-US" sz="900" b="1" dirty="0"/>
              <a:t>Machine Learning </a:t>
            </a:r>
          </a:p>
          <a:p>
            <a:pPr algn="ctr"/>
            <a:r>
              <a:rPr lang="en-US" sz="900" b="1" dirty="0"/>
              <a:t>Algorithm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61B964-BD27-5C43-98EC-FB725C268F0A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222728" y="3179530"/>
            <a:ext cx="706333" cy="86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46D04C-DE22-CB40-A759-E958C304F1B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222725" y="4042540"/>
            <a:ext cx="706332" cy="99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2765FF-AF0D-384F-B96E-FB3644137DC3}"/>
              </a:ext>
            </a:extLst>
          </p:cNvPr>
          <p:cNvCxnSpPr>
            <a:stCxn id="5" idx="4"/>
            <a:endCxn id="7" idx="1"/>
          </p:cNvCxnSpPr>
          <p:nvPr/>
        </p:nvCxnSpPr>
        <p:spPr>
          <a:xfrm>
            <a:off x="4213849" y="3179530"/>
            <a:ext cx="1420409" cy="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83A161-566D-F145-A782-244D9C63C937}"/>
              </a:ext>
            </a:extLst>
          </p:cNvPr>
          <p:cNvCxnSpPr>
            <a:stCxn id="8" idx="1"/>
            <a:endCxn id="6" idx="4"/>
          </p:cNvCxnSpPr>
          <p:nvPr/>
        </p:nvCxnSpPr>
        <p:spPr>
          <a:xfrm flipH="1" flipV="1">
            <a:off x="4213850" y="5033619"/>
            <a:ext cx="1420409" cy="1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4187CB-B3E0-5446-8575-7D43EB2ED435}"/>
              </a:ext>
            </a:extLst>
          </p:cNvPr>
          <p:cNvSpPr txBox="1"/>
          <p:nvPr/>
        </p:nvSpPr>
        <p:spPr>
          <a:xfrm>
            <a:off x="4249916" y="2833279"/>
            <a:ext cx="111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Used for training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0BCDCB-4CAD-9D48-9A90-E46B6364EDF2}"/>
              </a:ext>
            </a:extLst>
          </p:cNvPr>
          <p:cNvSpPr txBox="1"/>
          <p:nvPr/>
        </p:nvSpPr>
        <p:spPr>
          <a:xfrm>
            <a:off x="4189151" y="4626039"/>
            <a:ext cx="14451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Using for testing model performance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E9B344-693B-6043-A1A9-259647F64BF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636913" y="3578947"/>
            <a:ext cx="0" cy="107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064B170-634A-BC4A-B9B7-4CA2D78C26DD}"/>
                  </a:ext>
                </a:extLst>
              </p14:cNvPr>
              <p14:cNvContentPartPr/>
              <p14:nvPr/>
            </p14:nvContentPartPr>
            <p14:xfrm>
              <a:off x="546050" y="9045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064B170-634A-BC4A-B9B7-4CA2D78C26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410" y="7605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D6ED5E4-1310-E04E-B84F-AA91C15EFFCE}"/>
                  </a:ext>
                </a:extLst>
              </p14:cNvPr>
              <p14:cNvContentPartPr/>
              <p14:nvPr/>
            </p14:nvContentPartPr>
            <p14:xfrm>
              <a:off x="546770" y="99490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D6ED5E4-1310-E04E-B84F-AA91C15EFF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770" y="8509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2B207C-A2F2-C24E-B199-426A6F14B6BB}"/>
                  </a:ext>
                </a:extLst>
              </p14:cNvPr>
              <p14:cNvContentPartPr/>
              <p14:nvPr/>
            </p14:nvContentPartPr>
            <p14:xfrm>
              <a:off x="546770" y="107554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2B207C-A2F2-C24E-B199-426A6F14B6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770" y="93154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66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4F1B-B77F-0443-B9BA-DE03B12B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710" y="365127"/>
            <a:ext cx="7207773" cy="1006474"/>
          </a:xfrm>
        </p:spPr>
        <p:txBody>
          <a:bodyPr/>
          <a:lstStyle/>
          <a:p>
            <a:r>
              <a:rPr lang="en-US" b="1" dirty="0"/>
              <a:t>Data Preparation for Model Development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09A4F8-3AE6-44BD-9352-BB50AA09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31515" cy="219304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9EF0-F81D-4D35-B846-E3C807358133}"/>
              </a:ext>
            </a:extLst>
          </p:cNvPr>
          <p:cNvSpPr txBox="1"/>
          <p:nvPr/>
        </p:nvSpPr>
        <p:spPr>
          <a:xfrm>
            <a:off x="628650" y="1524578"/>
            <a:ext cx="8004831" cy="22862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Categorial</a:t>
            </a:r>
            <a:r>
              <a:rPr lang="en-US" dirty="0">
                <a:ea typeface="+mn-lt"/>
                <a:cs typeface="+mn-lt"/>
              </a:rPr>
              <a:t> features(10)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Label encoder  is used to convert numeric value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Datetime features(4)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Divide into several features(year, month, day, hours, min, sec)</a:t>
            </a:r>
            <a:r>
              <a:rPr lang="en-US" dirty="0"/>
              <a:t> 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After converting all features to numeric we have target values are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Not Fraud: 622954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Fraud: 10892</a:t>
            </a:r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C00E58C-1156-4CD3-B5B8-3E221DB6F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196" y="3963822"/>
            <a:ext cx="3254038" cy="2122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A72401-ED4F-4885-B302-1517FF1F342E}"/>
              </a:ext>
            </a:extLst>
          </p:cNvPr>
          <p:cNvSpPr txBox="1"/>
          <p:nvPr/>
        </p:nvSpPr>
        <p:spPr>
          <a:xfrm>
            <a:off x="946091" y="6086560"/>
            <a:ext cx="704701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So, our data is imbalance. If we feed this data in our model, we will get incorrect result.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344A1A-022E-724A-98C7-58DA199500BC}"/>
                  </a:ext>
                </a:extLst>
              </p14:cNvPr>
              <p14:cNvContentPartPr/>
              <p14:nvPr/>
            </p14:nvContentPartPr>
            <p14:xfrm>
              <a:off x="741170" y="7144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344A1A-022E-724A-98C7-58DA199500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530" y="5708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4248971-A6CF-794C-86B0-4784A3EA7533}"/>
                  </a:ext>
                </a:extLst>
              </p14:cNvPr>
              <p14:cNvContentPartPr/>
              <p14:nvPr/>
            </p14:nvContentPartPr>
            <p14:xfrm>
              <a:off x="741170" y="80158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4248971-A6CF-794C-86B0-4784A3EA75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530" y="6579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0EFE85-9C73-C842-B619-B5A2F99059F8}"/>
                  </a:ext>
                </a:extLst>
              </p14:cNvPr>
              <p14:cNvContentPartPr/>
              <p14:nvPr/>
            </p14:nvContentPartPr>
            <p14:xfrm>
              <a:off x="741170" y="89878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0EFE85-9C73-C842-B619-B5A2F99059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530" y="7547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AADF5E-FBF6-C64A-B793-C7112BB75480}"/>
                  </a:ext>
                </a:extLst>
              </p14:cNvPr>
              <p14:cNvContentPartPr/>
              <p14:nvPr/>
            </p14:nvContentPartPr>
            <p14:xfrm>
              <a:off x="738650" y="97798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AADF5E-FBF6-C64A-B793-C7112BB754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7010" y="8339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17474D4-8B2E-D141-9812-4F0AC31E6192}"/>
                  </a:ext>
                </a:extLst>
              </p14:cNvPr>
              <p14:cNvContentPartPr/>
              <p14:nvPr/>
            </p14:nvContentPartPr>
            <p14:xfrm>
              <a:off x="742250" y="104098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17474D4-8B2E-D141-9812-4F0AC31E61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250" y="89698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501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09A4F8-3AE6-44BD-9352-BB50AA09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31515" cy="219304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9EF0-F81D-4D35-B846-E3C807358133}"/>
              </a:ext>
            </a:extLst>
          </p:cNvPr>
          <p:cNvSpPr txBox="1"/>
          <p:nvPr/>
        </p:nvSpPr>
        <p:spPr>
          <a:xfrm>
            <a:off x="628650" y="710881"/>
            <a:ext cx="7955621" cy="36840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We did an experiment with our imbalanced data.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We feed imbalanced data with all features to  </a:t>
            </a:r>
            <a:r>
              <a:rPr lang="en-US" sz="1600" dirty="0" err="1">
                <a:ea typeface="+mn-lt"/>
                <a:cs typeface="+mn-lt"/>
              </a:rPr>
              <a:t>XGBClassifier</a:t>
            </a:r>
            <a:r>
              <a:rPr lang="en-US" sz="1600" dirty="0">
                <a:ea typeface="+mn-lt"/>
                <a:cs typeface="+mn-lt"/>
              </a:rPr>
              <a:t> and we got accuracy score </a:t>
            </a:r>
            <a:r>
              <a:rPr lang="en-US" sz="1600" b="1" dirty="0">
                <a:ea typeface="+mn-lt"/>
                <a:cs typeface="+mn-lt"/>
              </a:rPr>
              <a:t>98.25%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We feed same classifier with just only one feature and we got accuracy score </a:t>
            </a:r>
            <a:r>
              <a:rPr lang="en-US" sz="1600" b="1" dirty="0">
                <a:ea typeface="+mn-lt"/>
                <a:cs typeface="+mn-lt"/>
              </a:rPr>
              <a:t>98.25%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ea typeface="+mn-lt"/>
                <a:cs typeface="+mn-lt"/>
              </a:rPr>
              <a:t>Which is totally misleading accuracy score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So we resampled our data to make it balanced by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 err="1">
                <a:ea typeface="+mn-lt"/>
                <a:cs typeface="+mn-lt"/>
              </a:rPr>
              <a:t>Undersample</a:t>
            </a:r>
            <a:r>
              <a:rPr lang="en-US" sz="1600" dirty="0">
                <a:ea typeface="+mn-lt"/>
                <a:cs typeface="+mn-lt"/>
              </a:rPr>
              <a:t> 'Not Fraud' class  by 70%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Then  oversample 'Fraud' class to Large class ('Not Fraud')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Now our balance dataset contains same number of target class and our data is balanced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/>
              <a:t>Lastly scaled dataset by </a:t>
            </a:r>
            <a:r>
              <a:rPr lang="en-US" sz="1600" dirty="0" err="1"/>
              <a:t>StandardScaler</a:t>
            </a:r>
            <a:endParaRPr lang="en-US" sz="160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67B4DC9-077D-4B86-B0D9-4DC1AF580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265" y="4336725"/>
            <a:ext cx="3568390" cy="23459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84C0212-B9D2-2440-AF68-ABD57C677DE3}"/>
                  </a:ext>
                </a:extLst>
              </p14:cNvPr>
              <p14:cNvContentPartPr/>
              <p14:nvPr/>
            </p14:nvContentPartPr>
            <p14:xfrm>
              <a:off x="554690" y="85810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84C0212-B9D2-2440-AF68-ABD57C677D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50" y="7144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A40233B-B050-014A-ACBA-F99807BFB28D}"/>
                  </a:ext>
                </a:extLst>
              </p14:cNvPr>
              <p14:cNvContentPartPr/>
              <p14:nvPr/>
            </p14:nvContentPartPr>
            <p14:xfrm>
              <a:off x="554690" y="9139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A40233B-B050-014A-ACBA-F99807BFB2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50" y="7702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7662B68-0DFC-0242-91F0-82FFC2C95B2A}"/>
                  </a:ext>
                </a:extLst>
              </p14:cNvPr>
              <p14:cNvContentPartPr/>
              <p14:nvPr/>
            </p14:nvContentPartPr>
            <p14:xfrm>
              <a:off x="554690" y="99382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7662B68-0DFC-0242-91F0-82FFC2C95B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50" y="8498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9A7E2E4-3C75-9042-86A6-02707752F1CF}"/>
                  </a:ext>
                </a:extLst>
              </p14:cNvPr>
              <p14:cNvContentPartPr/>
              <p14:nvPr/>
            </p14:nvContentPartPr>
            <p14:xfrm>
              <a:off x="554690" y="104926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9A7E2E4-3C75-9042-86A6-02707752F1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50" y="9056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AD5398D-3AFB-694E-8C04-9D40834B529F}"/>
                  </a:ext>
                </a:extLst>
              </p14:cNvPr>
              <p14:cNvContentPartPr/>
              <p14:nvPr/>
            </p14:nvContentPartPr>
            <p14:xfrm>
              <a:off x="555770" y="116842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AD5398D-3AFB-694E-8C04-9D40834B52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130" y="10244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FEB80D-1344-5744-B6A7-6B2C21029EAF}"/>
                  </a:ext>
                </a:extLst>
              </p14:cNvPr>
              <p14:cNvContentPartPr/>
              <p14:nvPr/>
            </p14:nvContentPartPr>
            <p14:xfrm>
              <a:off x="558650" y="121090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FEB80D-1344-5744-B6A7-6B2C21029E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010" y="106726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686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4F1B-B77F-0443-B9BA-DE03B12B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8351"/>
            <a:ext cx="7886700" cy="724830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Feature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09A4F8-3AE6-44BD-9352-BB50AA09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31515" cy="219304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9EF0-F81D-4D35-B846-E3C807358133}"/>
              </a:ext>
            </a:extLst>
          </p:cNvPr>
          <p:cNvSpPr txBox="1"/>
          <p:nvPr/>
        </p:nvSpPr>
        <p:spPr>
          <a:xfrm>
            <a:off x="628650" y="1293541"/>
            <a:ext cx="8004831" cy="13460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We used </a:t>
            </a:r>
            <a:r>
              <a:rPr lang="en-US" dirty="0" err="1">
                <a:ea typeface="+mn-lt"/>
                <a:cs typeface="+mn-lt"/>
              </a:rPr>
              <a:t>RandomForestClassifier</a:t>
            </a:r>
            <a:r>
              <a:rPr lang="en-US" dirty="0">
                <a:ea typeface="+mn-lt"/>
                <a:cs typeface="+mn-lt"/>
              </a:rPr>
              <a:t> to find the most important features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Feed the model with 6 different sets of important features [5, 10, 15, 20, 25, 30]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Accuracy, precision and recall for each 6 sets are almost the same. but the set with 20 most important features has highest accuracy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9372B43-4DB3-42C1-AD92-F4AAEB230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81" y="2922148"/>
            <a:ext cx="4569446" cy="2965678"/>
          </a:xfrm>
          <a:prstGeom prst="rect">
            <a:avLst/>
          </a:prstGeom>
        </p:spPr>
      </p:pic>
      <p:pic>
        <p:nvPicPr>
          <p:cNvPr id="8" name="Picture 9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164DDFAA-8DED-4D34-BF0B-FA8776B3D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133" y="3579078"/>
            <a:ext cx="3255284" cy="25836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A40D894-7731-894F-B022-8376249B4F87}"/>
                  </a:ext>
                </a:extLst>
              </p14:cNvPr>
              <p14:cNvContentPartPr/>
              <p14:nvPr/>
            </p14:nvContentPartPr>
            <p14:xfrm>
              <a:off x="587810" y="75118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A40D894-7731-894F-B022-8376249B4F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170" y="6071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EC36EF9-02EC-E242-9656-6D062CCDD63B}"/>
                  </a:ext>
                </a:extLst>
              </p14:cNvPr>
              <p14:cNvContentPartPr/>
              <p14:nvPr/>
            </p14:nvContentPartPr>
            <p14:xfrm>
              <a:off x="587810" y="79906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EC36EF9-02EC-E242-9656-6D062CCDD6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170" y="6554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5C923A8-BAC4-EF41-82A8-097926991426}"/>
                  </a:ext>
                </a:extLst>
              </p14:cNvPr>
              <p14:cNvContentPartPr/>
              <p14:nvPr/>
            </p14:nvContentPartPr>
            <p14:xfrm>
              <a:off x="587810" y="8419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5C923A8-BAC4-EF41-82A8-0979269914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170" y="6979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64B777C-0AC9-6041-BBEA-87F564A12867}"/>
                  </a:ext>
                </a:extLst>
              </p14:cNvPr>
              <p14:cNvContentPartPr/>
              <p14:nvPr/>
            </p14:nvContentPartPr>
            <p14:xfrm>
              <a:off x="586730" y="90058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64B777C-0AC9-6041-BBEA-87F564A128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730" y="75694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793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35641-9C65-594A-98A1-06539E0AE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45989"/>
            <a:ext cx="7886700" cy="583097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  20 Importance features:  </a:t>
            </a:r>
          </a:p>
          <a:p>
            <a:endParaRPr lang="en-US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transactionAmount</a:t>
            </a:r>
            <a:r>
              <a:rPr lang="en-US" sz="1400" dirty="0">
                <a:ea typeface="+mj-lt"/>
                <a:cs typeface="+mj-lt"/>
              </a:rPr>
              <a:t> (0.461284)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posEntryMode</a:t>
            </a:r>
            <a:r>
              <a:rPr lang="en-US" sz="1400" dirty="0">
                <a:ea typeface="+mj-lt"/>
                <a:cs typeface="+mj-lt"/>
              </a:rPr>
              <a:t> (0.238895)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merchantName</a:t>
            </a:r>
            <a:r>
              <a:rPr lang="en-US" sz="1400" dirty="0">
                <a:ea typeface="+mj-lt"/>
                <a:cs typeface="+mj-lt"/>
              </a:rPr>
              <a:t> (0.052225)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merchantCategoryCode</a:t>
            </a:r>
            <a:r>
              <a:rPr lang="en-US" sz="1400" dirty="0">
                <a:ea typeface="+mj-lt"/>
                <a:cs typeface="+mj-lt"/>
              </a:rPr>
              <a:t> (0.042508)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accountNumber</a:t>
            </a:r>
            <a:r>
              <a:rPr lang="en-US" sz="1400" dirty="0">
                <a:ea typeface="+mj-lt"/>
                <a:cs typeface="+mj-lt"/>
              </a:rPr>
              <a:t> (0.024675)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customerId</a:t>
            </a:r>
            <a:r>
              <a:rPr lang="en-US" sz="1400" dirty="0">
                <a:ea typeface="+mj-lt"/>
                <a:cs typeface="+mj-lt"/>
              </a:rPr>
              <a:t> (0.022490)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transactionType</a:t>
            </a:r>
            <a:r>
              <a:rPr lang="en-US" sz="1400" dirty="0">
                <a:ea typeface="+mj-lt"/>
                <a:cs typeface="+mj-lt"/>
              </a:rPr>
              <a:t> (0.021297)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enteredCVV</a:t>
            </a:r>
            <a:r>
              <a:rPr lang="en-US" sz="1400" dirty="0">
                <a:ea typeface="+mj-lt"/>
                <a:cs typeface="+mj-lt"/>
              </a:rPr>
              <a:t> (0.018811)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cardCVV</a:t>
            </a:r>
            <a:r>
              <a:rPr lang="en-US" sz="1400" dirty="0">
                <a:ea typeface="+mj-lt"/>
                <a:cs typeface="+mj-lt"/>
              </a:rPr>
              <a:t> (0.017843)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cardPresent</a:t>
            </a:r>
            <a:r>
              <a:rPr lang="en-US" sz="1400" dirty="0">
                <a:ea typeface="+mj-lt"/>
                <a:cs typeface="+mj-lt"/>
              </a:rPr>
              <a:t> (0.016107)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currentBalance</a:t>
            </a:r>
            <a:r>
              <a:rPr lang="en-US" sz="1400" dirty="0">
                <a:ea typeface="+mj-lt"/>
                <a:cs typeface="+mj-lt"/>
              </a:rPr>
              <a:t> (0.012183)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accountOpenDate_day</a:t>
            </a:r>
            <a:r>
              <a:rPr lang="en-US" sz="1400" dirty="0">
                <a:ea typeface="+mj-lt"/>
                <a:cs typeface="+mj-lt"/>
              </a:rPr>
              <a:t> (0.011294)</a:t>
            </a:r>
            <a:endParaRPr lang="en-US" sz="1400" dirty="0"/>
          </a:p>
          <a:p>
            <a:pPr lvl="1"/>
            <a:r>
              <a:rPr lang="en-US" sz="1400" dirty="0">
                <a:ea typeface="+mj-lt"/>
                <a:cs typeface="+mj-lt"/>
              </a:rPr>
              <a:t>cardLast4Digits (0.010590)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dateOfLastAddressChange_year</a:t>
            </a:r>
            <a:r>
              <a:rPr lang="en-US" sz="1400" dirty="0">
                <a:ea typeface="+mj-lt"/>
                <a:cs typeface="+mj-lt"/>
              </a:rPr>
              <a:t> (0.007816)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dateOfLastAddressChange_day</a:t>
            </a:r>
            <a:r>
              <a:rPr lang="en-US" sz="1400" dirty="0">
                <a:ea typeface="+mj-lt"/>
                <a:cs typeface="+mj-lt"/>
              </a:rPr>
              <a:t> (0.007122)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creditLimit</a:t>
            </a:r>
            <a:r>
              <a:rPr lang="en-US" sz="1400" dirty="0">
                <a:ea typeface="+mj-lt"/>
                <a:cs typeface="+mj-lt"/>
              </a:rPr>
              <a:t> (0.006090)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accountOpenDate_month</a:t>
            </a:r>
            <a:r>
              <a:rPr lang="en-US" sz="1400" dirty="0">
                <a:ea typeface="+mj-lt"/>
                <a:cs typeface="+mj-lt"/>
              </a:rPr>
              <a:t> (0.005907)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posConditionCode</a:t>
            </a:r>
            <a:r>
              <a:rPr lang="en-US" sz="1400" dirty="0">
                <a:ea typeface="+mj-lt"/>
                <a:cs typeface="+mj-lt"/>
              </a:rPr>
              <a:t> (0.005774)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accountOpenDate_year</a:t>
            </a:r>
            <a:r>
              <a:rPr lang="en-US" sz="1400" dirty="0">
                <a:ea typeface="+mj-lt"/>
                <a:cs typeface="+mj-lt"/>
              </a:rPr>
              <a:t> (0.003972)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availableMoney</a:t>
            </a:r>
            <a:r>
              <a:rPr lang="en-US" sz="1400" dirty="0">
                <a:ea typeface="+mj-lt"/>
                <a:cs typeface="+mj-lt"/>
              </a:rPr>
              <a:t> (0.003922)</a:t>
            </a:r>
            <a:endParaRPr lang="en-US" sz="1400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5BD2629-7F9E-FB4F-AAF1-642BD7CC240C}"/>
                  </a:ext>
                </a:extLst>
              </p14:cNvPr>
              <p14:cNvContentPartPr/>
              <p14:nvPr/>
            </p14:nvContentPartPr>
            <p14:xfrm>
              <a:off x="689877" y="47540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5BD2629-7F9E-FB4F-AAF1-642BD7CC24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8237" y="33140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29F663-EBB6-AB47-A8B2-912CB418354F}"/>
                  </a:ext>
                </a:extLst>
              </p14:cNvPr>
              <p14:cNvContentPartPr/>
              <p14:nvPr/>
            </p14:nvContentPartPr>
            <p14:xfrm>
              <a:off x="689517" y="51824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29F663-EBB6-AB47-A8B2-912CB41835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17" y="37460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D07902D-445A-354C-8BD1-3EEE43118B9F}"/>
                  </a:ext>
                </a:extLst>
              </p14:cNvPr>
              <p14:cNvContentPartPr/>
              <p14:nvPr/>
            </p14:nvContentPartPr>
            <p14:xfrm>
              <a:off x="689517" y="55352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07902D-445A-354C-8BD1-3EEE43118B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17" y="40988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1F808C6-1E96-DB40-85E9-3572EE032290}"/>
                  </a:ext>
                </a:extLst>
              </p14:cNvPr>
              <p14:cNvContentPartPr/>
              <p14:nvPr/>
            </p14:nvContentPartPr>
            <p14:xfrm>
              <a:off x="689517" y="59816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1F808C6-1E96-DB40-85E9-3572EE0322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17" y="45416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AE0455A-4F2D-FF47-9266-08E95F47855B}"/>
                  </a:ext>
                </a:extLst>
              </p14:cNvPr>
              <p14:cNvContentPartPr/>
              <p14:nvPr/>
            </p14:nvContentPartPr>
            <p14:xfrm>
              <a:off x="689517" y="60680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AE0455A-4F2D-FF47-9266-08E95F4785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17" y="462804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696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79" y="633619"/>
            <a:ext cx="5139348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DE9DF-3CB3-2843-BB47-9C3227C6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7" y="978408"/>
            <a:ext cx="4505706" cy="1106424"/>
          </a:xfrm>
        </p:spPr>
        <p:txBody>
          <a:bodyPr>
            <a:normAutofit/>
          </a:bodyPr>
          <a:lstStyle/>
          <a:p>
            <a:r>
              <a:rPr lang="en-US" sz="2400" b="1" dirty="0"/>
              <a:t>Model</a:t>
            </a:r>
            <a:br>
              <a:rPr lang="en-US" sz="2400" b="1" dirty="0"/>
            </a:br>
            <a:r>
              <a:rPr lang="en-US" sz="2400" b="1" dirty="0"/>
              <a:t>Logistic Regression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3" y="1181536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0" y="2121408"/>
            <a:ext cx="436854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8C9DF-CD23-B045-B522-1F5ED0249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3" y="2359152"/>
            <a:ext cx="4230999" cy="326909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700" dirty="0"/>
              <a:t>After tuning hyperparameter for logistic regression using </a:t>
            </a:r>
            <a:r>
              <a:rPr lang="en-US" sz="1700" dirty="0" err="1"/>
              <a:t>gridsearchcv</a:t>
            </a:r>
            <a:r>
              <a:rPr lang="en-US" sz="1700" dirty="0"/>
              <a:t> in Python</a:t>
            </a:r>
          </a:p>
          <a:p>
            <a:pPr marL="0" indent="0">
              <a:buNone/>
            </a:pPr>
            <a:r>
              <a:rPr lang="en-US" sz="1700" dirty="0" err="1"/>
              <a:t>param_grids</a:t>
            </a:r>
            <a:r>
              <a:rPr lang="en-US" sz="1700" dirty="0"/>
              <a:t> = {'penalty' : ['l1', 'l2'],</a:t>
            </a:r>
          </a:p>
          <a:p>
            <a:pPr marL="0" indent="0">
              <a:buNone/>
            </a:pPr>
            <a:r>
              <a:rPr lang="en-US" sz="1700" dirty="0"/>
              <a:t>                            'C' : [0.01,0.1,1,10],</a:t>
            </a:r>
          </a:p>
          <a:p>
            <a:pPr marL="0" indent="0">
              <a:buNone/>
            </a:pPr>
            <a:r>
              <a:rPr lang="en-US" sz="1700" dirty="0"/>
              <a:t>                             'solver' : ['</a:t>
            </a:r>
            <a:r>
              <a:rPr lang="en-US" sz="1700" dirty="0" err="1"/>
              <a:t>liblinear</a:t>
            </a:r>
            <a:r>
              <a:rPr lang="en-US" sz="1700" dirty="0"/>
              <a:t>'],</a:t>
            </a:r>
          </a:p>
          <a:p>
            <a:pPr marL="0" indent="0">
              <a:buNone/>
            </a:pPr>
            <a:r>
              <a:rPr lang="en-US" sz="1700" dirty="0"/>
              <a:t>                             '</a:t>
            </a:r>
            <a:r>
              <a:rPr lang="en-US" sz="1700" dirty="0" err="1"/>
              <a:t>fit_intercept</a:t>
            </a:r>
            <a:r>
              <a:rPr lang="en-US" sz="1700" dirty="0"/>
              <a:t>':[</a:t>
            </a:r>
            <a:r>
              <a:rPr lang="en-US" sz="1700" dirty="0" err="1"/>
              <a:t>True,False</a:t>
            </a:r>
            <a:r>
              <a:rPr lang="en-US" sz="1700" dirty="0"/>
              <a:t>]}</a:t>
            </a:r>
          </a:p>
          <a:p>
            <a:pPr marL="0" indent="0">
              <a:buNone/>
            </a:pPr>
            <a:r>
              <a:rPr lang="en-US" sz="1700" dirty="0"/>
              <a:t>Best Model parameters are as below:</a:t>
            </a:r>
          </a:p>
          <a:p>
            <a:pPr marL="0" indent="0">
              <a:buNone/>
            </a:pPr>
            <a:r>
              <a:rPr lang="en-US" sz="1700" dirty="0"/>
              <a:t>{'C': 1, '</a:t>
            </a:r>
            <a:r>
              <a:rPr lang="en-US" sz="1700" dirty="0" err="1"/>
              <a:t>fit_intercept</a:t>
            </a:r>
            <a:r>
              <a:rPr lang="en-US" sz="1700" dirty="0"/>
              <a:t>': True, 'penalty': 'l1', 'solver': '</a:t>
            </a:r>
            <a:r>
              <a:rPr lang="en-US" sz="1700" dirty="0" err="1"/>
              <a:t>liblinear</a:t>
            </a:r>
            <a:r>
              <a:rPr lang="en-US" sz="1700" dirty="0"/>
              <a:t>’}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E5CFD-C5F1-3B4D-BBF3-9EEFD5407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932" y="1256710"/>
            <a:ext cx="4233842" cy="14155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F44BE5-CF69-D64C-B10B-11B490B51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771" y="3182536"/>
            <a:ext cx="3134759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94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Model KNN"/>
          <p:cNvSpPr txBox="1">
            <a:spLocks noGrp="1"/>
          </p:cNvSpPr>
          <p:nvPr>
            <p:ph type="title"/>
          </p:nvPr>
        </p:nvSpPr>
        <p:spPr>
          <a:xfrm>
            <a:off x="657922" y="365128"/>
            <a:ext cx="7857428" cy="942878"/>
          </a:xfrm>
          <a:prstGeom prst="rect">
            <a:avLst/>
          </a:prstGeom>
        </p:spPr>
        <p:txBody>
          <a:bodyPr/>
          <a:lstStyle/>
          <a:p>
            <a:r>
              <a:rPr b="1" dirty="0"/>
              <a:t>Model KNN</a:t>
            </a:r>
          </a:p>
        </p:txBody>
      </p:sp>
      <p:sp>
        <p:nvSpPr>
          <p:cNvPr id="240" name="Classification report with scaled features"/>
          <p:cNvSpPr txBox="1"/>
          <p:nvPr/>
        </p:nvSpPr>
        <p:spPr>
          <a:xfrm>
            <a:off x="153082" y="3246171"/>
            <a:ext cx="386038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t">
            <a:spAutoFit/>
          </a:bodyPr>
          <a:lstStyle/>
          <a:p>
            <a:r>
              <a:rPr sz="1600" dirty="0"/>
              <a:t>Classification report with scaled features</a:t>
            </a:r>
            <a:endParaRPr lang="en-US" sz="1600" dirty="0">
              <a:cs typeface="Calibri"/>
            </a:endParaRPr>
          </a:p>
        </p:txBody>
      </p:sp>
      <p:pic>
        <p:nvPicPr>
          <p:cNvPr id="241" name="Screen Shot 2020-05-11 at 16.56.47.png" descr="Screen Shot 2020-05-11 at 16.56.47.png"/>
          <p:cNvPicPr>
            <a:picLocks noChangeAspect="1"/>
          </p:cNvPicPr>
          <p:nvPr/>
        </p:nvPicPr>
        <p:blipFill>
          <a:blip r:embed="rId2"/>
          <a:srcRect r="9241"/>
          <a:stretch>
            <a:fillRect/>
          </a:stretch>
        </p:blipFill>
        <p:spPr>
          <a:xfrm>
            <a:off x="4295461" y="4566965"/>
            <a:ext cx="4068979" cy="146054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2" name="Screen Shot 2020-05-11 at 16.56.26.png" descr="Screen Shot 2020-05-11 at 16.56.26.png"/>
          <p:cNvPicPr>
            <a:picLocks noChangeAspect="1"/>
          </p:cNvPicPr>
          <p:nvPr/>
        </p:nvPicPr>
        <p:blipFill>
          <a:blip r:embed="rId3"/>
          <a:srcRect l="3030" r="6778"/>
          <a:stretch>
            <a:fillRect/>
          </a:stretch>
        </p:blipFill>
        <p:spPr>
          <a:xfrm>
            <a:off x="247905" y="1672095"/>
            <a:ext cx="4203231" cy="14935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3" name="Classification report with best model by GridSearch"/>
          <p:cNvSpPr txBox="1"/>
          <p:nvPr/>
        </p:nvSpPr>
        <p:spPr>
          <a:xfrm>
            <a:off x="3904850" y="4085926"/>
            <a:ext cx="485038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Classification report with best model by GridSearch</a:t>
            </a:r>
          </a:p>
        </p:txBody>
      </p:sp>
      <p:pic>
        <p:nvPicPr>
          <p:cNvPr id="244" name="Screen Shot 2020-05-11 at 16.56.58.png" descr="Screen Shot 2020-05-11 at 16.56.58.png"/>
          <p:cNvPicPr>
            <a:picLocks noChangeAspect="1"/>
          </p:cNvPicPr>
          <p:nvPr/>
        </p:nvPicPr>
        <p:blipFill>
          <a:blip r:embed="rId4"/>
          <a:srcRect l="3799" t="17448" r="3799"/>
          <a:stretch>
            <a:fillRect/>
          </a:stretch>
        </p:blipFill>
        <p:spPr>
          <a:xfrm>
            <a:off x="150576" y="3872978"/>
            <a:ext cx="3644834" cy="2607759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10-fold Cross validation score: 96%…"/>
          <p:cNvSpPr txBox="1"/>
          <p:nvPr/>
        </p:nvSpPr>
        <p:spPr>
          <a:xfrm>
            <a:off x="4897097" y="2179922"/>
            <a:ext cx="3997837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rPr dirty="0"/>
              <a:t>10-fold Cross validation score: </a:t>
            </a:r>
            <a:r>
              <a:rPr b="1" dirty="0"/>
              <a:t>96%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rPr dirty="0"/>
              <a:t>Best score: </a:t>
            </a:r>
            <a:r>
              <a:rPr b="1" dirty="0"/>
              <a:t>96.003%</a:t>
            </a:r>
            <a:endParaRPr b="1" dirty="0">
              <a:cs typeface="Calibri"/>
            </a:endParaRPr>
          </a:p>
          <a:p>
            <a:pPr marL="285750" indent="-285750">
              <a:buSzPct val="100000"/>
              <a:buFont typeface="Arial"/>
              <a:buChar char="•"/>
            </a:pPr>
            <a:r>
              <a:rPr dirty="0"/>
              <a:t>Best parameters: </a:t>
            </a:r>
            <a:r>
              <a:rPr b="1" dirty="0"/>
              <a:t>{'</a:t>
            </a:r>
            <a:r>
              <a:rPr b="1" dirty="0" err="1"/>
              <a:t>leaf_size</a:t>
            </a:r>
            <a:r>
              <a:rPr b="1" dirty="0"/>
              <a:t>': 2, '</a:t>
            </a:r>
            <a:r>
              <a:rPr b="1" dirty="0" err="1"/>
              <a:t>n_neighbors</a:t>
            </a:r>
            <a:r>
              <a:rPr b="1" dirty="0"/>
              <a:t>': 5}</a:t>
            </a:r>
            <a:endParaRPr b="1" dirty="0"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780E35-9CC2-384C-8A6C-A564FD854853}"/>
                  </a:ext>
                </a:extLst>
              </p14:cNvPr>
              <p14:cNvContentPartPr/>
              <p14:nvPr/>
            </p14:nvContentPartPr>
            <p14:xfrm>
              <a:off x="608690" y="73318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780E35-9CC2-384C-8A6C-A564FD8548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7050" y="5895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4BE905-A4BE-CA46-A34F-C3ACBC1C2829}"/>
                  </a:ext>
                </a:extLst>
              </p14:cNvPr>
              <p14:cNvContentPartPr/>
              <p14:nvPr/>
            </p14:nvContentPartPr>
            <p14:xfrm>
              <a:off x="603650" y="81130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4BE905-A4BE-CA46-A34F-C3ACBC1C28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650" y="667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F05B84-9C88-904A-96FE-F4791E3944E6}"/>
                  </a:ext>
                </a:extLst>
              </p14:cNvPr>
              <p14:cNvContentPartPr/>
              <p14:nvPr/>
            </p14:nvContentPartPr>
            <p14:xfrm>
              <a:off x="603650" y="88834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F05B84-9C88-904A-96FE-F4791E3944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650" y="7443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FF3C30-F966-894A-96CF-77D47F65B44C}"/>
                  </a:ext>
                </a:extLst>
              </p14:cNvPr>
              <p14:cNvContentPartPr/>
              <p14:nvPr/>
            </p14:nvContentPartPr>
            <p14:xfrm>
              <a:off x="605810" y="9333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FF3C30-F966-894A-96CF-77D47F65B4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4170" y="78934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7643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E9DF-3CB3-2843-BB47-9C3227C6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080" y="250828"/>
            <a:ext cx="7840970" cy="1163217"/>
          </a:xfrm>
        </p:spPr>
        <p:txBody>
          <a:bodyPr/>
          <a:lstStyle/>
          <a:p>
            <a:r>
              <a:rPr lang="en-US" b="1" dirty="0"/>
              <a:t>Model</a:t>
            </a:r>
            <a:br>
              <a:rPr lang="en-US" b="1" dirty="0"/>
            </a:br>
            <a:r>
              <a:rPr lang="en-US" b="1" dirty="0" err="1">
                <a:cs typeface="Calibri Light"/>
              </a:rPr>
              <a:t>DecissionTreeClassifier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CE14953-4064-46BC-A7D9-BD764817D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075" y="1920728"/>
            <a:ext cx="3814420" cy="14569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EC6BE-78F4-4B57-8CFE-BB3193FAC2FF}"/>
              </a:ext>
            </a:extLst>
          </p:cNvPr>
          <p:cNvSpPr txBox="1"/>
          <p:nvPr/>
        </p:nvSpPr>
        <p:spPr>
          <a:xfrm>
            <a:off x="368061" y="3545457"/>
            <a:ext cx="34764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Classification report with scaled </a:t>
            </a:r>
            <a:r>
              <a:rPr lang="en-US" dirty="0"/>
              <a:t>features</a:t>
            </a:r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8FE1D-398C-48FA-9F10-78EDDC27FD58}"/>
              </a:ext>
            </a:extLst>
          </p:cNvPr>
          <p:cNvSpPr txBox="1"/>
          <p:nvPr/>
        </p:nvSpPr>
        <p:spPr>
          <a:xfrm>
            <a:off x="4715002" y="4414244"/>
            <a:ext cx="462663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10-fold Cross validation score </a:t>
            </a:r>
            <a:r>
              <a:rPr lang="en-US" b="1" dirty="0">
                <a:ea typeface="+mn-lt"/>
                <a:cs typeface="+mn-lt"/>
              </a:rPr>
              <a:t>67.70</a:t>
            </a:r>
            <a:r>
              <a:rPr lang="en-US" b="1" dirty="0">
                <a:cs typeface="Calibri"/>
              </a:rPr>
              <a:t>%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Best score: </a:t>
            </a:r>
            <a:r>
              <a:rPr lang="en-US" b="1" dirty="0">
                <a:ea typeface="+mn-lt"/>
                <a:cs typeface="+mn-lt"/>
              </a:rPr>
              <a:t>68.72%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Best parameters: </a:t>
            </a:r>
            <a:r>
              <a:rPr lang="en-US" b="1" dirty="0">
                <a:ea typeface="+mn-lt"/>
                <a:cs typeface="+mn-lt"/>
              </a:rPr>
              <a:t>{'criterion': '</a:t>
            </a:r>
            <a:r>
              <a:rPr lang="en-US" b="1" dirty="0" err="1">
                <a:ea typeface="+mn-lt"/>
                <a:cs typeface="+mn-lt"/>
              </a:rPr>
              <a:t>gini</a:t>
            </a:r>
            <a:r>
              <a:rPr lang="en-US" b="1" dirty="0">
                <a:ea typeface="+mn-lt"/>
                <a:cs typeface="+mn-lt"/>
              </a:rPr>
              <a:t>', '</a:t>
            </a:r>
            <a:r>
              <a:rPr lang="en-US" b="1" dirty="0" err="1">
                <a:ea typeface="+mn-lt"/>
                <a:cs typeface="+mn-lt"/>
              </a:rPr>
              <a:t>max_depth</a:t>
            </a:r>
            <a:r>
              <a:rPr lang="en-US" b="1" dirty="0">
                <a:ea typeface="+mn-lt"/>
                <a:cs typeface="+mn-lt"/>
              </a:rPr>
              <a:t>': 6, '</a:t>
            </a:r>
            <a:r>
              <a:rPr lang="en-US" b="1" dirty="0" err="1">
                <a:ea typeface="+mn-lt"/>
                <a:cs typeface="+mn-lt"/>
              </a:rPr>
              <a:t>max_features</a:t>
            </a:r>
            <a:r>
              <a:rPr lang="en-US" b="1" dirty="0">
                <a:ea typeface="+mn-lt"/>
                <a:cs typeface="+mn-lt"/>
              </a:rPr>
              <a:t>': 25, 'splitter': 'best'}</a:t>
            </a:r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A2FC62-4363-4726-BE7E-4FC15598122A}"/>
              </a:ext>
            </a:extLst>
          </p:cNvPr>
          <p:cNvSpPr txBox="1"/>
          <p:nvPr/>
        </p:nvSpPr>
        <p:spPr>
          <a:xfrm>
            <a:off x="4825043" y="3574211"/>
            <a:ext cx="39796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Classification report with best model by </a:t>
            </a:r>
            <a:r>
              <a:rPr lang="en-US" dirty="0" err="1"/>
              <a:t>GridSearch</a:t>
            </a:r>
            <a:endParaRPr lang="en-US" dirty="0" err="1">
              <a:cs typeface="Calibri"/>
            </a:endParaRPr>
          </a:p>
        </p:txBody>
      </p:sp>
      <p:pic>
        <p:nvPicPr>
          <p:cNvPr id="21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34F655-23E3-43C6-95E7-541F1D5D0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015" y="4122890"/>
            <a:ext cx="4238444" cy="26953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3EB84C-DB3B-4CA8-8997-909CBE9D9C33}"/>
              </a:ext>
            </a:extLst>
          </p:cNvPr>
          <p:cNvSpPr txBox="1"/>
          <p:nvPr/>
        </p:nvSpPr>
        <p:spPr>
          <a:xfrm>
            <a:off x="2815249" y="6438226"/>
            <a:ext cx="38144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Confussion</a:t>
            </a:r>
            <a:r>
              <a:rPr lang="en-US" sz="1400" dirty="0"/>
              <a:t> matrix with best model </a:t>
            </a:r>
            <a:r>
              <a:rPr lang="en-US" sz="1400" dirty="0">
                <a:cs typeface="Calibri"/>
              </a:rPr>
              <a:t>By </a:t>
            </a:r>
            <a:r>
              <a:rPr lang="en-US" sz="1400" dirty="0" err="1">
                <a:cs typeface="Calibri"/>
              </a:rPr>
              <a:t>GridSearch</a:t>
            </a:r>
            <a:endParaRPr lang="en-US" sz="1400" dirty="0">
              <a:cs typeface="Calibri"/>
            </a:endParaRPr>
          </a:p>
        </p:txBody>
      </p:sp>
      <p:pic>
        <p:nvPicPr>
          <p:cNvPr id="24" name="Picture 2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79DDC9-E80C-4571-B9EA-5A2837550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042" y="1838472"/>
            <a:ext cx="3821501" cy="15420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37C44C-3E5E-6B49-840A-DAFC5707317C}"/>
                  </a:ext>
                </a:extLst>
              </p14:cNvPr>
              <p14:cNvContentPartPr/>
              <p14:nvPr/>
            </p14:nvContentPartPr>
            <p14:xfrm>
              <a:off x="473330" y="5899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37C44C-3E5E-6B49-840A-DAFC570731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1330" y="4462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2E739E-DAE4-8847-8B06-415552016918}"/>
                  </a:ext>
                </a:extLst>
              </p14:cNvPr>
              <p14:cNvContentPartPr/>
              <p14:nvPr/>
            </p14:nvContentPartPr>
            <p14:xfrm>
              <a:off x="468290" y="6532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2E739E-DAE4-8847-8B06-4155520169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650" y="5092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2476C06-565C-0D4C-9E3C-53AC52C26997}"/>
                  </a:ext>
                </a:extLst>
              </p14:cNvPr>
              <p14:cNvContentPartPr/>
              <p14:nvPr/>
            </p14:nvContentPartPr>
            <p14:xfrm>
              <a:off x="468650" y="72346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2476C06-565C-0D4C-9E3C-53AC52C269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7010" y="5798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9BEEB80-7915-2840-8E73-6ADBF89525F0}"/>
                  </a:ext>
                </a:extLst>
              </p14:cNvPr>
              <p14:cNvContentPartPr/>
              <p14:nvPr/>
            </p14:nvContentPartPr>
            <p14:xfrm>
              <a:off x="463970" y="79870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9BEEB80-7915-2840-8E73-6ADBF89525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970" y="6550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9847A8B-3F2C-244D-BEE8-3445DF342B3C}"/>
                  </a:ext>
                </a:extLst>
              </p14:cNvPr>
              <p14:cNvContentPartPr/>
              <p14:nvPr/>
            </p14:nvContentPartPr>
            <p14:xfrm>
              <a:off x="470090" y="92614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9847A8B-3F2C-244D-BEE8-3445DF342B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450" y="7825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7F1A9EB-CDB2-FE46-92DE-7DB692606731}"/>
                  </a:ext>
                </a:extLst>
              </p14:cNvPr>
              <p14:cNvContentPartPr/>
              <p14:nvPr/>
            </p14:nvContentPartPr>
            <p14:xfrm>
              <a:off x="464330" y="57586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7F1A9EB-CDB2-FE46-92DE-7DB6926067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90" y="4322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AC30B1-F361-B64D-BCB5-2218C34A766A}"/>
                  </a:ext>
                </a:extLst>
              </p14:cNvPr>
              <p14:cNvContentPartPr/>
              <p14:nvPr/>
            </p14:nvContentPartPr>
            <p14:xfrm>
              <a:off x="460730" y="5798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AC30B1-F361-B64D-BCB5-2218C34A76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8730" y="43582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79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4B3E9-EBEE-3644-BD74-FE503574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 b="1"/>
              <a:t>Outline:</a:t>
            </a:r>
            <a:endParaRPr lang="en-US" sz="350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D1D4-02F3-E747-A5C4-3724A78EE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sz="1900"/>
              <a:t>Problem statement</a:t>
            </a:r>
          </a:p>
          <a:p>
            <a:r>
              <a:rPr lang="en-US" sz="1900"/>
              <a:t>Data (Exploratory data analysis – EDA)</a:t>
            </a:r>
          </a:p>
          <a:p>
            <a:r>
              <a:rPr lang="en-US" sz="1900"/>
              <a:t>Model development </a:t>
            </a:r>
          </a:p>
          <a:p>
            <a:r>
              <a:rPr lang="en-US" sz="1900"/>
              <a:t>Result discussion</a:t>
            </a:r>
          </a:p>
          <a:p>
            <a:pPr marL="0" indent="0">
              <a:buNone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642620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Model KNN"/>
          <p:cNvSpPr txBox="1">
            <a:spLocks noGrp="1"/>
          </p:cNvSpPr>
          <p:nvPr>
            <p:ph type="title"/>
          </p:nvPr>
        </p:nvSpPr>
        <p:spPr>
          <a:xfrm>
            <a:off x="657922" y="365128"/>
            <a:ext cx="7857428" cy="942878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cs typeface="Calibri Light"/>
              </a:rPr>
              <a:t>Model AdaBoost Classifier</a:t>
            </a:r>
            <a:endParaRPr lang="en-US" b="1" dirty="0"/>
          </a:p>
        </p:txBody>
      </p:sp>
      <p:sp>
        <p:nvSpPr>
          <p:cNvPr id="240" name="Classification report with scaled features"/>
          <p:cNvSpPr txBox="1"/>
          <p:nvPr/>
        </p:nvSpPr>
        <p:spPr>
          <a:xfrm>
            <a:off x="153082" y="3246171"/>
            <a:ext cx="359301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t">
            <a:spAutoFit/>
          </a:bodyPr>
          <a:lstStyle/>
          <a:p>
            <a:r>
              <a:rPr sz="1600" dirty="0"/>
              <a:t>Classification report with scaled features</a:t>
            </a:r>
            <a:endParaRPr lang="en-US" sz="1600" dirty="0">
              <a:cs typeface="Calibri"/>
            </a:endParaRPr>
          </a:p>
        </p:txBody>
      </p:sp>
      <p:sp>
        <p:nvSpPr>
          <p:cNvPr id="245" name="10-fold Cross validation score: 96%…"/>
          <p:cNvSpPr txBox="1"/>
          <p:nvPr/>
        </p:nvSpPr>
        <p:spPr>
          <a:xfrm>
            <a:off x="4529467" y="2587660"/>
            <a:ext cx="4572678" cy="3209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10-fold Cross validation score : 68.2%</a:t>
            </a:r>
            <a:endParaRPr lang="en-US" b="1" dirty="0">
              <a:cs typeface="Calibri"/>
            </a:endParaRPr>
          </a:p>
          <a:p>
            <a:pPr>
              <a:buSzPct val="100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   After tuning hyperparameter for </a:t>
            </a:r>
            <a:r>
              <a:rPr lang="en-US" b="1" dirty="0">
                <a:ea typeface="+mn-lt"/>
                <a:cs typeface="+mn-lt"/>
              </a:rPr>
              <a:t>AdaBoost Classifier </a:t>
            </a:r>
            <a:r>
              <a:rPr lang="en-US" dirty="0">
                <a:ea typeface="+mn-lt"/>
                <a:cs typeface="+mn-lt"/>
              </a:rPr>
              <a:t>using </a:t>
            </a:r>
            <a:r>
              <a:rPr lang="en-US" dirty="0" err="1">
                <a:ea typeface="+mn-lt"/>
                <a:cs typeface="+mn-lt"/>
              </a:rPr>
              <a:t>gridsearchcv</a:t>
            </a:r>
            <a:r>
              <a:rPr lang="en-US" dirty="0">
                <a:ea typeface="+mn-lt"/>
                <a:cs typeface="+mn-lt"/>
              </a:rPr>
              <a:t> in Python</a:t>
            </a:r>
          </a:p>
          <a:p>
            <a:pPr indent="-285750">
              <a:lnSpc>
                <a:spcPct val="90000"/>
              </a:lnSpc>
              <a:spcBef>
                <a:spcPts val="750"/>
              </a:spcBef>
              <a:buSzPct val="100000"/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param_grids</a:t>
            </a:r>
            <a:r>
              <a:rPr lang="en-US" dirty="0">
                <a:ea typeface="+mn-lt"/>
                <a:cs typeface="+mn-lt"/>
              </a:rPr>
              <a:t> = {  '</a:t>
            </a:r>
            <a:r>
              <a:rPr lang="en-US" dirty="0" err="1">
                <a:ea typeface="+mn-lt"/>
                <a:cs typeface="+mn-lt"/>
              </a:rPr>
              <a:t>n_estimators</a:t>
            </a:r>
            <a:r>
              <a:rPr lang="en-US" dirty="0">
                <a:ea typeface="+mn-lt"/>
                <a:cs typeface="+mn-lt"/>
              </a:rPr>
              <a:t>': [25,50] }</a:t>
            </a:r>
            <a:endParaRPr lang="en-US" dirty="0">
              <a:cs typeface="Calibri" panose="020F0502020204030204"/>
            </a:endParaRPr>
          </a:p>
          <a:p>
            <a:pPr indent="-285750">
              <a:lnSpc>
                <a:spcPct val="90000"/>
              </a:lnSpc>
              <a:spcBef>
                <a:spcPts val="750"/>
              </a:spcBef>
              <a:buSzPct val="100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Best Model parameters are as below:</a:t>
            </a:r>
          </a:p>
          <a:p>
            <a:pPr>
              <a:buSzPct val="100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    Best parameters: {'</a:t>
            </a:r>
            <a:r>
              <a:rPr lang="en-US" dirty="0" err="1">
                <a:ea typeface="+mn-lt"/>
                <a:cs typeface="+mn-lt"/>
              </a:rPr>
              <a:t>n_estimators</a:t>
            </a:r>
            <a:r>
              <a:rPr lang="en-US" dirty="0">
                <a:ea typeface="+mn-lt"/>
                <a:cs typeface="+mn-lt"/>
              </a:rPr>
              <a:t>': 50}</a:t>
            </a:r>
            <a:endParaRPr lang="en-US" dirty="0"/>
          </a:p>
          <a:p>
            <a:pPr indent="-285750">
              <a:lnSpc>
                <a:spcPct val="90000"/>
              </a:lnSpc>
              <a:spcBef>
                <a:spcPts val="750"/>
              </a:spcBef>
              <a:buSzPct val="100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Best score: 0.6884610140839726</a:t>
            </a:r>
            <a:br>
              <a:rPr lang="en-US" dirty="0"/>
            </a:br>
            <a:endParaRPr lang="en-US">
              <a:cs typeface="Calibri"/>
            </a:endParaRPr>
          </a:p>
          <a:p>
            <a:pPr indent="-285750">
              <a:lnSpc>
                <a:spcPct val="90000"/>
              </a:lnSpc>
              <a:spcBef>
                <a:spcPts val="750"/>
              </a:spcBef>
              <a:buSzPct val="100000"/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indent="-285750">
              <a:lnSpc>
                <a:spcPct val="90000"/>
              </a:lnSpc>
              <a:spcBef>
                <a:spcPts val="750"/>
              </a:spcBef>
              <a:buSzPct val="100000"/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780E35-9CC2-384C-8A6C-A564FD854853}"/>
                  </a:ext>
                </a:extLst>
              </p14:cNvPr>
              <p14:cNvContentPartPr/>
              <p14:nvPr/>
            </p14:nvContentPartPr>
            <p14:xfrm>
              <a:off x="608690" y="73318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780E35-9CC2-384C-8A6C-A564FD8548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690" y="5891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4BE905-A4BE-CA46-A34F-C3ACBC1C2829}"/>
                  </a:ext>
                </a:extLst>
              </p14:cNvPr>
              <p14:cNvContentPartPr/>
              <p14:nvPr/>
            </p14:nvContentPartPr>
            <p14:xfrm>
              <a:off x="603650" y="81130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4BE905-A4BE-CA46-A34F-C3ACBC1C28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650" y="667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F05B84-9C88-904A-96FE-F4791E3944E6}"/>
                  </a:ext>
                </a:extLst>
              </p14:cNvPr>
              <p14:cNvContentPartPr/>
              <p14:nvPr/>
            </p14:nvContentPartPr>
            <p14:xfrm>
              <a:off x="603650" y="88834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F05B84-9C88-904A-96FE-F4791E3944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650" y="7443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FF3C30-F966-894A-96CF-77D47F65B44C}"/>
                  </a:ext>
                </a:extLst>
              </p14:cNvPr>
              <p14:cNvContentPartPr/>
              <p14:nvPr/>
            </p14:nvContentPartPr>
            <p14:xfrm>
              <a:off x="605810" y="93334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FF3C30-F966-894A-96CF-77D47F65B4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810" y="789340"/>
                <a:ext cx="144000" cy="288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D157FD-3D09-4660-A36A-1CFED87198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" y="1652177"/>
            <a:ext cx="4106777" cy="15387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4AA8A31-A700-4F89-812B-AD50195D027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652" r="-873" b="-265"/>
          <a:stretch/>
        </p:blipFill>
        <p:spPr>
          <a:xfrm>
            <a:off x="192506" y="3839161"/>
            <a:ext cx="4066640" cy="25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5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A4B3-B220-5548-B1C9-44CA81C9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166" y="365127"/>
            <a:ext cx="7913184" cy="870069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Model </a:t>
            </a:r>
            <a:r>
              <a:rPr lang="en-US" b="1" dirty="0" err="1">
                <a:ea typeface="+mj-lt"/>
                <a:cs typeface="+mj-lt"/>
              </a:rPr>
              <a:t>VotingClassifier</a:t>
            </a:r>
            <a:endParaRPr lang="en-US" b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D0A8-B124-2D4A-9F7E-37E923F0D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7" y="1451814"/>
            <a:ext cx="3659757" cy="1864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 dirty="0">
                <a:cs typeface="Calibri"/>
              </a:rPr>
              <a:t>Our Voting classifier consist of three classifier</a:t>
            </a:r>
          </a:p>
          <a:p>
            <a:pPr lvl="1"/>
            <a:r>
              <a:rPr lang="en-US" sz="1400" b="1" dirty="0" err="1">
                <a:ea typeface="+mn-lt"/>
                <a:cs typeface="+mn-lt"/>
              </a:rPr>
              <a:t>LogisticRegression</a:t>
            </a:r>
            <a:endParaRPr lang="en-US" sz="1400" b="1">
              <a:ea typeface="+mn-lt"/>
              <a:cs typeface="+mn-lt"/>
            </a:endParaRPr>
          </a:p>
          <a:p>
            <a:pPr lvl="1"/>
            <a:r>
              <a:rPr lang="en-US" sz="1400" b="1" dirty="0" err="1">
                <a:ea typeface="+mn-lt"/>
                <a:cs typeface="+mn-lt"/>
              </a:rPr>
              <a:t>DecisionTreeClassifier</a:t>
            </a:r>
            <a:endParaRPr lang="en-US" sz="1400" b="1">
              <a:ea typeface="+mn-lt"/>
              <a:cs typeface="+mn-lt"/>
            </a:endParaRPr>
          </a:p>
          <a:p>
            <a:pPr lvl="1"/>
            <a:r>
              <a:rPr lang="en-US" sz="1400" b="1" dirty="0" err="1">
                <a:ea typeface="+mn-lt"/>
                <a:cs typeface="+mn-lt"/>
              </a:rPr>
              <a:t>KNeighborsClassifier</a:t>
            </a:r>
            <a:endParaRPr lang="en-US" sz="1400" b="1" dirty="0" err="1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D45542-2881-4A52-98C7-F45236B76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250" y="1543535"/>
            <a:ext cx="4022783" cy="17580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A88B40F-7C86-4305-A7FC-69F4BFD0F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15" y="3958086"/>
            <a:ext cx="3188898" cy="2651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190F36-6790-455F-8775-453CCECB4B34}"/>
              </a:ext>
            </a:extLst>
          </p:cNvPr>
          <p:cNvSpPr txBox="1"/>
          <p:nvPr/>
        </p:nvSpPr>
        <p:spPr>
          <a:xfrm>
            <a:off x="4753155" y="4422475"/>
            <a:ext cx="389338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VotingClassifier score 77.4 %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cs typeface="Calibri" panose="020F0502020204030204"/>
              </a:rPr>
              <a:t>Why </a:t>
            </a:r>
            <a:r>
              <a:rPr lang="en-US" b="1">
                <a:ea typeface="+mn-lt"/>
                <a:cs typeface="+mn-lt"/>
              </a:rPr>
              <a:t>KNN is 96.2% ?</a:t>
            </a:r>
          </a:p>
          <a:p>
            <a:pPr marL="742950" lvl="1" indent="-285750">
              <a:buFont typeface="Arial"/>
              <a:buChar char="•"/>
            </a:pPr>
            <a:r>
              <a:rPr lang="en-US" b="1">
                <a:cs typeface="Calibri" panose="020F0502020204030204"/>
              </a:rPr>
              <a:t>May be because of data. The way we resampled.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2CB545-B0C9-E546-962B-0CDE7A066D43}"/>
                  </a:ext>
                </a:extLst>
              </p14:cNvPr>
              <p14:cNvContentPartPr/>
              <p14:nvPr/>
            </p14:nvContentPartPr>
            <p14:xfrm>
              <a:off x="529007" y="73282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2CB545-B0C9-E546-962B-0CDE7A066D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367" y="5888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823934-C2A1-0447-AE3E-76F4CA514166}"/>
                  </a:ext>
                </a:extLst>
              </p14:cNvPr>
              <p14:cNvContentPartPr/>
              <p14:nvPr/>
            </p14:nvContentPartPr>
            <p14:xfrm>
              <a:off x="529007" y="7745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823934-C2A1-0447-AE3E-76F4CA5141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367" y="6309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C288156-CA1B-8146-B5E2-DAF8940D5B12}"/>
                  </a:ext>
                </a:extLst>
              </p14:cNvPr>
              <p14:cNvContentPartPr/>
              <p14:nvPr/>
            </p14:nvContentPartPr>
            <p14:xfrm>
              <a:off x="531887" y="82858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C288156-CA1B-8146-B5E2-DAF8940D5B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887" y="6849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DC43573-3C33-A34F-A253-E77118ED2A80}"/>
                  </a:ext>
                </a:extLst>
              </p14:cNvPr>
              <p14:cNvContentPartPr/>
              <p14:nvPr/>
            </p14:nvContentPartPr>
            <p14:xfrm>
              <a:off x="531887" y="88330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DC43573-3C33-A34F-A253-E77118ED2A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887" y="739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A419EA5-AC6D-EE46-80CA-A14DED0AD7A3}"/>
                  </a:ext>
                </a:extLst>
              </p14:cNvPr>
              <p14:cNvContentPartPr/>
              <p14:nvPr/>
            </p14:nvContentPartPr>
            <p14:xfrm>
              <a:off x="530447" y="95206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A419EA5-AC6D-EE46-80CA-A14DED0AD7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807" y="80806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5063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Rectangle 5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5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5A7F0-F067-7847-A4D8-FF7EEE2E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A7766-FAD9-F945-8117-E938B1D59B08}"/>
              </a:ext>
            </a:extLst>
          </p:cNvPr>
          <p:cNvSpPr txBox="1"/>
          <p:nvPr/>
        </p:nvSpPr>
        <p:spPr>
          <a:xfrm>
            <a:off x="836676" y="2105350"/>
            <a:ext cx="7626096" cy="4204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b="1" i="1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/>
                </a:solidFill>
              </a:rPr>
              <a:t>Since we have unbalanced data, we need to make it balanced. We have few options: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Down sample majority class.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Up sample minority class. 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/>
                </a:solidFill>
              </a:rPr>
              <a:t>Before developing a model there are some steps that we need to take in order to prepare data: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i="1" dirty="0">
              <a:solidFill>
                <a:schemeClr val="tx1"/>
              </a:solidFill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Split data into train and test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Fill missing values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Scale numerical attributes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Encode categorical attributes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57150" lvl="0">
              <a:lnSpc>
                <a:spcPct val="90000"/>
              </a:lnSpc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We tried some classifiers such as Logistic Regression, Tree and Random Forest, </a:t>
            </a:r>
            <a:r>
              <a:rPr lang="en-US" sz="1200" dirty="0" err="1">
                <a:solidFill>
                  <a:schemeClr val="tx1"/>
                </a:solidFill>
              </a:rPr>
              <a:t>Knn</a:t>
            </a:r>
            <a:r>
              <a:rPr lang="en-US" sz="1200" dirty="0">
                <a:solidFill>
                  <a:schemeClr val="tx1"/>
                </a:solidFill>
              </a:rPr>
              <a:t>, AdaBoost , Voting Classifier . Then we chose the one which has better performance and start to tune its hyperparameter to see if we can improve its performance further.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57150" lvl="0">
              <a:lnSpc>
                <a:spcPct val="90000"/>
              </a:lnSpc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 evaluate a classifier, we used various metrics such as precision, recall, F1score and AUC to do our evaluation.</a:t>
            </a:r>
            <a:r>
              <a:rPr lang="en-US" sz="800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34695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623C-1CAF-E54F-B73E-BF5F23EA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1183"/>
            <a:ext cx="7886700" cy="638174"/>
          </a:xfrm>
        </p:spPr>
        <p:txBody>
          <a:bodyPr>
            <a:normAutofit/>
          </a:bodyPr>
          <a:lstStyle/>
          <a:p>
            <a:r>
              <a:rPr lang="en-US" sz="2000" b="1" dirty="0"/>
              <a:t>Result Discussion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D13584-57CB-024F-8AB7-2B00A2F21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007414"/>
              </p:ext>
            </p:extLst>
          </p:nvPr>
        </p:nvGraphicFramePr>
        <p:xfrm>
          <a:off x="709564" y="1274304"/>
          <a:ext cx="7811135" cy="2245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2737">
                  <a:extLst>
                    <a:ext uri="{9D8B030D-6E8A-4147-A177-3AD203B41FA5}">
                      <a16:colId xmlns:a16="http://schemas.microsoft.com/office/drawing/2014/main" val="68227285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224675131"/>
                    </a:ext>
                  </a:extLst>
                </a:gridCol>
                <a:gridCol w="3187698">
                  <a:extLst>
                    <a:ext uri="{9D8B030D-6E8A-4147-A177-3AD203B41FA5}">
                      <a16:colId xmlns:a16="http://schemas.microsoft.com/office/drawing/2014/main" val="3479658938"/>
                    </a:ext>
                  </a:extLst>
                </a:gridCol>
              </a:tblGrid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 test data (out of sample)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292701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metric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4508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Classifier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AUC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F1Score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46433718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Random Forest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13424782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Logistic Regression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0.63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12276503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Tree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27513900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KNN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0.96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0.96</a:t>
                      </a:r>
                      <a:endParaRPr lang="en-US" dirty="0"/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74812921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Ada Boost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0.68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0.68</a:t>
                      </a:r>
                      <a:endParaRPr lang="en-US" dirty="0"/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62325865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Voting Classifier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0.77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0.77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750530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B8BDD3-5884-054A-AF43-0810E6B30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781867"/>
              </p:ext>
            </p:extLst>
          </p:nvPr>
        </p:nvGraphicFramePr>
        <p:xfrm>
          <a:off x="706066" y="3868771"/>
          <a:ext cx="7818517" cy="12022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96824">
                  <a:extLst>
                    <a:ext uri="{9D8B030D-6E8A-4147-A177-3AD203B41FA5}">
                      <a16:colId xmlns:a16="http://schemas.microsoft.com/office/drawing/2014/main" val="3184829418"/>
                    </a:ext>
                  </a:extLst>
                </a:gridCol>
                <a:gridCol w="1800705">
                  <a:extLst>
                    <a:ext uri="{9D8B030D-6E8A-4147-A177-3AD203B41FA5}">
                      <a16:colId xmlns:a16="http://schemas.microsoft.com/office/drawing/2014/main" val="3628998963"/>
                    </a:ext>
                  </a:extLst>
                </a:gridCol>
                <a:gridCol w="3220988">
                  <a:extLst>
                    <a:ext uri="{9D8B030D-6E8A-4147-A177-3AD203B41FA5}">
                      <a16:colId xmlns:a16="http://schemas.microsoft.com/office/drawing/2014/main" val="1744949116"/>
                    </a:ext>
                  </a:extLst>
                </a:gridCol>
              </a:tblGrid>
              <a:tr h="240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After hyperparameter tuning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64458"/>
                  </a:ext>
                </a:extLst>
              </a:tr>
              <a:tr h="240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Logistic Regression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metric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28997"/>
                  </a:ext>
                </a:extLst>
              </a:tr>
              <a:tr h="240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AUC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F1Score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49813215"/>
                  </a:ext>
                </a:extLst>
              </a:tr>
              <a:tr h="240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before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88397677"/>
                  </a:ext>
                </a:extLst>
              </a:tr>
              <a:tr h="240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after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132513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AF3A18-BFD0-AF42-B506-068E9284C130}"/>
                  </a:ext>
                </a:extLst>
              </p14:cNvPr>
              <p14:cNvContentPartPr/>
              <p14:nvPr/>
            </p14:nvContentPartPr>
            <p14:xfrm>
              <a:off x="617207" y="53050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AF3A18-BFD0-AF42-B506-068E9284C1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567" y="3868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F18D9A-B9D0-EA46-8CB0-6AA592DAC163}"/>
                  </a:ext>
                </a:extLst>
              </p14:cNvPr>
              <p14:cNvContentPartPr/>
              <p14:nvPr/>
            </p14:nvContentPartPr>
            <p14:xfrm>
              <a:off x="615047" y="60142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F18D9A-B9D0-EA46-8CB0-6AA592DAC1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407" y="4574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177706-9AC9-0146-AF22-D7CB7CDB0077}"/>
                  </a:ext>
                </a:extLst>
              </p14:cNvPr>
              <p14:cNvContentPartPr/>
              <p14:nvPr/>
            </p14:nvContentPartPr>
            <p14:xfrm>
              <a:off x="617927" y="65326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177706-9AC9-0146-AF22-D7CB7CDB00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927" y="50926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7506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BF77-90F9-8A4A-BFE4-B4CA19E5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Github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AD54-CA2C-8148-BA75-B0668DF1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69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A559F-5041-2C49-8C9F-4DDB3D4BF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24829"/>
            <a:ext cx="7886700" cy="54521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793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94235-C0BA-BF40-A9DA-299146FB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statement:</a:t>
            </a:r>
            <a:endParaRPr lang="en-US" sz="3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4A86F-30D7-7546-A2AE-F6CFC69CC14E}"/>
              </a:ext>
            </a:extLst>
          </p:cNvPr>
          <p:cNvSpPr txBox="1"/>
          <p:nvPr/>
        </p:nvSpPr>
        <p:spPr>
          <a:xfrm>
            <a:off x="836676" y="2481943"/>
            <a:ext cx="7626096" cy="3695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Using </a:t>
            </a:r>
            <a:r>
              <a:rPr lang="en-US" sz="1900" b="1" i="1" dirty="0">
                <a:solidFill>
                  <a:schemeClr val="tx1"/>
                </a:solidFill>
              </a:rPr>
              <a:t>Card transaction data</a:t>
            </a:r>
            <a:r>
              <a:rPr lang="en-US" sz="1900" dirty="0">
                <a:solidFill>
                  <a:schemeClr val="tx1"/>
                </a:solidFill>
              </a:rPr>
              <a:t>, we would like to develop a </a:t>
            </a:r>
            <a:r>
              <a:rPr lang="en-US" sz="1900" b="1" i="1" dirty="0">
                <a:solidFill>
                  <a:schemeClr val="tx1"/>
                </a:solidFill>
              </a:rPr>
              <a:t>machine learning model</a:t>
            </a:r>
            <a:r>
              <a:rPr lang="en-US" sz="1900" dirty="0">
                <a:solidFill>
                  <a:schemeClr val="tx1"/>
                </a:solidFill>
              </a:rPr>
              <a:t> to identify </a:t>
            </a:r>
            <a:r>
              <a:rPr lang="en-US" sz="1900" b="1" i="1" dirty="0">
                <a:solidFill>
                  <a:schemeClr val="tx1"/>
                </a:solidFill>
              </a:rPr>
              <a:t>fraudulent transactions</a:t>
            </a:r>
            <a:r>
              <a:rPr lang="en-US" sz="1900" dirty="0">
                <a:solidFill>
                  <a:schemeClr val="tx1"/>
                </a:solidFill>
              </a:rPr>
              <a:t> (i.e. </a:t>
            </a:r>
            <a:r>
              <a:rPr lang="en-US" sz="1900" i="1" dirty="0">
                <a:solidFill>
                  <a:schemeClr val="tx1"/>
                </a:solidFill>
              </a:rPr>
              <a:t>Fraud Detection</a:t>
            </a:r>
            <a:r>
              <a:rPr lang="en-US" sz="1900" dirty="0">
                <a:solidFill>
                  <a:schemeClr val="tx1"/>
                </a:solidFill>
              </a:rPr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48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20953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51277-F4C2-D24A-AF5A-DC26AAEB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978619"/>
            <a:ext cx="2558034" cy="1106424"/>
          </a:xfrm>
        </p:spPr>
        <p:txBody>
          <a:bodyPr>
            <a:normAutofit/>
          </a:bodyPr>
          <a:lstStyle/>
          <a:p>
            <a:r>
              <a:rPr lang="en-US" sz="2400" b="1"/>
              <a:t>Data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130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093976"/>
            <a:ext cx="249631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3E575-2F9C-CC47-90CE-09108949E75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0936" y="2252870"/>
            <a:ext cx="2559164" cy="3560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r>
              <a:rPr lang="en-US" sz="1500"/>
              <a:t>Numerical attributes: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500" i="1"/>
              <a:t>availableMoney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500" i="1"/>
              <a:t> creditLimit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500" i="1"/>
              <a:t>…..</a:t>
            </a:r>
          </a:p>
          <a:p>
            <a:pPr marL="8037"/>
            <a:r>
              <a:rPr lang="en-US" sz="1500"/>
              <a:t>Categorical attributes:</a:t>
            </a:r>
          </a:p>
          <a:p>
            <a:pPr marL="262533">
              <a:buFont typeface="Wingdings" pitchFamily="2" charset="2"/>
              <a:buChar char="Ø"/>
            </a:pPr>
            <a:r>
              <a:rPr lang="en-US" sz="1500" i="1"/>
              <a:t> merchantName</a:t>
            </a:r>
          </a:p>
          <a:p>
            <a:pPr marL="262533">
              <a:buFont typeface="Wingdings" pitchFamily="2" charset="2"/>
              <a:buChar char="Ø"/>
            </a:pPr>
            <a:r>
              <a:rPr lang="en-US" sz="1500"/>
              <a:t> transactionType</a:t>
            </a:r>
          </a:p>
          <a:p>
            <a:pPr marL="262533">
              <a:buFont typeface="Wingdings" pitchFamily="2" charset="2"/>
              <a:buChar char="Ø"/>
            </a:pPr>
            <a:r>
              <a:rPr lang="en-US" sz="1500" i="1"/>
              <a:t>…..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36C7A7-AF7F-EA46-8975-612BE47CC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64669"/>
              </p:ext>
            </p:extLst>
          </p:nvPr>
        </p:nvGraphicFramePr>
        <p:xfrm>
          <a:off x="3682314" y="2374690"/>
          <a:ext cx="5150791" cy="192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6">
                  <a:extLst>
                    <a:ext uri="{9D8B030D-6E8A-4147-A177-3AD203B41FA5}">
                      <a16:colId xmlns:a16="http://schemas.microsoft.com/office/drawing/2014/main" val="3601951276"/>
                    </a:ext>
                  </a:extLst>
                </a:gridCol>
                <a:gridCol w="2889505">
                  <a:extLst>
                    <a:ext uri="{9D8B030D-6E8A-4147-A177-3AD203B41FA5}">
                      <a16:colId xmlns:a16="http://schemas.microsoft.com/office/drawing/2014/main" val="2580940387"/>
                    </a:ext>
                  </a:extLst>
                </a:gridCol>
              </a:tblGrid>
              <a:tr h="11180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records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endParaRPr lang="en-US" sz="2100" dirty="0"/>
                    </a:p>
                    <a:p>
                      <a:endParaRPr lang="en-US" sz="2100" dirty="0"/>
                    </a:p>
                  </a:txBody>
                  <a:tcPr marL="138804" marR="138804" marT="69402" marB="6940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features (attributes, columns)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endParaRPr lang="en-US" sz="2100" dirty="0"/>
                    </a:p>
                    <a:p>
                      <a:endParaRPr lang="en-US" sz="2100" dirty="0"/>
                    </a:p>
                  </a:txBody>
                  <a:tcPr marL="138804" marR="138804" marT="69402" marB="69402"/>
                </a:tc>
                <a:extLst>
                  <a:ext uri="{0D108BD9-81ED-4DB2-BD59-A6C34878D82A}">
                    <a16:rowId xmlns:a16="http://schemas.microsoft.com/office/drawing/2014/main" val="1853263841"/>
                  </a:ext>
                </a:extLst>
              </a:tr>
              <a:tr h="807452">
                <a:tc>
                  <a:txBody>
                    <a:bodyPr/>
                    <a:lstStyle/>
                    <a:p>
                      <a:pPr algn="ctr"/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641,914 (~ 650k)</a:t>
                      </a:r>
                      <a:endParaRPr lang="en-US" sz="2100" dirty="0"/>
                    </a:p>
                  </a:txBody>
                  <a:tcPr marL="138804" marR="138804" marT="69402" marB="69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US" sz="2100" dirty="0"/>
                    </a:p>
                  </a:txBody>
                  <a:tcPr marL="138804" marR="138804" marT="69402" marB="69402"/>
                </a:tc>
                <a:extLst>
                  <a:ext uri="{0D108BD9-81ED-4DB2-BD59-A6C34878D82A}">
                    <a16:rowId xmlns:a16="http://schemas.microsoft.com/office/drawing/2014/main" val="2121009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38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3D06-86D2-E045-8270-841207BE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Handling missing values:</a:t>
            </a:r>
            <a:br>
              <a:rPr lang="en-US" sz="3600" b="1" dirty="0"/>
            </a:b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6FD1B-0B9B-1C49-900D-38A03964A551}"/>
              </a:ext>
            </a:extLst>
          </p:cNvPr>
          <p:cNvSpPr txBox="1"/>
          <p:nvPr/>
        </p:nvSpPr>
        <p:spPr>
          <a:xfrm>
            <a:off x="4519466" y="1852108"/>
            <a:ext cx="3711992" cy="42242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We have some attributes which have few missing values (e.g. </a:t>
            </a:r>
            <a:r>
              <a:rPr lang="en-US" sz="1200" b="1" i="1" dirty="0" err="1"/>
              <a:t>acqCountry</a:t>
            </a:r>
            <a:r>
              <a:rPr lang="en-US" sz="1200" dirty="0"/>
              <a:t> )</a:t>
            </a:r>
          </a:p>
          <a:p>
            <a:endParaRPr lang="en-US" sz="1200" dirty="0"/>
          </a:p>
          <a:p>
            <a:r>
              <a:rPr lang="en-US" sz="1200" b="1" dirty="0"/>
              <a:t>Handling missing values:</a:t>
            </a:r>
            <a:endParaRPr lang="en-US" sz="1200" dirty="0"/>
          </a:p>
          <a:p>
            <a:r>
              <a:rPr lang="en-US" sz="1200" dirty="0"/>
              <a:t>We have few options: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dirty="0"/>
              <a:t>Totally drop those attributes from data.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dirty="0"/>
              <a:t>Drop those records (remove rows where these attributes are missing)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dirty="0"/>
              <a:t>Set the missing to some values. 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200" dirty="0"/>
              <a:t>For numerical attributes, we can set them to the mean/median.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200" dirty="0"/>
              <a:t>For categorical attributes we can set them to the most frequent category.</a:t>
            </a:r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0A9C42-FC86-334F-AD8A-D1FC0F71F1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01645" y="1445740"/>
            <a:ext cx="3572961" cy="31762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/>
              <a:t>We have few attributes which totally have missing values.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echoBuffer</a:t>
            </a:r>
            <a:endParaRPr lang="en-US" sz="1200" i="1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merchantCity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merchantState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merchantZip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posOnPremises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recurringAuthInd</a:t>
            </a:r>
            <a:r>
              <a:rPr lang="en-US" sz="1200" dirty="0"/>
              <a:t> 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Since all the values for attributes above are missing, we can not do any impute to fill NAs. So, we dropped these attributes.</a:t>
            </a:r>
          </a:p>
          <a:p>
            <a:endParaRPr 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4A0C236-B892-5041-BAEB-F5F5BF2C76BD}"/>
                  </a:ext>
                </a:extLst>
              </p14:cNvPr>
              <p14:cNvContentPartPr/>
              <p14:nvPr/>
            </p14:nvContentPartPr>
            <p14:xfrm>
              <a:off x="585117" y="6917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4A0C236-B892-5041-BAEB-F5F5BF2C76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477" y="54812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6ACEE4-0183-6F4F-B8A0-223E0B8E455D}"/>
                  </a:ext>
                </a:extLst>
              </p14:cNvPr>
              <p14:cNvContentPartPr/>
              <p14:nvPr/>
            </p14:nvContentPartPr>
            <p14:xfrm>
              <a:off x="589797" y="77852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6ACEE4-0183-6F4F-B8A0-223E0B8E45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797" y="63488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74F9170-2D53-2E4A-8BF0-D67A22BB838D}"/>
                  </a:ext>
                </a:extLst>
              </p14:cNvPr>
              <p14:cNvContentPartPr/>
              <p14:nvPr/>
            </p14:nvContentPartPr>
            <p14:xfrm>
              <a:off x="589797" y="84368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74F9170-2D53-2E4A-8BF0-D67A22BB83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797" y="699684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627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88E18-94DB-A349-ADEF-53397CDF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n-US" sz="2800" b="1"/>
              <a:t>Data</a:t>
            </a:r>
            <a:r>
              <a:rPr lang="en-US" sz="2800"/>
              <a:t> </a:t>
            </a:r>
            <a:r>
              <a:rPr lang="en-US" sz="2800" b="1"/>
              <a:t>exploration</a:t>
            </a:r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BC2CC-CFD1-A74F-84C1-DD0F5BC86E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013373" y="586822"/>
            <a:ext cx="4501977" cy="1645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sz="1600" b="1"/>
              <a:t> Basis statistical summary for numerical attributes</a:t>
            </a:r>
            <a:endParaRPr lang="en-US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AA24C9-9BB5-264F-A644-DB68334B2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809103"/>
              </p:ext>
            </p:extLst>
          </p:nvPr>
        </p:nvGraphicFramePr>
        <p:xfrm>
          <a:off x="418338" y="3076957"/>
          <a:ext cx="8373621" cy="279806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853970">
                  <a:extLst>
                    <a:ext uri="{9D8B030D-6E8A-4147-A177-3AD203B41FA5}">
                      <a16:colId xmlns:a16="http://schemas.microsoft.com/office/drawing/2014/main" val="2771549183"/>
                    </a:ext>
                  </a:extLst>
                </a:gridCol>
                <a:gridCol w="1874498">
                  <a:extLst>
                    <a:ext uri="{9D8B030D-6E8A-4147-A177-3AD203B41FA5}">
                      <a16:colId xmlns:a16="http://schemas.microsoft.com/office/drawing/2014/main" val="2268441276"/>
                    </a:ext>
                  </a:extLst>
                </a:gridCol>
                <a:gridCol w="1619364">
                  <a:extLst>
                    <a:ext uri="{9D8B030D-6E8A-4147-A177-3AD203B41FA5}">
                      <a16:colId xmlns:a16="http://schemas.microsoft.com/office/drawing/2014/main" val="1291834295"/>
                    </a:ext>
                  </a:extLst>
                </a:gridCol>
                <a:gridCol w="1826360">
                  <a:extLst>
                    <a:ext uri="{9D8B030D-6E8A-4147-A177-3AD203B41FA5}">
                      <a16:colId xmlns:a16="http://schemas.microsoft.com/office/drawing/2014/main" val="3662894592"/>
                    </a:ext>
                  </a:extLst>
                </a:gridCol>
                <a:gridCol w="2199429">
                  <a:extLst>
                    <a:ext uri="{9D8B030D-6E8A-4147-A177-3AD203B41FA5}">
                      <a16:colId xmlns:a16="http://schemas.microsoft.com/office/drawing/2014/main" val="3531500166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 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availableMoney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creditLimit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currentBalance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transactionAmount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198257093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count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641914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641914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641914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641914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668863226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mean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6652.828573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10697.21061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4044.382035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135.162497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159845866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std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9227.132275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11460.35913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5945.510224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147.053302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294260790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min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-1244.93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250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62502830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25%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1114.97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502.4425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32.32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316671050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50%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3578.165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7500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2151.86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85.8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94900808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75%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8169.185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15000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5005.89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189.03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3114361900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max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50000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50000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47496.5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1825.25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582402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75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795F-F6A3-0544-A436-23768AFEB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6428"/>
            <a:ext cx="7886700" cy="10431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600" b="1" dirty="0"/>
              <a:t>For categorical attributes: We can look at count (frequency) of each 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CC90B-B0D5-1348-87A9-7C5BB229C100}"/>
              </a:ext>
            </a:extLst>
          </p:cNvPr>
          <p:cNvSpPr txBox="1"/>
          <p:nvPr/>
        </p:nvSpPr>
        <p:spPr>
          <a:xfrm>
            <a:off x="868486" y="2945480"/>
            <a:ext cx="2743985" cy="11834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US" sz="1013" dirty="0"/>
              <a:t>count of unique values of </a:t>
            </a:r>
            <a:r>
              <a:rPr lang="en-US" sz="1013" b="1" i="1" dirty="0" err="1"/>
              <a:t>acqCountry</a:t>
            </a:r>
            <a:r>
              <a:rPr lang="en-US" sz="1013" b="1" i="1" dirty="0"/>
              <a:t>:</a:t>
            </a:r>
          </a:p>
          <a:p>
            <a:pPr latinLnBrk="1"/>
            <a:endParaRPr lang="en-US" sz="1013" dirty="0"/>
          </a:p>
          <a:p>
            <a:pPr latinLnBrk="1"/>
            <a:r>
              <a:rPr lang="en-US" sz="1013" dirty="0"/>
              <a:t>US         632303</a:t>
            </a:r>
          </a:p>
          <a:p>
            <a:pPr latinLnBrk="1"/>
            <a:r>
              <a:rPr lang="en-US" sz="1013" dirty="0"/>
              <a:t>MEX      2626</a:t>
            </a:r>
          </a:p>
          <a:p>
            <a:pPr latinLnBrk="1"/>
            <a:r>
              <a:rPr lang="en-US" sz="1013" dirty="0"/>
              <a:t>CAN       1870</a:t>
            </a:r>
          </a:p>
          <a:p>
            <a:pPr latinLnBrk="1"/>
            <a:r>
              <a:rPr lang="en-US" sz="1013" dirty="0"/>
              <a:t>PR          1202</a:t>
            </a:r>
          </a:p>
          <a:p>
            <a:pPr latinLnBrk="1"/>
            <a:endParaRPr lang="en-US" sz="1013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9A94F-2338-8440-B828-9FC5CB5FE42F}"/>
              </a:ext>
            </a:extLst>
          </p:cNvPr>
          <p:cNvSpPr/>
          <p:nvPr/>
        </p:nvSpPr>
        <p:spPr>
          <a:xfrm>
            <a:off x="868485" y="3993163"/>
            <a:ext cx="2743985" cy="715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13" dirty="0"/>
              <a:t>count of unique values of </a:t>
            </a:r>
            <a:r>
              <a:rPr lang="en-US" sz="1013" b="1" i="1" dirty="0" err="1"/>
              <a:t>cardPresent</a:t>
            </a:r>
            <a:r>
              <a:rPr lang="en-US" sz="1013" dirty="0"/>
              <a:t> :</a:t>
            </a:r>
          </a:p>
          <a:p>
            <a:endParaRPr lang="en-US" sz="1013" dirty="0"/>
          </a:p>
          <a:p>
            <a:r>
              <a:rPr lang="en-US" sz="1013" dirty="0"/>
              <a:t>False 340453</a:t>
            </a:r>
          </a:p>
          <a:p>
            <a:r>
              <a:rPr lang="en-US" sz="1013" dirty="0"/>
              <a:t>True 301461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7BFF6-DA32-3A4F-8241-11A8A04E0053}"/>
              </a:ext>
            </a:extLst>
          </p:cNvPr>
          <p:cNvSpPr/>
          <p:nvPr/>
        </p:nvSpPr>
        <p:spPr>
          <a:xfrm>
            <a:off x="868485" y="4694176"/>
            <a:ext cx="2743985" cy="715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13" dirty="0"/>
              <a:t>count of unique values of </a:t>
            </a:r>
            <a:r>
              <a:rPr lang="en-US" sz="1013" b="1" i="1" dirty="0" err="1"/>
              <a:t>isFraud</a:t>
            </a:r>
            <a:r>
              <a:rPr lang="en-US" sz="1013" dirty="0"/>
              <a:t> :</a:t>
            </a:r>
          </a:p>
          <a:p>
            <a:endParaRPr lang="en-US" sz="1013" dirty="0"/>
          </a:p>
          <a:p>
            <a:r>
              <a:rPr lang="en-US" sz="1013" dirty="0"/>
              <a:t>False 630612</a:t>
            </a:r>
          </a:p>
          <a:p>
            <a:r>
              <a:rPr lang="en-US" sz="1013" dirty="0"/>
              <a:t>True 11302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46E768-7D94-3747-9950-8FC13862A98D}"/>
              </a:ext>
            </a:extLst>
          </p:cNvPr>
          <p:cNvSpPr/>
          <p:nvPr/>
        </p:nvSpPr>
        <p:spPr>
          <a:xfrm>
            <a:off x="871641" y="5395191"/>
            <a:ext cx="2740828" cy="8717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13" dirty="0"/>
              <a:t>count of unique values of </a:t>
            </a:r>
            <a:r>
              <a:rPr lang="en-US" sz="1013" b="1" i="1" dirty="0" err="1"/>
              <a:t>transactionType</a:t>
            </a:r>
            <a:r>
              <a:rPr lang="en-US" sz="1013" dirty="0"/>
              <a:t> :</a:t>
            </a:r>
          </a:p>
          <a:p>
            <a:endParaRPr lang="en-US" sz="1013" dirty="0"/>
          </a:p>
          <a:p>
            <a:r>
              <a:rPr lang="en-US" sz="1013" dirty="0"/>
              <a:t>PURCHASE                         608685 </a:t>
            </a:r>
          </a:p>
          <a:p>
            <a:r>
              <a:rPr lang="en-US" sz="1013" dirty="0"/>
              <a:t>ADDRESS_VERIFICATION 16478 </a:t>
            </a:r>
          </a:p>
          <a:p>
            <a:r>
              <a:rPr lang="en-US" sz="1013" dirty="0"/>
              <a:t>REVERSAL                           16162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65AC5E62-E128-7049-AB91-AE349D07E77E}"/>
              </a:ext>
            </a:extLst>
          </p:cNvPr>
          <p:cNvSpPr txBox="1"/>
          <p:nvPr/>
        </p:nvSpPr>
        <p:spPr>
          <a:xfrm>
            <a:off x="4400689" y="4780736"/>
            <a:ext cx="3199647" cy="87171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4472C4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ea typeface="Times New Roman" panose="02020603050405020304" pitchFamily="18" charset="0"/>
              </a:rPr>
              <a:t>This is our response variable. It is clear that  we have an unbalanced data. This could make a problem when we are training our classifier. Later, we will fix this issue.</a:t>
            </a:r>
            <a:endParaRPr lang="en-US" sz="1200" dirty="0">
              <a:ea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898897-867C-F943-8F28-D8336D32E1D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612469" y="5216592"/>
            <a:ext cx="78822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33E43DB-E541-9C44-AEA7-2D4C7B59684A}"/>
                  </a:ext>
                </a:extLst>
              </p14:cNvPr>
              <p14:cNvContentPartPr/>
              <p14:nvPr/>
            </p14:nvContentPartPr>
            <p14:xfrm>
              <a:off x="553610" y="10579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33E43DB-E541-9C44-AEA7-2D4C7B5968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610" y="9142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1C53E0E-14F1-7F43-B688-1DC0DE620D72}"/>
                  </a:ext>
                </a:extLst>
              </p14:cNvPr>
              <p14:cNvContentPartPr/>
              <p14:nvPr/>
            </p14:nvContentPartPr>
            <p14:xfrm>
              <a:off x="554330" y="11324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1C53E0E-14F1-7F43-B688-1DC0DE620D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690" y="9887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56DAB49-FD5F-374D-BEA7-2E342F56A176}"/>
                  </a:ext>
                </a:extLst>
              </p14:cNvPr>
              <p14:cNvContentPartPr/>
              <p14:nvPr/>
            </p14:nvContentPartPr>
            <p14:xfrm>
              <a:off x="554330" y="121594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56DAB49-FD5F-374D-BEA7-2E342F56A1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690" y="1072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EA27142-D375-9E4B-A6B8-593B038473C5}"/>
                  </a:ext>
                </a:extLst>
              </p14:cNvPr>
              <p14:cNvContentPartPr/>
              <p14:nvPr/>
            </p14:nvContentPartPr>
            <p14:xfrm>
              <a:off x="552530" y="126454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EA27142-D375-9E4B-A6B8-593B038473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890" y="112054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44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02D6-3879-454F-AFE1-0849B39CB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837" y="740057"/>
            <a:ext cx="7886700" cy="132556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i="1" dirty="0"/>
              <a:t>Let’s dig more in some of the numerical attributes like transaction amount.</a:t>
            </a:r>
          </a:p>
          <a:p>
            <a:pPr marL="0" indent="0">
              <a:buNone/>
            </a:pPr>
            <a:endParaRPr lang="en-US" sz="1600" i="1" dirty="0"/>
          </a:p>
          <a:p>
            <a:pPr>
              <a:buFont typeface="Wingdings" pitchFamily="2" charset="2"/>
              <a:buChar char="Ø"/>
            </a:pPr>
            <a:r>
              <a:rPr lang="en-US" sz="1600" i="1" dirty="0"/>
              <a:t>Do we observe any specific pattern in its distribution in the plot?</a:t>
            </a:r>
          </a:p>
          <a:p>
            <a:pPr marL="0" indent="0">
              <a:buNone/>
            </a:pPr>
            <a:endParaRPr lang="en-US" sz="2000" i="1" dirty="0"/>
          </a:p>
          <a:p>
            <a:pPr>
              <a:buFont typeface="Wingdings" pitchFamily="2" charset="2"/>
              <a:buChar char="Ø"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457200" lvl="1" indent="0">
              <a:buNone/>
            </a:pP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2EA3F-6D41-FE4D-87D1-2B2FAE3E85C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6" y="2207943"/>
            <a:ext cx="4151011" cy="3088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92FB58-705C-0045-9EAF-AC467E8D31F1}"/>
              </a:ext>
            </a:extLst>
          </p:cNvPr>
          <p:cNvSpPr txBox="1"/>
          <p:nvPr/>
        </p:nvSpPr>
        <p:spPr>
          <a:xfrm>
            <a:off x="4385187" y="3429000"/>
            <a:ext cx="4041672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Few highlights: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/>
              <a:t>It has right-skewed distribution.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/>
              <a:t>Most of the transactions are concentrated around small values </a:t>
            </a:r>
          </a:p>
          <a:p>
            <a:r>
              <a:rPr lang="en-US" sz="1200" i="1" dirty="0"/>
              <a:t>     (in the range of [0,100]) and we have few observations </a:t>
            </a:r>
          </a:p>
          <a:p>
            <a:r>
              <a:rPr lang="en-US" sz="1200" i="1" dirty="0"/>
              <a:t>     for large value of transactions (amount &gt;1000). </a:t>
            </a:r>
          </a:p>
          <a:p>
            <a:endParaRPr lang="en-US" sz="1200" i="1" dirty="0"/>
          </a:p>
          <a:p>
            <a:r>
              <a:rPr lang="en-US" sz="1200" i="1" dirty="0"/>
              <a:t>Statement above makes sense, since most of our daily purchases (like visiting a dinning, grocery) are in small amounts compared to some large transactions (visiting Coach, buying fancy stuff) which occur less frequent.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84FC47-B6CA-E64F-9C3D-7B8B3832B59B}"/>
                  </a:ext>
                </a:extLst>
              </p14:cNvPr>
              <p14:cNvContentPartPr/>
              <p14:nvPr/>
            </p14:nvContentPartPr>
            <p14:xfrm>
              <a:off x="368930" y="87610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84FC47-B6CA-E64F-9C3D-7B8B3832B5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30" y="7321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19DB2A3-0CFD-3941-84B7-BEF700501BBB}"/>
                  </a:ext>
                </a:extLst>
              </p14:cNvPr>
              <p14:cNvContentPartPr/>
              <p14:nvPr/>
            </p14:nvContentPartPr>
            <p14:xfrm>
              <a:off x="368570" y="95602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19DB2A3-0CFD-3941-84B7-BEF700501B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30" y="8123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1858B5-3464-8D49-8A81-C0D0DB790CD9}"/>
                  </a:ext>
                </a:extLst>
              </p14:cNvPr>
              <p14:cNvContentPartPr/>
              <p14:nvPr/>
            </p14:nvContentPartPr>
            <p14:xfrm>
              <a:off x="368570" y="105070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1858B5-3464-8D49-8A81-C0D0DB790C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30" y="90706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503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24F9-2023-8644-B653-0AB5194D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4" y="146101"/>
            <a:ext cx="7886700" cy="1325563"/>
          </a:xfrm>
        </p:spPr>
        <p:txBody>
          <a:bodyPr/>
          <a:lstStyle/>
          <a:p>
            <a:r>
              <a:rPr lang="en-US" b="1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1F1D-A08B-1841-97B8-5AAA9177B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63" y="1127535"/>
            <a:ext cx="7886700" cy="1831975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Identifying Duplicate transactions:</a:t>
            </a:r>
          </a:p>
          <a:p>
            <a:pPr marL="0" indent="0">
              <a:buNone/>
            </a:pPr>
            <a:r>
              <a:rPr lang="en-US" sz="2000" dirty="0"/>
              <a:t>We might have two types of duplicate transactions: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Reversed transaction, where a purchase is followed by a reversal.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Multi-swipe, where a vendor accidentally charges a customer's card multiple times within a short time span.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7813D-637A-1848-A195-602A44D9EDCB}"/>
              </a:ext>
            </a:extLst>
          </p:cNvPr>
          <p:cNvSpPr txBox="1"/>
          <p:nvPr/>
        </p:nvSpPr>
        <p:spPr>
          <a:xfrm>
            <a:off x="314633" y="2908628"/>
            <a:ext cx="2625212" cy="3847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Reversed-transactions</a:t>
            </a:r>
            <a:r>
              <a:rPr lang="en-US" b="1"/>
              <a:t>:</a:t>
            </a:r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/>
              <a:t>Using ‘transactionType’ attribute in our data sets, we can filter out for ‘REVERSAL’ and look at the data.</a:t>
            </a:r>
          </a:p>
          <a:p>
            <a:endParaRPr lang="en-US" sz="1200" i="1"/>
          </a:p>
          <a:p>
            <a:r>
              <a:rPr lang="en-US" sz="1400" b="1"/>
              <a:t>Some statistics:</a:t>
            </a:r>
          </a:p>
          <a:p>
            <a:r>
              <a:rPr lang="en-US" sz="1200" b="1"/>
              <a:t>Total number of reversed transactions=</a:t>
            </a:r>
            <a:r>
              <a:rPr lang="en-US" sz="1200"/>
              <a:t>16162 (~ 16k)</a:t>
            </a:r>
          </a:p>
          <a:p>
            <a:r>
              <a:rPr lang="en-US" sz="1200" b="1"/>
              <a:t>Dollar amount of reversed transactions</a:t>
            </a:r>
            <a:r>
              <a:rPr lang="en-US" sz="1200"/>
              <a:t>=$2,242,915.1 (~ 2M)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/>
              <a:t>Also for each reversed transaction, there should be one purchase transaction as well. So, estimate for the dollar amount should be around 2*2,242,915.1 (roughly $4million)</a:t>
            </a:r>
            <a:endParaRPr lang="en-US" sz="1200" i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2EA244-2CBF-7640-B1FF-3BB99DD5D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2" y="3587631"/>
            <a:ext cx="5486400" cy="1244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DC5C37-781A-FF4A-878E-D66C869CB1CB}"/>
              </a:ext>
            </a:extLst>
          </p:cNvPr>
          <p:cNvSpPr txBox="1"/>
          <p:nvPr/>
        </p:nvSpPr>
        <p:spPr>
          <a:xfrm>
            <a:off x="3683000" y="3088904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 example of reversed transaction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7C7CE2-FAAE-E446-834D-3F699652F0DE}"/>
              </a:ext>
            </a:extLst>
          </p:cNvPr>
          <p:cNvSpPr/>
          <p:nvPr/>
        </p:nvSpPr>
        <p:spPr>
          <a:xfrm>
            <a:off x="3009902" y="4086357"/>
            <a:ext cx="5206998" cy="422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2876A93-A554-AB40-8C33-67EE8DFDCAA3}"/>
                  </a:ext>
                </a:extLst>
              </p14:cNvPr>
              <p14:cNvContentPartPr/>
              <p14:nvPr/>
            </p14:nvContentPartPr>
            <p14:xfrm>
              <a:off x="422930" y="68998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2876A93-A554-AB40-8C33-67EE8DFDCA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290" y="5459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18F0AC-5CAC-F240-9CCF-188A3E82F360}"/>
                  </a:ext>
                </a:extLst>
              </p14:cNvPr>
              <p14:cNvContentPartPr/>
              <p14:nvPr/>
            </p14:nvContentPartPr>
            <p14:xfrm>
              <a:off x="428690" y="81094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18F0AC-5CAC-F240-9CCF-188A3E82F3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050" y="667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037F238-7834-3942-8E75-CC8BB6FB395A}"/>
                  </a:ext>
                </a:extLst>
              </p14:cNvPr>
              <p14:cNvContentPartPr/>
              <p14:nvPr/>
            </p14:nvContentPartPr>
            <p14:xfrm>
              <a:off x="428690" y="91642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037F238-7834-3942-8E75-CC8BB6FB39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050" y="77242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184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1637</Words>
  <Application>Microsoft Office PowerPoint</Application>
  <PresentationFormat>On-screen Show (4:3)</PresentationFormat>
  <Paragraphs>314</Paragraphs>
  <Slides>25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Identifying Fraudulent Credit Card Transaction       Marjan Rezvani Ayub ali Sarker  Maryam Akrami </vt:lpstr>
      <vt:lpstr>Outline:</vt:lpstr>
      <vt:lpstr>Problem statement:</vt:lpstr>
      <vt:lpstr>Data</vt:lpstr>
      <vt:lpstr>Handling missing values: </vt:lpstr>
      <vt:lpstr>Data exploration</vt:lpstr>
      <vt:lpstr>PowerPoint Presentation</vt:lpstr>
      <vt:lpstr>PowerPoint Presentation</vt:lpstr>
      <vt:lpstr>Data Wrangling</vt:lpstr>
      <vt:lpstr>PowerPoint Presentation</vt:lpstr>
      <vt:lpstr>PowerPoint Presentation</vt:lpstr>
      <vt:lpstr>Model</vt:lpstr>
      <vt:lpstr>Data Preparation for Model Development</vt:lpstr>
      <vt:lpstr>PowerPoint Presentation</vt:lpstr>
      <vt:lpstr>Feature Selection</vt:lpstr>
      <vt:lpstr>PowerPoint Presentation</vt:lpstr>
      <vt:lpstr>Model Logistic Regression</vt:lpstr>
      <vt:lpstr>Model KNN</vt:lpstr>
      <vt:lpstr>Model DecissionTreeClassifier</vt:lpstr>
      <vt:lpstr>Model AdaBoost Classifier</vt:lpstr>
      <vt:lpstr>Model VotingClassifier</vt:lpstr>
      <vt:lpstr>Summary </vt:lpstr>
      <vt:lpstr>Result Discussion</vt:lpstr>
      <vt:lpstr>Github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Fraudulent Credit Card Transaction       Marjan Rezvani Ayub ali Sarker  Maryam Akrami </dc:title>
  <dc:creator>mrezvan000@citymail.cuny.edu</dc:creator>
  <cp:lastModifiedBy>mrezvan000@citymail.cuny.edu</cp:lastModifiedBy>
  <cp:revision>113</cp:revision>
  <dcterms:created xsi:type="dcterms:W3CDTF">2020-05-12T07:03:36Z</dcterms:created>
  <dcterms:modified xsi:type="dcterms:W3CDTF">2020-05-12T13:32:18Z</dcterms:modified>
</cp:coreProperties>
</file>