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543675" y="365125"/>
            <a:ext cx="1971676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8651" y="365125"/>
            <a:ext cx="5800726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56726" y="6404295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1616075" y="406400"/>
            <a:ext cx="5911850" cy="387350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DSE I2100 Applied Machine Learning and Data Mining Final Project</a:t>
            </a:r>
            <a:br/>
            <a:br/>
            <a:br/>
            <a:r>
              <a:rPr sz="2400"/>
              <a:t>Team Members:</a:t>
            </a:r>
            <a:br>
              <a:rPr sz="2400"/>
            </a:br>
            <a:br>
              <a:rPr sz="2400"/>
            </a:br>
            <a:r>
              <a:rPr sz="2400"/>
              <a:t>Marjan Rezvani</a:t>
            </a:r>
            <a:br>
              <a:rPr sz="2400"/>
            </a:br>
            <a:r>
              <a:rPr sz="2400"/>
              <a:t>Ayub ali Sarker</a:t>
            </a:r>
            <a:br>
              <a:rPr sz="2400"/>
            </a:br>
            <a:r>
              <a:rPr sz="2400"/>
              <a:t> Maryam Akrami</a:t>
            </a:r>
            <a:br>
              <a:rPr sz="2400"/>
            </a:b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2000250" y="4833137"/>
            <a:ext cx="5143500" cy="931368"/>
          </a:xfrm>
          <a:prstGeom prst="rect">
            <a:avLst/>
          </a:prstGeom>
        </p:spPr>
        <p:txBody>
          <a:bodyPr/>
          <a:lstStyle>
            <a:lvl1pPr>
              <a:defRPr b="1" i="1" sz="2000"/>
            </a:lvl1pPr>
          </a:lstStyle>
          <a:p>
            <a:pPr/>
            <a:r>
              <a:t>Spring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61" name="Content Placeholder 2"/>
          <p:cNvSpPr txBox="1"/>
          <p:nvPr>
            <p:ph type="body" sz="quarter" idx="1"/>
          </p:nvPr>
        </p:nvSpPr>
        <p:spPr>
          <a:xfrm>
            <a:off x="514350" y="1495425"/>
            <a:ext cx="7886700" cy="1057275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Duplicate transactions:</a:t>
            </a:r>
          </a:p>
          <a:p>
            <a:pPr marL="514350" indent="-514350">
              <a:buFontTx/>
              <a:buAutoNum type="arabicPeriod" startAt="2"/>
              <a:defRPr sz="2000"/>
            </a:pPr>
            <a:r>
              <a:t>Multi-swipe</a:t>
            </a:r>
          </a:p>
        </p:txBody>
      </p:sp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2511424"/>
            <a:ext cx="8175002" cy="1057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5"/>
          <p:cNvSpPr txBox="1"/>
          <p:nvPr/>
        </p:nvSpPr>
        <p:spPr>
          <a:xfrm>
            <a:off x="628650" y="3743100"/>
            <a:ext cx="8175002" cy="662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Table above is an example of multi-swipe transaction. You can see that time between two transactions is about 16 seconds.</a:t>
            </a:r>
          </a:p>
        </p:txBody>
      </p:sp>
      <p:sp>
        <p:nvSpPr>
          <p:cNvPr id="164" name="TextBox 6"/>
          <p:cNvSpPr txBox="1"/>
          <p:nvPr/>
        </p:nvSpPr>
        <p:spPr>
          <a:xfrm>
            <a:off x="628650" y="4965700"/>
            <a:ext cx="8060702" cy="142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/>
            </a:pPr>
            <a:r>
              <a:t>Some statistics:</a:t>
            </a:r>
          </a:p>
          <a:p>
            <a:pPr>
              <a:defRPr i="1" sz="1400"/>
            </a:pPr>
            <a:r>
              <a:t>total number of multi_swipe transaction is 6178 and total dollar amount is $886,953.58 (~ 900k) </a:t>
            </a:r>
          </a:p>
          <a:p>
            <a:pP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167" name="Content Placeholder 2"/>
          <p:cNvSpPr txBox="1"/>
          <p:nvPr>
            <p:ph type="body" sz="quarter" idx="1"/>
          </p:nvPr>
        </p:nvSpPr>
        <p:spPr>
          <a:xfrm>
            <a:off x="514350" y="1470025"/>
            <a:ext cx="7886700" cy="981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800"/>
            </a:pPr>
            <a:r>
              <a:t>In this problem (</a:t>
            </a:r>
            <a:r>
              <a:rPr b="1" i="1"/>
              <a:t>Fraud Detection</a:t>
            </a:r>
            <a:r>
              <a:t>), we are dealing with a </a:t>
            </a:r>
            <a:r>
              <a:rPr b="1" i="1"/>
              <a:t>classification</a:t>
            </a:r>
            <a:r>
              <a:t> problem. We can look into some </a:t>
            </a:r>
            <a:r>
              <a:rPr b="1" i="1"/>
              <a:t>supervised classification algorithms </a:t>
            </a:r>
            <a:r>
              <a:t>such as </a:t>
            </a:r>
            <a:r>
              <a:rPr b="1" i="1"/>
              <a:t>Logistic Regression</a:t>
            </a:r>
            <a:r>
              <a:t>, </a:t>
            </a:r>
            <a:r>
              <a:rPr b="1" i="1"/>
              <a:t>KNN</a:t>
            </a:r>
            <a:r>
              <a:t>, </a:t>
            </a:r>
            <a:r>
              <a:rPr b="1" i="1"/>
              <a:t>Random Forest ,AdaBoost and VotingClassifier </a:t>
            </a:r>
            <a:r>
              <a:t>to solve this problem.</a:t>
            </a:r>
          </a:p>
        </p:txBody>
      </p:sp>
      <p:sp>
        <p:nvSpPr>
          <p:cNvPr id="168" name="Magnetic Disk 3"/>
          <p:cNvSpPr/>
          <p:nvPr/>
        </p:nvSpPr>
        <p:spPr>
          <a:xfrm>
            <a:off x="937934" y="3627551"/>
            <a:ext cx="1284791" cy="1006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69" name="Magnetic Disk 4"/>
          <p:cNvSpPr/>
          <p:nvPr/>
        </p:nvSpPr>
        <p:spPr>
          <a:xfrm>
            <a:off x="2929059" y="2676032"/>
            <a:ext cx="1284790" cy="1006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70" name="Magnetic Disk 5"/>
          <p:cNvSpPr/>
          <p:nvPr/>
        </p:nvSpPr>
        <p:spPr>
          <a:xfrm>
            <a:off x="2929058" y="4530119"/>
            <a:ext cx="1284791" cy="1006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71" name="Rectangle 6"/>
          <p:cNvSpPr/>
          <p:nvPr/>
        </p:nvSpPr>
        <p:spPr>
          <a:xfrm>
            <a:off x="5634256" y="2797655"/>
            <a:ext cx="2005315" cy="7812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72" name="Rectangle 7"/>
          <p:cNvSpPr/>
          <p:nvPr/>
        </p:nvSpPr>
        <p:spPr>
          <a:xfrm>
            <a:off x="5634256" y="4658891"/>
            <a:ext cx="2005315" cy="7812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73" name="TextBox 8"/>
          <p:cNvSpPr txBox="1"/>
          <p:nvPr/>
        </p:nvSpPr>
        <p:spPr>
          <a:xfrm>
            <a:off x="1240688" y="4059421"/>
            <a:ext cx="6503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Data </a:t>
            </a:r>
          </a:p>
          <a:p>
            <a:pPr>
              <a:defRPr b="1" sz="900"/>
            </a:pPr>
            <a:r>
              <a:t>Full Sample</a:t>
            </a:r>
          </a:p>
        </p:txBody>
      </p:sp>
      <p:sp>
        <p:nvSpPr>
          <p:cNvPr id="174" name="TextBox 9"/>
          <p:cNvSpPr txBox="1"/>
          <p:nvPr/>
        </p:nvSpPr>
        <p:spPr>
          <a:xfrm>
            <a:off x="3224816" y="3104089"/>
            <a:ext cx="7564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Training Data</a:t>
            </a:r>
          </a:p>
          <a:p>
            <a:pPr algn="ctr">
              <a:defRPr b="1" sz="900"/>
            </a:pPr>
            <a:r>
              <a:t>70%</a:t>
            </a:r>
          </a:p>
        </p:txBody>
      </p:sp>
      <p:sp>
        <p:nvSpPr>
          <p:cNvPr id="175" name="TextBox 10"/>
          <p:cNvSpPr txBox="1"/>
          <p:nvPr/>
        </p:nvSpPr>
        <p:spPr>
          <a:xfrm>
            <a:off x="3319862" y="4955432"/>
            <a:ext cx="5663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Test Data</a:t>
            </a:r>
          </a:p>
          <a:p>
            <a:pPr algn="ctr">
              <a:defRPr b="1" sz="900"/>
            </a:pPr>
            <a:r>
              <a:t>30%</a:t>
            </a:r>
          </a:p>
        </p:txBody>
      </p:sp>
      <p:sp>
        <p:nvSpPr>
          <p:cNvPr id="176" name="TextBox 11"/>
          <p:cNvSpPr txBox="1"/>
          <p:nvPr/>
        </p:nvSpPr>
        <p:spPr>
          <a:xfrm>
            <a:off x="6135932" y="2937153"/>
            <a:ext cx="10019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Machine Learning </a:t>
            </a:r>
          </a:p>
          <a:p>
            <a:pPr algn="ctr">
              <a:defRPr b="1" sz="900"/>
            </a:pPr>
            <a:r>
              <a:t>Algorithm</a:t>
            </a:r>
          </a:p>
        </p:txBody>
      </p:sp>
      <p:sp>
        <p:nvSpPr>
          <p:cNvPr id="177" name="TextBox 12"/>
          <p:cNvSpPr txBox="1"/>
          <p:nvPr/>
        </p:nvSpPr>
        <p:spPr>
          <a:xfrm>
            <a:off x="6135932" y="4747685"/>
            <a:ext cx="100196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Finalized </a:t>
            </a:r>
          </a:p>
          <a:p>
            <a:pPr algn="ctr">
              <a:defRPr b="1" sz="900"/>
            </a:pPr>
            <a:r>
              <a:t>Machine Learning </a:t>
            </a:r>
          </a:p>
          <a:p>
            <a:pPr algn="ctr">
              <a:defRPr b="1" sz="900"/>
            </a:pPr>
            <a:r>
              <a:t>Algorithm</a:t>
            </a:r>
          </a:p>
        </p:txBody>
      </p:sp>
      <p:sp>
        <p:nvSpPr>
          <p:cNvPr id="178" name="Straight Arrow Connector 13"/>
          <p:cNvSpPr/>
          <p:nvPr/>
        </p:nvSpPr>
        <p:spPr>
          <a:xfrm flipV="1">
            <a:off x="2222728" y="3179530"/>
            <a:ext cx="706334" cy="86301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traight Arrow Connector 14"/>
          <p:cNvSpPr/>
          <p:nvPr/>
        </p:nvSpPr>
        <p:spPr>
          <a:xfrm>
            <a:off x="2222724" y="4042540"/>
            <a:ext cx="706333" cy="99108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80" name="Straight Arrow Connector 15"/>
          <p:cNvCxnSpPr>
            <a:stCxn id="169" idx="0"/>
            <a:endCxn id="171" idx="0"/>
          </p:cNvCxnSpPr>
          <p:nvPr/>
        </p:nvCxnSpPr>
        <p:spPr>
          <a:xfrm>
            <a:off x="3571453" y="3179530"/>
            <a:ext cx="3065461" cy="8772"/>
          </a:xfrm>
          <a:prstGeom prst="straightConnector1">
            <a:avLst/>
          </a:prstGeom>
          <a:ln w="6350">
            <a:solidFill>
              <a:schemeClr val="accent1"/>
            </a:solidFill>
            <a:miter/>
            <a:tailEnd type="triangle"/>
          </a:ln>
        </p:spPr>
      </p:cxnSp>
      <p:cxnSp>
        <p:nvCxnSpPr>
          <p:cNvPr id="181" name="Straight Arrow Connector 16"/>
          <p:cNvCxnSpPr>
            <a:stCxn id="172" idx="0"/>
            <a:endCxn id="170" idx="0"/>
          </p:cNvCxnSpPr>
          <p:nvPr/>
        </p:nvCxnSpPr>
        <p:spPr>
          <a:xfrm flipH="1" flipV="1">
            <a:off x="3571453" y="5033617"/>
            <a:ext cx="3065461" cy="15921"/>
          </a:xfrm>
          <a:prstGeom prst="straightConnector1">
            <a:avLst/>
          </a:prstGeom>
          <a:ln w="6350">
            <a:solidFill>
              <a:schemeClr val="accent1"/>
            </a:solidFill>
            <a:miter/>
            <a:tailEnd type="triangle"/>
          </a:ln>
        </p:spPr>
      </p:cxnSp>
      <p:sp>
        <p:nvSpPr>
          <p:cNvPr id="182" name="TextBox 17"/>
          <p:cNvSpPr txBox="1"/>
          <p:nvPr/>
        </p:nvSpPr>
        <p:spPr>
          <a:xfrm>
            <a:off x="4249916" y="2833278"/>
            <a:ext cx="11111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Used for training model</a:t>
            </a:r>
          </a:p>
        </p:txBody>
      </p:sp>
      <p:sp>
        <p:nvSpPr>
          <p:cNvPr id="183" name="TextBox 18"/>
          <p:cNvSpPr txBox="1"/>
          <p:nvPr/>
        </p:nvSpPr>
        <p:spPr>
          <a:xfrm>
            <a:off x="4189150" y="4626038"/>
            <a:ext cx="1445108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Using for testing model performance</a:t>
            </a:r>
          </a:p>
        </p:txBody>
      </p:sp>
      <p:cxnSp>
        <p:nvCxnSpPr>
          <p:cNvPr id="184" name="Straight Arrow Connector 19"/>
          <p:cNvCxnSpPr>
            <a:stCxn id="171" idx="0"/>
            <a:endCxn id="172" idx="0"/>
          </p:cNvCxnSpPr>
          <p:nvPr/>
        </p:nvCxnSpPr>
        <p:spPr>
          <a:xfrm>
            <a:off x="6636913" y="3188301"/>
            <a:ext cx="1" cy="1861237"/>
          </a:xfrm>
          <a:prstGeom prst="straightConnector1">
            <a:avLst/>
          </a:prstGeom>
          <a:ln w="6350">
            <a:solidFill>
              <a:schemeClr val="accent1"/>
            </a:solidFill>
            <a:miter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187" name="Content Placeholder 2"/>
          <p:cNvSpPr txBox="1"/>
          <p:nvPr>
            <p:ph type="body" sz="quarter" idx="1"/>
          </p:nvPr>
        </p:nvSpPr>
        <p:spPr>
          <a:xfrm>
            <a:off x="628650" y="1431925"/>
            <a:ext cx="7886700" cy="7143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/>
            <a:r>
              <a:t>Logistic Regression</a:t>
            </a:r>
          </a:p>
        </p:txBody>
      </p:sp>
      <p:grpSp>
        <p:nvGrpSpPr>
          <p:cNvPr id="190" name="TextBox 3"/>
          <p:cNvGrpSpPr/>
          <p:nvPr/>
        </p:nvGrpSpPr>
        <p:grpSpPr>
          <a:xfrm>
            <a:off x="553335" y="2146299"/>
            <a:ext cx="8037329" cy="2425987"/>
            <a:chOff x="0" y="0"/>
            <a:chExt cx="8037328" cy="2425985"/>
          </a:xfrm>
        </p:grpSpPr>
        <p:sp>
          <p:nvSpPr>
            <p:cNvPr id="188" name="Rectangle"/>
            <p:cNvSpPr/>
            <p:nvPr/>
          </p:nvSpPr>
          <p:spPr>
            <a:xfrm>
              <a:off x="0" y="-1"/>
              <a:ext cx="8037329" cy="242598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Text"/>
            <p:cNvSpPr txBox="1"/>
            <p:nvPr/>
          </p:nvSpPr>
          <p:spPr>
            <a:xfrm>
              <a:off x="0" y="-1"/>
              <a:ext cx="803732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628650" y="212147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193" name="Content Placeholder 2"/>
          <p:cNvSpPr txBox="1"/>
          <p:nvPr>
            <p:ph type="body" sz="quarter" idx="1"/>
          </p:nvPr>
        </p:nvSpPr>
        <p:spPr>
          <a:xfrm>
            <a:off x="628650" y="1147553"/>
            <a:ext cx="7886700" cy="587376"/>
          </a:xfrm>
          <a:prstGeom prst="rect">
            <a:avLst/>
          </a:prstGeom>
        </p:spPr>
        <p:txBody>
          <a:bodyPr/>
          <a:lstStyle/>
          <a:p>
            <a:pPr/>
            <a:r>
              <a:t>Performance criteria:</a:t>
            </a:r>
          </a:p>
        </p:txBody>
      </p:sp>
      <p:sp>
        <p:nvSpPr>
          <p:cNvPr id="194" name="TextBox 3"/>
          <p:cNvSpPr txBox="1"/>
          <p:nvPr/>
        </p:nvSpPr>
        <p:spPr>
          <a:xfrm>
            <a:off x="757599" y="1670443"/>
            <a:ext cx="7886701" cy="11836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There are multiple performance measures available to evaluate a classifier.</a:t>
            </a:r>
          </a:p>
          <a:p>
            <a:pPr marL="214313" indent="-214313">
              <a:buSzPct val="100000"/>
              <a:buFont typeface="Arial"/>
              <a:buChar char="•"/>
              <a:defRPr sz="1400"/>
            </a:pPr>
            <a:r>
              <a:t>Precision</a:t>
            </a:r>
          </a:p>
          <a:p>
            <a:pPr marL="214313" indent="-214313">
              <a:buSzPct val="100000"/>
              <a:buFont typeface="Arial"/>
              <a:buChar char="•"/>
              <a:defRPr sz="1400"/>
            </a:pPr>
            <a:r>
              <a:t>Recall</a:t>
            </a:r>
          </a:p>
          <a:p>
            <a:pPr marL="214313" indent="-214313">
              <a:buSzPct val="100000"/>
              <a:buFont typeface="Arial"/>
              <a:buChar char="•"/>
              <a:defRPr sz="1400"/>
            </a:pPr>
            <a:r>
              <a:t>F1- Score</a:t>
            </a:r>
          </a:p>
          <a:p>
            <a:pPr marL="214313" indent="-214313">
              <a:buSzPct val="100000"/>
              <a:buFont typeface="Arial"/>
              <a:buChar char="•"/>
              <a:defRPr sz="1400"/>
            </a:pPr>
            <a:r>
              <a:t>ROC curve (AUC)</a:t>
            </a:r>
          </a:p>
        </p:txBody>
      </p:sp>
      <p:pic>
        <p:nvPicPr>
          <p:cNvPr id="1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242" y="3429000"/>
            <a:ext cx="2183276" cy="16313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TextBox 5"/>
          <p:cNvGrpSpPr/>
          <p:nvPr/>
        </p:nvGrpSpPr>
        <p:grpSpPr>
          <a:xfrm>
            <a:off x="1527125" y="5060322"/>
            <a:ext cx="2354065" cy="1157818"/>
            <a:chOff x="0" y="0"/>
            <a:chExt cx="2354063" cy="1157817"/>
          </a:xfrm>
        </p:grpSpPr>
        <p:sp>
          <p:nvSpPr>
            <p:cNvPr id="196" name="Rectangle"/>
            <p:cNvSpPr/>
            <p:nvPr/>
          </p:nvSpPr>
          <p:spPr>
            <a:xfrm>
              <a:off x="-1" y="-1"/>
              <a:ext cx="2354065" cy="115781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Text"/>
            <p:cNvSpPr txBox="1"/>
            <p:nvPr/>
          </p:nvSpPr>
          <p:spPr>
            <a:xfrm>
              <a:off x="-1" y="-1"/>
              <a:ext cx="235406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pic>
        <p:nvPicPr>
          <p:cNvPr id="19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7863" y="3508288"/>
            <a:ext cx="2701092" cy="19137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TextBox 7"/>
          <p:cNvGrpSpPr/>
          <p:nvPr/>
        </p:nvGrpSpPr>
        <p:grpSpPr>
          <a:xfrm>
            <a:off x="4317860" y="5425452"/>
            <a:ext cx="2974756" cy="1154163"/>
            <a:chOff x="0" y="0"/>
            <a:chExt cx="2974755" cy="1154162"/>
          </a:xfrm>
        </p:grpSpPr>
        <p:sp>
          <p:nvSpPr>
            <p:cNvPr id="200" name="Rectangle"/>
            <p:cNvSpPr/>
            <p:nvPr/>
          </p:nvSpPr>
          <p:spPr>
            <a:xfrm>
              <a:off x="-1" y="-1"/>
              <a:ext cx="2974757" cy="1154164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Text"/>
            <p:cNvSpPr txBox="1"/>
            <p:nvPr/>
          </p:nvSpPr>
          <p:spPr>
            <a:xfrm>
              <a:off x="-1" y="-1"/>
              <a:ext cx="297475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sp>
        <p:nvSpPr>
          <p:cNvPr id="203" name="TextBox 8"/>
          <p:cNvSpPr txBox="1"/>
          <p:nvPr/>
        </p:nvSpPr>
        <p:spPr>
          <a:xfrm>
            <a:off x="757600" y="3035300"/>
            <a:ext cx="653501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Some reviews: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4224"/>
            </a:lvl1pPr>
          </a:lstStyle>
          <a:p>
            <a:pPr/>
            <a:r>
              <a:t>Data Preparation for Model Development</a:t>
            </a:r>
          </a:p>
        </p:txBody>
      </p:sp>
      <p:sp>
        <p:nvSpPr>
          <p:cNvPr id="206" name="Content Placeholder 4"/>
          <p:cNvSpPr txBox="1"/>
          <p:nvPr>
            <p:ph type="body" sz="half" idx="1"/>
          </p:nvPr>
        </p:nvSpPr>
        <p:spPr>
          <a:xfrm>
            <a:off x="628649" y="1825625"/>
            <a:ext cx="8231517" cy="21930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TextBox 5"/>
          <p:cNvSpPr txBox="1"/>
          <p:nvPr/>
        </p:nvSpPr>
        <p:spPr>
          <a:xfrm>
            <a:off x="633439" y="1718970"/>
            <a:ext cx="8004831" cy="23368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Categorial features(10)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Datetime features(4)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Divide into several features(year, month, day, hours, min, sec)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After converting all features to numeric we have target values are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Not Fraud: 622954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Fraud: 10892</a:t>
            </a:r>
          </a:p>
        </p:txBody>
      </p:sp>
      <p:pic>
        <p:nvPicPr>
          <p:cNvPr id="20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9808" y="4123637"/>
            <a:ext cx="3254038" cy="212273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8"/>
          <p:cNvSpPr txBox="1"/>
          <p:nvPr/>
        </p:nvSpPr>
        <p:spPr>
          <a:xfrm>
            <a:off x="865710" y="6242280"/>
            <a:ext cx="7047012" cy="662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So, our data is imbalance. If we feed this data in our model we will get incorrect result.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4224"/>
            </a:lvl1pPr>
          </a:lstStyle>
          <a:p>
            <a:pPr/>
            <a:r>
              <a:t>Data Preparation for Model Development</a:t>
            </a:r>
          </a:p>
        </p:txBody>
      </p:sp>
      <p:sp>
        <p:nvSpPr>
          <p:cNvPr id="212" name="Content Placeholder 4"/>
          <p:cNvSpPr txBox="1"/>
          <p:nvPr>
            <p:ph type="body" sz="half" idx="1"/>
          </p:nvPr>
        </p:nvSpPr>
        <p:spPr>
          <a:xfrm>
            <a:off x="628649" y="1825625"/>
            <a:ext cx="8231517" cy="21930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TextBox 5"/>
          <p:cNvSpPr txBox="1"/>
          <p:nvPr/>
        </p:nvSpPr>
        <p:spPr>
          <a:xfrm>
            <a:off x="633439" y="1718970"/>
            <a:ext cx="8004831" cy="29718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We did an experiment with our imbalanced data.</a:t>
            </a:r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We feed imbalanced data with all features to  XGBClassifier and we got accuracy score </a:t>
            </a:r>
            <a:r>
              <a:rPr b="1"/>
              <a:t>98.25%</a:t>
            </a:r>
            <a:endParaRPr b="1"/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We feed same classifier with just only one features and we got accuracy score </a:t>
            </a:r>
            <a:r>
              <a:rPr b="1"/>
              <a:t>98.25%</a:t>
            </a:r>
            <a:endParaRPr b="1"/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So we resampled our data to make it balanced by</a:t>
            </a:r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Undersample 'Not Fraud' class  by 70%</a:t>
            </a:r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Now our balance dataset contains same number of target class and our data is balanced</a:t>
            </a:r>
          </a:p>
        </p:txBody>
      </p:sp>
      <p:pic>
        <p:nvPicPr>
          <p:cNvPr id="2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5831" y="4838810"/>
            <a:ext cx="2743201" cy="1803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Selection</a:t>
            </a:r>
          </a:p>
        </p:txBody>
      </p:sp>
      <p:sp>
        <p:nvSpPr>
          <p:cNvPr id="217" name="Content Placeholder 4"/>
          <p:cNvSpPr txBox="1"/>
          <p:nvPr>
            <p:ph type="body" sz="half" idx="1"/>
          </p:nvPr>
        </p:nvSpPr>
        <p:spPr>
          <a:xfrm>
            <a:off x="628649" y="1825625"/>
            <a:ext cx="8231517" cy="21930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TextBox 5"/>
          <p:cNvSpPr txBox="1"/>
          <p:nvPr/>
        </p:nvSpPr>
        <p:spPr>
          <a:xfrm>
            <a:off x="633439" y="1718970"/>
            <a:ext cx="8004831" cy="16433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We used RandomForestClassifier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Feed the model with 6 different sets of important features [5, 10, 15,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We see that accuracy, precision and recall for each 6 sets are almost same. but the set with 20 most important features has highest accuracy</a:t>
            </a:r>
          </a:p>
        </p:txBody>
      </p:sp>
      <p:pic>
        <p:nvPicPr>
          <p:cNvPr id="2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332" y="3433976"/>
            <a:ext cx="4569446" cy="296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0858" y="3579078"/>
            <a:ext cx="3113558" cy="2471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514350" y="250828"/>
            <a:ext cx="7886700" cy="1325563"/>
          </a:xfrm>
          <a:prstGeom prst="rect">
            <a:avLst/>
          </a:prstGeom>
        </p:spPr>
        <p:txBody>
          <a:bodyPr/>
          <a:lstStyle/>
          <a:p>
            <a:pPr defTabSz="877823">
              <a:defRPr sz="4224"/>
            </a:pPr>
            <a:r>
              <a:t>Model</a:t>
            </a:r>
            <a:br/>
            <a:r>
              <a:t>Logistic Regression</a:t>
            </a:r>
          </a:p>
        </p:txBody>
      </p:sp>
      <p:sp>
        <p:nvSpPr>
          <p:cNvPr id="223" name="Content Placeholder 2"/>
          <p:cNvSpPr txBox="1"/>
          <p:nvPr>
            <p:ph type="body" sz="half" idx="1"/>
          </p:nvPr>
        </p:nvSpPr>
        <p:spPr>
          <a:xfrm>
            <a:off x="514350" y="1690690"/>
            <a:ext cx="7886700" cy="201771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sz="1200"/>
            </a:pPr>
            <a:r>
              <a:t>After tuning hyperparameter for logistic regression using gridsearchcv in Python</a:t>
            </a:r>
          </a:p>
          <a:p>
            <a:pPr marL="0" indent="0">
              <a:buSzTx/>
              <a:buNone/>
              <a:defRPr sz="1200"/>
            </a:pPr>
            <a:r>
              <a:t>param_grids = {'penalty' : ['l1', 'l2'],</a:t>
            </a:r>
          </a:p>
          <a:p>
            <a:pPr marL="0" indent="0">
              <a:buSzTx/>
              <a:buNone/>
              <a:defRPr sz="1200"/>
            </a:pPr>
            <a:r>
              <a:t>                            'C' : [0.01,0.1,1,10],</a:t>
            </a:r>
          </a:p>
          <a:p>
            <a:pPr marL="0" indent="0">
              <a:buSzTx/>
              <a:buNone/>
              <a:defRPr sz="1200"/>
            </a:pPr>
            <a:r>
              <a:t>                             'solver' : ['liblinear'],</a:t>
            </a:r>
          </a:p>
          <a:p>
            <a:pPr marL="0" indent="0">
              <a:buSzTx/>
              <a:buNone/>
              <a:defRPr sz="1200"/>
            </a:pPr>
            <a:r>
              <a:t>                             'fit_intercept':[True,False]}</a:t>
            </a:r>
          </a:p>
          <a:p>
            <a:pPr marL="0" indent="0">
              <a:buSzTx/>
              <a:buNone/>
              <a:defRPr sz="1200"/>
            </a:pPr>
            <a:r>
              <a:t>Best Model parameters are as below:</a:t>
            </a:r>
          </a:p>
          <a:p>
            <a:pPr marL="0" indent="0">
              <a:buSzTx/>
              <a:buNone/>
              <a:defRPr sz="1200"/>
            </a:pPr>
            <a:r>
              <a:t>{'C': 1, 'fit_intercept': True, 'penalty': 'l1', 'solver': 'liblinear’}</a:t>
            </a:r>
          </a:p>
        </p:txBody>
      </p:sp>
      <p:pic>
        <p:nvPicPr>
          <p:cNvPr id="2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4013200"/>
            <a:ext cx="3028950" cy="2570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2" b="0"/>
          <a:stretch>
            <a:fillRect/>
          </a:stretch>
        </p:blipFill>
        <p:spPr>
          <a:xfrm>
            <a:off x="4064837" y="4240207"/>
            <a:ext cx="4699794" cy="1778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63" y="0"/>
                </a:moveTo>
                <a:cubicBezTo>
                  <a:pt x="610" y="0"/>
                  <a:pt x="0" y="1613"/>
                  <a:pt x="0" y="3601"/>
                </a:cubicBezTo>
                <a:lnTo>
                  <a:pt x="0" y="21600"/>
                </a:lnTo>
                <a:lnTo>
                  <a:pt x="20237" y="21600"/>
                </a:lnTo>
                <a:cubicBezTo>
                  <a:pt x="20990" y="21600"/>
                  <a:pt x="21600" y="19987"/>
                  <a:pt x="21600" y="17999"/>
                </a:cubicBezTo>
                <a:lnTo>
                  <a:pt x="21600" y="0"/>
                </a:lnTo>
                <a:lnTo>
                  <a:pt x="1363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odel 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77823">
              <a:defRPr sz="4224"/>
            </a:pPr>
            <a:r>
              <a:t>Model</a:t>
            </a:r>
            <a:br/>
            <a:r>
              <a:t>Logistic Regression</a:t>
            </a:r>
          </a:p>
        </p:txBody>
      </p:sp>
      <p:pic>
        <p:nvPicPr>
          <p:cNvPr id="228" name="Screen Shot 2020-05-11 at 17.27.07.png" descr="Screen Shot 2020-05-11 at 17.27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03" y="2260742"/>
            <a:ext cx="6413501" cy="393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514350" y="250828"/>
            <a:ext cx="7886700" cy="1325563"/>
          </a:xfrm>
          <a:prstGeom prst="rect">
            <a:avLst/>
          </a:prstGeom>
        </p:spPr>
        <p:txBody>
          <a:bodyPr/>
          <a:lstStyle/>
          <a:p>
            <a:pPr defTabSz="877823">
              <a:defRPr sz="4224"/>
            </a:pPr>
            <a:r>
              <a:t>Model</a:t>
            </a:r>
            <a:br/>
            <a:r>
              <a:t>DecissionTreeClassifier</a:t>
            </a:r>
          </a:p>
        </p:txBody>
      </p:sp>
      <p:pic>
        <p:nvPicPr>
          <p:cNvPr id="2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1" b="4"/>
          <a:stretch>
            <a:fillRect/>
          </a:stretch>
        </p:blipFill>
        <p:spPr>
          <a:xfrm>
            <a:off x="401075" y="1920727"/>
            <a:ext cx="3814366" cy="145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5" y="0"/>
                </a:moveTo>
                <a:cubicBezTo>
                  <a:pt x="616" y="0"/>
                  <a:pt x="0" y="1613"/>
                  <a:pt x="0" y="3601"/>
                </a:cubicBezTo>
                <a:lnTo>
                  <a:pt x="0" y="21600"/>
                </a:lnTo>
                <a:lnTo>
                  <a:pt x="20225" y="21600"/>
                </a:lnTo>
                <a:cubicBezTo>
                  <a:pt x="20984" y="21600"/>
                  <a:pt x="21600" y="19987"/>
                  <a:pt x="21600" y="17999"/>
                </a:cubicBezTo>
                <a:lnTo>
                  <a:pt x="21600" y="0"/>
                </a:lnTo>
                <a:lnTo>
                  <a:pt x="1375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sp>
        <p:nvSpPr>
          <p:cNvPr id="232" name="TextBox 7"/>
          <p:cNvSpPr txBox="1"/>
          <p:nvPr/>
        </p:nvSpPr>
        <p:spPr>
          <a:xfrm>
            <a:off x="368060" y="3545456"/>
            <a:ext cx="347644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Classification report with scaled features</a:t>
            </a:r>
          </a:p>
        </p:txBody>
      </p:sp>
      <p:sp>
        <p:nvSpPr>
          <p:cNvPr id="233" name="TextBox 9"/>
          <p:cNvSpPr txBox="1"/>
          <p:nvPr/>
        </p:nvSpPr>
        <p:spPr>
          <a:xfrm>
            <a:off x="4781908" y="5055079"/>
            <a:ext cx="4626634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10-fold Cross validation score </a:t>
            </a:r>
            <a:r>
              <a:rPr b="1"/>
              <a:t>67.70%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score: </a:t>
            </a:r>
            <a:r>
              <a:rPr b="1"/>
              <a:t>68.72%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parameters: </a:t>
            </a:r>
            <a:r>
              <a:rPr b="1"/>
              <a:t>{'criterion': 'gini', 'max_depth': 6, 'max_features': 25, 'splitter': 'best'}</a:t>
            </a:r>
            <a:endParaRPr b="1"/>
          </a:p>
        </p:txBody>
      </p:sp>
      <p:sp>
        <p:nvSpPr>
          <p:cNvPr id="234" name="TextBox 17"/>
          <p:cNvSpPr txBox="1"/>
          <p:nvPr/>
        </p:nvSpPr>
        <p:spPr>
          <a:xfrm>
            <a:off x="4825043" y="3574210"/>
            <a:ext cx="397965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Classification report with best model by GridSearch</a:t>
            </a:r>
          </a:p>
        </p:txBody>
      </p:sp>
      <p:pic>
        <p:nvPicPr>
          <p:cNvPr id="235" name="Picture 21" descr="Picture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2015" y="4122889"/>
            <a:ext cx="4238445" cy="269539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extBox 22"/>
          <p:cNvSpPr txBox="1"/>
          <p:nvPr/>
        </p:nvSpPr>
        <p:spPr>
          <a:xfrm>
            <a:off x="181155" y="6535946"/>
            <a:ext cx="347644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Confussion matrix with best model</a:t>
            </a:r>
          </a:p>
          <a:p>
            <a:pPr/>
            <a:r>
              <a:t>By GridSearch</a:t>
            </a:r>
          </a:p>
        </p:txBody>
      </p:sp>
      <p:pic>
        <p:nvPicPr>
          <p:cNvPr id="237" name="Picture 24" descr="Picture 2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1"/>
          <a:stretch>
            <a:fillRect/>
          </a:stretch>
        </p:blipFill>
        <p:spPr>
          <a:xfrm>
            <a:off x="4825041" y="1838472"/>
            <a:ext cx="3821501" cy="1541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54" y="0"/>
                </a:moveTo>
                <a:cubicBezTo>
                  <a:pt x="651" y="0"/>
                  <a:pt x="0" y="1614"/>
                  <a:pt x="0" y="3603"/>
                </a:cubicBezTo>
                <a:lnTo>
                  <a:pt x="0" y="21600"/>
                </a:lnTo>
                <a:lnTo>
                  <a:pt x="20146" y="21600"/>
                </a:lnTo>
                <a:cubicBezTo>
                  <a:pt x="20949" y="21600"/>
                  <a:pt x="21600" y="19991"/>
                  <a:pt x="21600" y="18003"/>
                </a:cubicBezTo>
                <a:lnTo>
                  <a:pt x="21600" y="0"/>
                </a:lnTo>
                <a:lnTo>
                  <a:pt x="1454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Outline: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Problem statement</a:t>
            </a:r>
          </a:p>
          <a:p>
            <a:pPr>
              <a:defRPr sz="2000"/>
            </a:pPr>
            <a:r>
              <a:t>Data (Exploratory data analysis – EDA)</a:t>
            </a:r>
          </a:p>
          <a:p>
            <a:pPr>
              <a:defRPr sz="2000"/>
            </a:pPr>
            <a:r>
              <a:t>Model development </a:t>
            </a:r>
          </a:p>
          <a:p>
            <a:pPr>
              <a:defRPr sz="2000"/>
            </a:pPr>
            <a:r>
              <a:t>Result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/>
          <p:nvPr>
            <p:ph type="title"/>
          </p:nvPr>
        </p:nvSpPr>
        <p:spPr>
          <a:xfrm>
            <a:off x="628650" y="365128"/>
            <a:ext cx="7886700" cy="1366888"/>
          </a:xfrm>
          <a:prstGeom prst="rect">
            <a:avLst/>
          </a:prstGeom>
        </p:spPr>
        <p:txBody>
          <a:bodyPr/>
          <a:lstStyle/>
          <a:p>
            <a:pPr/>
            <a:r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Classification report with scaled features</a:t>
            </a: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>
            <a:extLst/>
          </a:blip>
          <a:srcRect l="0" t="0" r="9241" b="0"/>
          <a:stretch>
            <a:fillRect/>
          </a:stretch>
        </p:blipFill>
        <p:spPr>
          <a:xfrm>
            <a:off x="4295461" y="4566965"/>
            <a:ext cx="4068979" cy="1460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>
            <a:extLst/>
          </a:blip>
          <a:srcRect l="3030" t="0" r="6778" b="0"/>
          <a:stretch>
            <a:fillRect/>
          </a:stretch>
        </p:blipFill>
        <p:spPr>
          <a:xfrm>
            <a:off x="247905" y="1672095"/>
            <a:ext cx="4203231" cy="1493573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>
            <a:extLst/>
          </a:blip>
          <a:srcRect l="3799" t="17448" r="3799" b="0"/>
          <a:stretch>
            <a:fillRect/>
          </a:stretch>
        </p:blipFill>
        <p:spPr>
          <a:xfrm>
            <a:off x="304313" y="4100240"/>
            <a:ext cx="3497782" cy="239386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569571" y="2233396"/>
            <a:ext cx="3997837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10-fold Cross validation score: </a:t>
            </a:r>
            <a:r>
              <a:rPr b="1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score: </a:t>
            </a:r>
            <a:r>
              <a:rPr b="1"/>
              <a:t>96.003%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parameters: </a:t>
            </a:r>
            <a:r>
              <a:rPr b="1"/>
              <a:t>{'leaf_size': 2, 'n_neighbors': 5}</a:t>
            </a:r>
            <a:endParaRPr b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odel K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KNN</a:t>
            </a:r>
          </a:p>
        </p:txBody>
      </p:sp>
      <p:pic>
        <p:nvPicPr>
          <p:cNvPr id="248" name="Screen Shot 2020-05-11 at 17.27.39.png" descr="Screen Shot 2020-05-11 at 17.27.39.png"/>
          <p:cNvPicPr>
            <a:picLocks noChangeAspect="1"/>
          </p:cNvPicPr>
          <p:nvPr/>
        </p:nvPicPr>
        <p:blipFill>
          <a:blip r:embed="rId2">
            <a:extLst/>
          </a:blip>
          <a:srcRect l="0" t="2752" r="0" b="0"/>
          <a:stretch>
            <a:fillRect/>
          </a:stretch>
        </p:blipFill>
        <p:spPr>
          <a:xfrm>
            <a:off x="818720" y="1839119"/>
            <a:ext cx="6238146" cy="4630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 VotingClassifier</a:t>
            </a:r>
          </a:p>
        </p:txBody>
      </p:sp>
      <p:sp>
        <p:nvSpPr>
          <p:cNvPr id="251" name="Content Placeholder 2"/>
          <p:cNvSpPr txBox="1"/>
          <p:nvPr>
            <p:ph type="body" sz="quarter" idx="1"/>
          </p:nvPr>
        </p:nvSpPr>
        <p:spPr>
          <a:xfrm>
            <a:off x="484876" y="1451813"/>
            <a:ext cx="3659758" cy="1864056"/>
          </a:xfrm>
          <a:prstGeom prst="rect">
            <a:avLst/>
          </a:prstGeom>
        </p:spPr>
        <p:txBody>
          <a:bodyPr/>
          <a:lstStyle/>
          <a:p>
            <a:pPr>
              <a:defRPr b="1" sz="1400"/>
            </a:pPr>
            <a:r>
              <a:t>Our Voting classifier consist of three classifier</a:t>
            </a:r>
          </a:p>
          <a:p>
            <a:pPr lvl="1" marL="685800" indent="-228600">
              <a:spcBef>
                <a:spcPts val="500"/>
              </a:spcBef>
              <a:defRPr b="1" sz="1400"/>
            </a:pPr>
            <a:r>
              <a:t>LogisticRegression</a:t>
            </a:r>
          </a:p>
          <a:p>
            <a:pPr lvl="1" marL="685800" indent="-228600">
              <a:spcBef>
                <a:spcPts val="500"/>
              </a:spcBef>
              <a:defRPr b="1" sz="1400"/>
            </a:pPr>
            <a:r>
              <a:t>DecisionTreeClassifier</a:t>
            </a:r>
          </a:p>
          <a:p>
            <a:pPr lvl="1" marL="685800" indent="-228600">
              <a:spcBef>
                <a:spcPts val="500"/>
              </a:spcBef>
              <a:defRPr b="1" sz="1400"/>
            </a:pPr>
            <a:r>
              <a:t>KNeighborsClassifier</a:t>
            </a:r>
          </a:p>
        </p:txBody>
      </p:sp>
      <p:pic>
        <p:nvPicPr>
          <p:cNvPr id="25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" b="0"/>
          <a:stretch>
            <a:fillRect/>
          </a:stretch>
        </p:blipFill>
        <p:spPr>
          <a:xfrm>
            <a:off x="4566249" y="1543535"/>
            <a:ext cx="4022726" cy="175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3" y="0"/>
                </a:moveTo>
                <a:cubicBezTo>
                  <a:pt x="704" y="0"/>
                  <a:pt x="0" y="1610"/>
                  <a:pt x="0" y="3598"/>
                </a:cubicBezTo>
                <a:lnTo>
                  <a:pt x="0" y="21600"/>
                </a:lnTo>
                <a:lnTo>
                  <a:pt x="20027" y="21600"/>
                </a:lnTo>
                <a:cubicBezTo>
                  <a:pt x="20896" y="21600"/>
                  <a:pt x="21600" y="19990"/>
                  <a:pt x="21600" y="18002"/>
                </a:cubicBezTo>
                <a:lnTo>
                  <a:pt x="21600" y="0"/>
                </a:lnTo>
                <a:lnTo>
                  <a:pt x="1573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25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814" y="3958085"/>
            <a:ext cx="3188899" cy="265118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4"/>
          <p:cNvSpPr txBox="1"/>
          <p:nvPr/>
        </p:nvSpPr>
        <p:spPr>
          <a:xfrm>
            <a:off x="4753154" y="4422475"/>
            <a:ext cx="389338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t>VotingClassifier score 77.4 %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Why KNN is 96.2% ?</a:t>
            </a:r>
          </a:p>
          <a:p>
            <a:pPr lvl="1" marL="742950" indent="-285750">
              <a:buSzPct val="100000"/>
              <a:buFont typeface="Arial"/>
              <a:buChar char="•"/>
              <a:defRPr b="1"/>
            </a:pPr>
            <a:r>
              <a:t>May be because of data. The way we resampled.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statement:</a:t>
            </a:r>
          </a:p>
        </p:txBody>
      </p:sp>
      <p:sp>
        <p:nvSpPr>
          <p:cNvPr id="119" name="Content Placeholder 2"/>
          <p:cNvSpPr txBox="1"/>
          <p:nvPr>
            <p:ph type="body" sz="half" idx="1"/>
          </p:nvPr>
        </p:nvSpPr>
        <p:spPr>
          <a:xfrm>
            <a:off x="628650" y="1825625"/>
            <a:ext cx="7886700" cy="216627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Banking </a:t>
            </a:r>
            <a:r>
              <a:rPr b="1" i="1">
                <a:solidFill>
                  <a:srgbClr val="00B0F0"/>
                </a:solidFill>
              </a:rPr>
              <a:t>Fraud</a:t>
            </a:r>
            <a:r>
              <a:t> has been an ever-growing issue with huge consequences to </a:t>
            </a:r>
            <a:r>
              <a:rPr b="1" i="1">
                <a:solidFill>
                  <a:srgbClr val="00B0F0"/>
                </a:solidFill>
              </a:rPr>
              <a:t>banks</a:t>
            </a:r>
            <a:r>
              <a:t> and </a:t>
            </a:r>
            <a:r>
              <a:rPr b="1">
                <a:solidFill>
                  <a:srgbClr val="00B0F0"/>
                </a:solidFill>
              </a:rPr>
              <a:t>customers</a:t>
            </a:r>
            <a:r>
              <a:t>, in terms of </a:t>
            </a:r>
            <a:r>
              <a:rPr b="1" i="1">
                <a:solidFill>
                  <a:srgbClr val="00B0F0"/>
                </a:solidFill>
              </a:rPr>
              <a:t>financial losses</a:t>
            </a:r>
            <a:r>
              <a:t>, </a:t>
            </a:r>
            <a:r>
              <a:rPr b="1" i="1">
                <a:solidFill>
                  <a:srgbClr val="00B0F0"/>
                </a:solidFill>
              </a:rPr>
              <a:t>trust</a:t>
            </a:r>
            <a:r>
              <a:t> and </a:t>
            </a:r>
            <a:r>
              <a:rPr b="1" i="1">
                <a:solidFill>
                  <a:srgbClr val="00B0F0"/>
                </a:solidFill>
              </a:rPr>
              <a:t>credibility</a:t>
            </a:r>
            <a:r>
              <a:t>. </a:t>
            </a:r>
          </a:p>
          <a:p>
            <a:pPr>
              <a:defRPr sz="2000"/>
            </a:pPr>
            <a:r>
              <a:t>It is anticipated that </a:t>
            </a:r>
            <a:r>
              <a:rPr b="1" i="1">
                <a:solidFill>
                  <a:srgbClr val="00B0F0"/>
                </a:solidFill>
              </a:rPr>
              <a:t>card frauds </a:t>
            </a:r>
            <a:r>
              <a:t>would amount to around </a:t>
            </a:r>
            <a:r>
              <a:rPr b="1" i="1">
                <a:solidFill>
                  <a:srgbClr val="00B0F0"/>
                </a:solidFill>
              </a:rPr>
              <a:t>$30 billion worldwide</a:t>
            </a:r>
            <a:r>
              <a:t> by 2020.</a:t>
            </a:r>
          </a:p>
        </p:txBody>
      </p:sp>
      <p:sp>
        <p:nvSpPr>
          <p:cNvPr id="120" name="TextBox 4"/>
          <p:cNvSpPr txBox="1"/>
          <p:nvPr/>
        </p:nvSpPr>
        <p:spPr>
          <a:xfrm>
            <a:off x="786580" y="3618271"/>
            <a:ext cx="7728771" cy="19075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/>
            </a:pPr>
            <a:r>
              <a:t>What are we planning to do?</a:t>
            </a:r>
          </a:p>
          <a:p>
            <a:pPr>
              <a:defRPr sz="2000"/>
            </a:pP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Using </a:t>
            </a:r>
            <a:r>
              <a:rPr b="1" i="1">
                <a:solidFill>
                  <a:srgbClr val="00B0F0"/>
                </a:solidFill>
              </a:rPr>
              <a:t>Card transaction data</a:t>
            </a:r>
            <a:r>
              <a:t>, we would like to develop a </a:t>
            </a:r>
            <a:r>
              <a:rPr b="1" i="1">
                <a:solidFill>
                  <a:srgbClr val="00B0F0"/>
                </a:solidFill>
              </a:rPr>
              <a:t>machine learning model</a:t>
            </a:r>
            <a:r>
              <a:t> to identify </a:t>
            </a:r>
            <a:r>
              <a:rPr b="1" i="1">
                <a:solidFill>
                  <a:srgbClr val="00B0F0"/>
                </a:solidFill>
              </a:rPr>
              <a:t>fraudulent transactions</a:t>
            </a:r>
            <a:r>
              <a:t> (i.e. </a:t>
            </a:r>
            <a:r>
              <a:rPr i="1"/>
              <a:t>Fraud Detection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23" name="Content Placeholder 3"/>
          <p:cNvSpPr txBox="1"/>
          <p:nvPr>
            <p:ph type="body" sz="quarter" idx="1"/>
          </p:nvPr>
        </p:nvSpPr>
        <p:spPr>
          <a:xfrm>
            <a:off x="516193" y="2321790"/>
            <a:ext cx="4198374" cy="202517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sz="1200"/>
            </a:pPr>
            <a:r>
              <a:t>Numerical attributes:</a:t>
            </a:r>
          </a:p>
          <a:p>
            <a:pPr marL="417910" indent="-155376">
              <a:buFontTx/>
              <a:buChar char="➢"/>
              <a:defRPr i="1" sz="1200"/>
            </a:pPr>
            <a:r>
              <a:t>availableMoney</a:t>
            </a:r>
          </a:p>
          <a:p>
            <a:pPr marL="417910" indent="-155376">
              <a:buFontTx/>
              <a:buChar char="➢"/>
              <a:defRPr i="1" sz="1200"/>
            </a:pPr>
            <a:r>
              <a:t> creditLimit</a:t>
            </a:r>
          </a:p>
          <a:p>
            <a:pPr marL="417910" indent="-155376">
              <a:buFontTx/>
              <a:buChar char="➢"/>
              <a:defRPr i="1" sz="1200"/>
            </a:pPr>
            <a:r>
              <a:t>…..</a:t>
            </a:r>
          </a:p>
          <a:p>
            <a:pPr marL="8037">
              <a:defRPr sz="1200"/>
            </a:pPr>
            <a:r>
              <a:t>Categorical attributes:</a:t>
            </a:r>
          </a:p>
          <a:p>
            <a:pPr marL="262533">
              <a:buFontTx/>
              <a:buChar char="➢"/>
              <a:defRPr i="1" sz="1200"/>
            </a:pPr>
            <a:r>
              <a:t> merchantName</a:t>
            </a:r>
          </a:p>
          <a:p>
            <a:pPr marL="262533">
              <a:buFontTx/>
              <a:buChar char="➢"/>
              <a:defRPr sz="1200"/>
            </a:pPr>
            <a:r>
              <a:t> transactionType</a:t>
            </a:r>
          </a:p>
        </p:txBody>
      </p:sp>
      <p:graphicFrame>
        <p:nvGraphicFramePr>
          <p:cNvPr id="124" name="Table 4"/>
          <p:cNvGraphicFramePr/>
          <p:nvPr/>
        </p:nvGraphicFramePr>
        <p:xfrm>
          <a:off x="516193" y="1432789"/>
          <a:ext cx="8367253" cy="3708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83626"/>
                <a:gridCol w="4183626"/>
              </a:tblGrid>
              <a:tr h="50800">
                <a:tc>
                  <a:txBody>
                    <a:bodyPr/>
                    <a:lstStyle/>
                    <a:p>
                      <a:pPr algn="l" defTabSz="914400">
                        <a:defRPr i="1" sz="1400"/>
                      </a:pPr>
                      <a:r>
                        <a:t>Number of records</a:t>
                      </a:r>
                      <a:r>
                        <a:rPr i="0"/>
                        <a:t>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i="1" sz="1400"/>
                      </a:pPr>
                      <a:r>
                        <a:t>Number of features (attributes, columns)</a:t>
                      </a:r>
                      <a:r>
                        <a:rPr i="0"/>
                        <a:t>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641,914 (~ 650k)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29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25" name="TextBox 6"/>
          <p:cNvSpPr txBox="1"/>
          <p:nvPr/>
        </p:nvSpPr>
        <p:spPr>
          <a:xfrm>
            <a:off x="516193" y="4351418"/>
            <a:ext cx="4198374" cy="205994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200"/>
            </a:pPr>
            <a:r>
              <a:t>We have few attributes which totally have missing values.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echoBuffer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merchantCity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merchantState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merchantZip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posOnPremises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recurringAuthInd</a:t>
            </a:r>
            <a:r>
              <a:rPr i="0"/>
              <a:t> </a:t>
            </a:r>
            <a:endParaRPr i="0"/>
          </a:p>
          <a:p>
            <a:pPr marL="160735" indent="-160735">
              <a:buSzPct val="100000"/>
              <a:buFont typeface="Arial"/>
              <a:buChar char="•"/>
              <a:defRPr sz="1200"/>
            </a:pPr>
          </a:p>
          <a:p>
            <a:pPr>
              <a:defRPr sz="1200"/>
            </a:pPr>
            <a:r>
              <a:t>Since all the values for attributes above are missing, we can not do any impute to fill NAs. So, we dropped these attributes.</a:t>
            </a:r>
          </a:p>
        </p:txBody>
      </p:sp>
      <p:sp>
        <p:nvSpPr>
          <p:cNvPr id="126" name="TextBox 7"/>
          <p:cNvSpPr txBox="1"/>
          <p:nvPr/>
        </p:nvSpPr>
        <p:spPr>
          <a:xfrm>
            <a:off x="4714566" y="2321790"/>
            <a:ext cx="4168879" cy="406654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We have some attributes which have few missing values (e.g. </a:t>
            </a:r>
            <a:r>
              <a:rPr b="1" i="1"/>
              <a:t>acqCountry</a:t>
            </a:r>
            <a:r>
              <a:t> )</a:t>
            </a:r>
          </a:p>
          <a:p>
            <a:pPr>
              <a:defRPr sz="1200"/>
            </a:pPr>
          </a:p>
          <a:p>
            <a:pPr>
              <a:defRPr b="1" sz="1200"/>
            </a:pPr>
            <a:r>
              <a:t>Handling missing values:</a:t>
            </a:r>
          </a:p>
          <a:p>
            <a:pPr>
              <a:defRPr sz="1200"/>
            </a:pPr>
            <a:r>
              <a:t>We have few options:</a:t>
            </a:r>
          </a:p>
          <a:p>
            <a:pPr marL="160735" indent="-160735">
              <a:buSzPct val="100000"/>
              <a:buFont typeface="Arial"/>
              <a:buChar char="•"/>
              <a:defRPr sz="1200"/>
            </a:pPr>
            <a:r>
              <a:t>Totally drop those attributes from data.</a:t>
            </a:r>
          </a:p>
          <a:p>
            <a:pPr marL="160735" indent="-160735">
              <a:buSzPct val="100000"/>
              <a:buFont typeface="Arial"/>
              <a:buChar char="•"/>
              <a:defRPr sz="1200"/>
            </a:pPr>
            <a:r>
              <a:t>Drop those records (remove rows where these attributes are missing)</a:t>
            </a:r>
          </a:p>
          <a:p>
            <a:pPr marL="160735" indent="-160735">
              <a:buSzPct val="100000"/>
              <a:buFont typeface="Arial"/>
              <a:buChar char="•"/>
              <a:defRPr sz="1200"/>
            </a:pPr>
            <a:r>
              <a:t>Set the missing to some values. </a:t>
            </a:r>
          </a:p>
          <a:p>
            <a:pPr marL="417910" indent="-155376">
              <a:buSzPct val="100000"/>
              <a:buChar char="➢"/>
              <a:defRPr sz="1200"/>
            </a:pPr>
            <a:r>
              <a:t>For numerical attributes, we can set them to the mean/median.</a:t>
            </a:r>
          </a:p>
          <a:p>
            <a:pPr marL="417910" indent="-155376">
              <a:buSzPct val="100000"/>
              <a:buChar char="➢"/>
              <a:defRPr sz="1200"/>
            </a:pPr>
            <a:r>
              <a:t>For categorical attributes we can set them to the most frequent category.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</a:t>
            </a:r>
          </a:p>
        </p:txBody>
      </p:sp>
      <p:sp>
        <p:nvSpPr>
          <p:cNvPr id="129" name="Content Placeholder 3"/>
          <p:cNvSpPr txBox="1"/>
          <p:nvPr>
            <p:ph type="body" sz="quarter" idx="1"/>
          </p:nvPr>
        </p:nvSpPr>
        <p:spPr>
          <a:xfrm>
            <a:off x="530326" y="1393005"/>
            <a:ext cx="7886701" cy="105157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>
              <a:buSzTx/>
              <a:buNone/>
              <a:defRPr b="1" sz="1000"/>
            </a:pPr>
            <a:r>
              <a:t> </a:t>
            </a:r>
            <a:r>
              <a:rPr sz="2000"/>
              <a:t>Basis statistical summary for numerical attributes:</a:t>
            </a:r>
            <a:endParaRPr sz="2000"/>
          </a:p>
          <a:p>
            <a:pPr>
              <a:defRPr sz="2000"/>
            </a:pPr>
            <a:r>
              <a:t>Table below shows some basic summary statistics for numerical features. </a:t>
            </a:r>
          </a:p>
        </p:txBody>
      </p:sp>
      <p:graphicFrame>
        <p:nvGraphicFramePr>
          <p:cNvPr id="130" name="Table 4"/>
          <p:cNvGraphicFramePr/>
          <p:nvPr/>
        </p:nvGraphicFramePr>
        <p:xfrm>
          <a:off x="628650" y="2541586"/>
          <a:ext cx="7788376" cy="224672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89327"/>
                <a:gridCol w="1489327"/>
                <a:gridCol w="1489327"/>
                <a:gridCol w="1489327"/>
                <a:gridCol w="1831068"/>
              </a:tblGrid>
              <a:tr h="380798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availableMoney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creditLimit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currentBalance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transactionAmount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641914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641914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641914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641914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6652.828573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10697.21061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4044.382035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135.162497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std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9227.132275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11460.35913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5945.510224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147.053302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min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-1244.93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250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25%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1114.97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5000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502.4425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32.32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50%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3578.165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7500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2151.86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85.8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75%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8169.185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15000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5005.89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189.03</a:t>
                      </a:r>
                    </a:p>
                  </a:txBody>
                  <a:tcPr marL="0" marR="0" marT="0" marB="0" anchor="b" anchorCtr="0" horzOverflow="overflow"/>
                </a:tc>
              </a:tr>
              <a:tr h="2332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max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50000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50000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47496.5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1825.25</a:t>
                      </a:r>
                    </a:p>
                  </a:txBody>
                  <a:tcPr marL="0" marR="0" marT="0" marB="0" anchor="b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33" name="Content Placeholder 2"/>
          <p:cNvSpPr txBox="1"/>
          <p:nvPr>
            <p:ph type="body" sz="quarter" idx="1"/>
          </p:nvPr>
        </p:nvSpPr>
        <p:spPr>
          <a:xfrm>
            <a:off x="628650" y="1466507"/>
            <a:ext cx="7886700" cy="104311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sz="1600"/>
            </a:pPr>
            <a:r>
              <a:t>For categorical attributes: We can look at count (frequency) of each value.</a:t>
            </a:r>
          </a:p>
          <a:p>
            <a:pPr marL="0" indent="0">
              <a:buSzTx/>
              <a:buNone/>
              <a:defRPr sz="1600"/>
            </a:pPr>
            <a:r>
              <a:t>Table below shows some of the categorical features. For full list, please refer to the notebook.</a:t>
            </a:r>
          </a:p>
        </p:txBody>
      </p:sp>
      <p:sp>
        <p:nvSpPr>
          <p:cNvPr id="134" name="TextBox 3"/>
          <p:cNvSpPr txBox="1"/>
          <p:nvPr/>
        </p:nvSpPr>
        <p:spPr>
          <a:xfrm>
            <a:off x="868486" y="2945480"/>
            <a:ext cx="2743986" cy="12598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acqCountry:</a:t>
            </a:r>
            <a:endParaRPr b="1" i="1"/>
          </a:p>
          <a:p>
            <a:pPr>
              <a:defRPr sz="1000"/>
            </a:pPr>
          </a:p>
          <a:p>
            <a:pPr>
              <a:defRPr sz="1000"/>
            </a:pPr>
            <a:r>
              <a:t>US         632303</a:t>
            </a:r>
          </a:p>
          <a:p>
            <a:pPr>
              <a:defRPr sz="1000"/>
            </a:pPr>
            <a:r>
              <a:t>MEX      2626</a:t>
            </a:r>
          </a:p>
          <a:p>
            <a:pPr>
              <a:defRPr sz="1000"/>
            </a:pPr>
            <a:r>
              <a:t>CAN       1870</a:t>
            </a:r>
          </a:p>
          <a:p>
            <a:pPr>
              <a:defRPr sz="1000"/>
            </a:pPr>
            <a:r>
              <a:t>PR          1202</a:t>
            </a:r>
          </a:p>
        </p:txBody>
      </p:sp>
      <p:sp>
        <p:nvSpPr>
          <p:cNvPr id="135" name="Rectangle 4"/>
          <p:cNvSpPr/>
          <p:nvPr/>
        </p:nvSpPr>
        <p:spPr>
          <a:xfrm>
            <a:off x="868484" y="3993162"/>
            <a:ext cx="2743987" cy="7645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cardPresent</a:t>
            </a:r>
            <a:r>
              <a:t> :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False 340453</a:t>
            </a:r>
          </a:p>
          <a:p>
            <a:pPr>
              <a:defRPr sz="1000"/>
            </a:pPr>
            <a:r>
              <a:t>True 301461</a:t>
            </a:r>
          </a:p>
        </p:txBody>
      </p:sp>
      <p:sp>
        <p:nvSpPr>
          <p:cNvPr id="136" name="Rectangle 5"/>
          <p:cNvSpPr/>
          <p:nvPr/>
        </p:nvSpPr>
        <p:spPr>
          <a:xfrm>
            <a:off x="868484" y="4694175"/>
            <a:ext cx="2743987" cy="7645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isFraud</a:t>
            </a:r>
            <a:r>
              <a:t> :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False 630612</a:t>
            </a:r>
          </a:p>
          <a:p>
            <a:pPr>
              <a:defRPr sz="1000"/>
            </a:pPr>
            <a:r>
              <a:t>True 11302</a:t>
            </a:r>
          </a:p>
        </p:txBody>
      </p:sp>
      <p:sp>
        <p:nvSpPr>
          <p:cNvPr id="137" name="Rectangle 6"/>
          <p:cNvSpPr/>
          <p:nvPr/>
        </p:nvSpPr>
        <p:spPr>
          <a:xfrm>
            <a:off x="871640" y="5395190"/>
            <a:ext cx="2740830" cy="9296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transactionType</a:t>
            </a:r>
            <a:r>
              <a:t> :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PURCHASE                         608685 </a:t>
            </a:r>
          </a:p>
          <a:p>
            <a:pPr>
              <a:defRPr sz="1000"/>
            </a:pPr>
            <a:r>
              <a:t>ADDRESS_VERIFICATION 16478 </a:t>
            </a:r>
          </a:p>
          <a:p>
            <a:pPr>
              <a:defRPr sz="1000"/>
            </a:pPr>
            <a:r>
              <a:t>REVERSAL                           16162</a:t>
            </a:r>
          </a:p>
        </p:txBody>
      </p:sp>
      <p:grpSp>
        <p:nvGrpSpPr>
          <p:cNvPr id="140" name="Text Box 1"/>
          <p:cNvGrpSpPr/>
          <p:nvPr/>
        </p:nvGrpSpPr>
        <p:grpSpPr>
          <a:xfrm>
            <a:off x="4400689" y="4780736"/>
            <a:ext cx="3199648" cy="871713"/>
            <a:chOff x="0" y="0"/>
            <a:chExt cx="3199647" cy="871712"/>
          </a:xfrm>
        </p:grpSpPr>
        <p:sp>
          <p:nvSpPr>
            <p:cNvPr id="138" name="Rectangle"/>
            <p:cNvSpPr/>
            <p:nvPr/>
          </p:nvSpPr>
          <p:spPr>
            <a:xfrm>
              <a:off x="-1" y="-1"/>
              <a:ext cx="3199649" cy="8717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39" name="This is our response variable. It is clear that, we have an unbalanced data. This could make a problem when we are training our classifier. Later, we will fix this issue."/>
            <p:cNvSpPr txBox="1"/>
            <p:nvPr/>
          </p:nvSpPr>
          <p:spPr>
            <a:xfrm>
              <a:off x="-1" y="-1"/>
              <a:ext cx="3199649" cy="76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5718" tIns="25718" rIns="25718" bIns="25718" numCol="1" anchor="t">
              <a:spAutoFit/>
            </a:bodyPr>
            <a:lstStyle>
              <a:lvl1pPr>
                <a:defRPr sz="1200">
                  <a:solidFill>
                    <a:schemeClr val="accent1"/>
                  </a:solidFill>
                  <a:effectLst>
                    <a:outerShdw sx="100000" sy="100000" kx="0" ky="0" algn="b" rotWithShape="0" blurRad="38100" dist="25400" dir="5400000">
                      <a:srgbClr val="6E747A">
                        <a:alpha val="43000"/>
                      </a:srgbClr>
                    </a:outerShdw>
                  </a:effectLst>
                </a:defRPr>
              </a:lvl1pPr>
            </a:lstStyle>
            <a:p>
              <a:pPr/>
              <a:r>
                <a:t>This is our response variable. It is clear that, we have an unbalanced data. This could make a problem when we are training our classifier. Later, we will fix this issue.</a:t>
              </a:r>
            </a:p>
          </p:txBody>
        </p:sp>
      </p:grpSp>
      <p:sp>
        <p:nvSpPr>
          <p:cNvPr id="141" name="Straight Arrow Connector 8"/>
          <p:cNvSpPr/>
          <p:nvPr/>
        </p:nvSpPr>
        <p:spPr>
          <a:xfrm>
            <a:off x="3612469" y="5216592"/>
            <a:ext cx="788221" cy="1"/>
          </a:xfrm>
          <a:prstGeom prst="line">
            <a:avLst/>
          </a:prstGeom>
          <a:ln w="317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</a:t>
            </a:r>
          </a:p>
        </p:txBody>
      </p:sp>
      <p:sp>
        <p:nvSpPr>
          <p:cNvPr id="144" name="Content Placeholder 2"/>
          <p:cNvSpPr txBox="1"/>
          <p:nvPr>
            <p:ph type="body" sz="quarter" idx="1"/>
          </p:nvPr>
        </p:nvSpPr>
        <p:spPr>
          <a:xfrm>
            <a:off x="530326" y="1402839"/>
            <a:ext cx="7886701" cy="132556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i="1" sz="1600"/>
            </a:pPr>
            <a:r>
              <a:t>Let’s dig more in some of the numerical attributes:</a:t>
            </a:r>
          </a:p>
          <a:p>
            <a:pPr>
              <a:buFontTx/>
              <a:buChar char="➢"/>
              <a:defRPr i="1" sz="1600"/>
            </a:pPr>
            <a:r>
              <a:t> Plot a histogram of the processed amounts of each transaction, the </a:t>
            </a:r>
            <a:r>
              <a:rPr>
                <a:solidFill>
                  <a:srgbClr val="00B0F0"/>
                </a:solidFill>
              </a:rPr>
              <a:t>transactionAmount</a:t>
            </a:r>
            <a:r>
              <a:t> column.</a:t>
            </a:r>
          </a:p>
          <a:p>
            <a:pPr>
              <a:buFontTx/>
              <a:buChar char="➢"/>
              <a:defRPr i="1" sz="1600"/>
            </a:pPr>
            <a:r>
              <a:t> Do we observe any specific pattern in its distribution?</a:t>
            </a:r>
          </a:p>
        </p:txBody>
      </p:sp>
      <p:pic>
        <p:nvPicPr>
          <p:cNvPr id="1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471" y="2817214"/>
            <a:ext cx="4022716" cy="263794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4"/>
          <p:cNvSpPr txBox="1"/>
          <p:nvPr/>
        </p:nvSpPr>
        <p:spPr>
          <a:xfrm>
            <a:off x="4178708" y="3144579"/>
            <a:ext cx="4248151" cy="1882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/>
            </a:pPr>
            <a:r>
              <a:t>Few highlights: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It has right-skewed distribution.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Most of the transactions are concentrated around small values </a:t>
            </a:r>
          </a:p>
          <a:p>
            <a:pPr>
              <a:defRPr i="1" sz="1200"/>
            </a:pPr>
            <a:r>
              <a:t>     (in the range of [0,100]) and we have few observations </a:t>
            </a:r>
          </a:p>
          <a:p>
            <a:pPr>
              <a:defRPr i="1" sz="1200"/>
            </a:pPr>
            <a:r>
              <a:t>     for large value of transactions (amount &gt;1000). </a:t>
            </a:r>
          </a:p>
          <a:p>
            <a:pPr>
              <a:defRPr i="1" sz="1200"/>
            </a:pPr>
          </a:p>
          <a:p>
            <a:pPr>
              <a:defRPr i="1" sz="1200"/>
            </a:pPr>
            <a:r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432004" y="146101"/>
            <a:ext cx="7886701" cy="1325563"/>
          </a:xfrm>
          <a:prstGeom prst="rect">
            <a:avLst/>
          </a:prstGeom>
        </p:spPr>
        <p:txBody>
          <a:bodyPr/>
          <a:lstStyle/>
          <a:p>
            <a:pPr/>
            <a:r>
              <a:t>Data </a:t>
            </a:r>
          </a:p>
        </p:txBody>
      </p:sp>
      <p:sp>
        <p:nvSpPr>
          <p:cNvPr id="149" name="Content Placeholder 2"/>
          <p:cNvSpPr txBox="1"/>
          <p:nvPr>
            <p:ph type="body" sz="half" idx="1"/>
          </p:nvPr>
        </p:nvSpPr>
        <p:spPr>
          <a:xfrm>
            <a:off x="510663" y="1127534"/>
            <a:ext cx="7886701" cy="1831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000"/>
            </a:pPr>
            <a:r>
              <a:t>Identifying duplicate transactions:</a:t>
            </a:r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We might have two types of duplicate transactions: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000"/>
            </a:pPr>
            <a:r>
              <a:t>Reversed transaction, where a purchase is followed by a reversal.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000"/>
            </a:pPr>
            <a:r>
              <a:t>Multi-swipe, where a vendor accidentally charges a customer's card multiple times within a short time span.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314632" y="2908628"/>
            <a:ext cx="2625214" cy="3406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/>
            </a:pPr>
            <a:r>
              <a:t>Reversed-transactions</a:t>
            </a:r>
            <a:r>
              <a:rPr sz="1800"/>
              <a:t>:</a:t>
            </a:r>
            <a:endParaRPr sz="1800"/>
          </a:p>
          <a:p>
            <a:pPr>
              <a:defRPr b="1"/>
            </a:pPr>
          </a:p>
          <a:p>
            <a:pPr marL="285750" indent="-285750">
              <a:buSzPct val="100000"/>
              <a:buFont typeface="Arial"/>
              <a:buChar char="•"/>
              <a:defRPr i="1" sz="1200"/>
            </a:pPr>
            <a:r>
              <a:t>Using ‘transactionType’ attribute in our data sets, we can filter out for ‘REVERSAL’ and look at the data.</a:t>
            </a:r>
          </a:p>
          <a:p>
            <a:pPr>
              <a:defRPr i="1" sz="1200"/>
            </a:pPr>
          </a:p>
          <a:p>
            <a:pPr>
              <a:defRPr b="1" sz="1400"/>
            </a:pPr>
            <a:r>
              <a:t>Some statistics:</a:t>
            </a:r>
          </a:p>
          <a:p>
            <a:pPr>
              <a:defRPr b="1" sz="1200"/>
            </a:pPr>
            <a:r>
              <a:t>Total number of reversed transactions=</a:t>
            </a:r>
            <a:r>
              <a:rPr b="0"/>
              <a:t>16162 (~ 16k)</a:t>
            </a:r>
            <a:endParaRPr b="0"/>
          </a:p>
          <a:p>
            <a:pPr>
              <a:defRPr b="1" sz="1200"/>
            </a:pPr>
            <a:r>
              <a:t>Dollar amount of reversed transactions</a:t>
            </a:r>
            <a:r>
              <a:rPr b="0"/>
              <a:t>=$2,242,915.1 (~ 2M)</a:t>
            </a:r>
            <a:endParaRPr b="0"/>
          </a:p>
          <a:p>
            <a:pPr>
              <a:defRPr sz="1400"/>
            </a:pPr>
          </a:p>
          <a:p>
            <a:pPr marL="285750" indent="-285750">
              <a:buSzPct val="100000"/>
              <a:buFont typeface="Arial"/>
              <a:buChar char="•"/>
              <a:defRPr i="1" sz="1200"/>
            </a:pPr>
            <a:r>
              <a:t>Also for each reversed transaction, there should be one purchase transaction as well. So, estimate for the dollar amount should be around 2*2,242,915.1 (roughly $4million)</a:t>
            </a:r>
          </a:p>
        </p:txBody>
      </p:sp>
      <p:pic>
        <p:nvPicPr>
          <p:cNvPr id="15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1" y="3587631"/>
            <a:ext cx="5486401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Box 6"/>
          <p:cNvSpPr txBox="1"/>
          <p:nvPr/>
        </p:nvSpPr>
        <p:spPr>
          <a:xfrm>
            <a:off x="3683000" y="3088904"/>
            <a:ext cx="36957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An example of reversed transaction</a:t>
            </a:r>
          </a:p>
        </p:txBody>
      </p:sp>
      <p:sp>
        <p:nvSpPr>
          <p:cNvPr id="153" name="Rectangle 9"/>
          <p:cNvSpPr/>
          <p:nvPr/>
        </p:nvSpPr>
        <p:spPr>
          <a:xfrm>
            <a:off x="3009901" y="4086357"/>
            <a:ext cx="5206999" cy="42214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488950" y="80962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56" name="Content Placeholder 2"/>
          <p:cNvSpPr txBox="1"/>
          <p:nvPr>
            <p:ph type="body" sz="half" idx="1"/>
          </p:nvPr>
        </p:nvSpPr>
        <p:spPr>
          <a:xfrm>
            <a:off x="488950" y="987425"/>
            <a:ext cx="7886700" cy="1616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000"/>
            </a:pPr>
            <a:r>
              <a:t>Duplicate transactions: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2"/>
              <a:defRPr sz="2000"/>
            </a:pPr>
            <a:r>
              <a:t>Multi-swipe</a:t>
            </a:r>
          </a:p>
          <a:p>
            <a:pPr marL="0" indent="0">
              <a:lnSpc>
                <a:spcPct val="81000"/>
              </a:lnSpc>
              <a:buSzTx/>
              <a:buNone/>
              <a:defRPr b="1" i="1" sz="2000"/>
            </a:pPr>
            <a:r>
              <a:t>Approach:</a:t>
            </a:r>
            <a:r>
              <a:rPr b="0" i="0"/>
              <a:t> </a:t>
            </a:r>
            <a:r>
              <a:rPr b="0" i="0" sz="1800"/>
              <a:t>In a short time span(e.g 3 minutes), if we have transactions with same 'customerId’, 'accountNumber', 'transactionAmount','transactionType', 'merchantName’, we flag them as multi-swipe transactions.</a:t>
            </a:r>
          </a:p>
        </p:txBody>
      </p:sp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75" y="2671763"/>
            <a:ext cx="8451850" cy="167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5"/>
          <p:cNvSpPr txBox="1"/>
          <p:nvPr/>
        </p:nvSpPr>
        <p:spPr>
          <a:xfrm>
            <a:off x="346074" y="4468714"/>
            <a:ext cx="8670926" cy="23393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Table above, we observe transactions which have </a:t>
            </a:r>
            <a:r>
              <a:rPr b="1"/>
              <a:t>same</a:t>
            </a:r>
            <a:r>
              <a:t> 'customerId’, 'accountNumber', 'transactionAmount','transactionType', 'merchantName’, </a:t>
            </a:r>
            <a:r>
              <a:rPr b="1"/>
              <a:t>but</a:t>
            </a:r>
            <a:r>
              <a:t> the frequency that they are happening is around 1 month. So, they are like subscription fee. (In this example, a customer is being charged $3.07 every month by Play Store.</a:t>
            </a:r>
          </a:p>
          <a:p>
            <a:pPr/>
          </a:p>
          <a:p>
            <a:pPr>
              <a:defRPr i="1"/>
            </a:pPr>
            <a:r>
              <a:t>So, to identify multi-swipe transactions, we apply another filter on the table above using time_difference less than 3 minutes. (Please refer to the notebook for the implementation)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