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4"/>
  </p:sldMasterIdLst>
  <p:sldIdLst>
    <p:sldId id="256" r:id="rId5"/>
    <p:sldId id="257" r:id="rId6"/>
    <p:sldId id="275" r:id="rId7"/>
    <p:sldId id="269" r:id="rId8"/>
    <p:sldId id="271" r:id="rId9"/>
    <p:sldId id="261" r:id="rId10"/>
    <p:sldId id="260" r:id="rId11"/>
    <p:sldId id="267" r:id="rId12"/>
    <p:sldId id="272" r:id="rId13"/>
    <p:sldId id="259" r:id="rId14"/>
    <p:sldId id="265" r:id="rId15"/>
    <p:sldId id="262" r:id="rId16"/>
    <p:sldId id="270" r:id="rId17"/>
    <p:sldId id="264" r:id="rId18"/>
    <p:sldId id="266" r:id="rId19"/>
    <p:sldId id="263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5" d="100"/>
          <a:sy n="55" d="100"/>
        </p:scale>
        <p:origin x="-682" y="-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0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8CA9-D3F1-4A12-9312-B58D7B285A5D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85663C-CE5B-4970-99A9-88934054A8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8CA9-D3F1-4A12-9312-B58D7B285A5D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663C-CE5B-4970-99A9-88934054A8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8CA9-D3F1-4A12-9312-B58D7B285A5D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663C-CE5B-4970-99A9-88934054A8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8CA9-D3F1-4A12-9312-B58D7B285A5D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663C-CE5B-4970-99A9-88934054A8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8CA9-D3F1-4A12-9312-B58D7B285A5D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663C-CE5B-4970-99A9-88934054A8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8CA9-D3F1-4A12-9312-B58D7B285A5D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663C-CE5B-4970-99A9-88934054A8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8CA9-D3F1-4A12-9312-B58D7B285A5D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663C-CE5B-4970-99A9-88934054A8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8CA9-D3F1-4A12-9312-B58D7B285A5D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663C-CE5B-4970-99A9-88934054A8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8CA9-D3F1-4A12-9312-B58D7B285A5D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663C-CE5B-4970-99A9-88934054A8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8CA9-D3F1-4A12-9312-B58D7B285A5D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663C-CE5B-4970-99A9-88934054A8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8CA9-D3F1-4A12-9312-B58D7B285A5D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663C-CE5B-4970-99A9-88934054A8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9E18CA9-D3F1-4A12-9312-B58D7B285A5D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785663C-CE5B-4970-99A9-88934054A8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fe.qualtrics.com/preview/SV_bm6MloRmIeA6Zc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ducause.edu/library/resources/promise-and-reality-sd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SDN </a:t>
            </a:r>
            <a:r>
              <a:rPr lang="en-US" dirty="0" err="1" smtClean="0"/>
              <a:t>Vendorscape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January 2015, CSG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1154097"/>
          </a:xfrm>
        </p:spPr>
        <p:txBody>
          <a:bodyPr/>
          <a:lstStyle/>
          <a:p>
            <a:r>
              <a:rPr lang="en-US" dirty="0" smtClean="0"/>
              <a:t>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1"/>
            <a:ext cx="7315200" cy="4480560"/>
          </a:xfrm>
        </p:spPr>
        <p:txBody>
          <a:bodyPr>
            <a:normAutofit/>
          </a:bodyPr>
          <a:lstStyle/>
          <a:p>
            <a:r>
              <a:rPr lang="en-US" dirty="0"/>
              <a:t>Built upon </a:t>
            </a:r>
            <a:r>
              <a:rPr lang="en-US" dirty="0" smtClean="0"/>
              <a:t>its </a:t>
            </a:r>
            <a:r>
              <a:rPr lang="en-US" dirty="0"/>
              <a:t>core strategy which is based on open standards, HP provides open standards underlay and overlay technologies such as </a:t>
            </a:r>
            <a:r>
              <a:rPr lang="en-US" dirty="0" err="1"/>
              <a:t>OpenFlow</a:t>
            </a:r>
            <a:r>
              <a:rPr lang="en-US" dirty="0"/>
              <a:t> and Virtual Extensible LAN (VXLAN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OpenFlow</a:t>
            </a:r>
            <a:r>
              <a:rPr lang="en-US" dirty="0" smtClean="0"/>
              <a:t>-enabled switches (17 model families)</a:t>
            </a:r>
          </a:p>
          <a:p>
            <a:r>
              <a:rPr lang="en-US" dirty="0" smtClean="0"/>
              <a:t>Last year </a:t>
            </a:r>
            <a:r>
              <a:rPr lang="en-US" b="1" dirty="0" smtClean="0"/>
              <a:t>r</a:t>
            </a:r>
            <a:r>
              <a:rPr lang="en-US" dirty="0" smtClean="0"/>
              <a:t>aised investment in </a:t>
            </a:r>
            <a:r>
              <a:rPr lang="en-US" dirty="0" err="1" smtClean="0"/>
              <a:t>OpenDaylight</a:t>
            </a:r>
            <a:r>
              <a:rPr lang="en-US" dirty="0" smtClean="0"/>
              <a:t> and open source SDNs.</a:t>
            </a:r>
          </a:p>
          <a:p>
            <a:r>
              <a:rPr lang="en-US" dirty="0" smtClean="0"/>
              <a:t>Controller compliant with </a:t>
            </a:r>
            <a:r>
              <a:rPr lang="en-US" dirty="0" err="1" smtClean="0"/>
              <a:t>OpenFlow</a:t>
            </a:r>
            <a:r>
              <a:rPr lang="en-US" dirty="0" smtClean="0"/>
              <a:t> 1.0 and 1.3, open APIs.</a:t>
            </a:r>
          </a:p>
          <a:p>
            <a:r>
              <a:rPr lang="en-US" dirty="0" smtClean="0"/>
              <a:t>Creates industry’s first SDN app store.</a:t>
            </a:r>
          </a:p>
          <a:p>
            <a:pPr lvl="1"/>
            <a:r>
              <a:rPr lang="en-US" dirty="0" err="1" smtClean="0"/>
              <a:t>Hyperglance</a:t>
            </a:r>
            <a:r>
              <a:rPr lang="en-US" dirty="0" smtClean="0"/>
              <a:t>, </a:t>
            </a:r>
            <a:r>
              <a:rPr lang="en-US" dirty="0" err="1" smtClean="0"/>
              <a:t>Bluecat</a:t>
            </a:r>
            <a:r>
              <a:rPr lang="en-US" dirty="0" smtClean="0"/>
              <a:t> DNS Director, Load Balancer, Network Optimizer, Network Protector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0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5200" cy="1154097"/>
          </a:xfrm>
        </p:spPr>
        <p:txBody>
          <a:bodyPr/>
          <a:lstStyle/>
          <a:p>
            <a:r>
              <a:rPr lang="en-US" dirty="0" smtClean="0"/>
              <a:t>Juniper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1"/>
            <a:ext cx="7315200" cy="4480560"/>
          </a:xfrm>
        </p:spPr>
        <p:txBody>
          <a:bodyPr>
            <a:normAutofit/>
          </a:bodyPr>
          <a:lstStyle/>
          <a:p>
            <a:r>
              <a:rPr lang="en-US" dirty="0" smtClean="0"/>
              <a:t>Expanded carrier SDN portfolio, controller, management products</a:t>
            </a:r>
          </a:p>
          <a:p>
            <a:r>
              <a:rPr lang="en-US" dirty="0" smtClean="0"/>
              <a:t>Accepts </a:t>
            </a:r>
            <a:r>
              <a:rPr lang="en-US" dirty="0" err="1" smtClean="0"/>
              <a:t>OpenDaylight</a:t>
            </a:r>
            <a:r>
              <a:rPr lang="en-US" dirty="0" smtClean="0"/>
              <a:t> and develops plugin to link its </a:t>
            </a:r>
            <a:r>
              <a:rPr lang="en-US" dirty="0" err="1" smtClean="0"/>
              <a:t>OpenContrail</a:t>
            </a:r>
            <a:r>
              <a:rPr lang="en-US" dirty="0" smtClean="0"/>
              <a:t> SDN controller to the open source code.</a:t>
            </a:r>
          </a:p>
          <a:p>
            <a:r>
              <a:rPr lang="en-US" dirty="0" smtClean="0"/>
              <a:t>Virtualizes routers for Network Functions Virtualization (NFV).</a:t>
            </a:r>
          </a:p>
          <a:p>
            <a:r>
              <a:rPr lang="en-US" dirty="0" smtClean="0"/>
              <a:t>Unveils </a:t>
            </a:r>
            <a:r>
              <a:rPr lang="en-US" dirty="0" err="1" smtClean="0"/>
              <a:t>Junos</a:t>
            </a:r>
            <a:r>
              <a:rPr lang="en-US" dirty="0" smtClean="0"/>
              <a:t> for Open Compute Platform leading to disaggregation strategy to appeal to white box customers.</a:t>
            </a:r>
          </a:p>
          <a:p>
            <a:r>
              <a:rPr lang="en-US" dirty="0"/>
              <a:t>Flexible deployment options allow implementation to be started anywhere in the network with the ability to grow and evolve over time. </a:t>
            </a:r>
            <a:endParaRPr lang="en-US" dirty="0" smtClean="0"/>
          </a:p>
          <a:p>
            <a:r>
              <a:rPr lang="en-US" dirty="0" err="1" smtClean="0"/>
              <a:t>OpenContrail</a:t>
            </a:r>
            <a:r>
              <a:rPr lang="en-US" dirty="0" smtClean="0"/>
              <a:t> vs. </a:t>
            </a:r>
            <a:r>
              <a:rPr lang="en-US" dirty="0" err="1" smtClean="0"/>
              <a:t>OpenDaylight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5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Plexxi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for the data center space, they claim to have provided the first SDN-based Ethernet switch.  They also have a controller, </a:t>
            </a:r>
          </a:p>
          <a:p>
            <a:r>
              <a:rPr lang="en-US" dirty="0" smtClean="0"/>
              <a:t>An SDN startup, it weds its controller and the photonic switching environment to build an optical topology that fits the network requirements.</a:t>
            </a:r>
          </a:p>
          <a:p>
            <a:r>
              <a:rPr lang="en-US" dirty="0" err="1" smtClean="0"/>
              <a:t>SolidFire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8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vendors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from Canada, two vendors have fully implemented OpenFlow 1.3 on their products and both belong to the Open Networking Foundation</a:t>
            </a:r>
          </a:p>
          <a:p>
            <a:pPr lvl="1"/>
            <a:r>
              <a:rPr lang="en-US" sz="2400" dirty="0" err="1" smtClean="0"/>
              <a:t>Corsa</a:t>
            </a:r>
            <a:r>
              <a:rPr lang="en-US" dirty="0" smtClean="0"/>
              <a:t> – working with Energy Sciences Network, their data plane product can support millions of flows and multiple flow tables. Tagline “SDN Done Right”.  Can do 100Gig.</a:t>
            </a:r>
          </a:p>
          <a:p>
            <a:pPr lvl="1"/>
            <a:r>
              <a:rPr lang="en-US" sz="2000" b="1" dirty="0" err="1" smtClean="0"/>
              <a:t>Noviflow</a:t>
            </a:r>
            <a:r>
              <a:rPr lang="en-US" dirty="0" smtClean="0"/>
              <a:t> – application aware switching fabric, up to 200 </a:t>
            </a:r>
            <a:r>
              <a:rPr lang="en-US" dirty="0" err="1" smtClean="0"/>
              <a:t>Gbps</a:t>
            </a:r>
            <a:r>
              <a:rPr lang="en-US" dirty="0" smtClean="0"/>
              <a:t> of OpenFlow throughput, supporting 1 million flow entries, </a:t>
            </a:r>
            <a:r>
              <a:rPr lang="en-US" dirty="0" err="1" smtClean="0"/>
              <a:t>OpenFlow</a:t>
            </a:r>
            <a:r>
              <a:rPr lang="en-US" dirty="0" smtClean="0"/>
              <a:t> 1.3 complete spec implemented. 100Gig not available yet.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Switch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OpenFlow</a:t>
            </a:r>
            <a:r>
              <a:rPr lang="en-US" dirty="0" smtClean="0"/>
              <a:t>-capable network apps – Big Tap Monitoring, Big Cloud Fabric</a:t>
            </a:r>
          </a:p>
          <a:p>
            <a:r>
              <a:rPr lang="en-US" dirty="0" smtClean="0"/>
              <a:t>Cloud Fabric controller</a:t>
            </a:r>
          </a:p>
          <a:p>
            <a:r>
              <a:rPr lang="en-US" dirty="0" smtClean="0"/>
              <a:t>Exchanged </a:t>
            </a:r>
            <a:r>
              <a:rPr lang="en-US" dirty="0" err="1" smtClean="0"/>
              <a:t>Vmware</a:t>
            </a:r>
            <a:r>
              <a:rPr lang="en-US" dirty="0" smtClean="0"/>
              <a:t>/</a:t>
            </a:r>
            <a:r>
              <a:rPr lang="en-US" dirty="0" err="1" smtClean="0"/>
              <a:t>Nicira</a:t>
            </a:r>
            <a:r>
              <a:rPr lang="en-US" dirty="0" smtClean="0"/>
              <a:t> strategy for Cisco ACI</a:t>
            </a:r>
          </a:p>
          <a:p>
            <a:r>
              <a:rPr lang="en-US" dirty="0" smtClean="0"/>
              <a:t>Tagline – “Bare Metal SDN”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Partners: Dell</a:t>
            </a:r>
          </a:p>
          <a:p>
            <a:r>
              <a:rPr lang="en-US" dirty="0" smtClean="0"/>
              <a:t>Other alliances: A10, Acton, Blue Coat, F5, Blue Data, Broadcom, Canonical, Checkpoint, Citrix, </a:t>
            </a:r>
            <a:r>
              <a:rPr lang="en-US" dirty="0" err="1" smtClean="0"/>
              <a:t>Edgecore</a:t>
            </a:r>
            <a:r>
              <a:rPr lang="en-US" dirty="0" smtClean="0"/>
              <a:t>, </a:t>
            </a:r>
            <a:r>
              <a:rPr lang="en-US" dirty="0" err="1" smtClean="0"/>
              <a:t>Fireeye</a:t>
            </a:r>
            <a:r>
              <a:rPr lang="en-US" dirty="0" smtClean="0"/>
              <a:t>, </a:t>
            </a:r>
            <a:r>
              <a:rPr lang="en-US" dirty="0" err="1" smtClean="0"/>
              <a:t>Fortinent</a:t>
            </a:r>
            <a:r>
              <a:rPr lang="en-US" dirty="0" smtClean="0"/>
              <a:t>, Garland, </a:t>
            </a:r>
            <a:r>
              <a:rPr lang="en-US" dirty="0" err="1" smtClean="0"/>
              <a:t>Hillstone</a:t>
            </a:r>
            <a:r>
              <a:rPr lang="en-US" dirty="0" smtClean="0"/>
              <a:t>, </a:t>
            </a:r>
            <a:r>
              <a:rPr lang="en-US" dirty="0" err="1" smtClean="0"/>
              <a:t>Hortonworks</a:t>
            </a:r>
            <a:r>
              <a:rPr lang="en-US" dirty="0" smtClean="0"/>
              <a:t>, </a:t>
            </a:r>
            <a:r>
              <a:rPr lang="en-US" dirty="0" err="1" smtClean="0"/>
              <a:t>Infoblox</a:t>
            </a:r>
            <a:r>
              <a:rPr lang="en-US" dirty="0" smtClean="0"/>
              <a:t>, IW Networks, Microsoft, </a:t>
            </a:r>
            <a:r>
              <a:rPr lang="en-US" dirty="0" err="1" smtClean="0"/>
              <a:t>Mirantis</a:t>
            </a:r>
            <a:r>
              <a:rPr lang="en-US" dirty="0" smtClean="0"/>
              <a:t>, </a:t>
            </a:r>
            <a:r>
              <a:rPr lang="en-US" dirty="0" err="1" smtClean="0"/>
              <a:t>Nexenta</a:t>
            </a:r>
            <a:r>
              <a:rPr lang="en-US" dirty="0" smtClean="0"/>
              <a:t>, Quanta, </a:t>
            </a:r>
            <a:r>
              <a:rPr lang="en-US" dirty="0" err="1" smtClean="0"/>
              <a:t>Redhat</a:t>
            </a:r>
            <a:r>
              <a:rPr lang="en-US" dirty="0" smtClean="0"/>
              <a:t>, Riverbed, </a:t>
            </a:r>
            <a:r>
              <a:rPr lang="en-US" dirty="0" err="1" smtClean="0"/>
              <a:t>Telechemy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Pluribus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Pluribus Networks unique converged architecture fuses compute, storage, switching, and network virtualization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Network Hypervisor product</a:t>
            </a:r>
          </a:p>
          <a:p>
            <a:r>
              <a:rPr lang="en-US" dirty="0" smtClean="0"/>
              <a:t>Partners with: Fortinet, </a:t>
            </a:r>
            <a:r>
              <a:rPr lang="en-US" dirty="0" err="1" smtClean="0"/>
              <a:t>Supermicro</a:t>
            </a:r>
            <a:r>
              <a:rPr lang="en-US" dirty="0" smtClean="0"/>
              <a:t>, TIBCO, SanDisk, Intel, </a:t>
            </a:r>
            <a:r>
              <a:rPr lang="en-US" dirty="0" err="1" smtClean="0"/>
              <a:t>Redhat</a:t>
            </a:r>
            <a:r>
              <a:rPr lang="en-US" dirty="0" smtClean="0"/>
              <a:t>, </a:t>
            </a:r>
            <a:r>
              <a:rPr lang="en-US" dirty="0" err="1" smtClean="0"/>
              <a:t>Coraid</a:t>
            </a:r>
            <a:r>
              <a:rPr lang="en-US" dirty="0" smtClean="0"/>
              <a:t>, Oracle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9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Defined Data Center</a:t>
            </a:r>
          </a:p>
          <a:p>
            <a:r>
              <a:rPr lang="en-US" dirty="0" smtClean="0"/>
              <a:t>Partners: Palo Alto Networks (firewalls)</a:t>
            </a:r>
          </a:p>
          <a:p>
            <a:r>
              <a:rPr lang="en-US" dirty="0" smtClean="0"/>
              <a:t>Several products capable of SDN, vSphere, </a:t>
            </a:r>
            <a:r>
              <a:rPr lang="en-US" dirty="0" err="1" smtClean="0"/>
              <a:t>VCloud</a:t>
            </a:r>
            <a:r>
              <a:rPr lang="en-US" dirty="0" smtClean="0"/>
              <a:t> Suite, </a:t>
            </a:r>
            <a:r>
              <a:rPr lang="en-US" dirty="0" err="1" smtClean="0"/>
              <a:t>VCloud</a:t>
            </a:r>
            <a:r>
              <a:rPr lang="en-US" dirty="0" smtClean="0"/>
              <a:t> Air, etc.</a:t>
            </a:r>
          </a:p>
          <a:p>
            <a:r>
              <a:rPr lang="en-US" dirty="0" smtClean="0"/>
              <a:t>VMWare NSX is their network virtualization platform for their software defined data center.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88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Would it be useful to send out a survey to a variety of vendors?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View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jfe.qualtrics.com/preview/SV_bm6MloRmIeA6Zcp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Or ask me for a PDF version of the draft survey.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Would the </a:t>
            </a:r>
            <a:r>
              <a:rPr lang="en-US" dirty="0" smtClean="0"/>
              <a:t>CSG want to include </a:t>
            </a:r>
            <a:r>
              <a:rPr lang="en-US" dirty="0" smtClean="0"/>
              <a:t>just switch vendors or should </a:t>
            </a:r>
            <a:r>
              <a:rPr lang="en-US" dirty="0" smtClean="0"/>
              <a:t>other vendors such as cloud and data center vendors be included </a:t>
            </a:r>
            <a:r>
              <a:rPr lang="en-US" dirty="0" smtClean="0"/>
              <a:t>as well?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7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ECAR published a paper, “The Promise and Reality of SDN”, in December that has useful links and information.</a:t>
            </a:r>
          </a:p>
          <a:p>
            <a:endParaRPr lang="en-US" dirty="0"/>
          </a:p>
          <a:p>
            <a:r>
              <a:rPr lang="en-US" dirty="0" smtClean="0"/>
              <a:t>See 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www.educause.edu/library/resources/promise-and-reality-sdn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Or drop me an email: celestea@usc.edu</a:t>
            </a:r>
          </a:p>
          <a:p>
            <a:endParaRPr lang="en-US" dirty="0"/>
          </a:p>
          <a:p>
            <a:r>
              <a:rPr lang="en-US" dirty="0" smtClean="0"/>
              <a:t>Thanks!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0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1154097"/>
          </a:xfrm>
        </p:spPr>
        <p:txBody>
          <a:bodyPr/>
          <a:lstStyle/>
          <a:p>
            <a:r>
              <a:rPr lang="en-US" dirty="0" smtClean="0"/>
              <a:t>SDN vendors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315200" cy="35395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is a lot of activity in this space with many choices.</a:t>
            </a:r>
          </a:p>
          <a:p>
            <a:r>
              <a:rPr lang="en-US" dirty="0" smtClean="0"/>
              <a:t>Most </a:t>
            </a:r>
            <a:r>
              <a:rPr lang="en-US" dirty="0" smtClean="0"/>
              <a:t> vendors claim their hardware/software can </a:t>
            </a:r>
            <a:r>
              <a:rPr lang="en-US" dirty="0" smtClean="0"/>
              <a:t>be introduced gradually into the </a:t>
            </a:r>
            <a:r>
              <a:rPr lang="en-US" dirty="0" smtClean="0"/>
              <a:t>network without disruption.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 smtClean="0"/>
              <a:t>products or services are </a:t>
            </a:r>
            <a:r>
              <a:rPr lang="en-US" dirty="0" smtClean="0"/>
              <a:t>designed for data center optimizations – with attention just now shifting to the WAN.</a:t>
            </a:r>
          </a:p>
          <a:p>
            <a:r>
              <a:rPr lang="en-US" dirty="0" smtClean="0"/>
              <a:t>ISPs </a:t>
            </a:r>
            <a:r>
              <a:rPr lang="en-US" dirty="0" smtClean="0"/>
              <a:t>are embracing </a:t>
            </a:r>
            <a:r>
              <a:rPr lang="en-US" dirty="0" smtClean="0"/>
              <a:t>network virtualization, optimization and automation features so vendors are delivering products and services that will do this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you go to </a:t>
            </a:r>
            <a:r>
              <a:rPr lang="en-US" dirty="0" err="1" smtClean="0"/>
              <a:t>SNxCentral</a:t>
            </a:r>
            <a:r>
              <a:rPr lang="en-US" dirty="0" smtClean="0"/>
              <a:t>, you’ll see a large list of SDN vendors.</a:t>
            </a:r>
          </a:p>
          <a:p>
            <a:r>
              <a:rPr lang="en-US" dirty="0" smtClean="0"/>
              <a:t>This presentation is focused on those that provide SDN switches, and is by no means a complete list or discussion of the “</a:t>
            </a:r>
            <a:r>
              <a:rPr lang="en-US" dirty="0" err="1" smtClean="0"/>
              <a:t>Vendorscape</a:t>
            </a:r>
            <a:r>
              <a:rPr lang="en-US" dirty="0" smtClean="0"/>
              <a:t>”.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52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Quick comparisons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131395"/>
              </p:ext>
            </p:extLst>
          </p:nvPr>
        </p:nvGraphicFramePr>
        <p:xfrm>
          <a:off x="762000" y="1066800"/>
          <a:ext cx="7543800" cy="552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63"/>
                <a:gridCol w="698500"/>
                <a:gridCol w="681037"/>
                <a:gridCol w="990600"/>
                <a:gridCol w="685800"/>
                <a:gridCol w="838200"/>
                <a:gridCol w="838200"/>
                <a:gridCol w="838200"/>
                <a:gridCol w="838200"/>
              </a:tblGrid>
              <a:tr h="52822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ONF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ODL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OF ver.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</a:t>
                      </a:r>
                    </a:p>
                    <a:p>
                      <a:r>
                        <a:rPr lang="en-US" sz="1400" dirty="0" smtClean="0"/>
                        <a:t>APIs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Hybrid Mode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Controller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Alcatel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1.0, 1.3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4662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Arista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No?</a:t>
                      </a:r>
                      <a:endParaRPr lang="en-US" sz="1600" dirty="0"/>
                    </a:p>
                  </a:txBody>
                  <a:tcPr/>
                </a:tc>
              </a:tr>
              <a:tr h="4662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Brocade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Yes*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1.0, 1.3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</a:tr>
              <a:tr h="4662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Cisco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Yes*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</a:tr>
              <a:tr h="4662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Dell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Yes*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1.0, 1.3~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</a:tr>
              <a:tr h="4662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Extreme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1.0, 1.3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</a:tr>
              <a:tr h="4662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Yes*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1.0, 1.3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No?</a:t>
                      </a:r>
                      <a:endParaRPr lang="en-US" sz="1600" dirty="0"/>
                    </a:p>
                  </a:txBody>
                  <a:tcPr/>
                </a:tc>
              </a:tr>
              <a:tr h="4662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Juniper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Yes*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</a:tr>
              <a:tr h="4662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1.0, 1.3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</a:tr>
              <a:tr h="46624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Noviflow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</a:tr>
              <a:tr h="46624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Corsa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?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7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1154097"/>
          </a:xfrm>
        </p:spPr>
        <p:txBody>
          <a:bodyPr/>
          <a:lstStyle/>
          <a:p>
            <a:r>
              <a:rPr lang="en-US" dirty="0" smtClean="0"/>
              <a:t>Alcatel-Lucent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1"/>
            <a:ext cx="7315200" cy="4328160"/>
          </a:xfrm>
        </p:spPr>
        <p:txBody>
          <a:bodyPr/>
          <a:lstStyle/>
          <a:p>
            <a:r>
              <a:rPr lang="en-US" dirty="0" smtClean="0"/>
              <a:t>Has what they call a “coordinated virtual infrastructure.</a:t>
            </a:r>
          </a:p>
          <a:p>
            <a:r>
              <a:rPr lang="en-US" dirty="0" smtClean="0"/>
              <a:t>Virtualizes routers for NFV.</a:t>
            </a:r>
          </a:p>
          <a:p>
            <a:r>
              <a:rPr lang="en-US" dirty="0" smtClean="0"/>
              <a:t>Opened 3 Bell Labs focused on Cloud and SDN</a:t>
            </a:r>
          </a:p>
          <a:p>
            <a:r>
              <a:rPr lang="en-US" dirty="0" smtClean="0"/>
              <a:t>Partners with </a:t>
            </a:r>
            <a:r>
              <a:rPr lang="en-US" dirty="0" err="1" smtClean="0"/>
              <a:t>Nuage</a:t>
            </a:r>
            <a:r>
              <a:rPr lang="en-US" dirty="0" smtClean="0"/>
              <a:t> Networks</a:t>
            </a:r>
          </a:p>
          <a:p>
            <a:r>
              <a:rPr lang="en-US" dirty="0" smtClean="0"/>
              <a:t>Working on SDN for optical devices as well as typical switches and routers.</a:t>
            </a:r>
          </a:p>
          <a:p>
            <a:r>
              <a:rPr lang="en-US" dirty="0" err="1" smtClean="0"/>
              <a:t>Clearpass</a:t>
            </a:r>
            <a:r>
              <a:rPr lang="en-US" dirty="0" smtClean="0"/>
              <a:t> policy manager does access management.</a:t>
            </a:r>
          </a:p>
          <a:p>
            <a:r>
              <a:rPr lang="en-US" dirty="0" smtClean="0"/>
              <a:t>Agnostic on controllers</a:t>
            </a:r>
          </a:p>
          <a:p>
            <a:r>
              <a:rPr lang="en-US" dirty="0" smtClean="0"/>
              <a:t>One use case cited is to be able to prioritize capacity to reduce/remove jitter and latency for elephant flows.</a:t>
            </a:r>
          </a:p>
        </p:txBody>
      </p:sp>
    </p:spTree>
    <p:extLst>
      <p:ext uri="{BB962C8B-B14F-4D97-AF65-F5344CB8AC3E}">
        <p14:creationId xmlns:p14="http://schemas.microsoft.com/office/powerpoint/2010/main" val="170565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89103"/>
            <a:ext cx="7315200" cy="1154097"/>
          </a:xfrm>
        </p:spPr>
        <p:txBody>
          <a:bodyPr/>
          <a:lstStyle/>
          <a:p>
            <a:r>
              <a:rPr lang="en-US" dirty="0" smtClean="0"/>
              <a:t>Arista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200400"/>
            <a:ext cx="7315200" cy="3108960"/>
          </a:xfrm>
        </p:spPr>
        <p:txBody>
          <a:bodyPr/>
          <a:lstStyle/>
          <a:p>
            <a:r>
              <a:rPr lang="en-US" dirty="0" smtClean="0"/>
              <a:t>Arista’s EOS supports </a:t>
            </a:r>
            <a:r>
              <a:rPr lang="en-US" dirty="0" err="1" smtClean="0"/>
              <a:t>OpenFlow</a:t>
            </a:r>
            <a:r>
              <a:rPr lang="en-US" dirty="0" smtClean="0"/>
              <a:t> 1.0.</a:t>
            </a:r>
          </a:p>
          <a:p>
            <a:r>
              <a:rPr lang="en-US" dirty="0" smtClean="0"/>
              <a:t>Focus on software-driven cloud networking.</a:t>
            </a:r>
          </a:p>
          <a:p>
            <a:r>
              <a:rPr lang="en-US" dirty="0" smtClean="0"/>
              <a:t>VXLAN Multi-vendor SDN for Network </a:t>
            </a:r>
            <a:r>
              <a:rPr lang="en-US" dirty="0" err="1" smtClean="0"/>
              <a:t>Virutalization</a:t>
            </a:r>
            <a:endParaRPr lang="en-US" dirty="0" smtClean="0"/>
          </a:p>
          <a:p>
            <a:r>
              <a:rPr lang="en-US" dirty="0" smtClean="0"/>
              <a:t>Open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58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1154097"/>
          </a:xfrm>
        </p:spPr>
        <p:txBody>
          <a:bodyPr/>
          <a:lstStyle/>
          <a:p>
            <a:r>
              <a:rPr lang="en-US" dirty="0" smtClean="0"/>
              <a:t>Brocade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1"/>
            <a:ext cx="7315200" cy="44043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/>
              <a:t>Vyatta</a:t>
            </a:r>
            <a:r>
              <a:rPr lang="en-US" dirty="0"/>
              <a:t> Controller, the first commercial Controller built directly from </a:t>
            </a:r>
            <a:r>
              <a:rPr lang="en-US" dirty="0" err="1"/>
              <a:t>OpenDaylight</a:t>
            </a:r>
            <a:r>
              <a:rPr lang="en-US" dirty="0"/>
              <a:t> </a:t>
            </a:r>
            <a:r>
              <a:rPr lang="en-US" dirty="0" smtClean="0"/>
              <a:t>code unveiled in 2014, </a:t>
            </a:r>
            <a:r>
              <a:rPr lang="en-US" dirty="0"/>
              <a:t>allows users to freely optimize their network infrastructure to address the needs of </a:t>
            </a:r>
            <a:r>
              <a:rPr lang="en-US" dirty="0" smtClean="0"/>
              <a:t>their </a:t>
            </a:r>
            <a:r>
              <a:rPr lang="en-US" dirty="0"/>
              <a:t>specific </a:t>
            </a:r>
            <a:r>
              <a:rPr lang="en-US" dirty="0" smtClean="0"/>
              <a:t>workloads. Also </a:t>
            </a:r>
            <a:r>
              <a:rPr lang="en-US" dirty="0" err="1" smtClean="0"/>
              <a:t>Vyatta</a:t>
            </a:r>
            <a:r>
              <a:rPr lang="en-US" dirty="0" smtClean="0"/>
              <a:t> router (software) based on Linux/</a:t>
            </a:r>
            <a:r>
              <a:rPr lang="en-US" dirty="0" err="1" smtClean="0"/>
              <a:t>Redhat</a:t>
            </a:r>
            <a:r>
              <a:rPr lang="en-US" dirty="0" smtClean="0"/>
              <a:t> model.</a:t>
            </a:r>
          </a:p>
          <a:p>
            <a:r>
              <a:rPr lang="en-US" dirty="0" err="1" smtClean="0"/>
              <a:t>Vyatta</a:t>
            </a:r>
            <a:r>
              <a:rPr lang="en-US" dirty="0" smtClean="0"/>
              <a:t> router is built in software.</a:t>
            </a:r>
          </a:p>
          <a:p>
            <a:r>
              <a:rPr lang="en-US" dirty="0" err="1" smtClean="0"/>
              <a:t>OpenFlow</a:t>
            </a:r>
            <a:r>
              <a:rPr lang="en-US" dirty="0" smtClean="0"/>
              <a:t> in hybrid port mode (as opposed to just hybrid mode).</a:t>
            </a:r>
          </a:p>
          <a:p>
            <a:r>
              <a:rPr lang="en-US" dirty="0" smtClean="0"/>
              <a:t>Brocade-</a:t>
            </a:r>
            <a:r>
              <a:rPr lang="en-US" dirty="0" err="1" smtClean="0"/>
              <a:t>Cienna</a:t>
            </a:r>
            <a:r>
              <a:rPr lang="en-US" dirty="0" smtClean="0"/>
              <a:t> joint solution for “elastic cloud bursting”.</a:t>
            </a:r>
          </a:p>
          <a:p>
            <a:r>
              <a:rPr lang="en-US" dirty="0" smtClean="0"/>
              <a:t>Says there were over 3,000 stories last year of SDN use cases with their switches.</a:t>
            </a:r>
          </a:p>
          <a:p>
            <a:r>
              <a:rPr lang="en-US" dirty="0" smtClean="0"/>
              <a:t>Brocade-Aruba partnership for wireless implementation.</a:t>
            </a:r>
          </a:p>
          <a:p>
            <a:r>
              <a:rPr lang="en-US" dirty="0" smtClean="0"/>
              <a:t>Bandwidth metering available in </a:t>
            </a:r>
            <a:r>
              <a:rPr lang="en-US" dirty="0" err="1" smtClean="0"/>
              <a:t>OpenFlow</a:t>
            </a:r>
            <a:r>
              <a:rPr lang="en-US" dirty="0" smtClean="0"/>
              <a:t> 1.3.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1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1154097"/>
          </a:xfrm>
        </p:spPr>
        <p:txBody>
          <a:bodyPr/>
          <a:lstStyle/>
          <a:p>
            <a:r>
              <a:rPr lang="en-US" dirty="0" smtClean="0"/>
              <a:t>Cisco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1"/>
            <a:ext cx="7315200" cy="4404360"/>
          </a:xfrm>
        </p:spPr>
        <p:txBody>
          <a:bodyPr/>
          <a:lstStyle/>
          <a:p>
            <a:r>
              <a:rPr lang="en-US" dirty="0" smtClean="0"/>
              <a:t>Application Centric Infrastructure (ACI) capable of managing the entire data center with a desire to work with numerous partners in their “open ecosystem”.</a:t>
            </a:r>
          </a:p>
          <a:p>
            <a:r>
              <a:rPr lang="en-US" dirty="0" err="1" smtClean="0"/>
              <a:t>OpFlex</a:t>
            </a:r>
            <a:r>
              <a:rPr lang="en-US" dirty="0" smtClean="0"/>
              <a:t> submitted as IETF draft.  </a:t>
            </a:r>
          </a:p>
          <a:p>
            <a:r>
              <a:rPr lang="en-US" dirty="0" smtClean="0"/>
              <a:t>Goldman Sachs report says Cisco’s ACI provides a 3x better total cost of ownership than </a:t>
            </a:r>
            <a:r>
              <a:rPr lang="en-US" dirty="0" err="1" smtClean="0"/>
              <a:t>Vmware</a:t>
            </a:r>
            <a:r>
              <a:rPr lang="en-US" dirty="0" smtClean="0"/>
              <a:t> NSX</a:t>
            </a:r>
          </a:p>
          <a:p>
            <a:r>
              <a:rPr lang="en-US" dirty="0" smtClean="0"/>
              <a:t>Partners: </a:t>
            </a:r>
            <a:r>
              <a:rPr lang="en-US" dirty="0" err="1" smtClean="0"/>
              <a:t>Embrane</a:t>
            </a:r>
            <a:r>
              <a:rPr lang="en-US" dirty="0" smtClean="0"/>
              <a:t> (Elastic Services Manager)</a:t>
            </a:r>
          </a:p>
          <a:p>
            <a:r>
              <a:rPr lang="en-US" dirty="0" smtClean="0"/>
              <a:t>Buyouts: Tail-f (cloud orchestration); </a:t>
            </a:r>
            <a:r>
              <a:rPr lang="en-US" dirty="0" err="1" smtClean="0"/>
              <a:t>Metacloud</a:t>
            </a:r>
            <a:r>
              <a:rPr lang="en-US" dirty="0" smtClean="0"/>
              <a:t> (</a:t>
            </a:r>
            <a:r>
              <a:rPr lang="en-US" dirty="0" err="1" smtClean="0"/>
              <a:t>OpenStack</a:t>
            </a:r>
            <a:r>
              <a:rPr lang="en-US" dirty="0" smtClean="0"/>
              <a:t> cloud provider)</a:t>
            </a:r>
          </a:p>
          <a:p>
            <a:r>
              <a:rPr lang="en-US" dirty="0" smtClean="0"/>
              <a:t>Joins Open Compute Project</a:t>
            </a:r>
          </a:p>
          <a:p>
            <a:r>
              <a:rPr lang="en-US" dirty="0" smtClean="0"/>
              <a:t>Controller based </a:t>
            </a:r>
            <a:r>
              <a:rPr lang="en-US" dirty="0"/>
              <a:t>on </a:t>
            </a:r>
            <a:r>
              <a:rPr lang="en-US" dirty="0" err="1" smtClean="0"/>
              <a:t>OpenDaylight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315200" cy="1154097"/>
          </a:xfrm>
        </p:spPr>
        <p:txBody>
          <a:bodyPr/>
          <a:lstStyle/>
          <a:p>
            <a:r>
              <a:rPr lang="en-US" dirty="0" smtClean="0"/>
              <a:t>Dell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1"/>
            <a:ext cx="7315200" cy="4480560"/>
          </a:xfrm>
        </p:spPr>
        <p:txBody>
          <a:bodyPr/>
          <a:lstStyle/>
          <a:p>
            <a:r>
              <a:rPr lang="en-US" dirty="0" smtClean="0"/>
              <a:t>Fabric switch and controller designed to scale and automate </a:t>
            </a:r>
            <a:r>
              <a:rPr lang="en-US" dirty="0" err="1" smtClean="0"/>
              <a:t>OpenStack</a:t>
            </a:r>
            <a:r>
              <a:rPr lang="en-US" dirty="0" smtClean="0"/>
              <a:t> clouds,</a:t>
            </a:r>
          </a:p>
          <a:p>
            <a:r>
              <a:rPr lang="en-US" dirty="0" smtClean="0"/>
              <a:t>Believes that adding third-party networking software on its switch hardware increases the value of its products.</a:t>
            </a:r>
          </a:p>
          <a:p>
            <a:r>
              <a:rPr lang="en-US" dirty="0" smtClean="0"/>
              <a:t>OpenFlow 1.3 (partial), is willing to activate various features of 1.3 if there is interest.</a:t>
            </a:r>
          </a:p>
          <a:p>
            <a:r>
              <a:rPr lang="en-US" dirty="0" smtClean="0"/>
              <a:t>Real Use Case: Data Center Bridging (DCB) capable switch with multi-hop DCB and a lossless environment.</a:t>
            </a:r>
          </a:p>
          <a:p>
            <a:r>
              <a:rPr lang="en-US" dirty="0" smtClean="0"/>
              <a:t>Founding members of ONOS, upgraded membership in </a:t>
            </a:r>
            <a:r>
              <a:rPr lang="en-US" dirty="0" err="1" smtClean="0"/>
              <a:t>OpenDaylight</a:t>
            </a:r>
            <a:r>
              <a:rPr lang="en-US" dirty="0" smtClean="0"/>
              <a:t>, involved in standards creation.</a:t>
            </a:r>
          </a:p>
          <a:p>
            <a:r>
              <a:rPr lang="en-US" dirty="0" smtClean="0"/>
              <a:t>Partners with Cumulus and with </a:t>
            </a:r>
            <a:r>
              <a:rPr lang="en-US" dirty="0" err="1" smtClean="0"/>
              <a:t>SwitchLight</a:t>
            </a:r>
            <a:r>
              <a:rPr lang="en-US" dirty="0" smtClean="0"/>
              <a:t> (Big Switch), relationship with </a:t>
            </a:r>
            <a:r>
              <a:rPr lang="en-US" dirty="0" err="1" smtClean="0"/>
              <a:t>Redhat</a:t>
            </a:r>
            <a:r>
              <a:rPr lang="en-US" dirty="0" smtClean="0"/>
              <a:t> and </a:t>
            </a:r>
            <a:r>
              <a:rPr lang="en-US" dirty="0" err="1" smtClean="0"/>
              <a:t>OpenStack</a:t>
            </a:r>
            <a:endParaRPr lang="en-US" dirty="0" smtClean="0"/>
          </a:p>
          <a:p>
            <a:r>
              <a:rPr lang="en-US" dirty="0" err="1" smtClean="0"/>
              <a:t>OpenGENI</a:t>
            </a:r>
            <a:r>
              <a:rPr lang="en-US" dirty="0" smtClean="0"/>
              <a:t> racks.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1154097"/>
          </a:xfrm>
        </p:spPr>
        <p:txBody>
          <a:bodyPr/>
          <a:lstStyle/>
          <a:p>
            <a:r>
              <a:rPr lang="en-US" dirty="0" smtClean="0"/>
              <a:t>Extreme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1"/>
            <a:ext cx="7315200" cy="4175760"/>
          </a:xfrm>
        </p:spPr>
        <p:txBody>
          <a:bodyPr/>
          <a:lstStyle/>
          <a:p>
            <a:r>
              <a:rPr lang="en-US" dirty="0"/>
              <a:t>Extreme Networks’ SDN platform is based on </a:t>
            </a:r>
            <a:r>
              <a:rPr lang="en-US" dirty="0" smtClean="0"/>
              <a:t>a </a:t>
            </a:r>
            <a:r>
              <a:rPr lang="en-US" dirty="0"/>
              <a:t>hardened </a:t>
            </a:r>
            <a:r>
              <a:rPr lang="en-US" dirty="0" err="1"/>
              <a:t>OpenDaylight</a:t>
            </a:r>
            <a:r>
              <a:rPr lang="en-US" dirty="0"/>
              <a:t> (ODL) controller that </a:t>
            </a:r>
            <a:r>
              <a:rPr lang="en-US" dirty="0" smtClean="0"/>
              <a:t>includes </a:t>
            </a:r>
            <a:r>
              <a:rPr lang="en-US" dirty="0"/>
              <a:t>network management, network access control, application analytics and wireless controller technology.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Approach preserves </a:t>
            </a:r>
            <a:r>
              <a:rPr lang="en-US" dirty="0"/>
              <a:t>the integrity of the open API provided by ODL while extending data center orchestration, automation and provisioning to the entire network under </a:t>
            </a:r>
            <a:r>
              <a:rPr lang="en-US" dirty="0" smtClean="0"/>
              <a:t>“a </a:t>
            </a:r>
            <a:r>
              <a:rPr lang="en-US" dirty="0"/>
              <a:t>single pane of glass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Sees software replacing hardware and appliances giving way to software APIs.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fb37428-9076-41d6-8c59-f57cee4e23fe">
      <UserInfo>
        <DisplayName>Asbed Bedrossian</DisplayName>
        <AccountId>19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51B22FCCD8A04799639107836AC82C" ma:contentTypeVersion="1" ma:contentTypeDescription="Create a new document." ma:contentTypeScope="" ma:versionID="01a194c98fed0c3bd83d273d2195cb67">
  <xsd:schema xmlns:xsd="http://www.w3.org/2001/XMLSchema" xmlns:xs="http://www.w3.org/2001/XMLSchema" xmlns:p="http://schemas.microsoft.com/office/2006/metadata/properties" xmlns:ns3="5fb37428-9076-41d6-8c59-f57cee4e23fe" targetNamespace="http://schemas.microsoft.com/office/2006/metadata/properties" ma:root="true" ma:fieldsID="aa7ffa5d693539ae46cf1af0508e927e" ns3:_="">
    <xsd:import namespace="5fb37428-9076-41d6-8c59-f57cee4e23fe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b37428-9076-41d6-8c59-f57cee4e23f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001550-3CA4-4FCF-B862-2BB567F17E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229C61-67A7-4E7A-9752-5D7FE9233CA4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5fb37428-9076-41d6-8c59-f57cee4e23fe"/>
  </ds:schemaRefs>
</ds:datastoreItem>
</file>

<file path=customXml/itemProps3.xml><?xml version="1.0" encoding="utf-8"?>
<ds:datastoreItem xmlns:ds="http://schemas.openxmlformats.org/officeDocument/2006/customXml" ds:itemID="{981F3DF4-9655-402D-BA94-2DB21E7DC7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b37428-9076-41d6-8c59-f57cee4e23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550</TotalTime>
  <Words>1186</Words>
  <Application>Microsoft Office PowerPoint</Application>
  <PresentationFormat>On-screen Show (4:3)</PresentationFormat>
  <Paragraphs>206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Perspective</vt:lpstr>
      <vt:lpstr>SDN Vendorscape</vt:lpstr>
      <vt:lpstr>SDN vendors</vt:lpstr>
      <vt:lpstr>Quick comparisons</vt:lpstr>
      <vt:lpstr>Alcatel-Lucent</vt:lpstr>
      <vt:lpstr>Arista</vt:lpstr>
      <vt:lpstr>Brocade</vt:lpstr>
      <vt:lpstr>Cisco</vt:lpstr>
      <vt:lpstr>Dell</vt:lpstr>
      <vt:lpstr>Extreme Networks</vt:lpstr>
      <vt:lpstr>HP</vt:lpstr>
      <vt:lpstr>Juniper</vt:lpstr>
      <vt:lpstr>Plexxi</vt:lpstr>
      <vt:lpstr>New vendors to consider</vt:lpstr>
      <vt:lpstr>Big Switch Networks</vt:lpstr>
      <vt:lpstr>Pluribus Networks</vt:lpstr>
      <vt:lpstr>VMWare</vt:lpstr>
      <vt:lpstr>Survey</vt:lpstr>
      <vt:lpstr>Further info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 Vendorscape</dc:title>
  <dc:creator>Celeste Anderson</dc:creator>
  <cp:lastModifiedBy>Celeste Anderson</cp:lastModifiedBy>
  <cp:revision>46</cp:revision>
  <dcterms:created xsi:type="dcterms:W3CDTF">2014-12-23T22:27:54Z</dcterms:created>
  <dcterms:modified xsi:type="dcterms:W3CDTF">2015-01-14T18:38:40Z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0x0101006451B22FCCD8A04799639107836AC82C</vt:lpwstr>
  </property>
</Properties>
</file>