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7"/>
  </p:notesMasterIdLst>
  <p:sldIdLst>
    <p:sldId id="259" r:id="rId2"/>
    <p:sldId id="278" r:id="rId3"/>
    <p:sldId id="260" r:id="rId4"/>
    <p:sldId id="269" r:id="rId5"/>
    <p:sldId id="275" r:id="rId6"/>
    <p:sldId id="277" r:id="rId7"/>
    <p:sldId id="270" r:id="rId8"/>
    <p:sldId id="276" r:id="rId9"/>
    <p:sldId id="299" r:id="rId10"/>
    <p:sldId id="261" r:id="rId11"/>
    <p:sldId id="262" r:id="rId12"/>
    <p:sldId id="272" r:id="rId13"/>
    <p:sldId id="284" r:id="rId14"/>
    <p:sldId id="285" r:id="rId15"/>
    <p:sldId id="286" r:id="rId16"/>
    <p:sldId id="271" r:id="rId17"/>
    <p:sldId id="274" r:id="rId18"/>
    <p:sldId id="263" r:id="rId19"/>
    <p:sldId id="312" r:id="rId20"/>
    <p:sldId id="313" r:id="rId21"/>
    <p:sldId id="283" r:id="rId22"/>
    <p:sldId id="288" r:id="rId23"/>
    <p:sldId id="257" r:id="rId24"/>
    <p:sldId id="287" r:id="rId25"/>
    <p:sldId id="291" r:id="rId26"/>
    <p:sldId id="289" r:id="rId27"/>
    <p:sldId id="292" r:id="rId28"/>
    <p:sldId id="298" r:id="rId29"/>
    <p:sldId id="293" r:id="rId30"/>
    <p:sldId id="303" r:id="rId31"/>
    <p:sldId id="302" r:id="rId32"/>
    <p:sldId id="297" r:id="rId33"/>
    <p:sldId id="296" r:id="rId34"/>
    <p:sldId id="301" r:id="rId35"/>
    <p:sldId id="294" r:id="rId36"/>
    <p:sldId id="295" r:id="rId37"/>
    <p:sldId id="300" r:id="rId38"/>
    <p:sldId id="311" r:id="rId39"/>
    <p:sldId id="304" r:id="rId40"/>
    <p:sldId id="305" r:id="rId41"/>
    <p:sldId id="306" r:id="rId42"/>
    <p:sldId id="307" r:id="rId43"/>
    <p:sldId id="308" r:id="rId44"/>
    <p:sldId id="309" r:id="rId45"/>
    <p:sldId id="31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hdi Sarmadi" initials="M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6259" autoAdjust="0"/>
  </p:normalViewPr>
  <p:slideViewPr>
    <p:cSldViewPr snapToGrid="0">
      <p:cViewPr varScale="1">
        <p:scale>
          <a:sx n="32" d="100"/>
          <a:sy n="32" d="100"/>
        </p:scale>
        <p:origin x="-58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A3B0D-323D-410D-AA20-1E301432BDBC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F7016-C141-4C88-8EC0-40017B24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5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3550" y="3937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Read through each block:  To highlight Vyatta’s breadth, this slide reflects our standards based approach to provide routing (protocols such as BGP, OSPF, RIP…), from a security perspective, we provide stateful firewall, VPN (IPSEC and OPENVPN); threat protection (traffic and web filtering), system management, IP Services in high availability across standard platforms…</a:t>
            </a:r>
          </a:p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(SALES FOLKS:  this slide is features and benefits, it is a high level representation of our system, just highlight the ones you know or that make your presentation flow, do not read this slide!)….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0435-7EB1-424F-926D-A0EF7BBD1671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21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79413" y="684213"/>
            <a:ext cx="6099175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034EDE-BCAB-4691-A18E-80BE752474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7388"/>
            <a:ext cx="6092825" cy="34274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Vyatta provides a new </a:t>
            </a:r>
            <a:r>
              <a:rPr lang="en-US" dirty="0" smtClean="0">
                <a:latin typeface="Calibri" charset="0"/>
              </a:rPr>
              <a:t>paradigm </a:t>
            </a:r>
            <a:r>
              <a:rPr lang="en-US" dirty="0">
                <a:latin typeface="Calibri" charset="0"/>
              </a:rPr>
              <a:t>for true network virtualization, </a:t>
            </a:r>
            <a:r>
              <a:rPr lang="en-US" dirty="0" smtClean="0">
                <a:latin typeface="Calibri" charset="0"/>
              </a:rPr>
              <a:t>providing</a:t>
            </a:r>
            <a:r>
              <a:rPr lang="en-US" baseline="0" dirty="0" smtClean="0">
                <a:latin typeface="Calibri" charset="0"/>
              </a:rPr>
              <a:t> robust routing, VPN and firewall functionality within and between hypervisors.  The Vyatta approach provides</a:t>
            </a:r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sz="1000" dirty="0">
                <a:latin typeface="Calibri" charset="0"/>
              </a:rPr>
              <a:t>Increased throughput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sz="1000" dirty="0">
              <a:latin typeface="Calibri" charset="0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sz="1000" dirty="0">
                <a:latin typeface="Calibri" charset="0"/>
              </a:rPr>
              <a:t>Reduced latencies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sz="1000" dirty="0">
              <a:latin typeface="Calibri" charset="0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sz="1000" dirty="0">
                <a:latin typeface="Calibri" charset="0"/>
              </a:rPr>
              <a:t>High Availability (through the hypervisor)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sz="1000" dirty="0">
              <a:latin typeface="Calibri" charset="0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sz="1000" dirty="0">
                <a:latin typeface="Calibri" charset="0"/>
              </a:rPr>
              <a:t>Increased fault tolerance (through the hypervisor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sz="1000" dirty="0">
              <a:latin typeface="Calibri" charset="0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sz="1000" dirty="0">
                <a:latin typeface="Calibri" charset="0"/>
              </a:rPr>
              <a:t>In hypervisor security controls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sz="1000" dirty="0">
              <a:latin typeface="Calibri" charset="0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sz="1000" dirty="0">
                <a:latin typeface="Calibri" charset="0"/>
              </a:rPr>
              <a:t>Application Isolation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sz="1000" dirty="0">
              <a:latin typeface="Calibri" charset="0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sz="1000" dirty="0">
                <a:latin typeface="Calibri" charset="0"/>
              </a:rPr>
              <a:t>Simplified network topology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sz="1000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Most of all,</a:t>
            </a:r>
            <a:r>
              <a:rPr lang="en-US" baseline="0" dirty="0" smtClean="0">
                <a:latin typeface="Calibri" charset="0"/>
              </a:rPr>
              <a:t> the Vyatta solution adds agility – allowing system architects to add networking functions that can be deployed with the speed of software.</a:t>
            </a:r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9865" indent="-288409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53638" indent="-230727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15095" indent="-230727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76550" indent="-230727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38005" indent="-23072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99460" indent="-23072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60916" indent="-23072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922371" indent="-23072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FD458A-9F72-BE4F-8142-E591D2326BB5}" type="slidenum">
              <a:rPr lang="en-US">
                <a:solidFill>
                  <a:prstClr val="black"/>
                </a:solidFill>
                <a:latin typeface="Calibri" charset="0"/>
              </a:rPr>
              <a:pPr eaLnBrk="1" hangingPunct="1"/>
              <a:t>40</a:t>
            </a:fld>
            <a:endParaRPr lang="en-US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63550" y="3937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6473C-09A8-4C82-8013-938F924928F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63550" y="3937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6473C-09A8-4C82-8013-938F924928F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3550" y="393700"/>
            <a:ext cx="6096000" cy="3429000"/>
          </a:xfrm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smtClean="0"/>
              <a:t>Here is the same network laid out in a 30,000 sq. ft.  data center – or the same 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/>
              <a:t>Datacenter - virtualized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/>
              <a:t>Solution was architected with blade chassis to provide optimal</a:t>
            </a:r>
          </a:p>
          <a:p>
            <a:pPr marL="465681" lvl="1">
              <a:spcBef>
                <a:spcPct val="0"/>
              </a:spcBef>
              <a:defRPr/>
            </a:pPr>
            <a:r>
              <a:rPr lang="en-US" dirty="0" smtClean="0"/>
              <a:t>Performance</a:t>
            </a:r>
          </a:p>
          <a:p>
            <a:pPr marL="465681" lvl="1">
              <a:spcBef>
                <a:spcPct val="0"/>
              </a:spcBef>
              <a:defRPr/>
            </a:pPr>
            <a:r>
              <a:rPr lang="en-US" dirty="0" smtClean="0"/>
              <a:t>Latency</a:t>
            </a:r>
          </a:p>
          <a:p>
            <a:pPr marL="465681" lvl="1">
              <a:spcBef>
                <a:spcPct val="0"/>
              </a:spcBef>
              <a:defRPr/>
            </a:pPr>
            <a:r>
              <a:rPr lang="en-US" dirty="0" smtClean="0"/>
              <a:t>Redundancy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/>
              <a:t>Blade chassis configured with 4 10G switches for connectivity to backup system and SAN, 2 stacked 1G switches for internet connectivity, 3 half-height blades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/>
              <a:t>Majority of blade traffic travels across chassis backplane.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/>
              <a:t>On average running ~250 VM’s across 3 half-height blades (dual processor dual core 32MB of memory each) for 8 customers and the internal business.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/>
              <a:t>Applications ranges from financial packages, inventory management systems, BI and BPM systems.  Largest footprint of VMs were Oracle databases.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/>
              <a:t>At peak average utilization did not exceed 60% across 3 node cluster.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/>
              <a:t>Average ping response 1ms or less.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  <a:p>
            <a:pPr marL="465681" lvl="1">
              <a:spcBef>
                <a:spcPct val="0"/>
              </a:spcBef>
              <a:defRPr/>
            </a:pPr>
            <a:endParaRPr lang="en-US" dirty="0" smtClean="0"/>
          </a:p>
          <a:p>
            <a:pPr marL="465681" lvl="1">
              <a:spcBef>
                <a:spcPct val="0"/>
              </a:spcBef>
              <a:defRPr/>
            </a:pPr>
            <a:endParaRPr lang="en-US" dirty="0" smtClean="0"/>
          </a:p>
          <a:p>
            <a:pPr marL="465681" lvl="1">
              <a:spcBef>
                <a:spcPct val="0"/>
              </a:spcBef>
              <a:defRPr/>
            </a:pPr>
            <a:endParaRPr lang="en-US" dirty="0" smtClean="0"/>
          </a:p>
          <a:p>
            <a:pPr marL="465681" lvl="1">
              <a:spcBef>
                <a:spcPct val="0"/>
              </a:spcBef>
              <a:defRPr/>
            </a:pPr>
            <a:endParaRPr lang="en-US" dirty="0" smtClean="0"/>
          </a:p>
          <a:p>
            <a:pPr marL="465681" lvl="1">
              <a:spcBef>
                <a:spcPct val="0"/>
              </a:spcBef>
              <a:defRPr/>
            </a:pPr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62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1959" indent="-285369" defTabSz="93062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1476" indent="-228296" defTabSz="93062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8067" indent="-228296" defTabSz="93062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4658" indent="-228296" defTabSz="93062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1247" indent="-228296" defTabSz="9306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67838" indent="-228296" defTabSz="9306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4428" indent="-228296" defTabSz="9306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1018" indent="-228296" defTabSz="9306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2D8DDA9-3172-4490-9DFA-D8B3A42E72AA}" type="slidenum">
              <a:rPr lang="en-US" sz="1200"/>
              <a:pPr eaLnBrk="1" hangingPunct="1"/>
              <a:t>45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36FB-7F09-4786-A09E-EE49F176C79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36FB-7F09-4786-A09E-EE49F176C79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36FB-7F09-4786-A09E-EE49F176C79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913" y="611203"/>
            <a:ext cx="10945167" cy="629900"/>
          </a:xfrm>
        </p:spPr>
        <p:txBody>
          <a:bodyPr/>
          <a:lstStyle>
            <a:lvl1pPr>
              <a:lnSpc>
                <a:spcPct val="95000"/>
              </a:lnSpc>
              <a:defRPr sz="260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2384" y="1782236"/>
            <a:ext cx="10947808" cy="2161259"/>
          </a:xfrm>
        </p:spPr>
        <p:txBody>
          <a:bodyPr/>
          <a:lstStyle>
            <a:lvl1pPr>
              <a:lnSpc>
                <a:spcPct val="95000"/>
              </a:lnSpc>
              <a:defRPr sz="2000">
                <a:solidFill>
                  <a:schemeClr val="tx1"/>
                </a:solidFill>
                <a:latin typeface="+mn-lt"/>
              </a:defRPr>
            </a:lvl1pPr>
            <a:lvl2pPr marL="401593" indent="-169844">
              <a:lnSpc>
                <a:spcPct val="95000"/>
              </a:lnSpc>
              <a:buClr>
                <a:schemeClr val="tx2"/>
              </a:buClr>
              <a:defRPr sz="1800" b="0">
                <a:solidFill>
                  <a:schemeClr val="tx1"/>
                </a:solidFill>
                <a:latin typeface="+mn-lt"/>
              </a:defRPr>
            </a:lvl2pPr>
            <a:lvl3pPr marL="630168" indent="-173019">
              <a:lnSpc>
                <a:spcPct val="95000"/>
              </a:lnSpc>
              <a:buClr>
                <a:schemeClr val="tx2"/>
              </a:buClr>
              <a:defRPr sz="1400" b="0">
                <a:solidFill>
                  <a:schemeClr val="tx1"/>
                </a:solidFill>
                <a:latin typeface="+mn-lt"/>
              </a:defRPr>
            </a:lvl3pPr>
            <a:lvl4pPr marL="858742" indent="-169844">
              <a:lnSpc>
                <a:spcPct val="95000"/>
              </a:lnSpc>
              <a:buClr>
                <a:schemeClr val="tx2"/>
              </a:buClr>
              <a:defRPr sz="1400" b="0">
                <a:solidFill>
                  <a:schemeClr val="tx1"/>
                </a:solidFill>
                <a:latin typeface="+mn-lt"/>
              </a:defRPr>
            </a:lvl4pPr>
            <a:lvl5pPr marL="1087317" indent="-173019">
              <a:lnSpc>
                <a:spcPct val="95000"/>
              </a:lnSpc>
              <a:buClr>
                <a:schemeClr val="tx2"/>
              </a:buClr>
              <a:defRPr sz="1400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20382" y="1138404"/>
            <a:ext cx="10941473" cy="51294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14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2"/>
          </p:nvPr>
        </p:nvSpPr>
        <p:spPr>
          <a:xfrm>
            <a:off x="5973240" y="6631124"/>
            <a:ext cx="1452431" cy="155235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49175" y="6650383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© 2013 Brocade Communications Systems, Inc. Company Proprietary Information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" y="4"/>
            <a:ext cx="182031" cy="6769103"/>
            <a:chOff x="2" y="-1"/>
            <a:chExt cx="136523" cy="5076827"/>
          </a:xfrm>
        </p:grpSpPr>
        <p:sp>
          <p:nvSpPr>
            <p:cNvPr id="23" name="Rectangle 7"/>
            <p:cNvSpPr>
              <a:spLocks noChangeArrowheads="1"/>
            </p:cNvSpPr>
            <p:nvPr userDrawn="1"/>
          </p:nvSpPr>
          <p:spPr bwMode="gray">
            <a:xfrm>
              <a:off x="2" y="-1"/>
              <a:ext cx="136523" cy="1135064"/>
            </a:xfrm>
            <a:prstGeom prst="rect">
              <a:avLst/>
            </a:prstGeom>
            <a:gradFill flip="none" rotWithShape="1">
              <a:gsLst>
                <a:gs pos="0">
                  <a:srgbClr val="DA5800"/>
                </a:gs>
                <a:gs pos="50000">
                  <a:srgbClr val="FF6600"/>
                </a:gs>
                <a:gs pos="100000">
                  <a:srgbClr val="FF9933"/>
                </a:gs>
              </a:gsLst>
              <a:lin ang="1890000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24" name="Rectangle 16"/>
            <p:cNvSpPr>
              <a:spLocks noChangeArrowheads="1"/>
            </p:cNvSpPr>
            <p:nvPr userDrawn="1"/>
          </p:nvSpPr>
          <p:spPr bwMode="gray">
            <a:xfrm>
              <a:off x="1146" y="1201738"/>
              <a:ext cx="135379" cy="387508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298" rtl="0" eaLnBrk="1" latinLnBrk="0" hangingPunct="1">
                <a:lnSpc>
                  <a:spcPct val="75000"/>
                </a:lnSpc>
              </a:pPr>
              <a:endPara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355664" y="6639303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2" descr="C:\Users\jheuser\Desktop\VyattaPowerPoint\Vyatta-Logos\Vyatta-4c-wBrocad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961" y="6468933"/>
            <a:ext cx="1149115" cy="32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96965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 and Content w/ Landscap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689" y="1782233"/>
            <a:ext cx="5451527" cy="1620944"/>
          </a:xfrm>
        </p:spPr>
        <p:txBody>
          <a:bodyPr/>
          <a:lstStyle>
            <a:lvl1pPr>
              <a:lnSpc>
                <a:spcPct val="95000"/>
              </a:lnSpc>
              <a:defRPr sz="20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95000"/>
              </a:lnSpc>
              <a:defRPr sz="1800" b="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95000"/>
              </a:lnSpc>
              <a:defRPr sz="1400" b="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95000"/>
              </a:lnSpc>
              <a:defRPr sz="1400" b="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95000"/>
              </a:lnSpc>
              <a:defRPr sz="1400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bullet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973241" y="1919823"/>
            <a:ext cx="6218767" cy="384709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icon to add photo</a:t>
            </a:r>
            <a:endParaRPr lang="en-US" dirty="0"/>
          </a:p>
        </p:txBody>
      </p:sp>
      <p:sp>
        <p:nvSpPr>
          <p:cNvPr id="33" name="Rectangle 35"/>
          <p:cNvSpPr>
            <a:spLocks noChangeArrowheads="1"/>
          </p:cNvSpPr>
          <p:nvPr userDrawn="1"/>
        </p:nvSpPr>
        <p:spPr bwMode="gray">
          <a:xfrm>
            <a:off x="5973235" y="5528739"/>
            <a:ext cx="5293784" cy="67521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30" tIns="45714" rIns="91430" bIns="45714" numCol="1" anchor="t" anchorCtr="0" compatLnSpc="1">
            <a:prstTxWarp prst="textNoShape">
              <a:avLst/>
            </a:prstTxWarp>
          </a:bodyPr>
          <a:lstStyle/>
          <a:p>
            <a:pPr defTabSz="914298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Date Placeholder 4"/>
          <p:cNvSpPr>
            <a:spLocks noGrp="1"/>
          </p:cNvSpPr>
          <p:nvPr>
            <p:ph type="dt" sz="half" idx="2"/>
          </p:nvPr>
        </p:nvSpPr>
        <p:spPr>
          <a:xfrm>
            <a:off x="5973240" y="6631124"/>
            <a:ext cx="1452431" cy="155235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49175" y="6650383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© 2013 Brocade Communications Systems, Inc. Company Proprietary Information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321913" y="768681"/>
            <a:ext cx="10945167" cy="472425"/>
          </a:xfrm>
        </p:spPr>
        <p:txBody>
          <a:bodyPr/>
          <a:lstStyle>
            <a:lvl1pPr>
              <a:lnSpc>
                <a:spcPct val="95000"/>
              </a:lnSpc>
              <a:defRPr sz="260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20382" y="1138404"/>
            <a:ext cx="10941473" cy="384709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14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0" y="4"/>
            <a:ext cx="182031" cy="6769103"/>
            <a:chOff x="2" y="-1"/>
            <a:chExt cx="136523" cy="5076827"/>
          </a:xfrm>
        </p:grpSpPr>
        <p:sp>
          <p:nvSpPr>
            <p:cNvPr id="22" name="Rectangle 7"/>
            <p:cNvSpPr>
              <a:spLocks noChangeArrowheads="1"/>
            </p:cNvSpPr>
            <p:nvPr userDrawn="1"/>
          </p:nvSpPr>
          <p:spPr bwMode="gray">
            <a:xfrm>
              <a:off x="2" y="-1"/>
              <a:ext cx="136523" cy="1135064"/>
            </a:xfrm>
            <a:prstGeom prst="rect">
              <a:avLst/>
            </a:prstGeom>
            <a:gradFill flip="none" rotWithShape="1">
              <a:gsLst>
                <a:gs pos="0">
                  <a:srgbClr val="DA5800"/>
                </a:gs>
                <a:gs pos="50000">
                  <a:srgbClr val="FF6600"/>
                </a:gs>
                <a:gs pos="100000">
                  <a:srgbClr val="FF9933"/>
                </a:gs>
              </a:gsLst>
              <a:lin ang="1890000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98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gray">
            <a:xfrm>
              <a:off x="1146" y="1201738"/>
              <a:ext cx="135379" cy="387508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98">
                <a:lnSpc>
                  <a:spcPct val="75000"/>
                </a:lnSpc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0" name="Rectangle 20"/>
          <p:cNvSpPr>
            <a:spLocks noChangeArrowheads="1"/>
          </p:cNvSpPr>
          <p:nvPr userDrawn="1"/>
        </p:nvSpPr>
        <p:spPr bwMode="gray">
          <a:xfrm flipH="1">
            <a:off x="11343219" y="5528739"/>
            <a:ext cx="848781" cy="675217"/>
          </a:xfrm>
          <a:prstGeom prst="rect">
            <a:avLst/>
          </a:prstGeom>
          <a:gradFill flip="none" rotWithShape="1">
            <a:gsLst>
              <a:gs pos="0">
                <a:srgbClr val="DA5800"/>
              </a:gs>
              <a:gs pos="50000">
                <a:srgbClr val="FF6600"/>
              </a:gs>
              <a:gs pos="100000">
                <a:srgbClr val="FF9933"/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30" tIns="45714" rIns="91430" bIns="45714" numCol="1" anchor="t" anchorCtr="0" compatLnSpc="1">
            <a:prstTxWarp prst="textNoShape">
              <a:avLst/>
            </a:prstTxWarp>
          </a:bodyPr>
          <a:lstStyle/>
          <a:p>
            <a:pPr defTabSz="914298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355664" y="6639303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CC8D0D-EAEC-449D-9161-023DFF90F2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7" name="Picture 2" descr="C:\Users\jheuser\Desktop\VyattaPowerPoint\Vyatta-Logos\Vyatta-4c-wBrocad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961" y="6468933"/>
            <a:ext cx="1149115" cy="32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7140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4"/>
          <p:cNvSpPr>
            <a:spLocks noGrp="1"/>
          </p:cNvSpPr>
          <p:nvPr>
            <p:ph type="dt" sz="half" idx="2"/>
          </p:nvPr>
        </p:nvSpPr>
        <p:spPr>
          <a:xfrm>
            <a:off x="5973235" y="6631121"/>
            <a:ext cx="1452431" cy="155235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49174" y="6650382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© 2013 Brocade Communications Systems, Inc. Company Proprietary Information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1907" y="611203"/>
            <a:ext cx="10945167" cy="629900"/>
          </a:xfrm>
        </p:spPr>
        <p:txBody>
          <a:bodyPr/>
          <a:lstStyle>
            <a:lvl1pPr>
              <a:lnSpc>
                <a:spcPct val="95000"/>
              </a:lnSpc>
              <a:defRPr sz="350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" y="-1"/>
            <a:ext cx="182031" cy="6769103"/>
            <a:chOff x="2" y="-1"/>
            <a:chExt cx="136523" cy="5076827"/>
          </a:xfrm>
        </p:grpSpPr>
        <p:sp>
          <p:nvSpPr>
            <p:cNvPr id="21" name="Rectangle 7"/>
            <p:cNvSpPr>
              <a:spLocks noChangeArrowheads="1"/>
            </p:cNvSpPr>
            <p:nvPr userDrawn="1"/>
          </p:nvSpPr>
          <p:spPr bwMode="gray">
            <a:xfrm>
              <a:off x="2" y="-1"/>
              <a:ext cx="136523" cy="1135064"/>
            </a:xfrm>
            <a:prstGeom prst="rect">
              <a:avLst/>
            </a:prstGeom>
            <a:gradFill flip="none" rotWithShape="1">
              <a:gsLst>
                <a:gs pos="0">
                  <a:srgbClr val="DA5800"/>
                </a:gs>
                <a:gs pos="50000">
                  <a:srgbClr val="FF6600"/>
                </a:gs>
                <a:gs pos="100000">
                  <a:srgbClr val="FF9933"/>
                </a:gs>
              </a:gsLst>
              <a:lin ang="1890000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22" name="Rectangle 16"/>
            <p:cNvSpPr>
              <a:spLocks noChangeArrowheads="1"/>
            </p:cNvSpPr>
            <p:nvPr userDrawn="1"/>
          </p:nvSpPr>
          <p:spPr bwMode="gray">
            <a:xfrm>
              <a:off x="1146" y="1201738"/>
              <a:ext cx="135379" cy="387508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219034" rtl="0" eaLnBrk="1" latinLnBrk="0" hangingPunct="1">
                <a:lnSpc>
                  <a:spcPct val="75000"/>
                </a:lnSpc>
              </a:pPr>
              <a:endPara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355658" y="6639298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C:\Users\jheuser\Desktop\VyattaPowerPoint\Vyatta-Logos\Vyatta-4c-wBrocad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960" y="6468929"/>
            <a:ext cx="1149115" cy="32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1797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36FB-7F09-4786-A09E-EE49F176C79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36FB-7F09-4786-A09E-EE49F176C79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36FB-7F09-4786-A09E-EE49F176C79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36FB-7F09-4786-A09E-EE49F176C79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36FB-7F09-4786-A09E-EE49F176C79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36FB-7F09-4786-A09E-EE49F176C79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36FB-7F09-4786-A09E-EE49F176C79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36FB-7F09-4786-A09E-EE49F176C79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9E036FB-7F09-4786-A09E-EE49F176C79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690" r:id="rId13"/>
    <p:sldLayoutId id="2147483705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NU_General_Public_Licens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yatta4people.org/" TargetMode="External"/><Relationship Id="rId3" Type="http://schemas.openxmlformats.org/officeDocument/2006/relationships/hyperlink" Target="http://blog.vyos.net/" TargetMode="External"/><Relationship Id="rId7" Type="http://schemas.openxmlformats.org/officeDocument/2006/relationships/hyperlink" Target="http://vyos.net/wiki/FAQ" TargetMode="External"/><Relationship Id="rId2" Type="http://schemas.openxmlformats.org/officeDocument/2006/relationships/hyperlink" Target="http://vyos.net/wiki/Project_Go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yos.net/wiki" TargetMode="External"/><Relationship Id="rId5" Type="http://schemas.openxmlformats.org/officeDocument/2006/relationships/hyperlink" Target="http://github.com/vyos/" TargetMode="External"/><Relationship Id="rId4" Type="http://schemas.openxmlformats.org/officeDocument/2006/relationships/hyperlink" Target="http://vyos.net/" TargetMode="External"/><Relationship Id="rId9" Type="http://schemas.openxmlformats.org/officeDocument/2006/relationships/hyperlink" Target="http://blog.cyberlynx.eu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vyos.net/wiki/Helium" TargetMode="External"/><Relationship Id="rId2" Type="http://schemas.openxmlformats.org/officeDocument/2006/relationships/hyperlink" Target="http://vyos.net/wiki/Hydrog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yos.net/wiki/Lithiu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yatta4people.org/" TargetMode="External"/><Relationship Id="rId3" Type="http://schemas.openxmlformats.org/officeDocument/2006/relationships/hyperlink" Target="http://blog.vyos.net/" TargetMode="External"/><Relationship Id="rId7" Type="http://schemas.openxmlformats.org/officeDocument/2006/relationships/hyperlink" Target="http://vyos.net/wiki/FAQ" TargetMode="External"/><Relationship Id="rId2" Type="http://schemas.openxmlformats.org/officeDocument/2006/relationships/hyperlink" Target="http://vyos.net/wiki/Project_Go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yos.net/wiki" TargetMode="External"/><Relationship Id="rId5" Type="http://schemas.openxmlformats.org/officeDocument/2006/relationships/hyperlink" Target="http://github.com/vyos/" TargetMode="External"/><Relationship Id="rId4" Type="http://schemas.openxmlformats.org/officeDocument/2006/relationships/hyperlink" Target="http://vyos.net/" TargetMode="External"/><Relationship Id="rId9" Type="http://schemas.openxmlformats.org/officeDocument/2006/relationships/hyperlink" Target="http://blog.cyberlynx.eu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emf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2" Type="http://schemas.openxmlformats.org/officeDocument/2006/relationships/tags" Target="../tags/tag2.xml"/><Relationship Id="rId16" Type="http://schemas.openxmlformats.org/officeDocument/2006/relationships/image" Target="../media/image31.png"/><Relationship Id="rId1" Type="http://schemas.openxmlformats.org/officeDocument/2006/relationships/tags" Target="../tags/tag1.xml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5" Type="http://schemas.openxmlformats.org/officeDocument/2006/relationships/image" Target="../media/image30.png"/><Relationship Id="rId10" Type="http://schemas.openxmlformats.org/officeDocument/2006/relationships/image" Target="../media/image25.emf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24.emf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4.emf"/><Relationship Id="rId11" Type="http://schemas.openxmlformats.org/officeDocument/2006/relationships/image" Target="../media/image24.emf"/><Relationship Id="rId5" Type="http://schemas.openxmlformats.org/officeDocument/2006/relationships/image" Target="../media/image33.emf"/><Relationship Id="rId10" Type="http://schemas.openxmlformats.org/officeDocument/2006/relationships/image" Target="../media/image25.emf"/><Relationship Id="rId4" Type="http://schemas.openxmlformats.org/officeDocument/2006/relationships/image" Target="../media/image32.emf"/><Relationship Id="rId9" Type="http://schemas.openxmlformats.org/officeDocument/2006/relationships/image" Target="../media/image26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41.png"/><Relationship Id="rId7" Type="http://schemas.openxmlformats.org/officeDocument/2006/relationships/image" Target="../media/image37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31.png"/><Relationship Id="rId5" Type="http://schemas.openxmlformats.org/officeDocument/2006/relationships/image" Target="../media/image14.png"/><Relationship Id="rId10" Type="http://schemas.openxmlformats.org/officeDocument/2006/relationships/image" Target="../media/image46.jpeg"/><Relationship Id="rId4" Type="http://schemas.openxmlformats.org/officeDocument/2006/relationships/image" Target="../media/image42.png"/><Relationship Id="rId9" Type="http://schemas.openxmlformats.org/officeDocument/2006/relationships/image" Target="../media/image45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4.emf"/><Relationship Id="rId12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49.emf"/><Relationship Id="rId11" Type="http://schemas.openxmlformats.org/officeDocument/2006/relationships/image" Target="../media/image28.emf"/><Relationship Id="rId5" Type="http://schemas.openxmlformats.org/officeDocument/2006/relationships/image" Target="../media/image48.png"/><Relationship Id="rId10" Type="http://schemas.openxmlformats.org/officeDocument/2006/relationships/image" Target="../media/image52.emf"/><Relationship Id="rId4" Type="http://schemas.openxmlformats.org/officeDocument/2006/relationships/image" Target="../media/image47.emf"/><Relationship Id="rId9" Type="http://schemas.openxmlformats.org/officeDocument/2006/relationships/image" Target="../media/image51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8.emf"/><Relationship Id="rId12" Type="http://schemas.openxmlformats.org/officeDocument/2006/relationships/image" Target="../media/image4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9.emf"/><Relationship Id="rId11" Type="http://schemas.openxmlformats.org/officeDocument/2006/relationships/image" Target="../media/image52.emf"/><Relationship Id="rId5" Type="http://schemas.openxmlformats.org/officeDocument/2006/relationships/image" Target="../media/image47.emf"/><Relationship Id="rId10" Type="http://schemas.openxmlformats.org/officeDocument/2006/relationships/image" Target="../media/image51.emf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50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6.e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5.emf"/><Relationship Id="rId5" Type="http://schemas.openxmlformats.org/officeDocument/2006/relationships/image" Target="../media/image54.png"/><Relationship Id="rId10" Type="http://schemas.openxmlformats.org/officeDocument/2006/relationships/image" Target="../media/image31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VyOS</a:t>
            </a:r>
            <a:r>
              <a:rPr lang="en-US" dirty="0" smtClean="0"/>
              <a:t>: Network Operating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and Quick Start Workshop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73" y="4038600"/>
            <a:ext cx="3467331" cy="26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3"/>
            <a:ext cx="8636000" cy="6880271"/>
          </a:xfrm>
        </p:spPr>
      </p:pic>
    </p:spTree>
    <p:extLst>
      <p:ext uri="{BB962C8B-B14F-4D97-AF65-F5344CB8AC3E}">
        <p14:creationId xmlns:p14="http://schemas.microsoft.com/office/powerpoint/2010/main" val="16139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79" y="4156"/>
            <a:ext cx="10208844" cy="7620000"/>
          </a:xfrm>
        </p:spPr>
      </p:pic>
    </p:spTree>
    <p:extLst>
      <p:ext uri="{BB962C8B-B14F-4D97-AF65-F5344CB8AC3E}">
        <p14:creationId xmlns:p14="http://schemas.microsoft.com/office/powerpoint/2010/main" val="19153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 descr="C:\Users\Mehdi\Documents\Projects\VyOS Workshop\Materials\Press\Vyatta on the News\cnet-vyatta-cisco-new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92143" cy="370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ehdi\Documents\Projects\VyOS Workshop\Materials\Press\Vyatta on the News\nw-vyatta-cisco-compari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064" y="1611086"/>
            <a:ext cx="7391936" cy="524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7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Vyatta</a:t>
            </a:r>
            <a:r>
              <a:rPr lang="en-US" dirty="0" smtClean="0"/>
              <a:t> Advantage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widely deployed vRouter in the world</a:t>
            </a:r>
          </a:p>
          <a:p>
            <a:r>
              <a:rPr lang="en-US" dirty="0" smtClean="0"/>
              <a:t>10x Cisco’s throughput</a:t>
            </a:r>
          </a:p>
          <a:p>
            <a:r>
              <a:rPr lang="en-US" dirty="0" smtClean="0"/>
              <a:t>Supports all major hypervisors</a:t>
            </a:r>
          </a:p>
          <a:p>
            <a:r>
              <a:rPr lang="en-US" dirty="0" smtClean="0"/>
              <a:t>Linux Based</a:t>
            </a:r>
          </a:p>
          <a:p>
            <a:r>
              <a:rPr lang="en-US" dirty="0" smtClean="0"/>
              <a:t>Restful APIs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H="1">
            <a:off x="5961888" y="2753364"/>
            <a:ext cx="6230112" cy="2775373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 algn="ctr">
            <a:noFill/>
            <a:miter lim="800000"/>
            <a:headEnd/>
            <a:tailEnd/>
          </a:ln>
          <a:effectLst/>
        </p:spPr>
        <p:txBody>
          <a:bodyPr lIns="91430" tIns="45714" rIns="91430" bIns="45714" anchor="ctr"/>
          <a:lstStyle/>
          <a:p>
            <a:pPr algn="ctr">
              <a:lnSpc>
                <a:spcPct val="90000"/>
              </a:lnSpc>
              <a:defRPr/>
            </a:pPr>
            <a:endParaRPr lang="en-US" dirty="0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138219" y="3635642"/>
            <a:ext cx="2590879" cy="505409"/>
          </a:xfrm>
          <a:prstGeom prst="rect">
            <a:avLst/>
          </a:prstGeom>
          <a:solidFill>
            <a:srgbClr val="008000"/>
          </a:solidFill>
          <a:ln w="9525" cmpd="sng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1430" tIns="45714" rIns="91430" bIns="45714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8910192" y="3635641"/>
            <a:ext cx="1472673" cy="505409"/>
          </a:xfrm>
          <a:prstGeom prst="rect">
            <a:avLst/>
          </a:prstGeom>
          <a:solidFill>
            <a:srgbClr val="D8832D"/>
          </a:solidFill>
          <a:ln w="9525" cmpd="sng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1430" tIns="45714" rIns="91430" bIns="45714"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865" y="2166738"/>
            <a:ext cx="2939327" cy="5448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6142411" y="3162506"/>
            <a:ext cx="6159740" cy="145167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280983" algn="ctr"/>
                <a:tab pos="4338152" algn="ctr"/>
              </a:tabLst>
            </a:pPr>
            <a:r>
              <a:rPr lang="en-US" dirty="0" smtClean="0">
                <a:solidFill>
                  <a:srgbClr val="FFFFFF"/>
                </a:solidFill>
                <a:latin typeface="Arial Narrow"/>
                <a:cs typeface="Arial Narrow"/>
              </a:rPr>
              <a:t>Benchmark (2/25/13)</a:t>
            </a:r>
          </a:p>
          <a:p>
            <a:pPr>
              <a:tabLst>
                <a:tab pos="1939708" algn="ctr"/>
                <a:tab pos="3433378" algn="ctr"/>
              </a:tabLst>
            </a:pPr>
            <a:endParaRPr lang="en-US" sz="900" dirty="0">
              <a:solidFill>
                <a:srgbClr val="FFFFFF"/>
              </a:solidFill>
            </a:endParaRPr>
          </a:p>
          <a:p>
            <a:pPr>
              <a:spcBef>
                <a:spcPts val="400"/>
              </a:spcBef>
              <a:tabLst>
                <a:tab pos="1880978" algn="ctr"/>
                <a:tab pos="3433378" algn="ctr"/>
              </a:tabLst>
            </a:pPr>
            <a:r>
              <a:rPr lang="en-US" sz="1600" dirty="0">
                <a:solidFill>
                  <a:srgbClr val="FFFFFF"/>
                </a:solidFill>
              </a:rPr>
              <a:t>	Cisco CSR 1000v	Vyatta</a:t>
            </a:r>
          </a:p>
          <a:p>
            <a:pPr>
              <a:tabLst>
                <a:tab pos="1880978" algn="ctr"/>
                <a:tab pos="3433378" algn="ctr"/>
              </a:tabLst>
            </a:pPr>
            <a:r>
              <a:rPr lang="en-US" sz="1600" dirty="0">
                <a:solidFill>
                  <a:srgbClr val="FFFFFF"/>
                </a:solidFill>
              </a:rPr>
              <a:t>HW:  Cores	4 cores	1 core</a:t>
            </a:r>
          </a:p>
          <a:p>
            <a:pPr>
              <a:tabLst>
                <a:tab pos="1880978" algn="ctr"/>
                <a:tab pos="3433378" algn="ctr"/>
              </a:tabLst>
            </a:pPr>
            <a:r>
              <a:rPr lang="en-US" sz="1600" dirty="0">
                <a:solidFill>
                  <a:srgbClr val="FFFFFF"/>
                </a:solidFill>
              </a:rPr>
              <a:t>HW:  Type	New	Any</a:t>
            </a:r>
          </a:p>
          <a:p>
            <a:pPr>
              <a:tabLst>
                <a:tab pos="1880978" algn="ctr"/>
                <a:tab pos="3433378" algn="ctr"/>
              </a:tabLst>
            </a:pPr>
            <a:r>
              <a:rPr lang="en-US" sz="1600" dirty="0">
                <a:solidFill>
                  <a:srgbClr val="FFFFFF"/>
                </a:solidFill>
              </a:rPr>
              <a:t>Throughput	50 Mbps	</a:t>
            </a:r>
            <a:r>
              <a:rPr lang="en-US" sz="1600" b="1" dirty="0">
                <a:solidFill>
                  <a:srgbClr val="FFFFFF"/>
                </a:solidFill>
              </a:rPr>
              <a:t>500</a:t>
            </a:r>
            <a:r>
              <a:rPr lang="en-US" sz="1600" dirty="0">
                <a:solidFill>
                  <a:srgbClr val="FFFFFF"/>
                </a:solidFill>
              </a:rPr>
              <a:t> Mbps</a:t>
            </a:r>
          </a:p>
        </p:txBody>
      </p:sp>
    </p:spTree>
    <p:extLst>
      <p:ext uri="{BB962C8B-B14F-4D97-AF65-F5344CB8AC3E}">
        <p14:creationId xmlns:p14="http://schemas.microsoft.com/office/powerpoint/2010/main" val="247845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Single, Integrated Product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427497" y="1702849"/>
            <a:ext cx="5384800" cy="4718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5383161" y="1673352"/>
            <a:ext cx="6400800" cy="4718304"/>
          </a:xfrm>
        </p:spPr>
        <p:txBody>
          <a:bodyPr/>
          <a:lstStyle/>
          <a:p>
            <a:r>
              <a:rPr lang="en-US" dirty="0" err="1" smtClean="0"/>
              <a:t>vRouter</a:t>
            </a:r>
            <a:endParaRPr lang="en-US" dirty="0" smtClean="0"/>
          </a:p>
          <a:p>
            <a:r>
              <a:rPr lang="en-US" dirty="0" smtClean="0"/>
              <a:t>Next Generation</a:t>
            </a:r>
          </a:p>
          <a:p>
            <a:r>
              <a:rPr lang="en-US" dirty="0" smtClean="0"/>
              <a:t>Cloud (Multi Tenancy, Hybrid, Virtual)</a:t>
            </a:r>
          </a:p>
          <a:p>
            <a:r>
              <a:rPr lang="en-US" dirty="0" smtClean="0"/>
              <a:t>SDN (Software Defined Network)</a:t>
            </a:r>
          </a:p>
          <a:p>
            <a:r>
              <a:rPr lang="en-US" dirty="0" smtClean="0"/>
              <a:t>NFV (Network Function Virtualization)</a:t>
            </a:r>
          </a:p>
          <a:p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3733" y="1540988"/>
            <a:ext cx="2484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98"/>
            <a:r>
              <a:rPr lang="en-US" sz="2400" dirty="0">
                <a:solidFill>
                  <a:prstClr val="black"/>
                </a:solidFill>
                <a:cs typeface="Verdana"/>
              </a:rPr>
              <a:t>Router</a:t>
            </a:r>
          </a:p>
          <a:p>
            <a:pPr algn="ctr" defTabSz="914298"/>
            <a:r>
              <a:rPr lang="en-US" sz="2400" dirty="0">
                <a:solidFill>
                  <a:prstClr val="black"/>
                </a:solidFill>
                <a:cs typeface="Verdana"/>
              </a:rPr>
              <a:t>Firewall </a:t>
            </a:r>
          </a:p>
          <a:p>
            <a:pPr algn="ctr" defTabSz="914298"/>
            <a:r>
              <a:rPr lang="en-US" sz="2400" dirty="0">
                <a:solidFill>
                  <a:prstClr val="black"/>
                </a:solidFill>
                <a:cs typeface="Verdana"/>
              </a:rPr>
              <a:t>VPN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3733" y="4562159"/>
            <a:ext cx="2484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98"/>
            <a:r>
              <a:rPr lang="en-US" sz="2000" dirty="0">
                <a:solidFill>
                  <a:prstClr val="black"/>
                </a:solidFill>
                <a:cs typeface="Verdana"/>
              </a:rPr>
              <a:t>OSPF, BGP</a:t>
            </a:r>
          </a:p>
          <a:p>
            <a:pPr algn="ctr" defTabSz="914298"/>
            <a:r>
              <a:rPr lang="en-US" sz="2000" dirty="0">
                <a:solidFill>
                  <a:prstClr val="black"/>
                </a:solidFill>
                <a:cs typeface="Verdana"/>
              </a:rPr>
              <a:t>Stateful, NAT</a:t>
            </a:r>
          </a:p>
          <a:p>
            <a:pPr algn="ctr" defTabSz="914298"/>
            <a:r>
              <a:rPr lang="en-US" sz="2000" dirty="0">
                <a:solidFill>
                  <a:prstClr val="black"/>
                </a:solidFill>
                <a:cs typeface="Verdana"/>
              </a:rPr>
              <a:t>IPSec, SSL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211538" y="3265724"/>
            <a:ext cx="2206644" cy="1296431"/>
            <a:chOff x="1831908" y="4271963"/>
            <a:chExt cx="830470" cy="477312"/>
          </a:xfrm>
        </p:grpSpPr>
        <p:pic>
          <p:nvPicPr>
            <p:cNvPr id="18" name="Picture 2" descr="VYA-routerFirewal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31908" y="4271963"/>
              <a:ext cx="718211" cy="418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 descr="VPN-loc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859" y="4524756"/>
              <a:ext cx="224519" cy="224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300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Router Highlights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CC8D0D-EAEC-449D-9161-023DFF90F2E2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15</a:t>
            </a:fld>
            <a:endParaRPr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24862" y="1418891"/>
            <a:ext cx="10972801" cy="4948120"/>
            <a:chOff x="457199" y="1235812"/>
            <a:chExt cx="8229601" cy="3711090"/>
          </a:xfrm>
        </p:grpSpPr>
        <p:sp>
          <p:nvSpPr>
            <p:cNvPr id="3" name="Rounded Rectangle 2"/>
            <p:cNvSpPr/>
            <p:nvPr/>
          </p:nvSpPr>
          <p:spPr>
            <a:xfrm>
              <a:off x="457199" y="1235812"/>
              <a:ext cx="2769085" cy="43482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98"/>
              <a:r>
                <a:rPr lang="en-US" dirty="0">
                  <a:solidFill>
                    <a:schemeClr val="bg1"/>
                  </a:solidFill>
                  <a:latin typeface="Verdana"/>
                  <a:cs typeface="Verdana"/>
                </a:rPr>
                <a:t>Routing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57199" y="1777263"/>
              <a:ext cx="2769085" cy="43482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98"/>
              <a:r>
                <a:rPr lang="en-US" dirty="0">
                  <a:solidFill>
                    <a:schemeClr val="bg1"/>
                  </a:solidFill>
                  <a:latin typeface="Verdana"/>
                  <a:cs typeface="Verdana"/>
                </a:rPr>
                <a:t>Security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57199" y="2315069"/>
              <a:ext cx="2769085" cy="43482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98"/>
              <a:r>
                <a:rPr lang="en-US" dirty="0">
                  <a:solidFill>
                    <a:schemeClr val="bg1"/>
                  </a:solidFill>
                  <a:latin typeface="Verdana"/>
                  <a:cs typeface="Verdana"/>
                </a:rPr>
                <a:t>VPN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7199" y="2864317"/>
              <a:ext cx="2769085" cy="43482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98"/>
              <a:r>
                <a:rPr lang="en-US" dirty="0">
                  <a:solidFill>
                    <a:schemeClr val="bg1"/>
                  </a:solidFill>
                  <a:latin typeface="Verdana"/>
                  <a:cs typeface="Verdana"/>
                </a:rPr>
                <a:t>System Management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199" y="3413567"/>
              <a:ext cx="2769085" cy="43482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98"/>
              <a:r>
                <a:rPr lang="en-US" dirty="0">
                  <a:solidFill>
                    <a:schemeClr val="bg1"/>
                  </a:solidFill>
                  <a:latin typeface="Verdana"/>
                  <a:cs typeface="Verdana"/>
                </a:rPr>
                <a:t>IP Services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7199" y="4512079"/>
              <a:ext cx="2769085" cy="43482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98"/>
              <a:r>
                <a:rPr lang="en-US" dirty="0">
                  <a:solidFill>
                    <a:schemeClr val="bg1"/>
                  </a:solidFill>
                  <a:latin typeface="Verdana"/>
                  <a:cs typeface="Verdana"/>
                </a:rPr>
                <a:t>Platforms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7199" y="3966461"/>
              <a:ext cx="2769085" cy="43482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98"/>
              <a:r>
                <a:rPr lang="en-US" dirty="0">
                  <a:solidFill>
                    <a:schemeClr val="bg1"/>
                  </a:solidFill>
                  <a:latin typeface="Verdana"/>
                  <a:cs typeface="Verdana"/>
                </a:rPr>
                <a:t>High Availability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78684" y="1235812"/>
              <a:ext cx="5308116" cy="43482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98"/>
              <a:r>
                <a:rPr lang="en-US" dirty="0">
                  <a:solidFill>
                    <a:srgbClr val="000000"/>
                  </a:solidFill>
                  <a:latin typeface="Verdana"/>
                  <a:cs typeface="Verdana"/>
                </a:rPr>
                <a:t>IPv4, IPv6, Static, PBR, OSPF, RIP, BGP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378684" y="1777263"/>
              <a:ext cx="5308116" cy="43482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98"/>
              <a:r>
                <a:rPr lang="en-US" dirty="0">
                  <a:solidFill>
                    <a:srgbClr val="000000"/>
                  </a:solidFill>
                  <a:latin typeface="Verdana"/>
                  <a:cs typeface="Verdana"/>
                </a:rPr>
                <a:t>IPv4, IPv6, Stateful Firewall, </a:t>
              </a:r>
              <a:r>
                <a:rPr lang="en-US" dirty="0" smtClean="0">
                  <a:solidFill>
                    <a:srgbClr val="000000"/>
                  </a:solidFill>
                  <a:latin typeface="Verdana"/>
                  <a:cs typeface="Verdana"/>
                </a:rPr>
                <a:t>NAT, Zone Based Firewall</a:t>
              </a:r>
              <a:endParaRPr lang="en-US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78684" y="2315069"/>
              <a:ext cx="5308116" cy="43482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98"/>
              <a:r>
                <a:rPr lang="en-US" dirty="0">
                  <a:solidFill>
                    <a:srgbClr val="000000"/>
                  </a:solidFill>
                  <a:latin typeface="Verdana"/>
                  <a:cs typeface="Verdana"/>
                </a:rPr>
                <a:t>IPSec, SSL, Route-based, L2-bridging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378684" y="2864317"/>
              <a:ext cx="5308116" cy="43482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98"/>
              <a:r>
                <a:rPr lang="en-US" dirty="0">
                  <a:solidFill>
                    <a:srgbClr val="000000"/>
                  </a:solidFill>
                  <a:latin typeface="Verdana"/>
                  <a:cs typeface="Verdana"/>
                </a:rPr>
                <a:t>CLI, REST API</a:t>
              </a:r>
              <a:r>
                <a:rPr lang="en-US" dirty="0">
                  <a:solidFill>
                    <a:srgbClr val="FF0000"/>
                  </a:solidFill>
                  <a:latin typeface="Verdana"/>
                  <a:cs typeface="Verdana"/>
                </a:rPr>
                <a:t>, GUI 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378684" y="3413567"/>
              <a:ext cx="5308116" cy="43482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98"/>
              <a:r>
                <a:rPr lang="en-US" dirty="0">
                  <a:solidFill>
                    <a:srgbClr val="000000"/>
                  </a:solidFill>
                  <a:latin typeface="Verdana"/>
                  <a:cs typeface="Verdana"/>
                </a:rPr>
                <a:t>SSH, DHCP, DNS, SNMP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378684" y="3966461"/>
              <a:ext cx="5308116" cy="43482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98"/>
              <a:r>
                <a:rPr lang="en-US" dirty="0">
                  <a:solidFill>
                    <a:srgbClr val="000000"/>
                  </a:solidFill>
                  <a:latin typeface="Verdana"/>
                  <a:cs typeface="Verdana"/>
                </a:rPr>
                <a:t>VRRP, Stateful Failover, Config Sync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378684" y="4512079"/>
              <a:ext cx="5308116" cy="43482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98"/>
              <a:r>
                <a:rPr lang="en-US" dirty="0">
                  <a:solidFill>
                    <a:srgbClr val="000000"/>
                  </a:solidFill>
                  <a:latin typeface="Verdana"/>
                  <a:cs typeface="Verdana"/>
                </a:rPr>
                <a:t>VMware, Xen, KVM, Hyper-V, x86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487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2013: Brocade </a:t>
            </a:r>
            <a:r>
              <a:rPr lang="en-US" dirty="0" smtClean="0">
                <a:solidFill>
                  <a:srgbClr val="FF0000"/>
                </a:solidFill>
              </a:rPr>
              <a:t>Acquired/Killed</a:t>
            </a:r>
            <a:r>
              <a:rPr lang="en-US" dirty="0" smtClean="0"/>
              <a:t> </a:t>
            </a:r>
            <a:r>
              <a:rPr lang="en-US" dirty="0" err="1" smtClean="0"/>
              <a:t>Vyatta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Mehdi\Documents\Projects\VyOS Workshop\Materials\Images\RIP_Vyatta_512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386" y="1655762"/>
            <a:ext cx="4135438" cy="520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2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Dead?</a:t>
            </a:r>
            <a:r>
              <a:rPr lang="en-US" dirty="0" smtClean="0"/>
              <a:t> - Not Totally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4000" b="1" dirty="0" smtClean="0">
                <a:solidFill>
                  <a:srgbClr val="00B050"/>
                </a:solidFill>
              </a:rPr>
              <a:t>2013 - </a:t>
            </a:r>
            <a:r>
              <a:rPr lang="en-US" sz="4000" b="1" dirty="0" err="1" smtClean="0">
                <a:solidFill>
                  <a:srgbClr val="00B050"/>
                </a:solidFill>
              </a:rPr>
              <a:t>VyOS</a:t>
            </a:r>
            <a:r>
              <a:rPr lang="en-US" sz="4000" b="1" dirty="0" smtClean="0">
                <a:solidFill>
                  <a:srgbClr val="00B050"/>
                </a:solidFill>
              </a:rPr>
              <a:t> born</a:t>
            </a:r>
          </a:p>
          <a:p>
            <a:pPr marL="114300" indent="0" algn="ctr">
              <a:buNone/>
            </a:pPr>
            <a:endParaRPr lang="en-US" sz="3600" dirty="0" smtClean="0">
              <a:solidFill>
                <a:srgbClr val="00B050"/>
              </a:solidFill>
            </a:endParaRPr>
          </a:p>
          <a:p>
            <a:r>
              <a:rPr lang="en-US" sz="2800" dirty="0" smtClean="0"/>
              <a:t>A </a:t>
            </a:r>
            <a:r>
              <a:rPr lang="en-US" sz="2800" dirty="0"/>
              <a:t>community </a:t>
            </a:r>
            <a:r>
              <a:rPr lang="en-US" sz="2800" b="1" dirty="0"/>
              <a:t>fork</a:t>
            </a:r>
            <a:r>
              <a:rPr lang="en-US" sz="2800" dirty="0"/>
              <a:t> of the </a:t>
            </a:r>
            <a:r>
              <a:rPr lang="en-US" sz="2800" dirty="0">
                <a:hlinkClick r:id="rId2"/>
              </a:rPr>
              <a:t>GPL</a:t>
            </a:r>
            <a:r>
              <a:rPr lang="en-US" sz="2800" dirty="0"/>
              <a:t> portions of </a:t>
            </a:r>
            <a:r>
              <a:rPr lang="en-US" sz="2800" b="1" dirty="0" err="1"/>
              <a:t>Vyatta</a:t>
            </a:r>
            <a:r>
              <a:rPr lang="en-US" sz="2800" b="1" dirty="0"/>
              <a:t> Core 6.6R1</a:t>
            </a:r>
            <a:endParaRPr lang="en-US" sz="2800" b="1" dirty="0" smtClean="0"/>
          </a:p>
          <a:p>
            <a:r>
              <a:rPr lang="en-US" sz="2800" dirty="0" smtClean="0"/>
              <a:t>Open Source – Committed to </a:t>
            </a:r>
            <a:r>
              <a:rPr lang="en-US" sz="2800" b="1" dirty="0" err="1" smtClean="0"/>
              <a:t>Debian</a:t>
            </a:r>
            <a:r>
              <a:rPr lang="en-US" sz="2800" b="1" dirty="0" smtClean="0"/>
              <a:t> Social Commitment</a:t>
            </a:r>
          </a:p>
          <a:p>
            <a:r>
              <a:rPr lang="en-US" sz="2800" dirty="0" smtClean="0"/>
              <a:t>Minimal Features – To make it manageable</a:t>
            </a:r>
          </a:p>
          <a:p>
            <a:r>
              <a:rPr lang="en-US" sz="2800" dirty="0" smtClean="0"/>
              <a:t>Japanese User Group, Universities/</a:t>
            </a:r>
            <a:r>
              <a:rPr lang="en-US" sz="2800" dirty="0" err="1" smtClean="0"/>
              <a:t>Coporates</a:t>
            </a:r>
            <a:endParaRPr lang="en-US" sz="2800" dirty="0" smtClean="0"/>
          </a:p>
          <a:p>
            <a:r>
              <a:rPr lang="en-US" sz="2800" dirty="0" err="1"/>
              <a:t>Debian</a:t>
            </a:r>
            <a:r>
              <a:rPr lang="en-US" sz="2800" dirty="0"/>
              <a:t> </a:t>
            </a:r>
            <a:r>
              <a:rPr lang="en-US" sz="2800" dirty="0" smtClean="0"/>
              <a:t>6.0 Squeeze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00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22" y="0"/>
            <a:ext cx="10271959" cy="6858000"/>
          </a:xfrm>
        </p:spPr>
      </p:pic>
    </p:spTree>
    <p:extLst>
      <p:ext uri="{BB962C8B-B14F-4D97-AF65-F5344CB8AC3E}">
        <p14:creationId xmlns:p14="http://schemas.microsoft.com/office/powerpoint/2010/main" val="28269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ehdi\Documents\Projects\VyOS Workshop\Materials\VyOS Rising\google tr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885825"/>
            <a:ext cx="8451850" cy="53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75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Mehdi Sarmadi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Professional Life</a:t>
            </a:r>
          </a:p>
          <a:p>
            <a:pPr lvl="1"/>
            <a:r>
              <a:rPr lang="en-US" sz="2400" dirty="0" smtClean="0"/>
              <a:t>Open Source Consultant/Enthusiast</a:t>
            </a:r>
          </a:p>
          <a:p>
            <a:pPr lvl="1"/>
            <a:r>
              <a:rPr lang="en-US" sz="2400" dirty="0" smtClean="0"/>
              <a:t>14 years of Linux/</a:t>
            </a:r>
            <a:r>
              <a:rPr lang="en-US" sz="2400" dirty="0" err="1" smtClean="0"/>
              <a:t>OpenSource</a:t>
            </a:r>
            <a:r>
              <a:rPr lang="en-US" sz="2400" dirty="0" smtClean="0"/>
              <a:t> Journey</a:t>
            </a:r>
          </a:p>
          <a:p>
            <a:pPr lvl="1"/>
            <a:r>
              <a:rPr lang="en-US" sz="2400" dirty="0" smtClean="0"/>
              <a:t>Data Center Service Consultant/Project Manager</a:t>
            </a:r>
          </a:p>
          <a:p>
            <a:pPr lvl="1"/>
            <a:r>
              <a:rPr lang="en-US" sz="2400" dirty="0" smtClean="0"/>
              <a:t>Identity and Access Management Architect</a:t>
            </a:r>
          </a:p>
          <a:p>
            <a:pPr lvl="1"/>
            <a:r>
              <a:rPr lang="en-US" sz="2400" dirty="0" smtClean="0"/>
              <a:t>HPC Architect</a:t>
            </a:r>
          </a:p>
          <a:p>
            <a:pPr lvl="1"/>
            <a:r>
              <a:rPr lang="en-US" sz="2400" dirty="0" smtClean="0"/>
              <a:t>Performance Engineering</a:t>
            </a:r>
          </a:p>
          <a:p>
            <a:pPr lvl="1"/>
            <a:r>
              <a:rPr lang="en-US" sz="2400" dirty="0"/>
              <a:t>Product Design</a:t>
            </a:r>
          </a:p>
          <a:p>
            <a:pPr lvl="1"/>
            <a:r>
              <a:rPr lang="en-US" sz="2400" dirty="0" smtClean="0"/>
              <a:t>CTO of </a:t>
            </a:r>
            <a:r>
              <a:rPr lang="en-US" sz="2400" dirty="0" err="1" smtClean="0"/>
              <a:t>Aris</a:t>
            </a:r>
            <a:r>
              <a:rPr lang="en-US" sz="2400" dirty="0" smtClean="0"/>
              <a:t> System</a:t>
            </a:r>
          </a:p>
          <a:p>
            <a:pPr lvl="1"/>
            <a:endParaRPr lang="en-US" dirty="0"/>
          </a:p>
          <a:p>
            <a:pPr lvl="1"/>
            <a:endParaRPr lang="en-US" sz="2200" dirty="0" smtClean="0"/>
          </a:p>
          <a:p>
            <a:pPr marL="114300" indent="0" algn="ctr">
              <a:buNone/>
            </a:pPr>
            <a:r>
              <a:rPr lang="en-US" sz="2600" dirty="0"/>
              <a:t>https://github.com/msarmadi/vyos-workshop-2015</a:t>
            </a:r>
          </a:p>
          <a:p>
            <a:pPr marL="114300" indent="0" algn="ctr">
              <a:buNone/>
            </a:pPr>
            <a:r>
              <a:rPr lang="en-US" sz="2600" dirty="0"/>
              <a:t>msarmadi@gmail.com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2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Mehdi\Documents\Projects\VyOS Workshop\Materials\VyOS Rising\8494_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76" y="918043"/>
            <a:ext cx="7581848" cy="543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463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AEF9-90EE-E74F-9846-F5A8B63713BB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3737" y="1212360"/>
            <a:ext cx="10571231" cy="5156853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35000"/>
                  <a:satMod val="260000"/>
                </a:sysClr>
              </a:gs>
              <a:gs pos="30000">
                <a:sysClr val="windowText" lastClr="000000">
                  <a:tint val="38000"/>
                  <a:satMod val="260000"/>
                </a:sysClr>
              </a:gs>
              <a:gs pos="75000">
                <a:sysClr val="windowText" lastClr="000000">
                  <a:tint val="55000"/>
                  <a:satMod val="255000"/>
                </a:sysClr>
              </a:gs>
              <a:gs pos="100000">
                <a:sysClr val="windowText" lastClr="000000">
                  <a:tint val="70000"/>
                  <a:satMod val="255000"/>
                </a:sysClr>
              </a:gs>
            </a:gsLst>
            <a:path path="circle">
              <a:fillToRect l="5000" t="100000" r="120000" b="10000"/>
            </a:path>
          </a:gradFill>
          <a:ln w="12700" cap="flat" cmpd="sng" algn="ctr">
            <a:solidFill>
              <a:sysClr val="windowText" lastClr="000000">
                <a:shade val="70000"/>
                <a:satMod val="150000"/>
              </a:sysClr>
            </a:solidFill>
            <a:prstDash val="soli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txBody>
          <a:bodyPr lIns="121901" tIns="60949" rIns="121901" bIns="60949" rtlCol="0" anchor="ctr"/>
          <a:lstStyle/>
          <a:p>
            <a:pPr marL="0" marR="0" lvl="0" indent="0" algn="ctr" defTabSz="12190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1905" y="329155"/>
            <a:ext cx="10945112" cy="629900"/>
          </a:xfrm>
          <a:prstGeom prst="rect">
            <a:avLst/>
          </a:prstGeom>
        </p:spPr>
        <p:txBody>
          <a:bodyPr vert="horz" wrap="square" lIns="121904" tIns="60950" rIns="121904" bIns="60950" rtlCol="0" anchor="b">
            <a:spAutoFit/>
          </a:bodyPr>
          <a:lstStyle>
            <a:lvl1pPr algn="l" defTabSz="1219034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500" b="0" kern="1200" cap="none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034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Franklin Gothic Demi"/>
                <a:ea typeface="+mj-ea"/>
                <a:cs typeface="+mj-cs"/>
              </a:rPr>
              <a:t>Architecture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Franklin Gothic Demi"/>
              <a:ea typeface="+mj-ea"/>
              <a:cs typeface="+mj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81367" y="1445256"/>
            <a:ext cx="9671229" cy="4634077"/>
            <a:chOff x="961024" y="1318942"/>
            <a:chExt cx="7253422" cy="3475558"/>
          </a:xfrm>
        </p:grpSpPr>
        <p:sp>
          <p:nvSpPr>
            <p:cNvPr id="11" name="Rounded Rectangle 10"/>
            <p:cNvSpPr/>
            <p:nvPr/>
          </p:nvSpPr>
          <p:spPr>
            <a:xfrm>
              <a:off x="961025" y="4287831"/>
              <a:ext cx="7253421" cy="506669"/>
            </a:xfrm>
            <a:prstGeom prst="roundRect">
              <a:avLst/>
            </a:prstGeom>
            <a:solidFill>
              <a:srgbClr val="4084A4"/>
            </a:solidFill>
            <a:ln w="12700" cap="flat" cmpd="sng" algn="ctr">
              <a:solidFill>
                <a:srgbClr val="BEBEBE">
                  <a:shade val="70000"/>
                  <a:satMod val="150000"/>
                </a:srgbClr>
              </a:solidFill>
              <a:prstDash val="solid"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0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Linux Kernel with Multi-Platform Virtualization Drivers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61024" y="3684571"/>
              <a:ext cx="1154166" cy="506669"/>
            </a:xfrm>
            <a:prstGeom prst="roundRect">
              <a:avLst/>
            </a:prstGeom>
            <a:solidFill>
              <a:srgbClr val="4084A4"/>
            </a:solidFill>
            <a:ln w="12700" cap="flat" cmpd="sng" algn="ctr">
              <a:solidFill>
                <a:srgbClr val="BEBEBE">
                  <a:shade val="70000"/>
                  <a:satMod val="150000"/>
                </a:srgbClr>
              </a:solidFill>
              <a:prstDash val="solid"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0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Routing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79152" y="3684571"/>
              <a:ext cx="1154166" cy="506669"/>
            </a:xfrm>
            <a:prstGeom prst="roundRect">
              <a:avLst/>
            </a:prstGeom>
            <a:solidFill>
              <a:srgbClr val="4084A4"/>
            </a:solidFill>
            <a:ln w="12700" cap="flat" cmpd="sng" algn="ctr">
              <a:solidFill>
                <a:srgbClr val="BEBEBE">
                  <a:shade val="70000"/>
                  <a:satMod val="150000"/>
                </a:srgbClr>
              </a:solidFill>
              <a:prstDash val="solid"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0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Firewall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398749" y="3684571"/>
              <a:ext cx="1154166" cy="506669"/>
            </a:xfrm>
            <a:prstGeom prst="roundRect">
              <a:avLst/>
            </a:prstGeom>
            <a:solidFill>
              <a:srgbClr val="4084A4"/>
            </a:solidFill>
            <a:ln w="12700" cap="flat" cmpd="sng" algn="ctr">
              <a:solidFill>
                <a:srgbClr val="BEBEBE">
                  <a:shade val="70000"/>
                  <a:satMod val="150000"/>
                </a:srgbClr>
              </a:solidFill>
              <a:prstDash val="solid"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0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NAT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619718" y="3684571"/>
              <a:ext cx="1154166" cy="506669"/>
            </a:xfrm>
            <a:prstGeom prst="roundRect">
              <a:avLst/>
            </a:prstGeom>
            <a:solidFill>
              <a:srgbClr val="4084A4"/>
            </a:solidFill>
            <a:ln w="12700" cap="flat" cmpd="sng" algn="ctr">
              <a:solidFill>
                <a:srgbClr val="BEBEBE">
                  <a:shade val="70000"/>
                  <a:satMod val="150000"/>
                </a:srgbClr>
              </a:solidFill>
              <a:prstDash val="solid"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0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VPN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33983" y="3688915"/>
              <a:ext cx="1154166" cy="506669"/>
            </a:xfrm>
            <a:prstGeom prst="roundRect">
              <a:avLst/>
            </a:prstGeom>
            <a:solidFill>
              <a:srgbClr val="4084A4"/>
            </a:solidFill>
            <a:ln w="12700" cap="flat" cmpd="sng" algn="ctr">
              <a:solidFill>
                <a:srgbClr val="BEBEBE">
                  <a:shade val="70000"/>
                  <a:satMod val="150000"/>
                </a:srgbClr>
              </a:solidFill>
              <a:prstDash val="solid"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0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QoS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060279" y="3688915"/>
              <a:ext cx="1154166" cy="506669"/>
            </a:xfrm>
            <a:prstGeom prst="roundRect">
              <a:avLst/>
            </a:prstGeom>
            <a:solidFill>
              <a:srgbClr val="4084A4"/>
            </a:solidFill>
            <a:ln w="12700" cap="flat" cmpd="sng" algn="ctr">
              <a:solidFill>
                <a:srgbClr val="BEBEBE">
                  <a:shade val="70000"/>
                  <a:satMod val="150000"/>
                </a:srgbClr>
              </a:solidFill>
              <a:prstDash val="solid"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0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IPv6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61024" y="2494543"/>
              <a:ext cx="7253421" cy="492018"/>
            </a:xfrm>
            <a:prstGeom prst="roundRect">
              <a:avLst/>
            </a:prstGeom>
            <a:solidFill>
              <a:srgbClr val="D8832D"/>
            </a:solidFill>
            <a:ln w="12700" cap="flat" cmpd="sng" algn="ctr">
              <a:solidFill>
                <a:srgbClr val="D8832D">
                  <a:shade val="70000"/>
                  <a:satMod val="150000"/>
                </a:srgbClr>
              </a:solidFill>
              <a:prstDash val="solid"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0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Data Model</a:t>
              </a:r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192005" y="3058496"/>
              <a:ext cx="790223" cy="568860"/>
            </a:xfrm>
            <a:prstGeom prst="downArrow">
              <a:avLst/>
            </a:prstGeom>
            <a:solidFill>
              <a:srgbClr val="D8832D"/>
            </a:solidFill>
            <a:ln w="12700" cap="flat" cmpd="sng" algn="ctr">
              <a:solidFill>
                <a:srgbClr val="D8832D">
                  <a:shade val="70000"/>
                  <a:satMod val="150000"/>
                </a:srgbClr>
              </a:solidFill>
              <a:prstDash val="solid"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0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0" name="Down Arrow 19"/>
            <p:cNvSpPr/>
            <p:nvPr/>
          </p:nvSpPr>
          <p:spPr>
            <a:xfrm rot="10800000">
              <a:off x="4192005" y="1842275"/>
              <a:ext cx="790223" cy="568860"/>
            </a:xfrm>
            <a:prstGeom prst="downArrow">
              <a:avLst/>
            </a:prstGeom>
            <a:solidFill>
              <a:srgbClr val="D8832D"/>
            </a:solidFill>
            <a:ln w="12700" cap="flat" cmpd="sng" algn="ctr">
              <a:solidFill>
                <a:srgbClr val="D8832D">
                  <a:shade val="70000"/>
                  <a:satMod val="150000"/>
                </a:srgbClr>
              </a:solidFill>
              <a:prstDash val="solid"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0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 rot="10800000">
              <a:off x="2115190" y="1842275"/>
              <a:ext cx="790223" cy="568860"/>
            </a:xfrm>
            <a:prstGeom prst="downArrow">
              <a:avLst/>
            </a:prstGeom>
            <a:solidFill>
              <a:srgbClr val="D8832D"/>
            </a:solidFill>
            <a:ln w="12700" cap="flat" cmpd="sng" algn="ctr">
              <a:solidFill>
                <a:srgbClr val="D8832D">
                  <a:shade val="70000"/>
                  <a:satMod val="150000"/>
                </a:srgbClr>
              </a:solidFill>
              <a:prstDash val="solid"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0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932728" y="1318942"/>
              <a:ext cx="1154166" cy="420355"/>
            </a:xfrm>
            <a:prstGeom prst="roundRect">
              <a:avLst/>
            </a:prstGeom>
            <a:solidFill>
              <a:srgbClr val="D8832D"/>
            </a:solidFill>
            <a:ln w="12700" cap="flat" cmpd="sng" algn="ctr">
              <a:solidFill>
                <a:srgbClr val="D8832D">
                  <a:shade val="70000"/>
                  <a:satMod val="150000"/>
                </a:srgbClr>
              </a:solidFill>
              <a:prstDash val="solid"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0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CLI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009622" y="1318942"/>
              <a:ext cx="1154166" cy="420355"/>
            </a:xfrm>
            <a:prstGeom prst="roundRect">
              <a:avLst/>
            </a:prstGeom>
            <a:solidFill>
              <a:srgbClr val="D8832D"/>
            </a:solidFill>
            <a:ln w="12700" cap="flat" cmpd="sng" algn="ctr">
              <a:solidFill>
                <a:srgbClr val="D8832D">
                  <a:shade val="70000"/>
                  <a:satMod val="150000"/>
                </a:srgbClr>
              </a:solidFill>
              <a:prstDash val="solid"/>
            </a:ln>
            <a:effectLst>
              <a:outerShdw blurRad="50800" dist="20000" dir="5400000" rotWithShape="0">
                <a:srgbClr val="000000">
                  <a:alpha val="4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0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API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093483" y="1330345"/>
              <a:ext cx="1154166" cy="420355"/>
            </a:xfrm>
            <a:prstGeom prst="roundRect">
              <a:avLst/>
            </a:prstGeom>
            <a:solidFill>
              <a:srgbClr val="BEBEBE"/>
            </a:solidFill>
            <a:ln w="349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0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Verdana"/>
                </a:rPr>
                <a:t>GUI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0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0" dirty="0" err="1">
                <a:solidFill>
                  <a:srgbClr val="FF6600"/>
                </a:solidFill>
                <a:latin typeface="Franklin Gothic Demi"/>
              </a:rPr>
              <a:t>VyOS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115824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Not a SOHO (like D-Link, Linksys, …): you should know what you do</a:t>
            </a:r>
          </a:p>
          <a:p>
            <a:endParaRPr lang="en-US" sz="3200" dirty="0" smtClean="0"/>
          </a:p>
          <a:p>
            <a:r>
              <a:rPr lang="en-US" sz="3200" dirty="0" smtClean="0"/>
              <a:t>A world class router/VPN/firewall</a:t>
            </a:r>
          </a:p>
          <a:p>
            <a:pPr lvl="1"/>
            <a:r>
              <a:rPr lang="en-US" sz="3200" b="1" dirty="0" smtClean="0"/>
              <a:t>Personal, Business Use </a:t>
            </a:r>
            <a:r>
              <a:rPr lang="en-US" sz="3200" dirty="0" smtClean="0"/>
              <a:t>– e.g. Site to Site IPSEC, Cloud to Cloud Bridge</a:t>
            </a:r>
          </a:p>
          <a:p>
            <a:pPr lvl="1"/>
            <a:r>
              <a:rPr lang="en-US" sz="3200" b="1" dirty="0" smtClean="0"/>
              <a:t>Replacement: </a:t>
            </a:r>
            <a:r>
              <a:rPr lang="en-US" sz="3200" dirty="0" err="1" smtClean="0"/>
              <a:t>EdgeOS</a:t>
            </a:r>
            <a:r>
              <a:rPr lang="en-US" sz="3200" dirty="0" smtClean="0"/>
              <a:t>, </a:t>
            </a:r>
            <a:r>
              <a:rPr lang="en-US" sz="3200" dirty="0" err="1" smtClean="0"/>
              <a:t>pfSense</a:t>
            </a:r>
            <a:r>
              <a:rPr lang="en-US" sz="3200" dirty="0" smtClean="0"/>
              <a:t>, Cisco ASA/Routers, Cisco v1000</a:t>
            </a:r>
          </a:p>
          <a:p>
            <a:pPr lvl="1"/>
            <a:r>
              <a:rPr lang="en-US" sz="3200" b="1" dirty="0" smtClean="0"/>
              <a:t>Research: </a:t>
            </a:r>
            <a:r>
              <a:rPr lang="en-US" sz="3200" dirty="0" smtClean="0"/>
              <a:t>use it as a serious Router/Firewall add your function &amp; benchmark</a:t>
            </a:r>
          </a:p>
          <a:p>
            <a:r>
              <a:rPr lang="en-US" sz="3200" dirty="0" smtClean="0"/>
              <a:t>Contribution Ideas</a:t>
            </a:r>
          </a:p>
          <a:p>
            <a:pPr lvl="1"/>
            <a:r>
              <a:rPr lang="en-US" sz="3200" dirty="0" err="1" smtClean="0"/>
              <a:t>WebUI</a:t>
            </a:r>
            <a:r>
              <a:rPr lang="en-US" sz="3200" dirty="0" smtClean="0"/>
              <a:t> / Core Features / Network Courses / e.g. </a:t>
            </a:r>
            <a:r>
              <a:rPr lang="en-US" sz="3200" dirty="0" err="1" smtClean="0"/>
              <a:t>TCPCrypt</a:t>
            </a:r>
            <a:r>
              <a:rPr lang="en-US" sz="3200" dirty="0" smtClean="0"/>
              <a:t> Socket Encryption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Goals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vyos.net/wiki/Project_Goals</a:t>
            </a:r>
            <a:endParaRPr lang="en-US" dirty="0" smtClean="0"/>
          </a:p>
          <a:p>
            <a:r>
              <a:rPr lang="en-US" dirty="0" smtClean="0"/>
              <a:t>Blog </a:t>
            </a:r>
            <a:r>
              <a:rPr lang="en-US" dirty="0" smtClean="0">
                <a:hlinkClick r:id="rId3"/>
              </a:rPr>
              <a:t>http://blog.vyos.net/</a:t>
            </a:r>
            <a:endParaRPr lang="en-US" dirty="0" smtClean="0"/>
          </a:p>
          <a:p>
            <a:r>
              <a:rPr lang="en-US" dirty="0" err="1" smtClean="0"/>
              <a:t>WebSite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http://vyos.net/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http://github.com/vyos/</a:t>
            </a:r>
            <a:endParaRPr lang="en-US" dirty="0" smtClean="0"/>
          </a:p>
          <a:p>
            <a:r>
              <a:rPr lang="en-US" dirty="0" err="1" smtClean="0"/>
              <a:t>WiKi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http://vyos.net/wiki</a:t>
            </a:r>
            <a:endParaRPr lang="en-US" dirty="0" smtClean="0"/>
          </a:p>
          <a:p>
            <a:r>
              <a:rPr lang="en-US" dirty="0" smtClean="0"/>
              <a:t>FAQ </a:t>
            </a:r>
            <a:r>
              <a:rPr lang="en-US" dirty="0" smtClean="0">
                <a:hlinkClick r:id="rId7"/>
              </a:rPr>
              <a:t>http://vyos.net/wiki/FAQ</a:t>
            </a:r>
            <a:endParaRPr lang="en-US" dirty="0" smtClean="0"/>
          </a:p>
          <a:p>
            <a:r>
              <a:rPr lang="en-US" dirty="0" err="1" smtClean="0"/>
              <a:t>vBuddy</a:t>
            </a:r>
            <a:r>
              <a:rPr lang="en-US" dirty="0" smtClean="0"/>
              <a:t>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://www.vyatta4people.org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/>
              <a:t> , </a:t>
            </a:r>
            <a:r>
              <a:rPr lang="en-US" dirty="0">
                <a:hlinkClick r:id="rId9"/>
              </a:rPr>
              <a:t>http://blog.cyberlynx.eu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2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Hardware Resource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427391"/>
              </p:ext>
            </p:extLst>
          </p:nvPr>
        </p:nvGraphicFramePr>
        <p:xfrm>
          <a:off x="1964039" y="2938391"/>
          <a:ext cx="8127999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Recommended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3GB or more</a:t>
                      </a:r>
                      <a:r>
                        <a:rPr lang="en-US" baseline="0" dirty="0" smtClean="0"/>
                        <a:t> based on usage (if you have cache or need image upgrade)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512MB or more</a:t>
                      </a:r>
                    </a:p>
                    <a:p>
                      <a:r>
                        <a:rPr lang="en-US" dirty="0" smtClean="0"/>
                        <a:t>Based on usage (high</a:t>
                      </a:r>
                      <a:r>
                        <a:rPr lang="en-US" baseline="0" dirty="0" smtClean="0"/>
                        <a:t> concurrency on </a:t>
                      </a:r>
                      <a:r>
                        <a:rPr lang="en-US" baseline="0" dirty="0" err="1" smtClean="0"/>
                        <a:t>nat</a:t>
                      </a:r>
                      <a:r>
                        <a:rPr lang="en-US" baseline="0" dirty="0" smtClean="0"/>
                        <a:t>, cache, </a:t>
                      </a:r>
                      <a:r>
                        <a:rPr lang="en-US" baseline="0" dirty="0" err="1" smtClean="0"/>
                        <a:t>vpn</a:t>
                      </a:r>
                      <a:r>
                        <a:rPr lang="en-US" baseline="0" dirty="0" smtClean="0"/>
                        <a:t>, …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2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Hydrogen is </a:t>
            </a:r>
            <a:r>
              <a:rPr lang="en-US" dirty="0" smtClean="0"/>
              <a:t>1.0 – First Major Release (Late 2013)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vyos.net/wiki/Hydrogen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Helium 1.1.0 (Summer 2014)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vyos.net/wiki/Helium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Lithium 1.2.0 (Spring 2015)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vyos.net/wiki/Lithium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4115"/>
            <a:ext cx="10160000" cy="550114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Live Mode</a:t>
            </a:r>
          </a:p>
          <a:p>
            <a:r>
              <a:rPr lang="en-US" b="1" dirty="0" smtClean="0"/>
              <a:t>Installation</a:t>
            </a:r>
          </a:p>
          <a:p>
            <a:r>
              <a:rPr lang="en-US" b="1" dirty="0" smtClean="0"/>
              <a:t>CLI Concepts</a:t>
            </a:r>
          </a:p>
          <a:p>
            <a:pPr lvl="1"/>
            <a:r>
              <a:rPr lang="en-US" b="1" dirty="0"/>
              <a:t>Configuration </a:t>
            </a:r>
            <a:r>
              <a:rPr lang="en-US" b="1" dirty="0" smtClean="0"/>
              <a:t>Mode/Commit/Rollback/Save/Show Info/exit, exit discard, description</a:t>
            </a:r>
          </a:p>
          <a:p>
            <a:pPr lvl="1"/>
            <a:r>
              <a:rPr lang="en-US" b="1" dirty="0" smtClean="0"/>
              <a:t>TAB &amp; Abbreviation</a:t>
            </a:r>
          </a:p>
          <a:p>
            <a:r>
              <a:rPr lang="en-US" b="1" dirty="0" smtClean="0"/>
              <a:t>Initialization</a:t>
            </a:r>
          </a:p>
          <a:p>
            <a:pPr lvl="1"/>
            <a:r>
              <a:rPr lang="en-US" b="1" dirty="0" smtClean="0"/>
              <a:t>Set </a:t>
            </a:r>
            <a:r>
              <a:rPr lang="en-US" b="1" dirty="0"/>
              <a:t>and Show </a:t>
            </a:r>
            <a:r>
              <a:rPr lang="en-US" b="1" dirty="0" smtClean="0"/>
              <a:t>: Hostname, IP address, Gateway, DNS, SSH, User</a:t>
            </a:r>
          </a:p>
          <a:p>
            <a:r>
              <a:rPr lang="en-US" b="1" dirty="0" smtClean="0"/>
              <a:t>Basics</a:t>
            </a:r>
          </a:p>
          <a:p>
            <a:pPr lvl="1"/>
            <a:r>
              <a:rPr lang="en-US" b="1" dirty="0" smtClean="0"/>
              <a:t>Configuration: Set/Edit/commit-confirm/confirm/compare/discard</a:t>
            </a:r>
          </a:p>
          <a:p>
            <a:pPr lvl="1"/>
            <a:r>
              <a:rPr lang="en-US" b="1" dirty="0" smtClean="0"/>
              <a:t>/history/show &amp; monitor log/ </a:t>
            </a:r>
            <a:r>
              <a:rPr lang="en-US" b="1" dirty="0"/>
              <a:t>| </a:t>
            </a:r>
            <a:r>
              <a:rPr lang="en-US" b="1" dirty="0" smtClean="0"/>
              <a:t>commands</a:t>
            </a:r>
          </a:p>
          <a:p>
            <a:r>
              <a:rPr lang="en-US" b="1" dirty="0" smtClean="0"/>
              <a:t>Configuration Scenarios</a:t>
            </a:r>
          </a:p>
          <a:p>
            <a:pPr lvl="1"/>
            <a:r>
              <a:rPr lang="en-US" b="1" dirty="0" smtClean="0"/>
              <a:t>NAT / Web Cache / VPN Server / Firewall Rules </a:t>
            </a:r>
          </a:p>
          <a:p>
            <a:r>
              <a:rPr lang="en-US" b="1" dirty="0" smtClean="0"/>
              <a:t>Hacks</a:t>
            </a:r>
          </a:p>
          <a:p>
            <a:pPr lvl="1"/>
            <a:r>
              <a:rPr lang="en-US" b="1" dirty="0" smtClean="0"/>
              <a:t>FS Layout, Build ISO, </a:t>
            </a:r>
            <a:r>
              <a:rPr lang="en-US" b="1" dirty="0" err="1" smtClean="0"/>
              <a:t>vbash</a:t>
            </a:r>
            <a:r>
              <a:rPr lang="en-US" b="1" dirty="0" smtClean="0"/>
              <a:t>, add new commands, </a:t>
            </a:r>
            <a:r>
              <a:rPr lang="en-US" b="1" dirty="0" err="1" smtClean="0"/>
              <a:t>vbuddy</a:t>
            </a:r>
            <a:r>
              <a:rPr lang="en-US" b="1" dirty="0" smtClean="0"/>
              <a:t>, install </a:t>
            </a:r>
            <a:r>
              <a:rPr lang="en-US" b="1" dirty="0" err="1" smtClean="0"/>
              <a:t>debian</a:t>
            </a:r>
            <a:r>
              <a:rPr lang="en-US" b="1" dirty="0" smtClean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40109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&amp;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Login: </a:t>
            </a:r>
            <a:r>
              <a:rPr lang="en-US" dirty="0" err="1" smtClean="0">
                <a:solidFill>
                  <a:srgbClr val="FF0000"/>
                </a:solidFill>
              </a:rPr>
              <a:t>vyos</a:t>
            </a:r>
            <a:r>
              <a:rPr lang="en-US" dirty="0" smtClean="0">
                <a:solidFill>
                  <a:srgbClr val="FF0000"/>
                </a:solidFill>
              </a:rPr>
              <a:t> / </a:t>
            </a:r>
            <a:r>
              <a:rPr lang="en-US" dirty="0" err="1" smtClean="0">
                <a:solidFill>
                  <a:srgbClr val="FF0000"/>
                </a:solidFill>
              </a:rPr>
              <a:t>vyos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Install: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install image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reboot</a:t>
            </a:r>
          </a:p>
          <a:p>
            <a:r>
              <a:rPr lang="en-US" dirty="0" smtClean="0"/>
              <a:t>CLI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s[tab]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show [tab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pPr lvl="2"/>
            <a:r>
              <a:rPr lang="en-US" b="1" dirty="0">
                <a:solidFill>
                  <a:srgbClr val="002060"/>
                </a:solidFill>
              </a:rPr>
              <a:t>[q]</a:t>
            </a:r>
            <a:r>
              <a:rPr lang="en-US" dirty="0">
                <a:solidFill>
                  <a:srgbClr val="002060"/>
                </a:solidFill>
              </a:rPr>
              <a:t> </a:t>
            </a:r>
            <a:r>
              <a:rPr lang="en-US" dirty="0" smtClean="0">
                <a:solidFill>
                  <a:srgbClr val="002060"/>
                </a:solidFill>
              </a:rPr>
              <a:t>quit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[space] page down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[b] page up</a:t>
            </a:r>
          </a:p>
          <a:p>
            <a:pPr lvl="1"/>
            <a:r>
              <a:rPr lang="en-US" b="1" dirty="0" smtClean="0"/>
              <a:t>configure</a:t>
            </a:r>
            <a:r>
              <a:rPr lang="en-US" dirty="0" smtClean="0">
                <a:solidFill>
                  <a:srgbClr val="FF0000"/>
                </a:solidFill>
              </a:rPr>
              <a:t>, exit</a:t>
            </a:r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808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2973"/>
            <a:ext cx="10972800" cy="53483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show </a:t>
            </a:r>
            <a:r>
              <a:rPr lang="en-US" dirty="0" smtClean="0"/>
              <a:t>configuration</a:t>
            </a:r>
          </a:p>
          <a:p>
            <a:endParaRPr lang="en-US" dirty="0" smtClean="0"/>
          </a:p>
          <a:p>
            <a:r>
              <a:rPr lang="en-US" dirty="0"/>
              <a:t>show configuration commands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configure</a:t>
            </a:r>
          </a:p>
          <a:p>
            <a:pPr lvl="1"/>
            <a:r>
              <a:rPr lang="en-US" dirty="0" smtClean="0"/>
              <a:t>show interfaces</a:t>
            </a:r>
          </a:p>
          <a:p>
            <a:pPr lvl="1"/>
            <a:r>
              <a:rPr lang="en-US" dirty="0"/>
              <a:t>set interfaces </a:t>
            </a:r>
            <a:r>
              <a:rPr lang="en-US" dirty="0" err="1"/>
              <a:t>ethernet</a:t>
            </a:r>
            <a:r>
              <a:rPr lang="en-US" dirty="0"/>
              <a:t> eth0 description </a:t>
            </a:r>
            <a:r>
              <a:rPr lang="en-US" dirty="0" smtClean="0"/>
              <a:t>'OUTSIDE‘</a:t>
            </a:r>
          </a:p>
          <a:p>
            <a:pPr lvl="1"/>
            <a:r>
              <a:rPr lang="en-US" dirty="0" smtClean="0"/>
              <a:t>show interfaces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delete </a:t>
            </a:r>
            <a:r>
              <a:rPr lang="en-US" dirty="0"/>
              <a:t>interfaces </a:t>
            </a:r>
            <a:r>
              <a:rPr lang="en-US" dirty="0" err="1"/>
              <a:t>ethernet</a:t>
            </a:r>
            <a:r>
              <a:rPr lang="en-US" dirty="0"/>
              <a:t> eth0 description 'OUTSIDE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commit</a:t>
            </a:r>
          </a:p>
          <a:p>
            <a:pPr lvl="1"/>
            <a:r>
              <a:rPr lang="en-US" dirty="0"/>
              <a:t>discard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exit</a:t>
            </a:r>
          </a:p>
          <a:p>
            <a:pPr lvl="1"/>
            <a:r>
              <a:rPr lang="en-US" dirty="0" smtClean="0"/>
              <a:t>exit discard</a:t>
            </a:r>
          </a:p>
        </p:txBody>
      </p:sp>
    </p:spTree>
    <p:extLst>
      <p:ext uri="{BB962C8B-B14F-4D97-AF65-F5344CB8AC3E}">
        <p14:creationId xmlns:p14="http://schemas.microsoft.com/office/powerpoint/2010/main" val="31991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Address</a:t>
            </a:r>
          </a:p>
          <a:p>
            <a:pPr lvl="1"/>
            <a:r>
              <a:rPr lang="en-US" b="1" dirty="0" smtClean="0"/>
              <a:t>Static</a:t>
            </a:r>
          </a:p>
          <a:p>
            <a:pPr lvl="2"/>
            <a:r>
              <a:rPr lang="en-US" b="1" dirty="0" smtClean="0"/>
              <a:t>set</a:t>
            </a:r>
            <a:r>
              <a:rPr lang="en-US" dirty="0" smtClean="0"/>
              <a:t> </a:t>
            </a:r>
            <a:r>
              <a:rPr lang="en-US" b="1" dirty="0"/>
              <a:t>interface </a:t>
            </a:r>
            <a:r>
              <a:rPr lang="en-US" b="1" dirty="0" err="1"/>
              <a:t>ethernet</a:t>
            </a:r>
            <a:r>
              <a:rPr lang="en-US" b="1" dirty="0"/>
              <a:t> eth0 address </a:t>
            </a:r>
            <a:r>
              <a:rPr lang="en-US" b="1" dirty="0" smtClean="0"/>
              <a:t>192.168.1.123/24</a:t>
            </a:r>
          </a:p>
          <a:p>
            <a:pPr lvl="1"/>
            <a:r>
              <a:rPr lang="en-US" b="1" dirty="0" smtClean="0"/>
              <a:t>DHCP</a:t>
            </a:r>
          </a:p>
          <a:p>
            <a:pPr lvl="2"/>
            <a:r>
              <a:rPr lang="en-US" b="1" dirty="0" smtClean="0"/>
              <a:t>set </a:t>
            </a:r>
            <a:r>
              <a:rPr lang="en-US" b="1" dirty="0"/>
              <a:t>interfaces </a:t>
            </a:r>
            <a:r>
              <a:rPr lang="en-US" b="1" dirty="0" err="1"/>
              <a:t>ethernet</a:t>
            </a:r>
            <a:r>
              <a:rPr lang="en-US" b="1" dirty="0"/>
              <a:t> eth0 description 'OUTSIDE'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b="1" dirty="0" smtClean="0"/>
              <a:t>set </a:t>
            </a:r>
            <a:r>
              <a:rPr lang="en-US" b="1" dirty="0"/>
              <a:t>interfaces </a:t>
            </a:r>
            <a:r>
              <a:rPr lang="en-US" b="1" dirty="0" err="1"/>
              <a:t>ethernet</a:t>
            </a:r>
            <a:r>
              <a:rPr lang="en-US" b="1" dirty="0"/>
              <a:t> eth0 address '</a:t>
            </a:r>
            <a:r>
              <a:rPr lang="en-US" b="1" dirty="0" err="1"/>
              <a:t>dhcp</a:t>
            </a:r>
            <a:r>
              <a:rPr lang="en-US" b="1" dirty="0"/>
              <a:t>'</a:t>
            </a:r>
          </a:p>
          <a:p>
            <a:r>
              <a:rPr lang="en-US" dirty="0" smtClean="0"/>
              <a:t>SSH</a:t>
            </a:r>
          </a:p>
          <a:p>
            <a:pPr lvl="1"/>
            <a:r>
              <a:rPr lang="en-US" b="1" dirty="0"/>
              <a:t>set service </a:t>
            </a:r>
            <a:r>
              <a:rPr lang="en-US" b="1" dirty="0" err="1"/>
              <a:t>ssh</a:t>
            </a:r>
            <a:r>
              <a:rPr lang="en-US" b="1" dirty="0"/>
              <a:t> port </a:t>
            </a:r>
            <a:r>
              <a:rPr lang="en-US" b="1" dirty="0" smtClean="0"/>
              <a:t>‘22’</a:t>
            </a:r>
          </a:p>
          <a:p>
            <a:pPr lvl="1"/>
            <a:r>
              <a:rPr lang="en-US" b="1" dirty="0"/>
              <a:t>set service </a:t>
            </a:r>
            <a:r>
              <a:rPr lang="en-US" b="1" dirty="0" err="1"/>
              <a:t>ssh</a:t>
            </a:r>
            <a:r>
              <a:rPr lang="en-US" b="1" dirty="0"/>
              <a:t> </a:t>
            </a:r>
            <a:r>
              <a:rPr lang="en-US" b="1" dirty="0" smtClean="0"/>
              <a:t>listen-address 192.168.1.123</a:t>
            </a:r>
            <a:endParaRPr lang="en-US" b="1" dirty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5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نیروی انسانی متخصص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بازار کار تخصصی</a:t>
            </a:r>
            <a:endParaRPr lang="en-US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آموزش و مدارک حرفه ای</a:t>
            </a:r>
          </a:p>
          <a:p>
            <a:pPr lvl="1" algn="r" rtl="1"/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شبکه ها (</a:t>
            </a:r>
            <a:r>
              <a:rPr lang="en-US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CISCO</a:t>
            </a:r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، </a:t>
            </a:r>
            <a:r>
              <a:rPr lang="en-US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Juniper</a:t>
            </a:r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، </a:t>
            </a:r>
            <a:r>
              <a:rPr lang="en-US" sz="3000" dirty="0" err="1" smtClean="0">
                <a:solidFill>
                  <a:srgbClr val="002060"/>
                </a:solidFill>
                <a:cs typeface="B Nazanin" panose="00000400000000000000" pitchFamily="2" charset="-78"/>
              </a:rPr>
              <a:t>Mikrotik</a:t>
            </a:r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، </a:t>
            </a:r>
            <a:r>
              <a:rPr lang="en-US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F5</a:t>
            </a:r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، </a:t>
            </a:r>
            <a:r>
              <a:rPr lang="en-US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Palo Alto</a:t>
            </a:r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، </a:t>
            </a:r>
            <a:r>
              <a:rPr lang="en-US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Check Point</a:t>
            </a:r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...)</a:t>
            </a:r>
          </a:p>
          <a:p>
            <a:pPr lvl="1" algn="r" rtl="1"/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برنامه سازی (</a:t>
            </a:r>
            <a:r>
              <a:rPr lang="en-US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Java, PPP</a:t>
            </a:r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، </a:t>
            </a:r>
            <a:r>
              <a:rPr lang="en-US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RUP</a:t>
            </a:r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، </a:t>
            </a:r>
            <a:r>
              <a:rPr lang="en-US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Scrum</a:t>
            </a:r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، </a:t>
            </a:r>
            <a:r>
              <a:rPr lang="en-US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AUP</a:t>
            </a:r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، ...)</a:t>
            </a:r>
            <a:endParaRPr lang="en-US" sz="3000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lvl="1" algn="r" rtl="1"/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پایگاه داده (</a:t>
            </a:r>
            <a:r>
              <a:rPr lang="en-US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Oracle DB</a:t>
            </a:r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، </a:t>
            </a:r>
            <a:r>
              <a:rPr lang="en-US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MS SQL Server</a:t>
            </a:r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)</a:t>
            </a:r>
            <a:endParaRPr lang="en-US" sz="3000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lvl="1" algn="r" rtl="1"/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مدیریت سیستم (</a:t>
            </a:r>
            <a:r>
              <a:rPr lang="en-US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MS Windows</a:t>
            </a:r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، </a:t>
            </a:r>
            <a:r>
              <a:rPr lang="en-US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VMWare</a:t>
            </a:r>
            <a:r>
              <a:rPr lang="en-US" sz="3000" dirty="0">
                <a:solidFill>
                  <a:srgbClr val="002060"/>
                </a:solidFill>
                <a:cs typeface="B Nazanin" panose="00000400000000000000" pitchFamily="2" charset="-78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VI</a:t>
            </a:r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، </a:t>
            </a:r>
            <a:r>
              <a:rPr lang="en-US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Linux</a:t>
            </a:r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، </a:t>
            </a:r>
            <a:r>
              <a:rPr lang="en-US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Solaris</a:t>
            </a:r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)</a:t>
            </a:r>
          </a:p>
          <a:p>
            <a:pPr lvl="1" algn="r" rtl="1"/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تجهیزات پردازشی، ذخیره سازی، .. (</a:t>
            </a:r>
            <a:r>
              <a:rPr lang="en-US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HP</a:t>
            </a:r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، </a:t>
            </a:r>
            <a:r>
              <a:rPr lang="en-US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EMC</a:t>
            </a:r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، </a:t>
            </a:r>
            <a:r>
              <a:rPr lang="en-US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IBM</a:t>
            </a:r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، </a:t>
            </a:r>
            <a:r>
              <a:rPr lang="en-US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DELL</a:t>
            </a:r>
            <a:r>
              <a:rPr lang="fa-IR" sz="3000" dirty="0">
                <a:solidFill>
                  <a:srgbClr val="002060"/>
                </a:solidFill>
                <a:cs typeface="B Nazanin" panose="00000400000000000000" pitchFamily="2" charset="-78"/>
              </a:rPr>
              <a:t>)</a:t>
            </a:r>
            <a:endParaRPr lang="fa-IR" sz="3000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lvl="1" algn="r" rtl="1"/>
            <a:r>
              <a:rPr lang="fa-IR" sz="3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امنیت (.....)</a:t>
            </a:r>
          </a:p>
          <a:p>
            <a:pPr algn="r" rtl="1"/>
            <a:endParaRPr lang="fa-IR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2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Gateway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system gateway-address '192.168.22.254'</a:t>
            </a:r>
          </a:p>
          <a:p>
            <a:endParaRPr lang="en-US" dirty="0" smtClean="0"/>
          </a:p>
          <a:p>
            <a:r>
              <a:rPr lang="en-US" dirty="0" smtClean="0"/>
              <a:t>Hostname</a:t>
            </a:r>
          </a:p>
          <a:p>
            <a:pPr lvl="1"/>
            <a:r>
              <a:rPr lang="en-US" dirty="0" smtClean="0"/>
              <a:t>set system </a:t>
            </a:r>
            <a:r>
              <a:rPr lang="en-US" dirty="0"/>
              <a:t>host-name </a:t>
            </a:r>
            <a:r>
              <a:rPr lang="en-US" dirty="0" smtClean="0"/>
              <a:t>'</a:t>
            </a:r>
            <a:r>
              <a:rPr lang="en-US" dirty="0" err="1" smtClean="0"/>
              <a:t>vyos</a:t>
            </a:r>
            <a:r>
              <a:rPr lang="en-US" dirty="0" smtClean="0"/>
              <a:t>‘</a:t>
            </a:r>
          </a:p>
          <a:p>
            <a:endParaRPr lang="en-US" dirty="0" smtClean="0"/>
          </a:p>
          <a:p>
            <a:r>
              <a:rPr lang="en-US" dirty="0" smtClean="0"/>
              <a:t>DNS (required for web proxy)</a:t>
            </a:r>
            <a:endParaRPr lang="en-US" dirty="0"/>
          </a:p>
          <a:p>
            <a:pPr lvl="1"/>
            <a:r>
              <a:rPr lang="en-US" dirty="0"/>
              <a:t>set system name-server '192.168.22.253'</a:t>
            </a:r>
          </a:p>
        </p:txBody>
      </p:sp>
    </p:spTree>
    <p:extLst>
      <p:ext uri="{BB962C8B-B14F-4D97-AF65-F5344CB8AC3E}">
        <p14:creationId xmlns:p14="http://schemas.microsoft.com/office/powerpoint/2010/main" val="352359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protocols </a:t>
            </a:r>
            <a:r>
              <a:rPr lang="en-US" dirty="0"/>
              <a:t>static route </a:t>
            </a:r>
            <a:r>
              <a:rPr lang="en-US" dirty="0" smtClean="0"/>
              <a:t>192.168.113.0/24 </a:t>
            </a:r>
            <a:r>
              <a:rPr lang="en-US" dirty="0"/>
              <a:t>next-hop </a:t>
            </a:r>
            <a:r>
              <a:rPr lang="en-US" dirty="0" smtClean="0"/>
              <a:t>172.20.13.1 </a:t>
            </a:r>
            <a:r>
              <a:rPr lang="en-US" dirty="0"/>
              <a:t>distance </a:t>
            </a:r>
            <a:r>
              <a:rPr lang="en-US" dirty="0" smtClean="0"/>
              <a:t>‘1‘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Forwarder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service </a:t>
            </a:r>
            <a:r>
              <a:rPr lang="en-US" dirty="0" err="1"/>
              <a:t>dns</a:t>
            </a:r>
            <a:r>
              <a:rPr lang="en-US" dirty="0"/>
              <a:t> forwarding cache-size </a:t>
            </a:r>
            <a:r>
              <a:rPr lang="en-US" dirty="0" smtClean="0"/>
              <a:t>‘0‘</a:t>
            </a:r>
          </a:p>
          <a:p>
            <a:r>
              <a:rPr lang="en-US" dirty="0"/>
              <a:t>set service </a:t>
            </a:r>
            <a:r>
              <a:rPr lang="en-US" dirty="0" err="1"/>
              <a:t>dns</a:t>
            </a:r>
            <a:r>
              <a:rPr lang="en-US" dirty="0"/>
              <a:t> forwarding listen-on </a:t>
            </a:r>
            <a:r>
              <a:rPr lang="en-US" dirty="0" smtClean="0"/>
              <a:t>'eth1‘</a:t>
            </a:r>
          </a:p>
          <a:p>
            <a:r>
              <a:rPr lang="en-US" dirty="0"/>
              <a:t>set service </a:t>
            </a:r>
            <a:r>
              <a:rPr lang="en-US" dirty="0" err="1"/>
              <a:t>dns</a:t>
            </a:r>
            <a:r>
              <a:rPr lang="en-US" dirty="0"/>
              <a:t> forwarding name-server '8.8.8.8'</a:t>
            </a:r>
          </a:p>
        </p:txBody>
      </p:sp>
    </p:spTree>
    <p:extLst>
      <p:ext uri="{BB962C8B-B14F-4D97-AF65-F5344CB8AC3E}">
        <p14:creationId xmlns:p14="http://schemas.microsoft.com/office/powerpoint/2010/main" val="12739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Masquerade</a:t>
            </a:r>
          </a:p>
          <a:p>
            <a:pPr lvl="1"/>
            <a:r>
              <a:rPr lang="en-US" b="1" dirty="0"/>
              <a:t>set </a:t>
            </a:r>
            <a:r>
              <a:rPr lang="en-US" b="1" dirty="0" err="1"/>
              <a:t>nat</a:t>
            </a:r>
            <a:r>
              <a:rPr lang="en-US" b="1" dirty="0"/>
              <a:t> source rule 100 outbound-interface 'eth0'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 smtClean="0"/>
              <a:t>set </a:t>
            </a:r>
            <a:r>
              <a:rPr lang="en-US" b="1" dirty="0" err="1"/>
              <a:t>nat</a:t>
            </a:r>
            <a:r>
              <a:rPr lang="en-US" b="1" dirty="0"/>
              <a:t> source rule 100 source address </a:t>
            </a:r>
            <a:r>
              <a:rPr lang="en-US" b="1" dirty="0" smtClean="0"/>
              <a:t>'192.168.1.0/24</a:t>
            </a:r>
            <a:r>
              <a:rPr lang="en-US" b="1" dirty="0"/>
              <a:t>'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 smtClean="0"/>
              <a:t>set </a:t>
            </a:r>
            <a:r>
              <a:rPr lang="en-US" b="1" dirty="0" err="1"/>
              <a:t>nat</a:t>
            </a:r>
            <a:r>
              <a:rPr lang="en-US" b="1" dirty="0"/>
              <a:t> source rule 100 </a:t>
            </a:r>
            <a:r>
              <a:rPr lang="en-US" b="1" dirty="0" smtClean="0"/>
              <a:t>translation </a:t>
            </a:r>
            <a:r>
              <a:rPr lang="en-US" b="1" dirty="0"/>
              <a:t>address </a:t>
            </a:r>
            <a:r>
              <a:rPr lang="en-US" b="1" dirty="0" smtClean="0"/>
              <a:t>'masquerade‘</a:t>
            </a:r>
          </a:p>
          <a:p>
            <a:pPr lvl="1"/>
            <a:endParaRPr lang="en-US" b="1" dirty="0"/>
          </a:p>
          <a:p>
            <a:r>
              <a:rPr lang="en-US" dirty="0" smtClean="0"/>
              <a:t>DNAT</a:t>
            </a:r>
          </a:p>
          <a:p>
            <a:pPr lvl="1"/>
            <a:r>
              <a:rPr lang="en-US" b="1" dirty="0"/>
              <a:t>set </a:t>
            </a:r>
            <a:r>
              <a:rPr lang="en-US" b="1" dirty="0" err="1"/>
              <a:t>nat</a:t>
            </a:r>
            <a:r>
              <a:rPr lang="en-US" b="1" dirty="0"/>
              <a:t> destination rule 10 description 'Port Forward: HTTP to 192.168.0.100'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 smtClean="0"/>
              <a:t>set </a:t>
            </a:r>
            <a:r>
              <a:rPr lang="en-US" b="1" dirty="0" err="1"/>
              <a:t>nat</a:t>
            </a:r>
            <a:r>
              <a:rPr lang="en-US" b="1" dirty="0"/>
              <a:t> destination rule 10 destination port '80'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 smtClean="0"/>
              <a:t>set </a:t>
            </a:r>
            <a:r>
              <a:rPr lang="en-US" b="1" dirty="0" err="1"/>
              <a:t>nat</a:t>
            </a:r>
            <a:r>
              <a:rPr lang="en-US" b="1" dirty="0"/>
              <a:t> destination rule 10 inbound-interface 'eth0'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 smtClean="0"/>
              <a:t>set </a:t>
            </a:r>
            <a:r>
              <a:rPr lang="en-US" b="1" dirty="0" err="1"/>
              <a:t>nat</a:t>
            </a:r>
            <a:r>
              <a:rPr lang="en-US" b="1" dirty="0"/>
              <a:t> destination rule 10 protocol '</a:t>
            </a:r>
            <a:r>
              <a:rPr lang="en-US" b="1" dirty="0" err="1"/>
              <a:t>tcp</a:t>
            </a:r>
            <a:r>
              <a:rPr lang="en-US" b="1" dirty="0"/>
              <a:t>'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 smtClean="0"/>
              <a:t>set </a:t>
            </a:r>
            <a:r>
              <a:rPr lang="en-US" b="1" dirty="0" err="1"/>
              <a:t>nat</a:t>
            </a:r>
            <a:r>
              <a:rPr lang="en-US" b="1" dirty="0"/>
              <a:t> destination rule 10 translation address '192.168.0.100'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1207"/>
            <a:ext cx="10972800" cy="4876800"/>
          </a:xfrm>
        </p:spPr>
        <p:txBody>
          <a:bodyPr/>
          <a:lstStyle/>
          <a:p>
            <a:r>
              <a:rPr lang="en-US" dirty="0" smtClean="0"/>
              <a:t>Bridging</a:t>
            </a:r>
          </a:p>
          <a:p>
            <a:pPr lvl="1"/>
            <a:r>
              <a:rPr lang="en-US" b="1" dirty="0"/>
              <a:t>set interfaces bridge 'br100'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 smtClean="0"/>
              <a:t>set </a:t>
            </a:r>
            <a:r>
              <a:rPr lang="en-US" b="1" dirty="0"/>
              <a:t>interfaces </a:t>
            </a:r>
            <a:r>
              <a:rPr lang="en-US" b="1" dirty="0" err="1"/>
              <a:t>ethernet</a:t>
            </a:r>
            <a:r>
              <a:rPr lang="en-US" b="1" dirty="0"/>
              <a:t> eth1 </a:t>
            </a:r>
            <a:r>
              <a:rPr lang="en-US" b="1" dirty="0" err="1"/>
              <a:t>vif</a:t>
            </a:r>
            <a:r>
              <a:rPr lang="en-US" b="1" dirty="0"/>
              <a:t> 100 </a:t>
            </a:r>
            <a:endParaRPr lang="en-US" b="1" dirty="0" smtClean="0"/>
          </a:p>
          <a:p>
            <a:pPr lvl="1"/>
            <a:r>
              <a:rPr lang="en-US" b="1" dirty="0" smtClean="0"/>
              <a:t>bridge-group </a:t>
            </a:r>
            <a:r>
              <a:rPr lang="en-US" b="1" dirty="0"/>
              <a:t>bridge </a:t>
            </a:r>
            <a:r>
              <a:rPr lang="en-US" b="1" dirty="0" smtClean="0"/>
              <a:t>br100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/>
              <a:t>set interfaces bridge br100 address </a:t>
            </a:r>
            <a:r>
              <a:rPr lang="en-US" b="1" dirty="0" smtClean="0"/>
              <a:t>'192.168.100.1/24‘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set interfaces bridge br100 </a:t>
            </a:r>
            <a:r>
              <a:rPr lang="en-US" b="1" dirty="0" err="1"/>
              <a:t>stp</a:t>
            </a:r>
            <a:r>
              <a:rPr lang="en-US" b="1" dirty="0"/>
              <a:t> </a:t>
            </a:r>
            <a:r>
              <a:rPr lang="en-US" b="1" dirty="0" smtClean="0"/>
              <a:t>true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show bridge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b="1" dirty="0"/>
          </a:p>
          <a:p>
            <a:pPr lvl="1"/>
            <a:r>
              <a:rPr lang="en-US" b="1" dirty="0"/>
              <a:t>show bridge br100 spanning-tree</a:t>
            </a:r>
            <a:r>
              <a:rPr lang="en-US" dirty="0"/>
              <a:t>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 DHCP Server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service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-server disabled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‘false‘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service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-server shared-network-name LAN subnet 192.168.0.0/24 default-router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‘192.168.0.1‘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service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-server shared-network-name LAN subnet 192.168.0.0/24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-server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‘192.168.0.1‘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service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-server shared-network-name LAN subnet 192.168.0.0/24 domain-name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‘internal-network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service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-server shared-network-name LAN subnet 192.168.0.0/24 lease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‘86400‘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service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-server shared-network-name LAN subnet 192.168.0.0/24 start 192.168.0.9 stop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‘192.168.0.254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4619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Web Proxy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Turn on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service </a:t>
            </a:r>
            <a:r>
              <a:rPr lang="en-US" dirty="0" err="1"/>
              <a:t>webproxy</a:t>
            </a:r>
            <a:r>
              <a:rPr lang="en-US" dirty="0"/>
              <a:t> listen-address </a:t>
            </a:r>
            <a:r>
              <a:rPr lang="en-US" dirty="0" smtClean="0"/>
              <a:t>192.168.0.1</a:t>
            </a:r>
          </a:p>
          <a:p>
            <a:pPr lvl="1"/>
            <a:r>
              <a:rPr lang="en-US" dirty="0"/>
              <a:t>set service </a:t>
            </a:r>
            <a:r>
              <a:rPr lang="en-US" dirty="0" err="1"/>
              <a:t>webproxy</a:t>
            </a:r>
            <a:r>
              <a:rPr lang="en-US" dirty="0"/>
              <a:t> listen-address 192.168.0.1 port </a:t>
            </a:r>
            <a:r>
              <a:rPr lang="en-US" dirty="0" smtClean="0"/>
              <a:t>3128</a:t>
            </a:r>
          </a:p>
          <a:p>
            <a:pPr lvl="1"/>
            <a:r>
              <a:rPr lang="en-US" dirty="0"/>
              <a:t>set service </a:t>
            </a:r>
            <a:r>
              <a:rPr lang="en-US" dirty="0" err="1"/>
              <a:t>webproxy</a:t>
            </a:r>
            <a:r>
              <a:rPr lang="en-US" dirty="0"/>
              <a:t> listen-address 192.168.0.1 </a:t>
            </a:r>
            <a:r>
              <a:rPr lang="en-US" dirty="0" smtClean="0"/>
              <a:t>disable-transparent</a:t>
            </a:r>
          </a:p>
          <a:p>
            <a:pPr lvl="1"/>
            <a:endParaRPr lang="en-US" dirty="0"/>
          </a:p>
          <a:p>
            <a:r>
              <a:rPr lang="en-US" b="1" dirty="0" smtClean="0"/>
              <a:t>Cache</a:t>
            </a:r>
          </a:p>
          <a:p>
            <a:pPr lvl="1"/>
            <a:r>
              <a:rPr lang="en-US" dirty="0"/>
              <a:t>set service </a:t>
            </a:r>
            <a:r>
              <a:rPr lang="en-US" dirty="0" err="1"/>
              <a:t>webproxy</a:t>
            </a:r>
            <a:r>
              <a:rPr lang="en-US" dirty="0"/>
              <a:t> </a:t>
            </a:r>
            <a:r>
              <a:rPr lang="en-US" dirty="0" smtClean="0"/>
              <a:t>cache-size 100</a:t>
            </a:r>
          </a:p>
          <a:p>
            <a:endParaRPr lang="en-US" dirty="0" smtClean="0"/>
          </a:p>
          <a:p>
            <a:r>
              <a:rPr lang="en-US" b="1" dirty="0" smtClean="0"/>
              <a:t>URL Filter</a:t>
            </a:r>
            <a:endParaRPr lang="en-US" b="1" dirty="0"/>
          </a:p>
          <a:p>
            <a:pPr lvl="1"/>
            <a:r>
              <a:rPr lang="en-US" dirty="0"/>
              <a:t>set service </a:t>
            </a:r>
            <a:r>
              <a:rPr lang="en-US" dirty="0" err="1"/>
              <a:t>webproxy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-filtering </a:t>
            </a:r>
            <a:r>
              <a:rPr lang="en-US" dirty="0" err="1"/>
              <a:t>squidguard</a:t>
            </a:r>
            <a:r>
              <a:rPr lang="en-US" dirty="0"/>
              <a:t> local-block </a:t>
            </a:r>
            <a:r>
              <a:rPr lang="en-US" dirty="0" smtClean="0"/>
              <a:t>google.com</a:t>
            </a:r>
          </a:p>
          <a:p>
            <a:pPr lvl="1"/>
            <a:r>
              <a:rPr lang="en-US" dirty="0"/>
              <a:t>set service </a:t>
            </a:r>
            <a:r>
              <a:rPr lang="en-US" dirty="0" err="1"/>
              <a:t>webproxy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-filtering </a:t>
            </a:r>
            <a:r>
              <a:rPr lang="en-US" dirty="0" err="1"/>
              <a:t>squidguard</a:t>
            </a:r>
            <a:r>
              <a:rPr lang="en-US" dirty="0"/>
              <a:t> log local-block</a:t>
            </a:r>
          </a:p>
        </p:txBody>
      </p:sp>
    </p:spTree>
    <p:extLst>
      <p:ext uri="{BB962C8B-B14F-4D97-AF65-F5344CB8AC3E}">
        <p14:creationId xmlns:p14="http://schemas.microsoft.com/office/powerpoint/2010/main" val="40289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Goals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vyos.net/wiki/Project_Goals</a:t>
            </a:r>
            <a:endParaRPr lang="en-US" dirty="0" smtClean="0"/>
          </a:p>
          <a:p>
            <a:r>
              <a:rPr lang="en-US" dirty="0" smtClean="0"/>
              <a:t>Blog </a:t>
            </a:r>
            <a:r>
              <a:rPr lang="en-US" dirty="0" smtClean="0">
                <a:hlinkClick r:id="rId3"/>
              </a:rPr>
              <a:t>http://blog.vyos.net/</a:t>
            </a:r>
            <a:endParaRPr lang="en-US" dirty="0" smtClean="0"/>
          </a:p>
          <a:p>
            <a:r>
              <a:rPr lang="en-US" dirty="0" err="1" smtClean="0"/>
              <a:t>WebSite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http://vyos.net/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http://github.com/vyos/</a:t>
            </a:r>
            <a:endParaRPr lang="en-US" dirty="0" smtClean="0"/>
          </a:p>
          <a:p>
            <a:r>
              <a:rPr lang="en-US" dirty="0" err="1" smtClean="0"/>
              <a:t>WiKi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http://vyos.net/wiki</a:t>
            </a:r>
            <a:endParaRPr lang="en-US" dirty="0" smtClean="0"/>
          </a:p>
          <a:p>
            <a:r>
              <a:rPr lang="en-US" dirty="0" smtClean="0"/>
              <a:t>FAQ </a:t>
            </a:r>
            <a:r>
              <a:rPr lang="en-US" dirty="0" smtClean="0">
                <a:hlinkClick r:id="rId7"/>
              </a:rPr>
              <a:t>http://vyos.net/wiki/FAQ</a:t>
            </a:r>
            <a:endParaRPr lang="en-US" dirty="0" smtClean="0"/>
          </a:p>
          <a:p>
            <a:r>
              <a:rPr lang="en-US" dirty="0" err="1" smtClean="0"/>
              <a:t>vBuddy</a:t>
            </a:r>
            <a:r>
              <a:rPr lang="en-US" dirty="0" smtClean="0"/>
              <a:t>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://www.vyatta4people.org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/>
              <a:t> , </a:t>
            </a:r>
            <a:r>
              <a:rPr lang="en-US" dirty="0">
                <a:hlinkClick r:id="rId9"/>
              </a:rPr>
              <a:t>http://blog.cyberlynx.eu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Scenarios using </a:t>
            </a:r>
            <a:r>
              <a:rPr lang="en-US" dirty="0" err="1" smtClean="0"/>
              <a:t>Vyos</a:t>
            </a:r>
            <a:r>
              <a:rPr lang="en-US" dirty="0" smtClean="0"/>
              <a:t>/</a:t>
            </a:r>
            <a:r>
              <a:rPr lang="en-US" dirty="0" err="1" smtClean="0"/>
              <a:t>vyatta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DMVPN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63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Rounded Rectangle 17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72478" y="4554941"/>
            <a:ext cx="3352799" cy="1539545"/>
          </a:xfrm>
          <a:prstGeom prst="roundRect">
            <a:avLst>
              <a:gd name="adj" fmla="val 6944"/>
            </a:avLst>
          </a:prstGeom>
          <a:solidFill>
            <a:srgbClr val="D47D17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 defTabSz="1029280">
              <a:defRPr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19" name="Text Box 151"/>
          <p:cNvSpPr txBox="1">
            <a:spLocks noChangeArrowheads="1"/>
          </p:cNvSpPr>
          <p:nvPr/>
        </p:nvSpPr>
        <p:spPr bwMode="auto">
          <a:xfrm>
            <a:off x="8453122" y="4654235"/>
            <a:ext cx="3354705" cy="1340941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square" lIns="108773" tIns="54385" rIns="108773" bIns="54385">
            <a:spAutoFit/>
          </a:bodyPr>
          <a:lstStyle/>
          <a:p>
            <a:pPr marL="193005" indent="-193005" defTabSz="102928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</a:rPr>
              <a:t>Full mesh VPN between multiple VPCs and datacenter</a:t>
            </a:r>
          </a:p>
          <a:p>
            <a:pPr marL="193005" indent="-193005" defTabSz="102928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</a:rPr>
              <a:t>Layer 2or Layer 3</a:t>
            </a:r>
          </a:p>
          <a:p>
            <a:pPr marL="193005" indent="-193005" defTabSz="102928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</a:rPr>
              <a:t>Use for cloud bursting, HA, phased application moves . . 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2366" y="1203960"/>
            <a:ext cx="2742671" cy="990600"/>
            <a:chOff x="399273" y="742950"/>
            <a:chExt cx="2057003" cy="742950"/>
          </a:xfrm>
        </p:grpSpPr>
        <p:sp>
          <p:nvSpPr>
            <p:cNvPr id="561" name="Rounded Rectangle 17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99273" y="742950"/>
              <a:ext cx="2057003" cy="742950"/>
            </a:xfrm>
            <a:prstGeom prst="roundRect">
              <a:avLst>
                <a:gd name="adj" fmla="val 6944"/>
              </a:avLst>
            </a:prstGeom>
            <a:solidFill>
              <a:srgbClr val="D47D17"/>
            </a:solidFill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/>
            <a:lstStyle/>
            <a:p>
              <a:pPr algn="ctr" defTabSz="1029280">
                <a:defRPr/>
              </a:pPr>
              <a:r>
                <a:rPr lang="en-US" sz="1500" b="1" dirty="0">
                  <a:solidFill>
                    <a:srgbClr val="FFFFFF"/>
                  </a:solidFill>
                </a:rPr>
                <a:t>Key</a:t>
              </a:r>
            </a:p>
          </p:txBody>
        </p:sp>
        <p:grpSp>
          <p:nvGrpSpPr>
            <p:cNvPr id="16394" name="Group 423"/>
            <p:cNvGrpSpPr>
              <a:grpSpLocks/>
            </p:cNvGrpSpPr>
            <p:nvPr/>
          </p:nvGrpSpPr>
          <p:grpSpPr bwMode="auto">
            <a:xfrm>
              <a:off x="457203" y="907259"/>
              <a:ext cx="1809542" cy="219291"/>
              <a:chOff x="457200" y="1335763"/>
              <a:chExt cx="1808867" cy="292574"/>
            </a:xfrm>
          </p:grpSpPr>
          <p:cxnSp>
            <p:nvCxnSpPr>
              <p:cNvPr id="16472" name="Straight Connector 424"/>
              <p:cNvCxnSpPr>
                <a:cxnSpLocks noChangeShapeType="1"/>
              </p:cNvCxnSpPr>
              <p:nvPr/>
            </p:nvCxnSpPr>
            <p:spPr bwMode="auto">
              <a:xfrm>
                <a:off x="457200" y="1458872"/>
                <a:ext cx="762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8" name="TextBox 427"/>
              <p:cNvSpPr txBox="1"/>
              <p:nvPr/>
            </p:nvSpPr>
            <p:spPr>
              <a:xfrm>
                <a:off x="1204634" y="1335763"/>
                <a:ext cx="1061433" cy="2925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300" dirty="0">
                    <a:solidFill>
                      <a:schemeClr val="bg1"/>
                    </a:solidFill>
                  </a:rPr>
                  <a:t>IPSEC VPN (L3)</a:t>
                </a:r>
              </a:p>
            </p:txBody>
          </p:sp>
        </p:grpSp>
        <p:grpSp>
          <p:nvGrpSpPr>
            <p:cNvPr id="16395" name="Group 531"/>
            <p:cNvGrpSpPr>
              <a:grpSpLocks/>
            </p:cNvGrpSpPr>
            <p:nvPr/>
          </p:nvGrpSpPr>
          <p:grpSpPr bwMode="auto">
            <a:xfrm>
              <a:off x="457201" y="1085852"/>
              <a:ext cx="1707348" cy="219291"/>
              <a:chOff x="457200" y="1335762"/>
              <a:chExt cx="1706547" cy="292574"/>
            </a:xfrm>
          </p:grpSpPr>
          <p:cxnSp>
            <p:nvCxnSpPr>
              <p:cNvPr id="16470" name="Straight Connector 532"/>
              <p:cNvCxnSpPr>
                <a:cxnSpLocks noChangeShapeType="1"/>
              </p:cNvCxnSpPr>
              <p:nvPr/>
            </p:nvCxnSpPr>
            <p:spPr bwMode="auto">
              <a:xfrm>
                <a:off x="457200" y="1458872"/>
                <a:ext cx="762000" cy="0"/>
              </a:xfrm>
              <a:prstGeom prst="line">
                <a:avLst/>
              </a:prstGeom>
              <a:noFill/>
              <a:ln w="19050" algn="ctr">
                <a:solidFill>
                  <a:srgbClr val="0070C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34" name="TextBox 533"/>
              <p:cNvSpPr txBox="1"/>
              <p:nvPr/>
            </p:nvSpPr>
            <p:spPr>
              <a:xfrm>
                <a:off x="1204560" y="1335762"/>
                <a:ext cx="959187" cy="2925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300" dirty="0">
                    <a:solidFill>
                      <a:schemeClr val="bg1"/>
                    </a:solidFill>
                  </a:rPr>
                  <a:t>OpenVPN (L2)</a:t>
                </a:r>
              </a:p>
            </p:txBody>
          </p:sp>
        </p:grpSp>
      </p:grpSp>
      <p:pic>
        <p:nvPicPr>
          <p:cNvPr id="341" name="Picture 4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01021" y="4841880"/>
            <a:ext cx="2364316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7" name="Picture 4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3204" y="3276602"/>
            <a:ext cx="2362200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0" name="Picture 39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66145" y="3797739"/>
            <a:ext cx="2260115" cy="84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91" name="Straight Connector 490"/>
          <p:cNvCxnSpPr/>
          <p:nvPr/>
        </p:nvCxnSpPr>
        <p:spPr bwMode="auto">
          <a:xfrm rot="1800000">
            <a:off x="2400301" y="4694239"/>
            <a:ext cx="2844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CC00"/>
            </a:solidFill>
            <a:prstDash val="sysDash"/>
            <a:round/>
            <a:headEnd type="triangle" w="sm" len="med"/>
            <a:tailEnd type="triangle" w="sm" len="med"/>
          </a:ln>
          <a:effectLst>
            <a:outerShdw blurRad="12700" dist="3810" dir="2700000" algn="tl" rotWithShape="0">
              <a:prstClr val="black"/>
            </a:outerShdw>
          </a:effectLst>
        </p:spPr>
      </p:cxnSp>
      <p:pic>
        <p:nvPicPr>
          <p:cNvPr id="350" name="Picture 39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364596" y="5398430"/>
            <a:ext cx="2260115" cy="84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405" name="Straight Connector 664"/>
          <p:cNvCxnSpPr>
            <a:cxnSpLocks noChangeShapeType="1"/>
          </p:cNvCxnSpPr>
          <p:nvPr/>
        </p:nvCxnSpPr>
        <p:spPr bwMode="auto">
          <a:xfrm flipV="1">
            <a:off x="8180770" y="1981159"/>
            <a:ext cx="886527" cy="380984"/>
          </a:xfrm>
          <a:prstGeom prst="line">
            <a:avLst/>
          </a:prstGeom>
          <a:noFill/>
          <a:ln w="9525" cap="sq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3" name="Can 222"/>
          <p:cNvSpPr/>
          <p:nvPr/>
        </p:nvSpPr>
        <p:spPr bwMode="auto">
          <a:xfrm rot="7200910">
            <a:off x="8441003" y="-67993"/>
            <a:ext cx="188912" cy="4722281"/>
          </a:xfrm>
          <a:prstGeom prst="can">
            <a:avLst>
              <a:gd name="adj" fmla="val 43857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42000">
                <a:schemeClr val="accent2">
                  <a:lumMod val="20000"/>
                  <a:lumOff val="80000"/>
                </a:schemeClr>
              </a:gs>
              <a:gs pos="6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1594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2936" tIns="51468" rIns="102936" bIns="51468"/>
          <a:lstStyle/>
          <a:p>
            <a:pPr defTabSz="1150147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79" name="Picture 43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54489" y="838205"/>
            <a:ext cx="2516716" cy="16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0" name="TextBox 199"/>
          <p:cNvSpPr txBox="1"/>
          <p:nvPr/>
        </p:nvSpPr>
        <p:spPr bwMode="auto">
          <a:xfrm>
            <a:off x="8859006" y="1005837"/>
            <a:ext cx="863511" cy="288607"/>
          </a:xfrm>
          <a:prstGeom prst="rect">
            <a:avLst/>
          </a:prstGeom>
          <a:noFill/>
          <a:effectLst>
            <a:outerShdw blurRad="12700" dist="12700" dir="2700000" algn="tl" rotWithShape="0">
              <a:schemeClr val="bg1"/>
            </a:outerShdw>
          </a:effectLst>
          <a:scene3d>
            <a:camera prst="isometricTopUp"/>
            <a:lightRig rig="threePt" dir="t"/>
          </a:scene3d>
        </p:spPr>
        <p:txBody>
          <a:bodyPr wrap="none" lIns="102936" tIns="51468" rIns="102936" bIns="51468">
            <a:spAutoFit/>
          </a:bodyPr>
          <a:lstStyle/>
          <a:p>
            <a:pPr>
              <a:defRPr/>
            </a:pPr>
            <a:r>
              <a:rPr lang="en-US" sz="1200" dirty="0"/>
              <a:t>Database</a:t>
            </a:r>
          </a:p>
        </p:txBody>
      </p:sp>
      <p:sp>
        <p:nvSpPr>
          <p:cNvPr id="201" name="TextBox 200"/>
          <p:cNvSpPr txBox="1"/>
          <p:nvPr/>
        </p:nvSpPr>
        <p:spPr bwMode="auto">
          <a:xfrm>
            <a:off x="9170600" y="1196488"/>
            <a:ext cx="956485" cy="288607"/>
          </a:xfrm>
          <a:prstGeom prst="rect">
            <a:avLst/>
          </a:prstGeom>
          <a:noFill/>
          <a:effectLst>
            <a:outerShdw blurRad="12700" dist="12700" dir="5400000" algn="ctr" rotWithShape="0">
              <a:schemeClr val="bg1"/>
            </a:outerShdw>
          </a:effectLst>
          <a:scene3d>
            <a:camera prst="isometricTopUp"/>
            <a:lightRig rig="threePt" dir="t"/>
          </a:scene3d>
        </p:spPr>
        <p:txBody>
          <a:bodyPr wrap="none" lIns="102936" tIns="51468" rIns="102936" bIns="51468">
            <a:spAutoFit/>
          </a:bodyPr>
          <a:lstStyle/>
          <a:p>
            <a:pPr>
              <a:defRPr/>
            </a:pPr>
            <a:r>
              <a:rPr lang="en-US" sz="1200" dirty="0"/>
              <a:t>Application</a:t>
            </a:r>
          </a:p>
        </p:txBody>
      </p:sp>
      <p:sp>
        <p:nvSpPr>
          <p:cNvPr id="202" name="TextBox 201"/>
          <p:cNvSpPr txBox="1"/>
          <p:nvPr/>
        </p:nvSpPr>
        <p:spPr bwMode="auto">
          <a:xfrm>
            <a:off x="9698948" y="1450477"/>
            <a:ext cx="520917" cy="288607"/>
          </a:xfrm>
          <a:prstGeom prst="rect">
            <a:avLst/>
          </a:prstGeom>
          <a:noFill/>
          <a:effectLst>
            <a:outerShdw blurRad="12700" dist="12700" dir="5400000" algn="ctr" rotWithShape="0">
              <a:schemeClr val="bg1"/>
            </a:outerShdw>
          </a:effectLst>
          <a:scene3d>
            <a:camera prst="isometricTopUp"/>
            <a:lightRig rig="threePt" dir="t"/>
          </a:scene3d>
        </p:spPr>
        <p:txBody>
          <a:bodyPr wrap="none" lIns="102936" tIns="51468" rIns="102936" bIns="51468">
            <a:spAutoFit/>
          </a:bodyPr>
          <a:lstStyle/>
          <a:p>
            <a:pPr>
              <a:defRPr/>
            </a:pPr>
            <a:r>
              <a:rPr lang="en-US" sz="1200" dirty="0"/>
              <a:t>Web</a:t>
            </a:r>
          </a:p>
        </p:txBody>
      </p:sp>
      <p:grpSp>
        <p:nvGrpSpPr>
          <p:cNvPr id="16411" name="Group 229"/>
          <p:cNvGrpSpPr>
            <a:grpSpLocks/>
          </p:cNvGrpSpPr>
          <p:nvPr/>
        </p:nvGrpSpPr>
        <p:grpSpPr bwMode="auto">
          <a:xfrm>
            <a:off x="10205774" y="1797014"/>
            <a:ext cx="1531147" cy="1304982"/>
            <a:chOff x="7654757" y="1797199"/>
            <a:chExt cx="1148080" cy="1304878"/>
          </a:xfrm>
        </p:grpSpPr>
        <p:grpSp>
          <p:nvGrpSpPr>
            <p:cNvPr id="16466" name="Group 650"/>
            <p:cNvGrpSpPr>
              <a:grpSpLocks/>
            </p:cNvGrpSpPr>
            <p:nvPr/>
          </p:nvGrpSpPr>
          <p:grpSpPr bwMode="auto">
            <a:xfrm>
              <a:off x="8040973" y="1797199"/>
              <a:ext cx="761864" cy="1163174"/>
              <a:chOff x="3865880" y="1447800"/>
              <a:chExt cx="762000" cy="1163320"/>
            </a:xfrm>
          </p:grpSpPr>
          <p:sp>
            <p:nvSpPr>
              <p:cNvPr id="233" name="Rectangle 232"/>
              <p:cNvSpPr/>
              <p:nvPr/>
            </p:nvSpPr>
            <p:spPr bwMode="auto">
              <a:xfrm>
                <a:off x="3865880" y="1849120"/>
                <a:ext cx="762000" cy="762000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isometricTopUp"/>
                <a:lightRig rig="threePt" dir="t"/>
              </a:scene3d>
              <a:sp3d>
                <a:bevelT w="139700" prst="cross"/>
              </a:sp3d>
            </p:spPr>
            <p:txBody>
              <a:bodyPr/>
              <a:lstStyle/>
              <a:p>
                <a:pPr defTabSz="1150147">
                  <a:defRPr/>
                </a:pPr>
                <a:endParaRPr lang="en-US" dirty="0"/>
              </a:p>
            </p:txBody>
          </p:sp>
          <p:pic>
            <p:nvPicPr>
              <p:cNvPr id="234" name="Picture 532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892916" y="1447837"/>
                <a:ext cx="709566" cy="946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32" name="TextBox 231"/>
            <p:cNvSpPr txBox="1"/>
            <p:nvPr/>
          </p:nvSpPr>
          <p:spPr bwMode="auto">
            <a:xfrm>
              <a:off x="7654757" y="2748162"/>
              <a:ext cx="940172" cy="353915"/>
            </a:xfrm>
            <a:prstGeom prst="rect">
              <a:avLst/>
            </a:prstGeom>
            <a:noFill/>
            <a:scene3d>
              <a:camera prst="isometricLeftDown">
                <a:rot lat="2100000" lon="2580000" rev="21480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700" dirty="0">
                  <a:solidFill>
                    <a:schemeClr val="tx2"/>
                  </a:solidFill>
                </a:rPr>
                <a:t>Datacenter</a:t>
              </a:r>
            </a:p>
          </p:txBody>
        </p:sp>
      </p:grpSp>
      <p:cxnSp>
        <p:nvCxnSpPr>
          <p:cNvPr id="16412" name="Straight Connector 234"/>
          <p:cNvCxnSpPr>
            <a:cxnSpLocks noChangeShapeType="1"/>
          </p:cNvCxnSpPr>
          <p:nvPr/>
        </p:nvCxnSpPr>
        <p:spPr bwMode="auto">
          <a:xfrm>
            <a:off x="4398510" y="2715493"/>
            <a:ext cx="3697949" cy="1601105"/>
          </a:xfrm>
          <a:prstGeom prst="line">
            <a:avLst/>
          </a:prstGeom>
          <a:noFill/>
          <a:ln w="9525" cap="sq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413" name="Group 142"/>
          <p:cNvGrpSpPr>
            <a:grpSpLocks/>
          </p:cNvGrpSpPr>
          <p:nvPr/>
        </p:nvGrpSpPr>
        <p:grpSpPr bwMode="auto">
          <a:xfrm>
            <a:off x="5008035" y="2951165"/>
            <a:ext cx="2173819" cy="954087"/>
            <a:chOff x="-914641" y="1294687"/>
            <a:chExt cx="1630270" cy="954124"/>
          </a:xfrm>
        </p:grpSpPr>
        <p:pic>
          <p:nvPicPr>
            <p:cNvPr id="103" name="Picture 29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-914641" y="1294687"/>
              <a:ext cx="1630270" cy="954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56" name="TextBox 103"/>
            <p:cNvSpPr txBox="1">
              <a:spLocks noChangeArrowheads="1"/>
            </p:cNvSpPr>
            <p:nvPr/>
          </p:nvSpPr>
          <p:spPr bwMode="auto">
            <a:xfrm>
              <a:off x="-640019" y="1618550"/>
              <a:ext cx="955976" cy="353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7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INTERNET</a:t>
              </a:r>
            </a:p>
          </p:txBody>
        </p:sp>
      </p:grpSp>
      <p:cxnSp>
        <p:nvCxnSpPr>
          <p:cNvPr id="16414" name="Straight Connector 148"/>
          <p:cNvCxnSpPr>
            <a:cxnSpLocks noChangeShapeType="1"/>
          </p:cNvCxnSpPr>
          <p:nvPr/>
        </p:nvCxnSpPr>
        <p:spPr bwMode="auto">
          <a:xfrm flipV="1">
            <a:off x="2359623" y="3534090"/>
            <a:ext cx="614764" cy="267743"/>
          </a:xfrm>
          <a:prstGeom prst="line">
            <a:avLst/>
          </a:prstGeom>
          <a:noFill/>
          <a:ln w="9525" algn="ctr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Straight Connector 149"/>
          <p:cNvCxnSpPr>
            <a:cxnSpLocks noChangeShapeType="1"/>
          </p:cNvCxnSpPr>
          <p:nvPr/>
        </p:nvCxnSpPr>
        <p:spPr bwMode="auto">
          <a:xfrm>
            <a:off x="1327473" y="3352709"/>
            <a:ext cx="556859" cy="23968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6" name="Straight Connector 151"/>
          <p:cNvCxnSpPr>
            <a:cxnSpLocks noChangeShapeType="1"/>
          </p:cNvCxnSpPr>
          <p:nvPr/>
        </p:nvCxnSpPr>
        <p:spPr bwMode="auto">
          <a:xfrm flipV="1">
            <a:off x="1881225" y="3264043"/>
            <a:ext cx="757567" cy="32993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7" name="Straight Connector 664"/>
          <p:cNvCxnSpPr>
            <a:cxnSpLocks noChangeShapeType="1"/>
          </p:cNvCxnSpPr>
          <p:nvPr/>
        </p:nvCxnSpPr>
        <p:spPr bwMode="auto">
          <a:xfrm flipV="1">
            <a:off x="2640728" y="2715148"/>
            <a:ext cx="1752701" cy="753224"/>
          </a:xfrm>
          <a:prstGeom prst="line">
            <a:avLst/>
          </a:prstGeom>
          <a:noFill/>
          <a:ln w="9525" cap="sq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" name="Can 153"/>
          <p:cNvSpPr/>
          <p:nvPr/>
        </p:nvSpPr>
        <p:spPr bwMode="auto">
          <a:xfrm rot="7200910">
            <a:off x="2819931" y="1963739"/>
            <a:ext cx="117475" cy="2971800"/>
          </a:xfrm>
          <a:prstGeom prst="can">
            <a:avLst>
              <a:gd name="adj" fmla="val 43857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42000">
                <a:schemeClr val="accent2">
                  <a:lumMod val="20000"/>
                  <a:lumOff val="80000"/>
                </a:schemeClr>
              </a:gs>
              <a:gs pos="6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1594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2936" tIns="51468" rIns="102936" bIns="51468"/>
          <a:lstStyle/>
          <a:p>
            <a:pPr defTabSz="1150147">
              <a:defRPr/>
            </a:pPr>
            <a:endParaRPr lang="en-US" sz="900" dirty="0"/>
          </a:p>
        </p:txBody>
      </p:sp>
      <p:pic>
        <p:nvPicPr>
          <p:cNvPr id="155" name="Picture 24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5921" y="3194051"/>
            <a:ext cx="429684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9" name="Picture 27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37937" y="3094039"/>
            <a:ext cx="539751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1" name="Oval 160"/>
          <p:cNvSpPr/>
          <p:nvPr/>
        </p:nvSpPr>
        <p:spPr bwMode="auto">
          <a:xfrm>
            <a:off x="538306" y="2839002"/>
            <a:ext cx="1086673" cy="81492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prst="relaxedInset"/>
          </a:sp3d>
        </p:spPr>
        <p:txBody>
          <a:bodyPr lIns="102936" tIns="51468" rIns="102936" bIns="51468"/>
          <a:lstStyle/>
          <a:p>
            <a:pPr defTabSz="1150147">
              <a:defRPr/>
            </a:pPr>
            <a:endParaRPr lang="en-US" sz="900" dirty="0"/>
          </a:p>
        </p:txBody>
      </p:sp>
      <p:sp>
        <p:nvSpPr>
          <p:cNvPr id="162" name="TextBox 161"/>
          <p:cNvSpPr txBox="1"/>
          <p:nvPr/>
        </p:nvSpPr>
        <p:spPr bwMode="auto">
          <a:xfrm>
            <a:off x="474381" y="3249200"/>
            <a:ext cx="554131" cy="242441"/>
          </a:xfrm>
          <a:prstGeom prst="rect">
            <a:avLst/>
          </a:prstGeom>
          <a:noFill/>
          <a:scene3d>
            <a:camera prst="isometricLeftDown">
              <a:rot lat="2100000" lon="2580000" rev="0"/>
            </a:camera>
            <a:lightRig rig="threePt" dir="t"/>
          </a:scene3d>
        </p:spPr>
        <p:txBody>
          <a:bodyPr wrap="none" lIns="102936" tIns="51468" rIns="102936" bIns="51468">
            <a:spAutoFit/>
          </a:bodyPr>
          <a:lstStyle/>
          <a:p>
            <a:pPr>
              <a:defRPr/>
            </a:pPr>
            <a:r>
              <a:rPr 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</a:p>
        </p:txBody>
      </p:sp>
      <p:sp>
        <p:nvSpPr>
          <p:cNvPr id="171" name="TextBox 170"/>
          <p:cNvSpPr txBox="1"/>
          <p:nvPr/>
        </p:nvSpPr>
        <p:spPr bwMode="auto">
          <a:xfrm>
            <a:off x="3333682" y="3242755"/>
            <a:ext cx="868321" cy="380940"/>
          </a:xfrm>
          <a:prstGeom prst="rect">
            <a:avLst/>
          </a:prstGeom>
          <a:noFill/>
          <a:scene3d>
            <a:camera prst="isometricLeftDown">
              <a:rot lat="2100000" lon="2580000" rev="21480000"/>
            </a:camera>
            <a:lightRig rig="threePt" dir="t"/>
          </a:scene3d>
        </p:spPr>
        <p:txBody>
          <a:bodyPr wrap="none" lIns="102936" tIns="51468" rIns="102936" bIns="51468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chemeClr val="tx2"/>
                </a:solidFill>
              </a:rPr>
              <a:t>VPC Internet</a:t>
            </a:r>
            <a:br>
              <a:rPr lang="en-US" sz="900" dirty="0">
                <a:solidFill>
                  <a:schemeClr val="tx2"/>
                </a:solidFill>
              </a:rPr>
            </a:br>
            <a:r>
              <a:rPr lang="en-US" sz="900" dirty="0">
                <a:solidFill>
                  <a:schemeClr val="tx2"/>
                </a:solidFill>
              </a:rPr>
              <a:t>Gateway</a:t>
            </a:r>
          </a:p>
        </p:txBody>
      </p:sp>
      <p:cxnSp>
        <p:nvCxnSpPr>
          <p:cNvPr id="16424" name="Straight Connector 150"/>
          <p:cNvCxnSpPr>
            <a:cxnSpLocks noChangeShapeType="1"/>
          </p:cNvCxnSpPr>
          <p:nvPr/>
        </p:nvCxnSpPr>
        <p:spPr bwMode="auto">
          <a:xfrm>
            <a:off x="2366396" y="3801376"/>
            <a:ext cx="576397" cy="24809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" name="Oval 164"/>
          <p:cNvSpPr/>
          <p:nvPr/>
        </p:nvSpPr>
        <p:spPr bwMode="auto">
          <a:xfrm>
            <a:off x="2752294" y="3790119"/>
            <a:ext cx="1086673" cy="81492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prst="relaxedInset"/>
          </a:sp3d>
        </p:spPr>
        <p:txBody>
          <a:bodyPr lIns="102936" tIns="51468" rIns="102936" bIns="51468"/>
          <a:lstStyle/>
          <a:p>
            <a:pPr defTabSz="1150147">
              <a:defRPr/>
            </a:pPr>
            <a:endParaRPr lang="en-US" sz="900" dirty="0"/>
          </a:p>
        </p:txBody>
      </p:sp>
      <p:sp>
        <p:nvSpPr>
          <p:cNvPr id="166" name="TextBox 165"/>
          <p:cNvSpPr txBox="1"/>
          <p:nvPr/>
        </p:nvSpPr>
        <p:spPr bwMode="auto">
          <a:xfrm>
            <a:off x="2688367" y="4194387"/>
            <a:ext cx="592603" cy="242441"/>
          </a:xfrm>
          <a:prstGeom prst="rect">
            <a:avLst/>
          </a:prstGeom>
          <a:noFill/>
          <a:scene3d>
            <a:camera prst="isometricLeftDown">
              <a:rot lat="2100000" lon="2580000" rev="0"/>
            </a:camera>
            <a:lightRig rig="threePt" dir="t"/>
          </a:scene3d>
        </p:spPr>
        <p:txBody>
          <a:bodyPr wrap="none" lIns="102936" tIns="51468" rIns="102936" bIns="51468">
            <a:spAutoFit/>
          </a:bodyPr>
          <a:lstStyle/>
          <a:p>
            <a:pPr>
              <a:defRPr/>
            </a:pPr>
            <a:r>
              <a:rPr 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</a:p>
        </p:txBody>
      </p:sp>
      <p:grpSp>
        <p:nvGrpSpPr>
          <p:cNvPr id="8" name="Group 140"/>
          <p:cNvGrpSpPr/>
          <p:nvPr/>
        </p:nvGrpSpPr>
        <p:grpSpPr bwMode="auto">
          <a:xfrm>
            <a:off x="2877433" y="3696443"/>
            <a:ext cx="834447" cy="707644"/>
            <a:chOff x="1374472" y="2590800"/>
            <a:chExt cx="994727" cy="11248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97" name="Picture 69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472" y="3021599"/>
              <a:ext cx="994727" cy="694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8" name="Picture 69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472" y="2878000"/>
              <a:ext cx="994727" cy="694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9" name="Picture 69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472" y="2734400"/>
              <a:ext cx="994727" cy="694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0" name="Picture 69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472" y="2590800"/>
              <a:ext cx="994727" cy="694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16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0105" y="3094039"/>
            <a:ext cx="563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16430" name="Straight Connector 341"/>
          <p:cNvCxnSpPr>
            <a:cxnSpLocks noChangeShapeType="1"/>
          </p:cNvCxnSpPr>
          <p:nvPr/>
        </p:nvCxnSpPr>
        <p:spPr bwMode="auto">
          <a:xfrm flipV="1">
            <a:off x="6026571" y="5134775"/>
            <a:ext cx="646268" cy="28146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1" name="Straight Connector 343"/>
          <p:cNvCxnSpPr>
            <a:cxnSpLocks noChangeShapeType="1"/>
          </p:cNvCxnSpPr>
          <p:nvPr/>
        </p:nvCxnSpPr>
        <p:spPr bwMode="auto">
          <a:xfrm>
            <a:off x="6026568" y="5412607"/>
            <a:ext cx="574032" cy="247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2" name="Straight Connector 344"/>
          <p:cNvCxnSpPr>
            <a:cxnSpLocks noChangeShapeType="1"/>
          </p:cNvCxnSpPr>
          <p:nvPr/>
        </p:nvCxnSpPr>
        <p:spPr bwMode="auto">
          <a:xfrm rot="18000000">
            <a:off x="5656268" y="4810272"/>
            <a:ext cx="584645" cy="44745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3" name="Straight Connector 664"/>
          <p:cNvCxnSpPr>
            <a:cxnSpLocks noChangeShapeType="1"/>
          </p:cNvCxnSpPr>
          <p:nvPr/>
        </p:nvCxnSpPr>
        <p:spPr bwMode="auto">
          <a:xfrm flipV="1">
            <a:off x="6339180" y="4315835"/>
            <a:ext cx="1752701" cy="753224"/>
          </a:xfrm>
          <a:prstGeom prst="line">
            <a:avLst/>
          </a:prstGeom>
          <a:noFill/>
          <a:ln w="9525" cap="sq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7" name="Can 346"/>
          <p:cNvSpPr/>
          <p:nvPr/>
        </p:nvSpPr>
        <p:spPr bwMode="auto">
          <a:xfrm rot="7200910">
            <a:off x="6518011" y="3565792"/>
            <a:ext cx="119064" cy="2969685"/>
          </a:xfrm>
          <a:prstGeom prst="can">
            <a:avLst>
              <a:gd name="adj" fmla="val 43857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42000">
                <a:schemeClr val="accent2">
                  <a:lumMod val="20000"/>
                  <a:lumOff val="80000"/>
                </a:schemeClr>
              </a:gs>
              <a:gs pos="6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1594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2936" tIns="51468" rIns="102936" bIns="51468"/>
          <a:lstStyle/>
          <a:p>
            <a:pPr defTabSz="1150147">
              <a:defRPr/>
            </a:pPr>
            <a:endParaRPr lang="en-US" sz="900" dirty="0"/>
          </a:p>
        </p:txBody>
      </p:sp>
      <p:pic>
        <p:nvPicPr>
          <p:cNvPr id="348" name="Picture 24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5855" y="4794251"/>
            <a:ext cx="427567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9" name="Picture 27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5751" y="4694242"/>
            <a:ext cx="54186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5" name="TextBox 354"/>
          <p:cNvSpPr txBox="1"/>
          <p:nvPr/>
        </p:nvSpPr>
        <p:spPr bwMode="auto">
          <a:xfrm>
            <a:off x="5975062" y="4487628"/>
            <a:ext cx="868321" cy="380940"/>
          </a:xfrm>
          <a:prstGeom prst="rect">
            <a:avLst/>
          </a:prstGeom>
          <a:noFill/>
          <a:scene3d>
            <a:camera prst="isometricLeftDown">
              <a:rot lat="2100000" lon="2580000" rev="21480000"/>
            </a:camera>
            <a:lightRig rig="threePt" dir="t"/>
          </a:scene3d>
        </p:spPr>
        <p:txBody>
          <a:bodyPr wrap="none" lIns="102936" tIns="51468" rIns="102936" bIns="51468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chemeClr val="tx2"/>
                </a:solidFill>
              </a:rPr>
              <a:t>VPC Internet</a:t>
            </a:r>
            <a:br>
              <a:rPr lang="en-US" sz="900" dirty="0">
                <a:solidFill>
                  <a:schemeClr val="tx2"/>
                </a:solidFill>
              </a:rPr>
            </a:br>
            <a:r>
              <a:rPr lang="en-US" sz="900" dirty="0">
                <a:solidFill>
                  <a:schemeClr val="tx2"/>
                </a:solidFill>
              </a:rPr>
              <a:t>Gateway</a:t>
            </a:r>
          </a:p>
        </p:txBody>
      </p:sp>
      <p:cxnSp>
        <p:nvCxnSpPr>
          <p:cNvPr id="16438" name="Straight Connector 342"/>
          <p:cNvCxnSpPr>
            <a:cxnSpLocks noChangeShapeType="1"/>
          </p:cNvCxnSpPr>
          <p:nvPr/>
        </p:nvCxnSpPr>
        <p:spPr bwMode="auto">
          <a:xfrm>
            <a:off x="5003817" y="4966999"/>
            <a:ext cx="556859" cy="23968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439" name="Group 305"/>
          <p:cNvGrpSpPr>
            <a:grpSpLocks/>
          </p:cNvGrpSpPr>
          <p:nvPr/>
        </p:nvGrpSpPr>
        <p:grpSpPr bwMode="auto">
          <a:xfrm>
            <a:off x="4252874" y="5597378"/>
            <a:ext cx="1270537" cy="422225"/>
            <a:chOff x="2822448" y="2180153"/>
            <a:chExt cx="952848" cy="422242"/>
          </a:xfrm>
        </p:grpSpPr>
        <p:pic>
          <p:nvPicPr>
            <p:cNvPr id="359" name="Picture 40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7969" y="2194592"/>
              <a:ext cx="531781" cy="392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0" name="Picture 39"/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682" y="2347383"/>
              <a:ext cx="508614" cy="255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1" name="Picture 360" descr="Amazon-Cloud-Computing-Logo.png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22448" y="2180153"/>
              <a:ext cx="876648" cy="319630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</p:grpSp>
      <p:grpSp>
        <p:nvGrpSpPr>
          <p:cNvPr id="11" name="Group 370"/>
          <p:cNvGrpSpPr/>
          <p:nvPr/>
        </p:nvGrpSpPr>
        <p:grpSpPr bwMode="auto">
          <a:xfrm>
            <a:off x="6347311" y="5397834"/>
            <a:ext cx="1150596" cy="814925"/>
            <a:chOff x="3130212" y="4439827"/>
            <a:chExt cx="862897" cy="8149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2" name="Oval 371"/>
            <p:cNvSpPr/>
            <p:nvPr/>
          </p:nvSpPr>
          <p:spPr bwMode="auto">
            <a:xfrm>
              <a:off x="3178151" y="4439827"/>
              <a:ext cx="814958" cy="81495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  <a:sp3d>
              <a:bevelT prst="relaxedInset"/>
            </a:sp3d>
          </p:spPr>
          <p:txBody>
            <a:bodyPr/>
            <a:lstStyle/>
            <a:p>
              <a:pPr defTabSz="1150147">
                <a:defRPr/>
              </a:pPr>
              <a:endParaRPr lang="en-US" sz="900" dirty="0"/>
            </a:p>
          </p:txBody>
        </p:sp>
        <p:sp>
          <p:nvSpPr>
            <p:cNvPr id="373" name="TextBox 372"/>
            <p:cNvSpPr txBox="1"/>
            <p:nvPr/>
          </p:nvSpPr>
          <p:spPr bwMode="auto">
            <a:xfrm>
              <a:off x="3130212" y="4850040"/>
              <a:ext cx="398163" cy="230841"/>
            </a:xfrm>
            <a:prstGeom prst="rect">
              <a:avLst/>
            </a:prstGeom>
            <a:noFill/>
            <a:scene3d>
              <a:camera prst="isometricLeftDown">
                <a:rot lat="2100000" lon="2580000" rev="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Public</a:t>
              </a:r>
            </a:p>
          </p:txBody>
        </p:sp>
        <p:pic>
          <p:nvPicPr>
            <p:cNvPr id="374" name="Picture 3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374033" y="4694905"/>
              <a:ext cx="423194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76" name="Oval 375"/>
          <p:cNvSpPr/>
          <p:nvPr/>
        </p:nvSpPr>
        <p:spPr bwMode="auto">
          <a:xfrm>
            <a:off x="4236870" y="4436610"/>
            <a:ext cx="1086673" cy="81492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prst="relaxedInset"/>
          </a:sp3d>
        </p:spPr>
        <p:txBody>
          <a:bodyPr lIns="102936" tIns="51468" rIns="102936" bIns="51468"/>
          <a:lstStyle/>
          <a:p>
            <a:pPr defTabSz="1150147">
              <a:defRPr/>
            </a:pPr>
            <a:endParaRPr lang="en-US" sz="900" dirty="0"/>
          </a:p>
        </p:txBody>
      </p:sp>
      <p:sp>
        <p:nvSpPr>
          <p:cNvPr id="377" name="TextBox 376"/>
          <p:cNvSpPr txBox="1"/>
          <p:nvPr/>
        </p:nvSpPr>
        <p:spPr bwMode="auto">
          <a:xfrm>
            <a:off x="4172941" y="4840876"/>
            <a:ext cx="592603" cy="242441"/>
          </a:xfrm>
          <a:prstGeom prst="rect">
            <a:avLst/>
          </a:prstGeom>
          <a:noFill/>
          <a:scene3d>
            <a:camera prst="isometricLeftDown">
              <a:rot lat="2100000" lon="2580000" rev="0"/>
            </a:camera>
            <a:lightRig rig="threePt" dir="t"/>
          </a:scene3d>
        </p:spPr>
        <p:txBody>
          <a:bodyPr wrap="none" lIns="102936" tIns="51468" rIns="102936" bIns="51468">
            <a:spAutoFit/>
          </a:bodyPr>
          <a:lstStyle/>
          <a:p>
            <a:pPr>
              <a:defRPr/>
            </a:pPr>
            <a:r>
              <a:rPr 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</a:p>
        </p:txBody>
      </p:sp>
      <p:grpSp>
        <p:nvGrpSpPr>
          <p:cNvPr id="12" name="Group 140"/>
          <p:cNvGrpSpPr/>
          <p:nvPr/>
        </p:nvGrpSpPr>
        <p:grpSpPr bwMode="auto">
          <a:xfrm>
            <a:off x="4362009" y="4342934"/>
            <a:ext cx="834447" cy="707644"/>
            <a:chOff x="1374472" y="2590800"/>
            <a:chExt cx="994727" cy="11248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79" name="Picture 69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472" y="3021599"/>
              <a:ext cx="994727" cy="694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0" name="Picture 69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472" y="2878000"/>
              <a:ext cx="994727" cy="694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1" name="Picture 69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472" y="2734400"/>
              <a:ext cx="994727" cy="694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2" name="Picture 69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472" y="2590800"/>
              <a:ext cx="994727" cy="694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444" name="Freeform 406"/>
          <p:cNvSpPr>
            <a:spLocks/>
          </p:cNvSpPr>
          <p:nvPr/>
        </p:nvSpPr>
        <p:spPr bwMode="auto">
          <a:xfrm>
            <a:off x="6172207" y="3043769"/>
            <a:ext cx="783380" cy="2701524"/>
          </a:xfrm>
          <a:custGeom>
            <a:avLst/>
            <a:gdLst>
              <a:gd name="T0" fmla="*/ 18542 w 587502"/>
              <a:gd name="T1" fmla="*/ 613749 h 2701628"/>
              <a:gd name="T2" fmla="*/ 587502 w 587502"/>
              <a:gd name="T3" fmla="*/ 2701628 h 2701628"/>
              <a:gd name="T4" fmla="*/ 0 60000 65536"/>
              <a:gd name="T5" fmla="*/ 0 60000 65536"/>
              <a:gd name="T6" fmla="*/ 0 w 587502"/>
              <a:gd name="T7" fmla="*/ 0 h 2701628"/>
              <a:gd name="T8" fmla="*/ 587502 w 587502"/>
              <a:gd name="T9" fmla="*/ 2701628 h 270162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7502" h="2701628">
                <a:moveTo>
                  <a:pt x="18542" y="613749"/>
                </a:moveTo>
                <a:cubicBezTo>
                  <a:pt x="0" y="0"/>
                  <a:pt x="550418" y="1877483"/>
                  <a:pt x="587502" y="2701628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lg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936" tIns="51468" rIns="102936" bIns="51468" anchor="ctr"/>
          <a:lstStyle/>
          <a:p>
            <a:endParaRPr lang="en-US"/>
          </a:p>
        </p:txBody>
      </p:sp>
      <p:sp>
        <p:nvSpPr>
          <p:cNvPr id="16445" name="Freeform 408"/>
          <p:cNvSpPr>
            <a:spLocks/>
          </p:cNvSpPr>
          <p:nvPr/>
        </p:nvSpPr>
        <p:spPr bwMode="auto">
          <a:xfrm>
            <a:off x="6385753" y="912423"/>
            <a:ext cx="2417371" cy="2364085"/>
          </a:xfrm>
          <a:custGeom>
            <a:avLst/>
            <a:gdLst>
              <a:gd name="T0" fmla="*/ 10794 w 1812924"/>
              <a:gd name="T1" fmla="*/ 2364176 h 2364176"/>
              <a:gd name="T2" fmla="*/ 1812924 w 1812924"/>
              <a:gd name="T3" fmla="*/ 249626 h 2364176"/>
              <a:gd name="T4" fmla="*/ 0 60000 65536"/>
              <a:gd name="T5" fmla="*/ 0 60000 65536"/>
              <a:gd name="T6" fmla="*/ 0 w 1812924"/>
              <a:gd name="T7" fmla="*/ 0 h 2364176"/>
              <a:gd name="T8" fmla="*/ 1812924 w 1812924"/>
              <a:gd name="T9" fmla="*/ 2364176 h 236417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12924" h="2364176">
                <a:moveTo>
                  <a:pt x="10794" y="2364176"/>
                </a:moveTo>
                <a:cubicBezTo>
                  <a:pt x="0" y="242110"/>
                  <a:pt x="1808182" y="0"/>
                  <a:pt x="1812924" y="249626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lg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936" tIns="51468" rIns="102936" bIns="51468" anchor="ctr"/>
          <a:lstStyle/>
          <a:p>
            <a:endParaRPr lang="en-US"/>
          </a:p>
        </p:txBody>
      </p:sp>
      <p:cxnSp>
        <p:nvCxnSpPr>
          <p:cNvPr id="483" name="Straight Connector 482"/>
          <p:cNvCxnSpPr/>
          <p:nvPr/>
        </p:nvCxnSpPr>
        <p:spPr bwMode="auto">
          <a:xfrm flipV="1">
            <a:off x="1670054" y="2370139"/>
            <a:ext cx="6254751" cy="8302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CC00"/>
            </a:solidFill>
            <a:prstDash val="sysDash"/>
            <a:round/>
            <a:headEnd type="triangle" w="sm" len="med"/>
            <a:tailEnd type="triangle" w="sm" len="med"/>
          </a:ln>
          <a:effectLst>
            <a:outerShdw blurRad="12700" dist="3810" dir="2700000" algn="tl" rotWithShape="0">
              <a:prstClr val="black"/>
            </a:outerShdw>
          </a:effectLst>
        </p:spPr>
      </p:cxnSp>
      <p:cxnSp>
        <p:nvCxnSpPr>
          <p:cNvPr id="485" name="Straight Connector 484"/>
          <p:cNvCxnSpPr/>
          <p:nvPr/>
        </p:nvCxnSpPr>
        <p:spPr bwMode="auto">
          <a:xfrm flipV="1">
            <a:off x="7004051" y="2470152"/>
            <a:ext cx="1191683" cy="30591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ash"/>
            <a:round/>
            <a:headEnd type="triangle" w="sm" len="med"/>
            <a:tailEnd type="triangle" w="sm" len="med"/>
          </a:ln>
          <a:effectLst>
            <a:outerShdw blurRad="12700" dist="3810" dir="2700000" algn="tl" rotWithShape="0">
              <a:prstClr val="black"/>
            </a:outerShdw>
          </a:effectLst>
        </p:spPr>
      </p:cxnSp>
      <p:pic>
        <p:nvPicPr>
          <p:cNvPr id="67" name="Picture 2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869769" y="1870077"/>
            <a:ext cx="679452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44" name="Text Box 4"/>
          <p:cNvSpPr txBox="1">
            <a:spLocks noChangeArrowheads="1"/>
          </p:cNvSpPr>
          <p:nvPr/>
        </p:nvSpPr>
        <p:spPr bwMode="auto">
          <a:xfrm>
            <a:off x="140761" y="4267072"/>
            <a:ext cx="1386159" cy="59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LeftDown"/>
            <a:lightRig rig="threePt" dir="t"/>
          </a:scene3d>
        </p:spPr>
        <p:txBody>
          <a:bodyPr wrap="none" lIns="102936" tIns="51468" rIns="102936" bIns="51468"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vpc-928dbffb</a:t>
            </a:r>
          </a:p>
          <a:p>
            <a:pPr algn="ctr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10.0.0.0/16</a:t>
            </a:r>
          </a:p>
        </p:txBody>
      </p:sp>
      <p:sp>
        <p:nvSpPr>
          <p:cNvPr id="545" name="Text Box 5"/>
          <p:cNvSpPr txBox="1">
            <a:spLocks noChangeArrowheads="1"/>
          </p:cNvSpPr>
          <p:nvPr/>
        </p:nvSpPr>
        <p:spPr bwMode="auto">
          <a:xfrm>
            <a:off x="3755427" y="5867209"/>
            <a:ext cx="1571509" cy="59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LeftDown"/>
            <a:lightRig rig="threePt" dir="t"/>
          </a:scene3d>
        </p:spPr>
        <p:txBody>
          <a:bodyPr wrap="none" lIns="102936" tIns="51468" rIns="102936" bIns="51468"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vpc-947f42fd</a:t>
            </a:r>
          </a:p>
          <a:p>
            <a:pPr algn="ctr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192.168.0.0/16</a:t>
            </a:r>
          </a:p>
        </p:txBody>
      </p:sp>
      <p:sp>
        <p:nvSpPr>
          <p:cNvPr id="546" name="Text Box 278"/>
          <p:cNvSpPr txBox="1">
            <a:spLocks noChangeArrowheads="1"/>
          </p:cNvSpPr>
          <p:nvPr/>
        </p:nvSpPr>
        <p:spPr bwMode="auto">
          <a:xfrm>
            <a:off x="233890" y="2582482"/>
            <a:ext cx="1096185" cy="4732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scene3d>
            <a:camera prst="isometricLeftDown"/>
            <a:lightRig rig="threePt" dir="t"/>
          </a:scene3d>
        </p:spPr>
        <p:txBody>
          <a:bodyPr wrap="none" lIns="102927" tIns="51464" rIns="102927" bIns="51464">
            <a:spAutoFit/>
          </a:bodyPr>
          <a:lstStyle/>
          <a:p>
            <a:pPr algn="ctr" eaLnBrk="0" hangingPunct="0">
              <a:defRPr/>
            </a:pPr>
            <a:r>
              <a:rPr lang="en-US" sz="1200" dirty="0">
                <a:ea typeface="DotumChe" pitchFamily="49" charset="-127"/>
              </a:rPr>
              <a:t>Vyatta AMI</a:t>
            </a:r>
          </a:p>
          <a:p>
            <a:pPr algn="ctr" eaLnBrk="0" hangingPunct="0">
              <a:defRPr/>
            </a:pPr>
            <a:r>
              <a:rPr lang="en-US" sz="1200" dirty="0">
                <a:ea typeface="DotumChe" pitchFamily="49" charset="-127"/>
              </a:rPr>
              <a:t>(NAT + VPN)</a:t>
            </a:r>
          </a:p>
        </p:txBody>
      </p:sp>
      <p:sp>
        <p:nvSpPr>
          <p:cNvPr id="547" name="Text Box 22"/>
          <p:cNvSpPr txBox="1">
            <a:spLocks noChangeArrowheads="1"/>
          </p:cNvSpPr>
          <p:nvPr/>
        </p:nvSpPr>
        <p:spPr bwMode="auto">
          <a:xfrm>
            <a:off x="-78470" y="3435890"/>
            <a:ext cx="1522346" cy="47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LeftDown"/>
            <a:lightRig rig="threePt" dir="t"/>
          </a:scene3d>
        </p:spPr>
        <p:txBody>
          <a:bodyPr wrap="none" lIns="102936" tIns="51468" rIns="102936" bIns="51468">
            <a:spAutoFit/>
          </a:bodyPr>
          <a:lstStyle/>
          <a:p>
            <a:pPr algn="ctr">
              <a:defRPr/>
            </a:pPr>
            <a:r>
              <a:rPr lang="en-US" sz="1200" dirty="0"/>
              <a:t>10.0.0.26</a:t>
            </a:r>
          </a:p>
          <a:p>
            <a:pPr algn="ctr">
              <a:defRPr/>
            </a:pPr>
            <a:r>
              <a:rPr lang="en-US" sz="1200" dirty="0"/>
              <a:t>EIP: 184.72.121.67</a:t>
            </a:r>
          </a:p>
        </p:txBody>
      </p:sp>
      <p:sp>
        <p:nvSpPr>
          <p:cNvPr id="548" name="Text Box 23"/>
          <p:cNvSpPr txBox="1">
            <a:spLocks noChangeArrowheads="1"/>
          </p:cNvSpPr>
          <p:nvPr/>
        </p:nvSpPr>
        <p:spPr bwMode="auto">
          <a:xfrm>
            <a:off x="2352779" y="4407940"/>
            <a:ext cx="975721" cy="288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LeftDown"/>
            <a:lightRig rig="threePt" dir="t"/>
          </a:scene3d>
        </p:spPr>
        <p:txBody>
          <a:bodyPr wrap="none" lIns="102936" tIns="51468" rIns="102936" bIns="51468">
            <a:spAutoFit/>
          </a:bodyPr>
          <a:lstStyle/>
          <a:p>
            <a:pPr>
              <a:defRPr/>
            </a:pPr>
            <a:r>
              <a:rPr lang="en-US" sz="1200" dirty="0"/>
              <a:t>10.0.1.0/16</a:t>
            </a:r>
          </a:p>
        </p:txBody>
      </p:sp>
      <p:sp>
        <p:nvSpPr>
          <p:cNvPr id="549" name="Text Box 278"/>
          <p:cNvSpPr txBox="1">
            <a:spLocks noChangeArrowheads="1"/>
          </p:cNvSpPr>
          <p:nvPr/>
        </p:nvSpPr>
        <p:spPr bwMode="auto">
          <a:xfrm flipH="1">
            <a:off x="7336789" y="5265458"/>
            <a:ext cx="1096185" cy="4732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scene3d>
            <a:camera prst="isometricLeftDown"/>
            <a:lightRig rig="threePt" dir="t"/>
          </a:scene3d>
        </p:spPr>
        <p:txBody>
          <a:bodyPr wrap="none" lIns="102927" tIns="51464" rIns="102927" bIns="51464">
            <a:spAutoFit/>
          </a:bodyPr>
          <a:lstStyle/>
          <a:p>
            <a:pPr algn="ctr" eaLnBrk="0" hangingPunct="0">
              <a:defRPr/>
            </a:pPr>
            <a:r>
              <a:rPr lang="en-US" sz="1200" dirty="0">
                <a:ea typeface="DotumChe" pitchFamily="49" charset="-127"/>
              </a:rPr>
              <a:t>Vyatta AMI</a:t>
            </a:r>
          </a:p>
          <a:p>
            <a:pPr algn="ctr" eaLnBrk="0" hangingPunct="0">
              <a:defRPr/>
            </a:pPr>
            <a:r>
              <a:rPr lang="en-US" sz="1200" dirty="0">
                <a:ea typeface="DotumChe" pitchFamily="49" charset="-127"/>
              </a:rPr>
              <a:t>(NAT + VPN)</a:t>
            </a:r>
          </a:p>
        </p:txBody>
      </p:sp>
      <p:sp>
        <p:nvSpPr>
          <p:cNvPr id="550" name="Text Box 40"/>
          <p:cNvSpPr txBox="1">
            <a:spLocks noChangeArrowheads="1"/>
          </p:cNvSpPr>
          <p:nvPr/>
        </p:nvSpPr>
        <p:spPr bwMode="auto">
          <a:xfrm flipH="1">
            <a:off x="5788489" y="5996110"/>
            <a:ext cx="1595019" cy="47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LeftDown"/>
            <a:lightRig rig="threePt" dir="t"/>
          </a:scene3d>
        </p:spPr>
        <p:txBody>
          <a:bodyPr wrap="none" lIns="102936" tIns="51468" rIns="102936" bIns="51468">
            <a:spAutoFit/>
          </a:bodyPr>
          <a:lstStyle/>
          <a:p>
            <a:pPr algn="ctr">
              <a:defRPr/>
            </a:pPr>
            <a:r>
              <a:rPr lang="en-US" sz="1200" dirty="0"/>
              <a:t>192.168.0.92</a:t>
            </a:r>
          </a:p>
          <a:p>
            <a:pPr algn="ctr">
              <a:defRPr/>
            </a:pPr>
            <a:r>
              <a:rPr lang="en-US" sz="1200" dirty="0"/>
              <a:t>EIP: 184.72.110.240</a:t>
            </a:r>
          </a:p>
        </p:txBody>
      </p:sp>
      <p:sp>
        <p:nvSpPr>
          <p:cNvPr id="551" name="Text Box 41"/>
          <p:cNvSpPr txBox="1">
            <a:spLocks noChangeArrowheads="1"/>
          </p:cNvSpPr>
          <p:nvPr/>
        </p:nvSpPr>
        <p:spPr bwMode="auto">
          <a:xfrm flipH="1">
            <a:off x="3734009" y="5075426"/>
            <a:ext cx="1230598" cy="288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LeftDown"/>
            <a:lightRig rig="threePt" dir="t"/>
          </a:scene3d>
        </p:spPr>
        <p:txBody>
          <a:bodyPr wrap="none" lIns="102936" tIns="51468" rIns="102936" bIns="51468">
            <a:spAutoFit/>
          </a:bodyPr>
          <a:lstStyle/>
          <a:p>
            <a:pPr>
              <a:defRPr/>
            </a:pPr>
            <a:r>
              <a:rPr lang="en-US" sz="1200" dirty="0"/>
              <a:t>192.168.1.0/16</a:t>
            </a:r>
          </a:p>
        </p:txBody>
      </p:sp>
      <p:sp>
        <p:nvSpPr>
          <p:cNvPr id="552" name="Text Box 92"/>
          <p:cNvSpPr txBox="1">
            <a:spLocks noChangeArrowheads="1"/>
          </p:cNvSpPr>
          <p:nvPr/>
        </p:nvSpPr>
        <p:spPr bwMode="auto">
          <a:xfrm flipH="1">
            <a:off x="8173589" y="2514541"/>
            <a:ext cx="1131217" cy="47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LeftDown"/>
            <a:lightRig rig="threePt" dir="t"/>
          </a:scene3d>
        </p:spPr>
        <p:txBody>
          <a:bodyPr wrap="none" lIns="102936" tIns="51468" rIns="102936" bIns="51468">
            <a:spAutoFit/>
          </a:bodyPr>
          <a:lstStyle/>
          <a:p>
            <a:pPr algn="ctr">
              <a:defRPr/>
            </a:pPr>
            <a:r>
              <a:rPr lang="en-US" sz="1200" dirty="0"/>
              <a:t>Public IP:</a:t>
            </a:r>
          </a:p>
          <a:p>
            <a:pPr algn="ctr">
              <a:defRPr/>
            </a:pPr>
            <a:r>
              <a:rPr lang="en-US" sz="1200" dirty="0"/>
              <a:t>76.74.103.12</a:t>
            </a:r>
          </a:p>
        </p:txBody>
      </p:sp>
      <p:sp>
        <p:nvSpPr>
          <p:cNvPr id="16397" name="Freeform 407"/>
          <p:cNvSpPr>
            <a:spLocks/>
          </p:cNvSpPr>
          <p:nvPr/>
        </p:nvSpPr>
        <p:spPr bwMode="auto">
          <a:xfrm>
            <a:off x="1066800" y="1998668"/>
            <a:ext cx="4622800" cy="1277937"/>
          </a:xfrm>
          <a:custGeom>
            <a:avLst/>
            <a:gdLst>
              <a:gd name="T0" fmla="*/ 0 w 3467100"/>
              <a:gd name="T1" fmla="*/ 1178543 h 1278127"/>
              <a:gd name="T2" fmla="*/ 3467100 w 3467100"/>
              <a:gd name="T3" fmla="*/ 1277557 h 1278127"/>
              <a:gd name="T4" fmla="*/ 0 60000 65536"/>
              <a:gd name="T5" fmla="*/ 0 60000 65536"/>
              <a:gd name="T6" fmla="*/ 0 w 3467100"/>
              <a:gd name="T7" fmla="*/ 0 h 1278127"/>
              <a:gd name="T8" fmla="*/ 3467100 w 3467100"/>
              <a:gd name="T9" fmla="*/ 1278127 h 127812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7100" h="1278127">
                <a:moveTo>
                  <a:pt x="0" y="1179068"/>
                </a:moveTo>
                <a:cubicBezTo>
                  <a:pt x="943356" y="0"/>
                  <a:pt x="3004058" y="381253"/>
                  <a:pt x="3467100" y="127812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lg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783" tIns="54391" rIns="108783" bIns="54391" anchor="ctr"/>
          <a:lstStyle/>
          <a:p>
            <a:endParaRPr lang="en-US"/>
          </a:p>
        </p:txBody>
      </p:sp>
      <p:sp>
        <p:nvSpPr>
          <p:cNvPr id="16398" name="AutoShape 2"/>
          <p:cNvSpPr>
            <a:spLocks noChangeAspect="1" noChangeArrowheads="1"/>
          </p:cNvSpPr>
          <p:nvPr/>
        </p:nvSpPr>
        <p:spPr bwMode="auto">
          <a:xfrm>
            <a:off x="800101" y="3094037"/>
            <a:ext cx="56515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13" tIns="54407" rIns="108813" bIns="54407"/>
          <a:lstStyle/>
          <a:p>
            <a:endParaRPr lang="en-US"/>
          </a:p>
        </p:txBody>
      </p:sp>
      <p:sp>
        <p:nvSpPr>
          <p:cNvPr id="16399" name="AutoShape 44"/>
          <p:cNvSpPr>
            <a:spLocks noChangeAspect="1" noChangeArrowheads="1"/>
          </p:cNvSpPr>
          <p:nvPr/>
        </p:nvSpPr>
        <p:spPr bwMode="auto">
          <a:xfrm>
            <a:off x="812805" y="3124200"/>
            <a:ext cx="56515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13" tIns="54407" rIns="108813" bIns="54407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07" y="308197"/>
            <a:ext cx="10945167" cy="62991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Cloud Bridging</a:t>
            </a:r>
          </a:p>
        </p:txBody>
      </p:sp>
      <p:pic>
        <p:nvPicPr>
          <p:cNvPr id="1026" name="Picture 2" descr="Rackspace, the Open Cloud Company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3175">
            <a:off x="1246224" y="4056710"/>
            <a:ext cx="12700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9174" y="6650382"/>
            <a:ext cx="5320861" cy="137980"/>
          </a:xfrm>
        </p:spPr>
        <p:txBody>
          <a:bodyPr/>
          <a:lstStyle/>
          <a:p>
            <a:r>
              <a:rPr lang="en-US" dirty="0" smtClean="0"/>
              <a:t>© 2013 Brocade Communications Systems, Inc. Company Proprietary Information</a:t>
            </a:r>
            <a:endParaRPr lang="en-US" dirty="0"/>
          </a:p>
        </p:txBody>
      </p:sp>
      <p:sp>
        <p:nvSpPr>
          <p:cNvPr id="9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355658" y="6639298"/>
            <a:ext cx="342401" cy="155233"/>
          </a:xfrm>
        </p:spPr>
        <p:txBody>
          <a:bodyPr/>
          <a:lstStyle/>
          <a:p>
            <a:fld id="{7BCC8D0D-EAEC-449D-9161-023DFF90F2E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Rectangle 3">
            <a:hlinkClick r:id="" action="ppaction://noaction"/>
          </p:cNvPr>
          <p:cNvSpPr/>
          <p:nvPr/>
        </p:nvSpPr>
        <p:spPr bwMode="auto">
          <a:xfrm>
            <a:off x="1095380" y="794413"/>
            <a:ext cx="12192000" cy="68580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121904" tIns="60950" rIns="121904" bIns="60950" rtlCol="0" anchor="ctr"/>
          <a:lstStyle/>
          <a:p>
            <a:pPr algn="ctr"/>
            <a:endParaRPr lang="en-US" dirty="0"/>
          </a:p>
        </p:txBody>
      </p:sp>
      <p:pic>
        <p:nvPicPr>
          <p:cNvPr id="96" name="Picture 95">
            <a:hlinkClick r:id="" action="ppaction://noaction"/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05" y="5956025"/>
            <a:ext cx="694135" cy="69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2898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32" y="500742"/>
            <a:ext cx="7669050" cy="6063343"/>
          </a:xfrm>
        </p:spPr>
      </p:pic>
    </p:spTree>
    <p:extLst>
      <p:ext uri="{BB962C8B-B14F-4D97-AF65-F5344CB8AC3E}">
        <p14:creationId xmlns:p14="http://schemas.microsoft.com/office/powerpoint/2010/main" val="404992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7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540000">
            <a:off x="7369620" y="1716088"/>
            <a:ext cx="2480733" cy="1570037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Left-Right Arrow 80"/>
          <p:cNvSpPr/>
          <p:nvPr/>
        </p:nvSpPr>
        <p:spPr bwMode="auto">
          <a:xfrm rot="21373288">
            <a:off x="4040780" y="2848245"/>
            <a:ext cx="7924800" cy="320476"/>
          </a:xfrm>
          <a:prstGeom prst="leftRightArrow">
            <a:avLst>
              <a:gd name="adj1" fmla="val 50000"/>
              <a:gd name="adj2" fmla="val 57609"/>
            </a:avLst>
          </a:prstGeom>
          <a:gradFill>
            <a:gsLst>
              <a:gs pos="0">
                <a:schemeClr val="accent1">
                  <a:alpha val="50000"/>
                </a:schemeClr>
              </a:gs>
              <a:gs pos="0">
                <a:schemeClr val="accent1"/>
              </a:gs>
              <a:gs pos="50000">
                <a:srgbClr val="FFC000"/>
              </a:gs>
              <a:gs pos="90000">
                <a:srgbClr val="FFFF00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BottomDown">
              <a:rot lat="2340000" lon="18883146" rev="18060000"/>
            </a:camera>
            <a:lightRig rig="threePt" dir="t"/>
          </a:scene3d>
        </p:spPr>
        <p:txBody>
          <a:bodyPr lIns="108783" tIns="54391" rIns="108783" bIns="54391"/>
          <a:lstStyle/>
          <a:p>
            <a:pPr algn="ctr" defTabSz="115014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 dirty="0">
                <a:solidFill>
                  <a:srgbClr val="000000"/>
                </a:solidFill>
                <a:ea typeface="ＭＳ Ｐゴシック" pitchFamily="34" charset="-128"/>
                <a:cs typeface="Arial" pitchFamily="34" charset="0"/>
              </a:rPr>
              <a:t>INTER VLAN ROUTING, FIREWALL,VPN, AND TRAFFIC INSPECTION</a:t>
            </a:r>
          </a:p>
        </p:txBody>
      </p:sp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540000">
            <a:off x="5225435" y="830263"/>
            <a:ext cx="2480733" cy="1570037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540000">
            <a:off x="9513803" y="2601914"/>
            <a:ext cx="2480733" cy="1570037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7034539" y="3459802"/>
            <a:ext cx="912188" cy="309899"/>
          </a:xfrm>
          <a:prstGeom prst="rect">
            <a:avLst/>
          </a:prstGeom>
          <a:noFill/>
          <a:scene3d>
            <a:camera prst="isometricLeftDown">
              <a:rot lat="1800000" lon="2580002" rev="21599991"/>
            </a:camera>
            <a:lightRig rig="threePt" dir="t"/>
          </a:scene3d>
        </p:spPr>
        <p:txBody>
          <a:bodyPr wrap="none" lIns="108783" tIns="54391" rIns="108783" bIns="5439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000000"/>
                </a:solidFill>
                <a:ea typeface="ＭＳ Ｐゴシック" pitchFamily="34" charset="-128"/>
                <a:cs typeface="Arial" pitchFamily="34" charset="0"/>
              </a:rPr>
              <a:t>ACCESS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5229" y="4115123"/>
            <a:ext cx="1467276" cy="309899"/>
          </a:xfrm>
          <a:prstGeom prst="rect">
            <a:avLst/>
          </a:prstGeom>
          <a:noFill/>
          <a:scene3d>
            <a:camera prst="isometricLeftDown">
              <a:rot lat="1800000" lon="2640002" rev="0"/>
            </a:camera>
            <a:lightRig rig="threePt" dir="t"/>
          </a:scene3d>
        </p:spPr>
        <p:txBody>
          <a:bodyPr wrap="none" lIns="108783" tIns="54391" rIns="108783" bIns="5439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000000"/>
                </a:solidFill>
                <a:ea typeface="ＭＳ Ｐゴシック" pitchFamily="34" charset="-128"/>
                <a:cs typeface="Arial" pitchFamily="34" charset="0"/>
              </a:rPr>
              <a:t>AGGREGATION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54886" y="4500467"/>
            <a:ext cx="700592" cy="309899"/>
          </a:xfrm>
          <a:prstGeom prst="rect">
            <a:avLst/>
          </a:prstGeom>
          <a:noFill/>
          <a:scene3d>
            <a:camera prst="isometricLeftDown">
              <a:rot lat="1800000" lon="2580002" rev="21599991"/>
            </a:camera>
            <a:lightRig rig="threePt" dir="t"/>
          </a:scene3d>
        </p:spPr>
        <p:txBody>
          <a:bodyPr wrap="none" lIns="108783" tIns="54391" rIns="108783" bIns="5439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000000"/>
                </a:solidFill>
                <a:ea typeface="ＭＳ Ｐゴシック" pitchFamily="34" charset="-128"/>
                <a:cs typeface="Arial" pitchFamily="34" charset="0"/>
              </a:rPr>
              <a:t>CORE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49604" y="5222561"/>
            <a:ext cx="941042" cy="509954"/>
          </a:xfrm>
          <a:prstGeom prst="rect">
            <a:avLst/>
          </a:prstGeom>
          <a:noFill/>
          <a:scene3d>
            <a:camera prst="isometricLeftDown">
              <a:rot lat="1800000" lon="2580002" rev="21599991"/>
            </a:camera>
            <a:lightRig rig="threePt" dir="t"/>
          </a:scene3d>
        </p:spPr>
        <p:txBody>
          <a:bodyPr wrap="none" lIns="108783" tIns="54391" rIns="108783" bIns="5439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000000"/>
                </a:solidFill>
                <a:ea typeface="ＭＳ Ｐゴシック" pitchFamily="34" charset="-128"/>
                <a:cs typeface="Arial" pitchFamily="34" charset="0"/>
              </a:rPr>
              <a:t>BORDER</a:t>
            </a:r>
            <a:br>
              <a:rPr lang="en-US" sz="1300" b="1" dirty="0">
                <a:solidFill>
                  <a:srgbClr val="000000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300" b="1" dirty="0">
                <a:solidFill>
                  <a:srgbClr val="000000"/>
                </a:solidFill>
                <a:ea typeface="ＭＳ Ｐゴシック" pitchFamily="34" charset="-128"/>
                <a:cs typeface="Arial" pitchFamily="34" charset="0"/>
              </a:rPr>
              <a:t>ROUTER</a:t>
            </a:r>
          </a:p>
        </p:txBody>
      </p:sp>
      <p:cxnSp>
        <p:nvCxnSpPr>
          <p:cNvPr id="65" name="Straight Connector 64"/>
          <p:cNvCxnSpPr>
            <a:cxnSpLocks noChangeShapeType="1"/>
          </p:cNvCxnSpPr>
          <p:nvPr/>
        </p:nvCxnSpPr>
        <p:spPr bwMode="auto">
          <a:xfrm>
            <a:off x="4376657" y="1828316"/>
            <a:ext cx="6343649" cy="274368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Connector 229"/>
          <p:cNvCxnSpPr>
            <a:cxnSpLocks noChangeShapeType="1"/>
          </p:cNvCxnSpPr>
          <p:nvPr/>
        </p:nvCxnSpPr>
        <p:spPr bwMode="auto">
          <a:xfrm>
            <a:off x="5578919" y="3573464"/>
            <a:ext cx="442383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Connector 225"/>
          <p:cNvCxnSpPr>
            <a:cxnSpLocks noChangeShapeType="1"/>
          </p:cNvCxnSpPr>
          <p:nvPr/>
        </p:nvCxnSpPr>
        <p:spPr bwMode="auto">
          <a:xfrm>
            <a:off x="4376657" y="4175129"/>
            <a:ext cx="325967" cy="1333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traight Connector 67"/>
          <p:cNvCxnSpPr>
            <a:cxnSpLocks noChangeShapeType="1"/>
          </p:cNvCxnSpPr>
          <p:nvPr/>
        </p:nvCxnSpPr>
        <p:spPr bwMode="auto">
          <a:xfrm flipV="1">
            <a:off x="1758335" y="3571876"/>
            <a:ext cx="4696884" cy="199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Can 68"/>
          <p:cNvSpPr>
            <a:spLocks noChangeArrowheads="1"/>
          </p:cNvSpPr>
          <p:nvPr/>
        </p:nvSpPr>
        <p:spPr bwMode="auto">
          <a:xfrm rot="7200910">
            <a:off x="6723771" y="-89164"/>
            <a:ext cx="188912" cy="7139517"/>
          </a:xfrm>
          <a:prstGeom prst="can">
            <a:avLst>
              <a:gd name="adj" fmla="val 43829"/>
            </a:avLst>
          </a:prstGeom>
          <a:gradFill rotWithShape="1">
            <a:gsLst>
              <a:gs pos="0">
                <a:srgbClr val="3973AC"/>
              </a:gs>
              <a:gs pos="42000">
                <a:srgbClr val="E0EBF5"/>
              </a:gs>
              <a:gs pos="64999">
                <a:srgbClr val="A3C2E0"/>
              </a:gs>
              <a:gs pos="100000">
                <a:srgbClr val="A3C2E0"/>
              </a:gs>
            </a:gsLst>
            <a:lin ang="21540000"/>
          </a:gra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scene3d>
            <a:camera prst="orthographicFront">
              <a:rot lat="0" lon="21599994" rev="300000"/>
            </a:camera>
            <a:lightRig rig="threePt" dir="t"/>
          </a:scene3d>
        </p:spPr>
        <p:txBody>
          <a:bodyPr lIns="108783" tIns="54391" rIns="108783" bIns="54391"/>
          <a:lstStyle/>
          <a:p>
            <a:pPr defTabSz="115014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00" dirty="0">
              <a:solidFill>
                <a:srgbClr val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0" name="Can 69"/>
          <p:cNvSpPr>
            <a:spLocks noChangeArrowheads="1"/>
          </p:cNvSpPr>
          <p:nvPr/>
        </p:nvSpPr>
        <p:spPr bwMode="auto">
          <a:xfrm rot="7200910">
            <a:off x="5449806" y="452439"/>
            <a:ext cx="190500" cy="7137400"/>
          </a:xfrm>
          <a:prstGeom prst="can">
            <a:avLst>
              <a:gd name="adj" fmla="val 43841"/>
            </a:avLst>
          </a:prstGeom>
          <a:gradFill rotWithShape="1">
            <a:gsLst>
              <a:gs pos="0">
                <a:srgbClr val="3973AC"/>
              </a:gs>
              <a:gs pos="42000">
                <a:srgbClr val="E0EBF5"/>
              </a:gs>
              <a:gs pos="64999">
                <a:srgbClr val="A3C2E0"/>
              </a:gs>
              <a:gs pos="100000">
                <a:srgbClr val="A3C2E0"/>
              </a:gs>
            </a:gsLst>
            <a:lin ang="21540000"/>
          </a:gra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scene3d>
            <a:camera prst="orthographicFront">
              <a:rot lat="0" lon="0" rev="300000"/>
            </a:camera>
            <a:lightRig rig="threePt" dir="t"/>
          </a:scene3d>
        </p:spPr>
        <p:txBody>
          <a:bodyPr lIns="108783" tIns="54391" rIns="108783" bIns="54391"/>
          <a:lstStyle/>
          <a:p>
            <a:pPr defTabSz="115014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00" dirty="0">
              <a:solidFill>
                <a:srgbClr val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71" name="Picture 1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5520" y="3712530"/>
            <a:ext cx="505331" cy="547908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4853" y="3128331"/>
            <a:ext cx="505331" cy="547908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2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15221" y="3691892"/>
            <a:ext cx="505329" cy="54927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2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98090" y="4953001"/>
            <a:ext cx="859367" cy="39687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Can 75"/>
          <p:cNvSpPr>
            <a:spLocks noChangeArrowheads="1"/>
          </p:cNvSpPr>
          <p:nvPr/>
        </p:nvSpPr>
        <p:spPr bwMode="auto">
          <a:xfrm rot="7200910">
            <a:off x="4173192" y="995102"/>
            <a:ext cx="188913" cy="7139516"/>
          </a:xfrm>
          <a:prstGeom prst="can">
            <a:avLst>
              <a:gd name="adj" fmla="val 43829"/>
            </a:avLst>
          </a:prstGeom>
          <a:gradFill rotWithShape="1">
            <a:gsLst>
              <a:gs pos="0">
                <a:srgbClr val="3973AC"/>
              </a:gs>
              <a:gs pos="42000">
                <a:srgbClr val="E0EBF5"/>
              </a:gs>
              <a:gs pos="64999">
                <a:srgbClr val="A3C2E0"/>
              </a:gs>
              <a:gs pos="100000">
                <a:srgbClr val="A3C2E0"/>
              </a:gs>
            </a:gsLst>
            <a:lin ang="21540000"/>
          </a:gra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scene3d>
            <a:camera prst="orthographicFront">
              <a:rot lat="0" lon="0" rev="300000"/>
            </a:camera>
            <a:lightRig rig="threePt" dir="t"/>
          </a:scene3d>
        </p:spPr>
        <p:txBody>
          <a:bodyPr lIns="108783" tIns="54391" rIns="108783" bIns="54391"/>
          <a:lstStyle/>
          <a:p>
            <a:pPr defTabSz="115014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00" dirty="0">
              <a:solidFill>
                <a:srgbClr val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77" name="Picture 2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1872" y="4263394"/>
            <a:ext cx="503767" cy="547909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Straight Connector 225"/>
          <p:cNvCxnSpPr>
            <a:cxnSpLocks noChangeShapeType="1"/>
          </p:cNvCxnSpPr>
          <p:nvPr/>
        </p:nvCxnSpPr>
        <p:spPr bwMode="auto">
          <a:xfrm>
            <a:off x="3036801" y="4695827"/>
            <a:ext cx="381000" cy="1571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9" name="Picture 2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4635" y="4237993"/>
            <a:ext cx="503767" cy="54927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Left-Right Arrow 81"/>
          <p:cNvSpPr/>
          <p:nvPr/>
        </p:nvSpPr>
        <p:spPr bwMode="auto">
          <a:xfrm>
            <a:off x="2899789" y="4575553"/>
            <a:ext cx="1103164" cy="549076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lIns="108783" tIns="54391" rIns="108783" bIns="54391"/>
          <a:lstStyle/>
          <a:p>
            <a:pPr algn="ctr" defTabSz="115014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 dirty="0">
                <a:solidFill>
                  <a:srgbClr val="000000"/>
                </a:solidFill>
                <a:ea typeface="ＭＳ Ｐゴシック" pitchFamily="34" charset="-128"/>
                <a:cs typeface="Arial" pitchFamily="34" charset="0"/>
              </a:rPr>
              <a:t>INGRESS/EGRESS</a:t>
            </a:r>
          </a:p>
        </p:txBody>
      </p:sp>
      <p:pic>
        <p:nvPicPr>
          <p:cNvPr id="83" name="Picture 2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7055" y="3158492"/>
            <a:ext cx="503767" cy="54927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6340674" y="931489"/>
            <a:ext cx="1096534" cy="356066"/>
          </a:xfrm>
          <a:prstGeom prst="rect">
            <a:avLst/>
          </a:prstGeom>
          <a:noFill/>
          <a:scene3d>
            <a:camera prst="isometricLeftDown">
              <a:rot lat="2100000" lon="2580000" rev="0"/>
            </a:camera>
            <a:lightRig rig="threePt" dir="t"/>
          </a:scene3d>
        </p:spPr>
        <p:txBody>
          <a:bodyPr wrap="none" lIns="108783" tIns="54391" rIns="108783" bIns="5439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ea typeface="ＭＳ Ｐゴシック" pitchFamily="34" charset="-128"/>
                <a:cs typeface="Arial" pitchFamily="34" charset="0"/>
              </a:rPr>
              <a:t>Database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382835" y="1804217"/>
            <a:ext cx="1219964" cy="356066"/>
          </a:xfrm>
          <a:prstGeom prst="rect">
            <a:avLst/>
          </a:prstGeom>
          <a:noFill/>
          <a:scene3d>
            <a:camera prst="isometricLeftDown">
              <a:rot lat="2100000" lon="2580000" rev="0"/>
            </a:camera>
            <a:lightRig rig="threePt" dir="t"/>
          </a:scene3d>
        </p:spPr>
        <p:txBody>
          <a:bodyPr wrap="none" lIns="108783" tIns="54391" rIns="108783" bIns="5439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ea typeface="ＭＳ Ｐゴシック" pitchFamily="34" charset="-128"/>
                <a:cs typeface="Arial" pitchFamily="34" charset="0"/>
              </a:rPr>
              <a:t>Application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92796" y="2684090"/>
            <a:ext cx="637562" cy="356066"/>
          </a:xfrm>
          <a:prstGeom prst="rect">
            <a:avLst/>
          </a:prstGeom>
          <a:noFill/>
          <a:scene3d>
            <a:camera prst="isometricLeftDown">
              <a:rot lat="2100000" lon="2580000" rev="0"/>
            </a:camera>
            <a:lightRig rig="threePt" dir="t"/>
          </a:scene3d>
        </p:spPr>
        <p:txBody>
          <a:bodyPr wrap="none" lIns="108783" tIns="54391" rIns="108783" bIns="5439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ea typeface="ＭＳ Ｐゴシック" pitchFamily="34" charset="-128"/>
                <a:cs typeface="Arial" pitchFamily="34" charset="0"/>
              </a:rPr>
              <a:t>Web</a:t>
            </a:r>
          </a:p>
        </p:txBody>
      </p:sp>
      <p:grpSp>
        <p:nvGrpSpPr>
          <p:cNvPr id="7202" name="Group 767"/>
          <p:cNvGrpSpPr>
            <a:grpSpLocks/>
          </p:cNvGrpSpPr>
          <p:nvPr/>
        </p:nvGrpSpPr>
        <p:grpSpPr bwMode="auto">
          <a:xfrm rot="1268832">
            <a:off x="9676983" y="4162976"/>
            <a:ext cx="1330732" cy="498272"/>
            <a:chOff x="7134244" y="4292169"/>
            <a:chExt cx="998049" cy="497953"/>
          </a:xfrm>
          <a:scene3d>
            <a:camera prst="orthographicFront">
              <a:rot lat="21299999" lon="21599989" rev="0"/>
            </a:camera>
            <a:lightRig rig="threePt" dir="t"/>
          </a:scene3d>
        </p:grpSpPr>
        <p:sp>
          <p:nvSpPr>
            <p:cNvPr id="90" name="TextBox 89"/>
            <p:cNvSpPr txBox="1"/>
            <p:nvPr/>
          </p:nvSpPr>
          <p:spPr>
            <a:xfrm>
              <a:off x="7134244" y="4497921"/>
              <a:ext cx="769682" cy="2922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00" b="1" dirty="0">
                  <a:solidFill>
                    <a:srgbClr val="000000"/>
                  </a:solidFill>
                  <a:ea typeface="ＭＳ Ｐゴシック" pitchFamily="34" charset="-128"/>
                  <a:cs typeface="Arial" pitchFamily="34" charset="0"/>
                </a:rPr>
                <a:t>PHYSICAL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451577" y="4292169"/>
              <a:ext cx="680716" cy="2922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00" b="1" dirty="0">
                  <a:solidFill>
                    <a:srgbClr val="000000"/>
                  </a:solidFill>
                  <a:ea typeface="ＭＳ Ｐゴシック" pitchFamily="34" charset="-128"/>
                  <a:cs typeface="Arial" pitchFamily="34" charset="0"/>
                </a:rPr>
                <a:t>VIRTUAL</a:t>
              </a:r>
            </a:p>
          </p:txBody>
        </p:sp>
      </p:grpSp>
      <p:sp>
        <p:nvSpPr>
          <p:cNvPr id="693" name="&quot;No&quot; Symbol 692"/>
          <p:cNvSpPr/>
          <p:nvPr/>
        </p:nvSpPr>
        <p:spPr bwMode="auto">
          <a:xfrm>
            <a:off x="6481888" y="1681480"/>
            <a:ext cx="203200" cy="1524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BottomDown"/>
            <a:lightRig rig="threePt" dir="t"/>
          </a:scene3d>
        </p:spPr>
        <p:txBody>
          <a:bodyPr lIns="108783" tIns="54391" rIns="108783" bIns="54391"/>
          <a:lstStyle/>
          <a:p>
            <a:pPr defTabSz="115014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00" dirty="0">
              <a:solidFill>
                <a:srgbClr val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694" name="Straight Connector 693"/>
          <p:cNvCxnSpPr/>
          <p:nvPr/>
        </p:nvCxnSpPr>
        <p:spPr bwMode="auto">
          <a:xfrm rot="21540000" flipH="1" flipV="1">
            <a:off x="8225433" y="3602625"/>
            <a:ext cx="2029155" cy="1755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1"/>
            </a:solidFill>
            <a:prstDash val="solid"/>
            <a:bevel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spPr>
      </p:cxnSp>
      <p:cxnSp>
        <p:nvCxnSpPr>
          <p:cNvPr id="695" name="Straight Connector 694"/>
          <p:cNvCxnSpPr/>
          <p:nvPr/>
        </p:nvCxnSpPr>
        <p:spPr bwMode="auto">
          <a:xfrm rot="21540000" flipH="1" flipV="1">
            <a:off x="6072832" y="2700418"/>
            <a:ext cx="2029155" cy="1755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1"/>
            </a:solidFill>
            <a:prstDash val="solid"/>
            <a:bevel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spPr>
      </p:cxnSp>
      <p:cxnSp>
        <p:nvCxnSpPr>
          <p:cNvPr id="696" name="Straight Connector 695"/>
          <p:cNvCxnSpPr/>
          <p:nvPr/>
        </p:nvCxnSpPr>
        <p:spPr bwMode="auto">
          <a:xfrm rot="21540000" flipH="1" flipV="1">
            <a:off x="3939227" y="1819543"/>
            <a:ext cx="2029155" cy="1755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1"/>
            </a:solidFill>
            <a:prstDash val="solid"/>
            <a:bevel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spPr>
      </p:cxnSp>
      <p:sp>
        <p:nvSpPr>
          <p:cNvPr id="697" name="&quot;No&quot; Symbol 696"/>
          <p:cNvSpPr/>
          <p:nvPr/>
        </p:nvSpPr>
        <p:spPr bwMode="auto">
          <a:xfrm>
            <a:off x="8629035" y="2562860"/>
            <a:ext cx="203200" cy="1524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BottomDown"/>
            <a:lightRig rig="threePt" dir="t"/>
          </a:scene3d>
        </p:spPr>
        <p:txBody>
          <a:bodyPr lIns="108783" tIns="54391" rIns="108783" bIns="54391"/>
          <a:lstStyle/>
          <a:p>
            <a:pPr defTabSz="115014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00" dirty="0">
              <a:solidFill>
                <a:srgbClr val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32" name="&quot;No&quot; Symbol 731"/>
          <p:cNvSpPr/>
          <p:nvPr/>
        </p:nvSpPr>
        <p:spPr bwMode="auto">
          <a:xfrm>
            <a:off x="10772795" y="3451860"/>
            <a:ext cx="203200" cy="1524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BottomDown"/>
            <a:lightRig rig="threePt" dir="t"/>
          </a:scene3d>
        </p:spPr>
        <p:txBody>
          <a:bodyPr lIns="108783" tIns="54391" rIns="108783" bIns="54391"/>
          <a:lstStyle/>
          <a:p>
            <a:pPr defTabSz="115014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00" dirty="0">
              <a:solidFill>
                <a:srgbClr val="000000"/>
              </a:solidFill>
              <a:ea typeface="ＭＳ Ｐゴシック" pitchFamily="34" charset="-128"/>
              <a:cs typeface="Arial" pitchFamily="34" charset="0"/>
            </a:endParaRPr>
          </a:p>
        </p:txBody>
      </p:sp>
      <p:grpSp>
        <p:nvGrpSpPr>
          <p:cNvPr id="7212" name="Group 55"/>
          <p:cNvGrpSpPr>
            <a:grpSpLocks/>
          </p:cNvGrpSpPr>
          <p:nvPr/>
        </p:nvGrpSpPr>
        <p:grpSpPr bwMode="auto">
          <a:xfrm>
            <a:off x="670374" y="5343527"/>
            <a:ext cx="1401233" cy="614364"/>
            <a:chOff x="50798" y="5343524"/>
            <a:chExt cx="1050925" cy="614363"/>
          </a:xfrm>
        </p:grpSpPr>
        <p:pic>
          <p:nvPicPr>
            <p:cNvPr id="57" name="Picture 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8" y="5343524"/>
              <a:ext cx="1050925" cy="614363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163511" y="5545137"/>
              <a:ext cx="71558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FFFF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INTERNET</a:t>
              </a:r>
            </a:p>
          </p:txBody>
        </p:sp>
      </p:grpSp>
      <p:grpSp>
        <p:nvGrpSpPr>
          <p:cNvPr id="62635" name="Group 62634"/>
          <p:cNvGrpSpPr/>
          <p:nvPr/>
        </p:nvGrpSpPr>
        <p:grpSpPr>
          <a:xfrm>
            <a:off x="407823" y="1309871"/>
            <a:ext cx="4098307" cy="2133812"/>
            <a:chOff x="6213764" y="5173004"/>
            <a:chExt cx="3227416" cy="1978660"/>
          </a:xfrm>
        </p:grpSpPr>
        <p:sp>
          <p:nvSpPr>
            <p:cNvPr id="1647" name="Rounded Rectangle 17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213764" y="5173004"/>
              <a:ext cx="3227416" cy="1978660"/>
            </a:xfrm>
            <a:prstGeom prst="roundRect">
              <a:avLst>
                <a:gd name="adj" fmla="val 6944"/>
              </a:avLst>
            </a:prstGeom>
            <a:solidFill>
              <a:schemeClr val="accent6"/>
            </a:solidFill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r" defTabSz="10292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648" name="Text Box 151"/>
            <p:cNvSpPr txBox="1">
              <a:spLocks noChangeArrowheads="1"/>
            </p:cNvSpPr>
            <p:nvPr/>
          </p:nvSpPr>
          <p:spPr bwMode="auto">
            <a:xfrm>
              <a:off x="6376442" y="5237896"/>
              <a:ext cx="2969727" cy="1848875"/>
            </a:xfrm>
            <a:prstGeom prst="rect">
              <a:avLst/>
            </a:prstGeom>
            <a:noFill/>
            <a:ln w="3175" cap="rnd">
              <a:noFill/>
              <a:miter lim="800000"/>
              <a:headEnd/>
              <a:tailEnd/>
            </a:ln>
          </p:spPr>
          <p:txBody>
            <a:bodyPr wrap="square" lIns="96625" tIns="48313" rIns="96625" bIns="48313" anchor="ctr">
              <a:spAutoFit/>
            </a:bodyPr>
            <a:lstStyle>
              <a:lvl1pPr marL="171450" indent="-1714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ts val="676"/>
                </a:spcBef>
                <a:buFont typeface="Arial" charset="0"/>
                <a:buChar char="•"/>
              </a:pPr>
              <a:r>
                <a:rPr lang="en-US" sz="1300" b="1" dirty="0">
                  <a:solidFill>
                    <a:srgbClr val="FFFFFF"/>
                  </a:solidFill>
                </a:rPr>
                <a:t>Traffic inspected at virtual layer</a:t>
              </a:r>
            </a:p>
            <a:p>
              <a:pPr eaLnBrk="1" fontAlgn="base" hangingPunct="1">
                <a:spcBef>
                  <a:spcPts val="676"/>
                </a:spcBef>
                <a:buFont typeface="Arial" charset="0"/>
                <a:buChar char="•"/>
              </a:pPr>
              <a:r>
                <a:rPr lang="en-US" sz="1300" b="1" dirty="0">
                  <a:solidFill>
                    <a:srgbClr val="FFFFFF"/>
                  </a:solidFill>
                </a:rPr>
                <a:t>Reduced  latency</a:t>
              </a:r>
            </a:p>
            <a:p>
              <a:pPr eaLnBrk="1" fontAlgn="base" hangingPunct="1">
                <a:spcBef>
                  <a:spcPts val="676"/>
                </a:spcBef>
                <a:buFont typeface="Arial" charset="0"/>
                <a:buChar char="•"/>
              </a:pPr>
              <a:r>
                <a:rPr lang="en-US" sz="1300" b="1" dirty="0">
                  <a:solidFill>
                    <a:srgbClr val="FFFFFF"/>
                  </a:solidFill>
                </a:rPr>
                <a:t>Firewall services in all directions</a:t>
              </a:r>
            </a:p>
            <a:p>
              <a:pPr eaLnBrk="1" fontAlgn="base" hangingPunct="1">
                <a:spcBef>
                  <a:spcPts val="676"/>
                </a:spcBef>
                <a:buFont typeface="Arial" charset="0"/>
                <a:buChar char="•"/>
              </a:pPr>
              <a:r>
                <a:rPr lang="en-US" sz="1300" b="1" dirty="0">
                  <a:solidFill>
                    <a:srgbClr val="FFFFFF"/>
                  </a:solidFill>
                </a:rPr>
                <a:t>Per-tenant dedicated network controls</a:t>
              </a:r>
            </a:p>
            <a:p>
              <a:pPr eaLnBrk="1" fontAlgn="base" hangingPunct="1">
                <a:spcBef>
                  <a:spcPts val="676"/>
                </a:spcBef>
                <a:buFont typeface="Arial" charset="0"/>
                <a:buChar char="•"/>
              </a:pPr>
              <a:r>
                <a:rPr lang="en-US" sz="1300" b="1" dirty="0">
                  <a:solidFill>
                    <a:srgbClr val="FFFFFF"/>
                  </a:solidFill>
                </a:rPr>
                <a:t>On demand provisioning</a:t>
              </a:r>
            </a:p>
            <a:p>
              <a:pPr eaLnBrk="1" fontAlgn="base" hangingPunct="1">
                <a:spcBef>
                  <a:spcPts val="676"/>
                </a:spcBef>
                <a:buFont typeface="Arial" charset="0"/>
                <a:buChar char="•"/>
              </a:pPr>
              <a:r>
                <a:rPr lang="en-US" sz="1300" b="1" dirty="0">
                  <a:solidFill>
                    <a:srgbClr val="FFFFFF"/>
                  </a:solidFill>
                </a:rPr>
                <a:t>Network services scale with compute infrastructure</a:t>
              </a:r>
            </a:p>
          </p:txBody>
        </p:sp>
      </p:grpSp>
      <p:sp>
        <p:nvSpPr>
          <p:cNvPr id="54" name="Footer Placeholder 1"/>
          <p:cNvSpPr txBox="1">
            <a:spLocks/>
          </p:cNvSpPr>
          <p:nvPr/>
        </p:nvSpPr>
        <p:spPr>
          <a:xfrm>
            <a:off x="449174" y="6650382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Franklin Gothic Book"/>
              </a:rPr>
              <a:t>© 2013 Brocade Communications Systems, Inc. Company Proprietary Information</a:t>
            </a:r>
            <a:endParaRPr lang="en-US" dirty="0">
              <a:solidFill>
                <a:prstClr val="black">
                  <a:tint val="75000"/>
                </a:prstClr>
              </a:solidFill>
              <a:latin typeface="Franklin Gothic Book"/>
            </a:endParaRPr>
          </a:p>
        </p:txBody>
      </p:sp>
      <p:sp>
        <p:nvSpPr>
          <p:cNvPr id="55" name="Slide Number Placeholder 4"/>
          <p:cNvSpPr txBox="1">
            <a:spLocks/>
          </p:cNvSpPr>
          <p:nvPr/>
        </p:nvSpPr>
        <p:spPr>
          <a:xfrm>
            <a:off x="10355658" y="6639298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CC8D0D-EAEC-449D-9161-023DFF90F2E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Franklin Gothic Book"/>
              </a:rPr>
              <a:pPr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  <a:latin typeface="Franklin Gothic Book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6424"/>
            <a:ext cx="10972800" cy="990600"/>
          </a:xfrm>
        </p:spPr>
        <p:txBody>
          <a:bodyPr/>
          <a:lstStyle/>
          <a:p>
            <a:r>
              <a:rPr lang="en-US" dirty="0" smtClean="0"/>
              <a:t>Virtual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0904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hlinkClick r:id="" action="ppaction://noaction"/>
          </p:cNvPr>
          <p:cNvSpPr/>
          <p:nvPr/>
        </p:nvSpPr>
        <p:spPr bwMode="auto">
          <a:xfrm>
            <a:off x="-1434101" y="1"/>
            <a:ext cx="12192000" cy="68580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121904" tIns="60950" rIns="121904" bIns="60950"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/>
          <p:cNvSpPr/>
          <p:nvPr/>
        </p:nvSpPr>
        <p:spPr bwMode="auto">
          <a:xfrm>
            <a:off x="5971119" y="1972736"/>
            <a:ext cx="6220883" cy="3484033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300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5400000" scaled="0"/>
          </a:gradFill>
          <a:ln w="19050" algn="ctr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lIns="121904" tIns="60950" rIns="121904" bIns="60950"/>
          <a:lstStyle/>
          <a:p>
            <a:pPr algn="ctr">
              <a:defRPr/>
            </a:pPr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22532" name="Rounded Rectangle 168"/>
          <p:cNvSpPr>
            <a:spLocks noChangeArrowheads="1"/>
          </p:cNvSpPr>
          <p:nvPr/>
        </p:nvSpPr>
        <p:spPr bwMode="auto">
          <a:xfrm>
            <a:off x="6106584" y="2082802"/>
            <a:ext cx="5935133" cy="14859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>
                  <a:alpha val="51999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04" tIns="60950" rIns="121904" bIns="60950" anchor="ctr"/>
          <a:lstStyle/>
          <a:p>
            <a:pPr algn="ctr"/>
            <a:endParaRPr lang="en-US" dirty="0"/>
          </a:p>
        </p:txBody>
      </p:sp>
      <p:sp>
        <p:nvSpPr>
          <p:cNvPr id="22533" name="Title 3"/>
          <p:cNvSpPr>
            <a:spLocks noGrp="1"/>
          </p:cNvSpPr>
          <p:nvPr>
            <p:ph type="title"/>
          </p:nvPr>
        </p:nvSpPr>
        <p:spPr>
          <a:xfrm>
            <a:off x="609600" y="267931"/>
            <a:ext cx="10972800" cy="990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Franklin Gothic Demi" charset="0"/>
              </a:rPr>
              <a:t>Multi-Tenant Cloud Datacenter</a:t>
            </a:r>
          </a:p>
        </p:txBody>
      </p:sp>
      <p:sp>
        <p:nvSpPr>
          <p:cNvPr id="22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100" dirty="0">
                <a:latin typeface="Franklin Gothic Book" charset="0"/>
              </a:rPr>
              <a:t>Per-tenant network segmentation and security</a:t>
            </a:r>
          </a:p>
          <a:p>
            <a:r>
              <a:rPr sz="2100" dirty="0">
                <a:latin typeface="Franklin Gothic Book" charset="0"/>
              </a:rPr>
              <a:t>Highlights</a:t>
            </a:r>
          </a:p>
          <a:p>
            <a:pPr lvl="1"/>
            <a:r>
              <a:rPr sz="1900" dirty="0">
                <a:latin typeface="Franklin Gothic Book" charset="0"/>
              </a:rPr>
              <a:t>Firewall</a:t>
            </a:r>
          </a:p>
          <a:p>
            <a:pPr lvl="1"/>
            <a:r>
              <a:rPr sz="1900" dirty="0">
                <a:latin typeface="Franklin Gothic Book" charset="0"/>
              </a:rPr>
              <a:t>NAT</a:t>
            </a:r>
          </a:p>
          <a:p>
            <a:pPr lvl="1"/>
            <a:r>
              <a:rPr sz="1900" dirty="0">
                <a:latin typeface="Franklin Gothic Book" charset="0"/>
              </a:rPr>
              <a:t>OSPF</a:t>
            </a:r>
          </a:p>
          <a:p>
            <a:pPr lvl="1"/>
            <a:r>
              <a:rPr sz="1900" dirty="0">
                <a:latin typeface="Franklin Gothic Book" charset="0"/>
              </a:rPr>
              <a:t>Stateful failover</a:t>
            </a:r>
          </a:p>
          <a:p>
            <a:pPr lvl="1"/>
            <a:r>
              <a:rPr sz="1900" dirty="0">
                <a:latin typeface="Franklin Gothic Book" charset="0"/>
              </a:rPr>
              <a:t>Configuration sync</a:t>
            </a:r>
          </a:p>
          <a:p>
            <a:pPr lvl="1"/>
            <a:r>
              <a:rPr sz="1900" dirty="0">
                <a:latin typeface="Franklin Gothic Book" charset="0"/>
              </a:rPr>
              <a:t>IPSec  or OpenVPN</a:t>
            </a:r>
          </a:p>
        </p:txBody>
      </p:sp>
      <p:sp>
        <p:nvSpPr>
          <p:cNvPr id="88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41</a:t>
            </a:fld>
            <a:endParaRPr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0" y="1138238"/>
            <a:ext cx="10941050" cy="3841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virtual routers to deploy on-demand</a:t>
            </a:r>
            <a:endParaRPr lang="en-US" dirty="0"/>
          </a:p>
        </p:txBody>
      </p:sp>
      <p:sp>
        <p:nvSpPr>
          <p:cNvPr id="22535" name="Rounded Rectangle 189"/>
          <p:cNvSpPr>
            <a:spLocks noChangeArrowheads="1"/>
          </p:cNvSpPr>
          <p:nvPr/>
        </p:nvSpPr>
        <p:spPr bwMode="auto">
          <a:xfrm>
            <a:off x="9423400" y="2131488"/>
            <a:ext cx="2429933" cy="231563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121904" tIns="60950" rIns="121904" bIns="6095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536" name="Rounded Rectangle 187"/>
          <p:cNvSpPr>
            <a:spLocks noChangeArrowheads="1"/>
          </p:cNvSpPr>
          <p:nvPr/>
        </p:nvSpPr>
        <p:spPr bwMode="auto">
          <a:xfrm>
            <a:off x="6335184" y="2131488"/>
            <a:ext cx="2429933" cy="231563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121904" tIns="60950" rIns="121904" bIns="6095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 bwMode="auto">
          <a:xfrm>
            <a:off x="7761817" y="2235202"/>
            <a:ext cx="0" cy="768351"/>
          </a:xfrm>
          <a:prstGeom prst="line">
            <a:avLst/>
          </a:prstGeom>
          <a:ln w="12700" cmpd="sng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 bwMode="auto">
          <a:xfrm flipH="1">
            <a:off x="7937505" y="2235203"/>
            <a:ext cx="4233" cy="546100"/>
          </a:xfrm>
          <a:prstGeom prst="line">
            <a:avLst/>
          </a:prstGeom>
          <a:ln w="12700" cmpd="sng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 bwMode="auto">
          <a:xfrm flipV="1">
            <a:off x="8396817" y="2235202"/>
            <a:ext cx="0" cy="768351"/>
          </a:xfrm>
          <a:prstGeom prst="line">
            <a:avLst/>
          </a:prstGeom>
          <a:ln w="12700" cmpd="sng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 bwMode="auto">
          <a:xfrm flipH="1">
            <a:off x="10449984" y="2235202"/>
            <a:ext cx="0" cy="768351"/>
          </a:xfrm>
          <a:prstGeom prst="line">
            <a:avLst/>
          </a:prstGeom>
          <a:ln w="12700" cmpd="sng">
            <a:solidFill>
              <a:srgbClr val="C5D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 bwMode="auto">
          <a:xfrm>
            <a:off x="10270072" y="2235203"/>
            <a:ext cx="4233" cy="546100"/>
          </a:xfrm>
          <a:prstGeom prst="line">
            <a:avLst/>
          </a:prstGeom>
          <a:ln w="12700" cmpd="sng">
            <a:solidFill>
              <a:srgbClr val="C5D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 bwMode="auto">
          <a:xfrm flipH="1" flipV="1">
            <a:off x="9814984" y="2235202"/>
            <a:ext cx="0" cy="768351"/>
          </a:xfrm>
          <a:prstGeom prst="line">
            <a:avLst/>
          </a:prstGeom>
          <a:ln w="12700" cmpd="sng">
            <a:solidFill>
              <a:srgbClr val="C5D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 bwMode="auto">
          <a:xfrm flipV="1">
            <a:off x="8576733" y="4023784"/>
            <a:ext cx="0" cy="1828800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 bwMode="auto">
          <a:xfrm flipH="1">
            <a:off x="8001004" y="2228851"/>
            <a:ext cx="395817" cy="0"/>
          </a:xfrm>
          <a:prstGeom prst="line">
            <a:avLst/>
          </a:prstGeom>
          <a:ln w="12700" cmpd="sng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 bwMode="auto">
          <a:xfrm>
            <a:off x="6461904" y="3191099"/>
            <a:ext cx="864011" cy="691053"/>
          </a:xfrm>
          <a:prstGeom prst="roundRect">
            <a:avLst/>
          </a:prstGeom>
          <a:gradFill flip="none" rotWithShape="1">
            <a:gsLst>
              <a:gs pos="4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10980000" scaled="0"/>
            <a:tileRect/>
          </a:gradFill>
          <a:ln>
            <a:solidFill>
              <a:schemeClr val="bg1"/>
            </a:solidFill>
          </a:ln>
        </p:spPr>
        <p:txBody>
          <a:bodyPr wrap="none" lIns="121904" tIns="60950" rIns="121904" bIns="60950"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2548" name="Group 85"/>
          <p:cNvGrpSpPr>
            <a:grpSpLocks/>
          </p:cNvGrpSpPr>
          <p:nvPr/>
        </p:nvGrpSpPr>
        <p:grpSpPr bwMode="auto">
          <a:xfrm>
            <a:off x="8049689" y="2891370"/>
            <a:ext cx="359833" cy="1682751"/>
            <a:chOff x="5890500" y="1949061"/>
            <a:chExt cx="269550" cy="86553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5890500" y="1949061"/>
              <a:ext cx="0" cy="865530"/>
            </a:xfrm>
            <a:prstGeom prst="line">
              <a:avLst/>
            </a:prstGeom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025275" y="1949061"/>
              <a:ext cx="0" cy="865530"/>
            </a:xfrm>
            <a:prstGeom prst="line">
              <a:avLst/>
            </a:prstGeom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160050" y="1949061"/>
              <a:ext cx="0" cy="865530"/>
            </a:xfrm>
            <a:prstGeom prst="line">
              <a:avLst/>
            </a:prstGeom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54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2122" y="2453217"/>
            <a:ext cx="867833" cy="89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0" name="TextBox 15"/>
          <p:cNvSpPr txBox="1">
            <a:spLocks noChangeArrowheads="1"/>
          </p:cNvSpPr>
          <p:nvPr/>
        </p:nvSpPr>
        <p:spPr bwMode="auto">
          <a:xfrm>
            <a:off x="7715252" y="3020484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22551" name="TextBox 16"/>
          <p:cNvSpPr txBox="1">
            <a:spLocks noChangeArrowheads="1"/>
          </p:cNvSpPr>
          <p:nvPr/>
        </p:nvSpPr>
        <p:spPr bwMode="auto">
          <a:xfrm>
            <a:off x="7979833" y="280670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552" name="TextBox 17"/>
          <p:cNvSpPr txBox="1">
            <a:spLocks noChangeArrowheads="1"/>
          </p:cNvSpPr>
          <p:nvPr/>
        </p:nvSpPr>
        <p:spPr bwMode="auto">
          <a:xfrm>
            <a:off x="8157635" y="2618317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553" name="TextBox 18"/>
          <p:cNvSpPr txBox="1">
            <a:spLocks noChangeArrowheads="1"/>
          </p:cNvSpPr>
          <p:nvPr/>
        </p:nvSpPr>
        <p:spPr bwMode="auto">
          <a:xfrm>
            <a:off x="8348135" y="2429933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78" name="Straight Connector 77"/>
          <p:cNvCxnSpPr/>
          <p:nvPr/>
        </p:nvCxnSpPr>
        <p:spPr bwMode="auto">
          <a:xfrm flipV="1">
            <a:off x="6893984" y="3907367"/>
            <a:ext cx="0" cy="734484"/>
          </a:xfrm>
          <a:prstGeom prst="line">
            <a:avLst/>
          </a:prstGeom>
          <a:ln w="127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n 81"/>
          <p:cNvSpPr/>
          <p:nvPr/>
        </p:nvSpPr>
        <p:spPr bwMode="auto">
          <a:xfrm rot="5400000">
            <a:off x="7412569" y="1456270"/>
            <a:ext cx="150283" cy="1636183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9050" algn="ctr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lIns="121904" tIns="60950" rIns="121904" bIns="6095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3" name="TextBox 82"/>
          <p:cNvSpPr txBox="1"/>
          <p:nvPr/>
        </p:nvSpPr>
        <p:spPr bwMode="auto">
          <a:xfrm>
            <a:off x="7336370" y="2192870"/>
            <a:ext cx="370294" cy="1692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chemeClr val="accent3"/>
                </a:solidFill>
              </a:rPr>
              <a:t>VLAN</a:t>
            </a:r>
          </a:p>
        </p:txBody>
      </p:sp>
      <p:sp>
        <p:nvSpPr>
          <p:cNvPr id="22557" name="Can 96"/>
          <p:cNvSpPr>
            <a:spLocks noChangeArrowheads="1"/>
          </p:cNvSpPr>
          <p:nvPr/>
        </p:nvSpPr>
        <p:spPr bwMode="auto">
          <a:xfrm rot="5400000">
            <a:off x="8148111" y="3514727"/>
            <a:ext cx="135467" cy="886884"/>
          </a:xfrm>
          <a:prstGeom prst="can">
            <a:avLst>
              <a:gd name="adj" fmla="val 24975"/>
            </a:avLst>
          </a:prstGeom>
          <a:gradFill rotWithShape="1">
            <a:gsLst>
              <a:gs pos="0">
                <a:srgbClr val="FF0000"/>
              </a:gs>
              <a:gs pos="2000">
                <a:srgbClr val="FF0000"/>
              </a:gs>
              <a:gs pos="50000">
                <a:srgbClr val="FFA9BE"/>
              </a:gs>
              <a:gs pos="100000">
                <a:srgbClr val="FF0000"/>
              </a:gs>
            </a:gsLst>
            <a:lin ang="0" scaled="1"/>
          </a:gradFill>
          <a:ln w="19050">
            <a:solidFill>
              <a:srgbClr val="FF6600"/>
            </a:solidFill>
            <a:miter lim="800000"/>
            <a:headEnd/>
            <a:tailEnd/>
          </a:ln>
        </p:spPr>
        <p:txBody>
          <a:bodyPr wrap="none" lIns="121904" tIns="60950" rIns="121904" bIns="6095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 bwMode="auto">
          <a:xfrm>
            <a:off x="8064501" y="3875621"/>
            <a:ext cx="370294" cy="1692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chemeClr val="accent3"/>
                </a:solidFill>
              </a:rPr>
              <a:t>VLAN</a:t>
            </a:r>
          </a:p>
        </p:txBody>
      </p:sp>
      <p:sp>
        <p:nvSpPr>
          <p:cNvPr id="100" name="Can 99"/>
          <p:cNvSpPr/>
          <p:nvPr/>
        </p:nvSpPr>
        <p:spPr bwMode="auto">
          <a:xfrm rot="5400000">
            <a:off x="8148111" y="3135845"/>
            <a:ext cx="135467" cy="886884"/>
          </a:xfrm>
          <a:prstGeom prst="can">
            <a:avLst/>
          </a:prstGeom>
          <a:gradFill flip="none" rotWithShape="1">
            <a:gsLst>
              <a:gs pos="2000">
                <a:srgbClr val="FFFF00"/>
              </a:gs>
              <a:gs pos="100000">
                <a:srgbClr val="FFFF00"/>
              </a:gs>
              <a:gs pos="50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 lIns="121904" tIns="60950" rIns="121904" bIns="6095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1" name="TextBox 100"/>
          <p:cNvSpPr txBox="1"/>
          <p:nvPr/>
        </p:nvSpPr>
        <p:spPr bwMode="auto">
          <a:xfrm>
            <a:off x="8064501" y="3496735"/>
            <a:ext cx="370294" cy="1692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chemeClr val="accent3"/>
                </a:solidFill>
              </a:rPr>
              <a:t>VLAN</a:t>
            </a:r>
          </a:p>
        </p:txBody>
      </p:sp>
      <p:cxnSp>
        <p:nvCxnSpPr>
          <p:cNvPr id="102" name="Straight Connector 101"/>
          <p:cNvCxnSpPr/>
          <p:nvPr/>
        </p:nvCxnSpPr>
        <p:spPr bwMode="auto">
          <a:xfrm flipH="1">
            <a:off x="6910922" y="3956051"/>
            <a:ext cx="840316" cy="0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 bwMode="auto">
          <a:xfrm flipH="1" flipV="1">
            <a:off x="7338484" y="3594104"/>
            <a:ext cx="412749" cy="4233"/>
          </a:xfrm>
          <a:prstGeom prst="line">
            <a:avLst/>
          </a:prstGeom>
          <a:ln w="127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n 19"/>
          <p:cNvSpPr/>
          <p:nvPr/>
        </p:nvSpPr>
        <p:spPr bwMode="auto">
          <a:xfrm rot="5400000">
            <a:off x="7464426" y="3319992"/>
            <a:ext cx="186267" cy="1881717"/>
          </a:xfrm>
          <a:prstGeom prst="can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</a:gsLst>
            <a:lin ang="0" scaled="1"/>
            <a:tileRect/>
          </a:gra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none" lIns="121904" tIns="60950" rIns="121904" bIns="6095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7389287" y="4148669"/>
            <a:ext cx="384721" cy="2308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chemeClr val="accent3"/>
                </a:solidFill>
              </a:rPr>
              <a:t>ESX</a:t>
            </a:r>
          </a:p>
        </p:txBody>
      </p:sp>
      <p:cxnSp>
        <p:nvCxnSpPr>
          <p:cNvPr id="164" name="Straight Connector 163"/>
          <p:cNvCxnSpPr>
            <a:stCxn id="151" idx="1"/>
          </p:cNvCxnSpPr>
          <p:nvPr/>
        </p:nvCxnSpPr>
        <p:spPr bwMode="auto">
          <a:xfrm flipH="1">
            <a:off x="8661400" y="3579284"/>
            <a:ext cx="889000" cy="14816"/>
          </a:xfrm>
          <a:prstGeom prst="line">
            <a:avLst/>
          </a:prstGeom>
          <a:ln w="127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22581" idx="0"/>
          </p:cNvCxnSpPr>
          <p:nvPr/>
        </p:nvCxnSpPr>
        <p:spPr bwMode="auto">
          <a:xfrm flipH="1" flipV="1">
            <a:off x="8661400" y="3956053"/>
            <a:ext cx="922867" cy="2116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 bwMode="auto">
          <a:xfrm>
            <a:off x="9814985" y="2228851"/>
            <a:ext cx="395816" cy="0"/>
          </a:xfrm>
          <a:prstGeom prst="line">
            <a:avLst/>
          </a:prstGeom>
          <a:ln w="12700" cmpd="sng">
            <a:solidFill>
              <a:srgbClr val="C5D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 bwMode="auto">
          <a:xfrm flipH="1">
            <a:off x="10885639" y="3191099"/>
            <a:ext cx="864011" cy="691053"/>
          </a:xfrm>
          <a:prstGeom prst="roundRect">
            <a:avLst/>
          </a:prstGeom>
          <a:gradFill flip="none" rotWithShape="1">
            <a:gsLst>
              <a:gs pos="4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10980000" scaled="0"/>
            <a:tileRect/>
          </a:gradFill>
          <a:ln>
            <a:solidFill>
              <a:schemeClr val="bg1"/>
            </a:solidFill>
          </a:ln>
        </p:spPr>
        <p:txBody>
          <a:bodyPr wrap="none" lIns="121904" tIns="60950" rIns="121904" bIns="60950"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2571" name="Group 138"/>
          <p:cNvGrpSpPr>
            <a:grpSpLocks/>
          </p:cNvGrpSpPr>
          <p:nvPr/>
        </p:nvGrpSpPr>
        <p:grpSpPr bwMode="auto">
          <a:xfrm flipH="1">
            <a:off x="9802289" y="2891370"/>
            <a:ext cx="359833" cy="1682751"/>
            <a:chOff x="5890500" y="1949061"/>
            <a:chExt cx="269550" cy="865530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5890500" y="1949061"/>
              <a:ext cx="0" cy="865530"/>
            </a:xfrm>
            <a:prstGeom prst="line">
              <a:avLst/>
            </a:prstGeom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6025275" y="1949061"/>
              <a:ext cx="0" cy="865530"/>
            </a:xfrm>
            <a:prstGeom prst="line">
              <a:avLst/>
            </a:prstGeom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6160050" y="1949061"/>
              <a:ext cx="0" cy="865530"/>
            </a:xfrm>
            <a:prstGeom prst="line">
              <a:avLst/>
            </a:prstGeom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572" name="Picture 1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856" y="2453217"/>
            <a:ext cx="867833" cy="89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73" name="TextBox 140"/>
          <p:cNvSpPr txBox="1">
            <a:spLocks noChangeArrowheads="1"/>
          </p:cNvSpPr>
          <p:nvPr/>
        </p:nvSpPr>
        <p:spPr bwMode="auto">
          <a:xfrm flipH="1">
            <a:off x="10221386" y="3020484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22574" name="TextBox 141"/>
          <p:cNvSpPr txBox="1">
            <a:spLocks noChangeArrowheads="1"/>
          </p:cNvSpPr>
          <p:nvPr/>
        </p:nvSpPr>
        <p:spPr bwMode="auto">
          <a:xfrm flipH="1">
            <a:off x="10128253" y="280670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575" name="TextBox 142"/>
          <p:cNvSpPr txBox="1">
            <a:spLocks noChangeArrowheads="1"/>
          </p:cNvSpPr>
          <p:nvPr/>
        </p:nvSpPr>
        <p:spPr bwMode="auto">
          <a:xfrm flipH="1">
            <a:off x="9952568" y="2618317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576" name="TextBox 143"/>
          <p:cNvSpPr txBox="1">
            <a:spLocks noChangeArrowheads="1"/>
          </p:cNvSpPr>
          <p:nvPr/>
        </p:nvSpPr>
        <p:spPr bwMode="auto">
          <a:xfrm flipH="1">
            <a:off x="9762069" y="2429933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45" name="Straight Connector 144"/>
          <p:cNvCxnSpPr>
            <a:endCxn id="22611" idx="2"/>
          </p:cNvCxnSpPr>
          <p:nvPr/>
        </p:nvCxnSpPr>
        <p:spPr bwMode="auto">
          <a:xfrm flipH="1" flipV="1">
            <a:off x="11317818" y="3735917"/>
            <a:ext cx="6349" cy="1066800"/>
          </a:xfrm>
          <a:prstGeom prst="line">
            <a:avLst/>
          </a:prstGeom>
          <a:ln w="127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10" name="Picture 2" descr="VYA-routerFirew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421" y="3386668"/>
            <a:ext cx="600024" cy="34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11" name="Picture 2" descr="VYA-routerFirew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18364" y="3386668"/>
            <a:ext cx="600024" cy="34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Can 146"/>
          <p:cNvSpPr/>
          <p:nvPr/>
        </p:nvSpPr>
        <p:spPr bwMode="auto">
          <a:xfrm rot="16200000" flipH="1">
            <a:off x="10648952" y="1456267"/>
            <a:ext cx="150283" cy="1636184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9050" algn="ctr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lIns="121904" tIns="60950" rIns="121904" bIns="6095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8" name="TextBox 147"/>
          <p:cNvSpPr txBox="1"/>
          <p:nvPr/>
        </p:nvSpPr>
        <p:spPr bwMode="auto">
          <a:xfrm flipH="1">
            <a:off x="10572752" y="2192870"/>
            <a:ext cx="370294" cy="1692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chemeClr val="accent3"/>
                </a:solidFill>
              </a:rPr>
              <a:t>VLAN</a:t>
            </a:r>
          </a:p>
        </p:txBody>
      </p:sp>
      <p:sp>
        <p:nvSpPr>
          <p:cNvPr id="22581" name="Can 148"/>
          <p:cNvSpPr>
            <a:spLocks noChangeArrowheads="1"/>
          </p:cNvSpPr>
          <p:nvPr/>
        </p:nvSpPr>
        <p:spPr bwMode="auto">
          <a:xfrm rot="16200000" flipH="1">
            <a:off x="9927168" y="3513667"/>
            <a:ext cx="135467" cy="889000"/>
          </a:xfrm>
          <a:prstGeom prst="can">
            <a:avLst>
              <a:gd name="adj" fmla="val 25035"/>
            </a:avLst>
          </a:prstGeom>
          <a:gradFill rotWithShape="1">
            <a:gsLst>
              <a:gs pos="0">
                <a:srgbClr val="FF0000"/>
              </a:gs>
              <a:gs pos="2000">
                <a:srgbClr val="FF0000"/>
              </a:gs>
              <a:gs pos="50000">
                <a:srgbClr val="FFA9BE"/>
              </a:gs>
              <a:gs pos="100000">
                <a:srgbClr val="FF0000"/>
              </a:gs>
            </a:gsLst>
            <a:lin ang="0" scaled="1"/>
          </a:gradFill>
          <a:ln w="19050">
            <a:solidFill>
              <a:srgbClr val="FF6600"/>
            </a:solidFill>
            <a:miter lim="800000"/>
            <a:headEnd/>
            <a:tailEnd/>
          </a:ln>
        </p:spPr>
        <p:txBody>
          <a:bodyPr wrap="none" lIns="121904" tIns="60950" rIns="121904" bIns="60950" anchor="ctr"/>
          <a:lstStyle/>
          <a:p>
            <a:pPr algn="ctr"/>
            <a:endParaRPr lang="en-US" dirty="0"/>
          </a:p>
        </p:txBody>
      </p:sp>
      <p:sp>
        <p:nvSpPr>
          <p:cNvPr id="150" name="TextBox 149"/>
          <p:cNvSpPr txBox="1"/>
          <p:nvPr/>
        </p:nvSpPr>
        <p:spPr bwMode="auto">
          <a:xfrm flipH="1">
            <a:off x="9842502" y="3875621"/>
            <a:ext cx="370294" cy="1692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chemeClr val="accent3"/>
                </a:solidFill>
              </a:rPr>
              <a:t>VLAN</a:t>
            </a:r>
          </a:p>
        </p:txBody>
      </p:sp>
      <p:sp>
        <p:nvSpPr>
          <p:cNvPr id="151" name="Can 150"/>
          <p:cNvSpPr/>
          <p:nvPr/>
        </p:nvSpPr>
        <p:spPr bwMode="auto">
          <a:xfrm rot="16200000" flipH="1">
            <a:off x="9927168" y="3134784"/>
            <a:ext cx="135467" cy="889000"/>
          </a:xfrm>
          <a:prstGeom prst="can">
            <a:avLst/>
          </a:prstGeom>
          <a:gradFill flip="none" rotWithShape="1">
            <a:gsLst>
              <a:gs pos="2000">
                <a:srgbClr val="FFFF00"/>
              </a:gs>
              <a:gs pos="100000">
                <a:srgbClr val="FFFF00"/>
              </a:gs>
              <a:gs pos="50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 lIns="121904" tIns="60950" rIns="121904" bIns="6095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2" name="TextBox 151"/>
          <p:cNvSpPr txBox="1"/>
          <p:nvPr/>
        </p:nvSpPr>
        <p:spPr bwMode="auto">
          <a:xfrm flipH="1">
            <a:off x="9842502" y="3496735"/>
            <a:ext cx="370294" cy="1692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chemeClr val="accent3"/>
                </a:solidFill>
              </a:rPr>
              <a:t>VLAN</a:t>
            </a:r>
          </a:p>
        </p:txBody>
      </p:sp>
      <p:cxnSp>
        <p:nvCxnSpPr>
          <p:cNvPr id="153" name="Straight Connector 152"/>
          <p:cNvCxnSpPr/>
          <p:nvPr/>
        </p:nvCxnSpPr>
        <p:spPr bwMode="auto">
          <a:xfrm>
            <a:off x="10458456" y="3956051"/>
            <a:ext cx="842433" cy="0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 bwMode="auto">
          <a:xfrm flipV="1">
            <a:off x="6893984" y="2366437"/>
            <a:ext cx="0" cy="867833"/>
          </a:xfrm>
          <a:prstGeom prst="line">
            <a:avLst/>
          </a:prstGeom>
          <a:ln w="12700" cmpd="sng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 bwMode="auto">
          <a:xfrm flipH="1" flipV="1">
            <a:off x="11317817" y="2366437"/>
            <a:ext cx="0" cy="867833"/>
          </a:xfrm>
          <a:prstGeom prst="line">
            <a:avLst/>
          </a:prstGeom>
          <a:ln w="12700" cmpd="sng">
            <a:solidFill>
              <a:srgbClr val="C5D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 bwMode="auto">
          <a:xfrm flipV="1">
            <a:off x="10458451" y="3594104"/>
            <a:ext cx="414867" cy="4233"/>
          </a:xfrm>
          <a:prstGeom prst="line">
            <a:avLst/>
          </a:prstGeom>
          <a:ln w="127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an 155"/>
          <p:cNvSpPr/>
          <p:nvPr/>
        </p:nvSpPr>
        <p:spPr bwMode="auto">
          <a:xfrm rot="16200000" flipH="1">
            <a:off x="10561111" y="3319995"/>
            <a:ext cx="186267" cy="1881716"/>
          </a:xfrm>
          <a:prstGeom prst="can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</a:gsLst>
            <a:lin ang="0" scaled="1"/>
            <a:tileRect/>
          </a:gra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none" lIns="121904" tIns="60950" rIns="121904" bIns="6095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7" name="TextBox 156"/>
          <p:cNvSpPr txBox="1"/>
          <p:nvPr/>
        </p:nvSpPr>
        <p:spPr bwMode="auto">
          <a:xfrm flipH="1">
            <a:off x="10513487" y="4148669"/>
            <a:ext cx="384721" cy="2308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chemeClr val="accent3"/>
                </a:solidFill>
              </a:rPr>
              <a:t>ESX</a:t>
            </a:r>
          </a:p>
        </p:txBody>
      </p:sp>
      <p:cxnSp>
        <p:nvCxnSpPr>
          <p:cNvPr id="177" name="Straight Connector 176"/>
          <p:cNvCxnSpPr/>
          <p:nvPr/>
        </p:nvCxnSpPr>
        <p:spPr bwMode="auto">
          <a:xfrm flipV="1">
            <a:off x="7539567" y="4368804"/>
            <a:ext cx="0" cy="192617"/>
          </a:xfrm>
          <a:prstGeom prst="line">
            <a:avLst/>
          </a:prstGeom>
          <a:ln w="127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92" name="Group 123"/>
          <p:cNvGrpSpPr>
            <a:grpSpLocks/>
          </p:cNvGrpSpPr>
          <p:nvPr/>
        </p:nvGrpSpPr>
        <p:grpSpPr bwMode="auto">
          <a:xfrm>
            <a:off x="6485473" y="4480986"/>
            <a:ext cx="2256367" cy="309033"/>
            <a:chOff x="4717254" y="3472915"/>
            <a:chExt cx="1691785" cy="231295"/>
          </a:xfrm>
        </p:grpSpPr>
        <p:sp>
          <p:nvSpPr>
            <p:cNvPr id="122" name="Cube 121"/>
            <p:cNvSpPr/>
            <p:nvPr/>
          </p:nvSpPr>
          <p:spPr bwMode="auto">
            <a:xfrm>
              <a:off x="4717254" y="3472915"/>
              <a:ext cx="1691785" cy="231295"/>
            </a:xfrm>
            <a:prstGeom prst="cube">
              <a:avLst/>
            </a:prstGeom>
            <a:gradFill flip="none" rotWithShape="1">
              <a:gsLst>
                <a:gs pos="1000">
                  <a:schemeClr val="accent5">
                    <a:lumMod val="75000"/>
                  </a:schemeClr>
                </a:gs>
                <a:gs pos="100000">
                  <a:schemeClr val="accent5"/>
                </a:gs>
                <a:gs pos="50000">
                  <a:schemeClr val="accent5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 bwMode="auto">
            <a:xfrm>
              <a:off x="4925157" y="3520441"/>
              <a:ext cx="1342527" cy="1497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300" dirty="0">
                  <a:solidFill>
                    <a:schemeClr val="accent3"/>
                  </a:solidFill>
                </a:rPr>
                <a:t>Physical Network Fabric</a:t>
              </a:r>
            </a:p>
          </p:txBody>
        </p:sp>
      </p:grpSp>
      <p:cxnSp>
        <p:nvCxnSpPr>
          <p:cNvPr id="181" name="Straight Connector 180"/>
          <p:cNvCxnSpPr/>
          <p:nvPr/>
        </p:nvCxnSpPr>
        <p:spPr bwMode="auto">
          <a:xfrm flipV="1">
            <a:off x="10672233" y="4368804"/>
            <a:ext cx="0" cy="192617"/>
          </a:xfrm>
          <a:prstGeom prst="line">
            <a:avLst/>
          </a:prstGeom>
          <a:ln w="127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94" name="TextBox 181"/>
          <p:cNvSpPr txBox="1">
            <a:spLocks noChangeArrowheads="1"/>
          </p:cNvSpPr>
          <p:nvPr/>
        </p:nvSpPr>
        <p:spPr bwMode="auto">
          <a:xfrm>
            <a:off x="6796620" y="3191935"/>
            <a:ext cx="42960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22595" name="TextBox 182"/>
          <p:cNvSpPr txBox="1">
            <a:spLocks noChangeArrowheads="1"/>
          </p:cNvSpPr>
          <p:nvPr/>
        </p:nvSpPr>
        <p:spPr bwMode="auto">
          <a:xfrm>
            <a:off x="10977034" y="3191935"/>
            <a:ext cx="47128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</a:rPr>
              <a:t>Backup</a:t>
            </a:r>
          </a:p>
        </p:txBody>
      </p:sp>
      <p:cxnSp>
        <p:nvCxnSpPr>
          <p:cNvPr id="187" name="Straight Connector 186"/>
          <p:cNvCxnSpPr/>
          <p:nvPr/>
        </p:nvCxnSpPr>
        <p:spPr bwMode="auto">
          <a:xfrm flipV="1">
            <a:off x="9658351" y="4023784"/>
            <a:ext cx="0" cy="1885949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97" name="Group 128"/>
          <p:cNvGrpSpPr>
            <a:grpSpLocks noChangeAspect="1"/>
          </p:cNvGrpSpPr>
          <p:nvPr/>
        </p:nvGrpSpPr>
        <p:grpSpPr bwMode="auto">
          <a:xfrm>
            <a:off x="8267702" y="5683252"/>
            <a:ext cx="1744133" cy="1174749"/>
            <a:chOff x="5135081" y="1680795"/>
            <a:chExt cx="1929845" cy="1299937"/>
          </a:xfrm>
        </p:grpSpPr>
        <p:pic>
          <p:nvPicPr>
            <p:cNvPr id="22606" name="Picture 18" descr="cloud3_grey_gr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5081" y="1680795"/>
              <a:ext cx="1929845" cy="1299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607" name="Picture 19" descr="internet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4032" y="1798162"/>
              <a:ext cx="971941" cy="994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98" name="Group 157"/>
          <p:cNvGrpSpPr>
            <a:grpSpLocks/>
          </p:cNvGrpSpPr>
          <p:nvPr/>
        </p:nvGrpSpPr>
        <p:grpSpPr bwMode="auto">
          <a:xfrm flipH="1">
            <a:off x="9467851" y="4480986"/>
            <a:ext cx="2258483" cy="309033"/>
            <a:chOff x="4717254" y="3472915"/>
            <a:chExt cx="1693373" cy="231295"/>
          </a:xfrm>
        </p:grpSpPr>
        <p:sp>
          <p:nvSpPr>
            <p:cNvPr id="159" name="Cube 158"/>
            <p:cNvSpPr/>
            <p:nvPr/>
          </p:nvSpPr>
          <p:spPr bwMode="auto">
            <a:xfrm>
              <a:off x="4717254" y="3472915"/>
              <a:ext cx="1693373" cy="231295"/>
            </a:xfrm>
            <a:prstGeom prst="cube">
              <a:avLst/>
            </a:prstGeom>
            <a:gradFill flip="none" rotWithShape="1">
              <a:gsLst>
                <a:gs pos="1000">
                  <a:schemeClr val="accent5">
                    <a:lumMod val="75000"/>
                  </a:schemeClr>
                </a:gs>
                <a:gs pos="100000">
                  <a:schemeClr val="accent5"/>
                </a:gs>
                <a:gs pos="50000">
                  <a:schemeClr val="accent5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 bwMode="auto">
            <a:xfrm>
              <a:off x="4860196" y="3520441"/>
              <a:ext cx="1342528" cy="1497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300" dirty="0">
                  <a:solidFill>
                    <a:schemeClr val="accent3"/>
                  </a:solidFill>
                </a:rPr>
                <a:t>Physical Network Fabric</a:t>
              </a:r>
            </a:p>
          </p:txBody>
        </p:sp>
      </p:grpSp>
      <p:sp>
        <p:nvSpPr>
          <p:cNvPr id="189" name="Rectangle 35"/>
          <p:cNvSpPr>
            <a:spLocks noChangeArrowheads="1"/>
          </p:cNvSpPr>
          <p:nvPr/>
        </p:nvSpPr>
        <p:spPr bwMode="auto">
          <a:xfrm>
            <a:off x="5973233" y="4802717"/>
            <a:ext cx="6218768" cy="658283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121904" tIns="60950" rIns="121904" bIns="60950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Virtual Routed Security Gateway</a:t>
            </a:r>
          </a:p>
        </p:txBody>
      </p:sp>
      <p:pic>
        <p:nvPicPr>
          <p:cNvPr id="87" name="Picture 86">
            <a:hlinkClick r:id="" action="ppaction://noaction"/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05" y="5956025"/>
            <a:ext cx="694135" cy="69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4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hlinkClick r:id="" action="ppaction://noaction"/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121904" tIns="60950" rIns="121904" bIns="6095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07" y="354823"/>
            <a:ext cx="10945167" cy="668901"/>
          </a:xfrm>
        </p:spPr>
        <p:txBody>
          <a:bodyPr>
            <a:normAutofit/>
          </a:bodyPr>
          <a:lstStyle/>
          <a:p>
            <a:r>
              <a:rPr lang="en-US" sz="3700" dirty="0" err="1" smtClean="0">
                <a:solidFill>
                  <a:schemeClr val="tx1"/>
                </a:solidFill>
              </a:rPr>
              <a:t>VyOS</a:t>
            </a:r>
            <a:r>
              <a:rPr lang="en-US" sz="3700" dirty="0" smtClean="0">
                <a:solidFill>
                  <a:schemeClr val="tx1"/>
                </a:solidFill>
              </a:rPr>
              <a:t> </a:t>
            </a:r>
            <a:r>
              <a:rPr lang="en-US" sz="3700" dirty="0">
                <a:solidFill>
                  <a:schemeClr val="tx1"/>
                </a:solidFill>
              </a:rPr>
              <a:t>in the Public Cloud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6160" y="1782235"/>
            <a:ext cx="10244032" cy="4416548"/>
          </a:xfrm>
        </p:spPr>
        <p:txBody>
          <a:bodyPr>
            <a:noAutofit/>
          </a:bodyPr>
          <a:lstStyle/>
          <a:p>
            <a:r>
              <a:rPr lang="en-US" sz="2400" dirty="0"/>
              <a:t>Scalable VPN services</a:t>
            </a:r>
          </a:p>
          <a:p>
            <a:pPr lvl="1"/>
            <a:r>
              <a:rPr lang="en-US" sz="1600" dirty="0"/>
              <a:t>Office to VPC</a:t>
            </a:r>
          </a:p>
          <a:p>
            <a:pPr lvl="1"/>
            <a:r>
              <a:rPr lang="en-US" sz="1600" dirty="0"/>
              <a:t>User to VPC</a:t>
            </a:r>
          </a:p>
          <a:p>
            <a:pPr lvl="1"/>
            <a:r>
              <a:rPr lang="en-US" sz="1600" dirty="0"/>
              <a:t>VPC to VPC connectivity</a:t>
            </a:r>
            <a:endParaRPr lang="en-US" sz="1500" dirty="0"/>
          </a:p>
          <a:p>
            <a:r>
              <a:rPr lang="en-US" sz="2400" dirty="0"/>
              <a:t>Advanced routing</a:t>
            </a:r>
          </a:p>
          <a:p>
            <a:pPr lvl="1"/>
            <a:r>
              <a:rPr lang="en-US" sz="1600" dirty="0"/>
              <a:t>Full mesh topologies</a:t>
            </a:r>
          </a:p>
          <a:p>
            <a:pPr lvl="1"/>
            <a:r>
              <a:rPr lang="en-US" sz="1600" dirty="0"/>
              <a:t>High availability architectures</a:t>
            </a:r>
          </a:p>
          <a:p>
            <a:pPr lvl="1"/>
            <a:r>
              <a:rPr lang="en-US" sz="1600" dirty="0"/>
              <a:t>Traffic management</a:t>
            </a:r>
            <a:endParaRPr lang="en-US" dirty="0" smtClean="0"/>
          </a:p>
          <a:p>
            <a:r>
              <a:rPr lang="en-US" sz="2400" dirty="0"/>
              <a:t>IPSEC and SSL</a:t>
            </a:r>
          </a:p>
          <a:p>
            <a:r>
              <a:rPr lang="en-US" sz="2400" dirty="0"/>
              <a:t>Available in Amazon Marketplace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7221307" y="2789749"/>
            <a:ext cx="2456135" cy="1654444"/>
            <a:chOff x="5135081" y="1357591"/>
            <a:chExt cx="1929845" cy="1299937"/>
          </a:xfrm>
        </p:grpSpPr>
        <p:pic>
          <p:nvPicPr>
            <p:cNvPr id="7" name="Picture 18" descr="cloud3_grey_gre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5081" y="1357591"/>
              <a:ext cx="1929845" cy="1299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9" descr="internet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4033" y="1474959"/>
              <a:ext cx="971940" cy="994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7918268" y="5024211"/>
            <a:ext cx="847136" cy="1430028"/>
            <a:chOff x="1204328" y="1912308"/>
            <a:chExt cx="1013268" cy="20065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4328" y="1912308"/>
              <a:ext cx="1013268" cy="2006575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1213502" y="2315927"/>
              <a:ext cx="989956" cy="262447"/>
              <a:chOff x="3217904" y="827011"/>
              <a:chExt cx="989956" cy="262447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17904" y="827011"/>
                <a:ext cx="474032" cy="26244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VM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733828" y="827011"/>
                <a:ext cx="474032" cy="26244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VM</a:t>
                </a:r>
              </a:p>
            </p:txBody>
          </p:sp>
        </p:grpSp>
        <p:pic>
          <p:nvPicPr>
            <p:cNvPr id="13" name="Picture 2" descr="VYA-routerFirew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657" y="1969945"/>
              <a:ext cx="595971" cy="345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16" descr="C:\Users\jvaria\AppData\Local\Microsoft\Windows\Temporary Internet Files\Content.Outlook\T7PRI2CR\sm_aws (2)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522" y="1900967"/>
            <a:ext cx="1077599" cy="4494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roup 17"/>
          <p:cNvGrpSpPr/>
          <p:nvPr/>
        </p:nvGrpSpPr>
        <p:grpSpPr>
          <a:xfrm>
            <a:off x="5043901" y="2728482"/>
            <a:ext cx="1642535" cy="1705233"/>
            <a:chOff x="2255218" y="2181165"/>
            <a:chExt cx="1231901" cy="127892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55218" y="2181165"/>
              <a:ext cx="650355" cy="67278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2420482" y="2759870"/>
              <a:ext cx="1066637" cy="700220"/>
              <a:chOff x="1707655" y="1005426"/>
              <a:chExt cx="1208087" cy="793077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88776" y="1005426"/>
                <a:ext cx="863600" cy="533400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>
                <a:spLocks noChangeArrowheads="1"/>
              </p:cNvSpPr>
              <p:nvPr/>
            </p:nvSpPr>
            <p:spPr bwMode="auto">
              <a:xfrm>
                <a:off x="1707655" y="1484771"/>
                <a:ext cx="1208087" cy="313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dirty="0">
                    <a:latin typeface="Arial"/>
                    <a:ea typeface="Verdana" pitchFamily="34" charset="0"/>
                    <a:cs typeface="Arial"/>
                  </a:rPr>
                  <a:t>Amazon Virtual Private Cloud (VPC)</a:t>
                </a:r>
              </a:p>
            </p:txBody>
          </p:sp>
        </p:grpSp>
      </p:grpSp>
      <p:pic>
        <p:nvPicPr>
          <p:cNvPr id="23" name="Picture 2" descr="VYA-routerFirew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2529" y="3279639"/>
            <a:ext cx="701588" cy="4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9828142" y="2704575"/>
            <a:ext cx="1642535" cy="1705233"/>
            <a:chOff x="5843399" y="2163235"/>
            <a:chExt cx="1231901" cy="127892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43399" y="2163235"/>
              <a:ext cx="650355" cy="672781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6008663" y="2741940"/>
              <a:ext cx="1066637" cy="700220"/>
              <a:chOff x="1707655" y="1005426"/>
              <a:chExt cx="1208087" cy="793077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88776" y="1005426"/>
                <a:ext cx="863600" cy="533400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>
                <a:spLocks noChangeArrowheads="1"/>
              </p:cNvSpPr>
              <p:nvPr/>
            </p:nvSpPr>
            <p:spPr bwMode="auto">
              <a:xfrm>
                <a:off x="1707655" y="1484771"/>
                <a:ext cx="1208087" cy="313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dirty="0">
                    <a:latin typeface="Arial"/>
                    <a:ea typeface="Verdana" pitchFamily="34" charset="0"/>
                    <a:cs typeface="Arial"/>
                  </a:rPr>
                  <a:t>Rackspace Private Cloud (VPC)</a:t>
                </a:r>
              </a:p>
            </p:txBody>
          </p:sp>
        </p:grpSp>
      </p:grpSp>
      <p:pic>
        <p:nvPicPr>
          <p:cNvPr id="29" name="Picture 2" descr="VYA-routerFirew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76770" y="3255732"/>
            <a:ext cx="701588" cy="4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7221307" y="1146162"/>
            <a:ext cx="1642535" cy="1705233"/>
            <a:chOff x="3888273" y="994425"/>
            <a:chExt cx="1231901" cy="127892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88273" y="994425"/>
              <a:ext cx="650355" cy="672781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>
              <a:off x="4053537" y="1573130"/>
              <a:ext cx="1066637" cy="700220"/>
              <a:chOff x="1707655" y="1005426"/>
              <a:chExt cx="1208087" cy="793077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88776" y="1005426"/>
                <a:ext cx="863600" cy="533400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>
                <a:spLocks noChangeArrowheads="1"/>
              </p:cNvSpPr>
              <p:nvPr/>
            </p:nvSpPr>
            <p:spPr bwMode="auto">
              <a:xfrm>
                <a:off x="1707655" y="1484771"/>
                <a:ext cx="1208087" cy="313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dirty="0">
                    <a:latin typeface="Arial"/>
                    <a:ea typeface="Verdana" pitchFamily="34" charset="0"/>
                    <a:cs typeface="Arial"/>
                  </a:rPr>
                  <a:t>Amazon Virtual Private Cloud (VPC)</a:t>
                </a:r>
              </a:p>
            </p:txBody>
          </p:sp>
        </p:grpSp>
      </p:grpSp>
      <p:pic>
        <p:nvPicPr>
          <p:cNvPr id="35" name="Picture 2" descr="VYA-routerFirew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9935" y="1697319"/>
            <a:ext cx="701588" cy="4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urved Connector 35"/>
          <p:cNvCxnSpPr>
            <a:stCxn id="35" idx="2"/>
            <a:endCxn id="29" idx="1"/>
          </p:cNvCxnSpPr>
          <p:nvPr/>
        </p:nvCxnSpPr>
        <p:spPr>
          <a:xfrm rot="16200000" flipH="1">
            <a:off x="8771367" y="1653975"/>
            <a:ext cx="1354765" cy="2256040"/>
          </a:xfrm>
          <a:prstGeom prst="curvedConnector2">
            <a:avLst/>
          </a:prstGeom>
          <a:ln>
            <a:solidFill>
              <a:schemeClr val="accent3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2"/>
            <a:endCxn id="23" idx="3"/>
          </p:cNvCxnSpPr>
          <p:nvPr/>
        </p:nvCxnSpPr>
        <p:spPr>
          <a:xfrm rot="5400000">
            <a:off x="6718087" y="1880642"/>
            <a:ext cx="1378672" cy="1826613"/>
          </a:xfrm>
          <a:prstGeom prst="curvedConnector2">
            <a:avLst/>
          </a:prstGeom>
          <a:ln>
            <a:solidFill>
              <a:schemeClr val="accent2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1" idx="0"/>
            <a:endCxn id="29" idx="1"/>
          </p:cNvCxnSpPr>
          <p:nvPr/>
        </p:nvCxnSpPr>
        <p:spPr>
          <a:xfrm rot="5400000" flipH="1" flipV="1">
            <a:off x="8676885" y="3124327"/>
            <a:ext cx="1564832" cy="2234933"/>
          </a:xfrm>
          <a:prstGeom prst="curvedConnector2">
            <a:avLst/>
          </a:prstGeom>
          <a:ln>
            <a:solidFill>
              <a:schemeClr val="accent2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3" idx="0"/>
            <a:endCxn id="23" idx="3"/>
          </p:cNvCxnSpPr>
          <p:nvPr/>
        </p:nvCxnSpPr>
        <p:spPr>
          <a:xfrm rot="16200000" flipV="1">
            <a:off x="6619320" y="3358083"/>
            <a:ext cx="1582001" cy="1832405"/>
          </a:xfrm>
          <a:prstGeom prst="curvedConnector2">
            <a:avLst/>
          </a:prstGeom>
          <a:ln>
            <a:solidFill>
              <a:schemeClr val="accent3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7670" y="5208353"/>
            <a:ext cx="438197" cy="581088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stCxn id="40" idx="0"/>
            <a:endCxn id="35" idx="2"/>
          </p:cNvCxnSpPr>
          <p:nvPr/>
        </p:nvCxnSpPr>
        <p:spPr>
          <a:xfrm flipH="1" flipV="1">
            <a:off x="8320728" y="2104613"/>
            <a:ext cx="2256040" cy="3103740"/>
          </a:xfrm>
          <a:prstGeom prst="straightConnector1">
            <a:avLst/>
          </a:prstGeom>
          <a:ln>
            <a:solidFill>
              <a:srgbClr val="C0504D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7558491" y="6450585"/>
            <a:ext cx="1527516" cy="26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04" tIns="60950" rIns="121904" bIns="60950">
            <a:spAutoFit/>
          </a:bodyPr>
          <a:lstStyle/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Customer Data Center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2013 Brocade Communications Systems, Inc. Company Proprietary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4" name="Picture 2" descr="http://c15162226.r26.cf2.rackcdn.com/Rackspace_Cloud_Company_Logo_clr_300x109.jpg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671" y="4397148"/>
            <a:ext cx="1470115" cy="53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hlinkClick r:id="" action="ppaction://noaction"/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05" y="5956025"/>
            <a:ext cx="694135" cy="69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688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16393" y="3133384"/>
            <a:ext cx="2867208" cy="1420517"/>
            <a:chOff x="652051" y="3335544"/>
            <a:chExt cx="2257926" cy="1515218"/>
          </a:xfrm>
        </p:grpSpPr>
        <p:sp>
          <p:nvSpPr>
            <p:cNvPr id="2859" name="TextBox 2858"/>
            <p:cNvSpPr txBox="1"/>
            <p:nvPr/>
          </p:nvSpPr>
          <p:spPr bwMode="auto">
            <a:xfrm rot="300000">
              <a:off x="1913106" y="4014967"/>
              <a:ext cx="893474" cy="35033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isometricTopUp"/>
              <a:lightRig rig="threePt" dir="t"/>
            </a:scene3d>
          </p:spPr>
          <p:txBody>
            <a:bodyPr wrap="none" lIns="96661" tIns="48331" rIns="96661" bIns="48331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FF0000"/>
                  </a:solidFill>
                  <a:effectLst>
                    <a:outerShdw dist="38100" dir="5400000" algn="tl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rPr>
                <a:t>WEB </a:t>
              </a:r>
              <a:r>
                <a:rPr lang="en-US" sz="1500" b="1" dirty="0">
                  <a:solidFill>
                    <a:srgbClr val="FF0000"/>
                  </a:solidFill>
                  <a:effectLst>
                    <a:outerShdw dist="38100" dir="7200000" algn="tl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rPr>
                <a:t>TIER</a:t>
              </a:r>
            </a:p>
          </p:txBody>
        </p:sp>
        <p:grpSp>
          <p:nvGrpSpPr>
            <p:cNvPr id="234" name="Group 2338"/>
            <p:cNvGrpSpPr>
              <a:grpSpLocks/>
            </p:cNvGrpSpPr>
            <p:nvPr/>
          </p:nvGrpSpPr>
          <p:grpSpPr bwMode="auto">
            <a:xfrm>
              <a:off x="949336" y="3683391"/>
              <a:ext cx="1960641" cy="1167371"/>
              <a:chOff x="1563432" y="1640795"/>
              <a:chExt cx="2288080" cy="1339869"/>
            </a:xfrm>
          </p:grpSpPr>
          <p:cxnSp>
            <p:nvCxnSpPr>
              <p:cNvPr id="243" name="Straight Connector 1491"/>
              <p:cNvCxnSpPr>
                <a:cxnSpLocks noChangeShapeType="1"/>
              </p:cNvCxnSpPr>
              <p:nvPr/>
            </p:nvCxnSpPr>
            <p:spPr bwMode="auto">
              <a:xfrm>
                <a:off x="1586162" y="1668647"/>
                <a:ext cx="2265350" cy="1312017"/>
              </a:xfrm>
              <a:prstGeom prst="lin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4" name="Straight Connector 1492"/>
              <p:cNvCxnSpPr>
                <a:cxnSpLocks noChangeShapeType="1"/>
              </p:cNvCxnSpPr>
              <p:nvPr/>
            </p:nvCxnSpPr>
            <p:spPr bwMode="auto">
              <a:xfrm flipV="1">
                <a:off x="2049223" y="1924765"/>
                <a:ext cx="1228771" cy="709355"/>
              </a:xfrm>
              <a:prstGeom prst="line">
                <a:avLst/>
              </a:prstGeom>
              <a:noFill/>
              <a:ln w="19050" cap="rnd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5" name="Straight Connector 1493"/>
              <p:cNvCxnSpPr>
                <a:cxnSpLocks noChangeShapeType="1"/>
              </p:cNvCxnSpPr>
              <p:nvPr/>
            </p:nvCxnSpPr>
            <p:spPr bwMode="auto">
              <a:xfrm>
                <a:off x="1563432" y="2355250"/>
                <a:ext cx="485319" cy="280160"/>
              </a:xfrm>
              <a:prstGeom prst="line">
                <a:avLst/>
              </a:prstGeom>
              <a:noFill/>
              <a:ln w="19050" cap="rnd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" name="Straight Connector 1494"/>
              <p:cNvCxnSpPr>
                <a:cxnSpLocks noChangeShapeType="1"/>
              </p:cNvCxnSpPr>
              <p:nvPr/>
            </p:nvCxnSpPr>
            <p:spPr bwMode="auto">
              <a:xfrm>
                <a:off x="2790768" y="1640795"/>
                <a:ext cx="485319" cy="280160"/>
              </a:xfrm>
              <a:prstGeom prst="line">
                <a:avLst/>
              </a:prstGeom>
              <a:noFill/>
              <a:ln w="19050" cap="rnd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239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2051" y="3919391"/>
              <a:ext cx="395927" cy="50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rgbClr val="00B050"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9061" y="3379676"/>
              <a:ext cx="395927" cy="50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2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32570" y="4163212"/>
              <a:ext cx="297966" cy="176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15339" y="3335544"/>
              <a:ext cx="395927" cy="50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rgbClr val="FF6699"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" name="Group 3"/>
          <p:cNvGrpSpPr/>
          <p:nvPr/>
        </p:nvGrpSpPr>
        <p:grpSpPr>
          <a:xfrm>
            <a:off x="6739863" y="3330317"/>
            <a:ext cx="2560816" cy="1184217"/>
            <a:chOff x="5316781" y="3545602"/>
            <a:chExt cx="2016643" cy="1263165"/>
          </a:xfrm>
        </p:grpSpPr>
        <p:cxnSp>
          <p:nvCxnSpPr>
            <p:cNvPr id="9283" name="Straight Connector 1513"/>
            <p:cNvCxnSpPr>
              <a:cxnSpLocks noChangeShapeType="1"/>
            </p:cNvCxnSpPr>
            <p:nvPr/>
          </p:nvCxnSpPr>
          <p:spPr bwMode="auto">
            <a:xfrm flipV="1">
              <a:off x="5624271" y="3741870"/>
              <a:ext cx="1053084" cy="617830"/>
            </a:xfrm>
            <a:prstGeom prst="line">
              <a:avLst/>
            </a:prstGeom>
            <a:noFill/>
            <a:ln w="19050" cap="rnd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86" name="Straight Connector 1517"/>
            <p:cNvCxnSpPr>
              <a:cxnSpLocks noChangeShapeType="1"/>
            </p:cNvCxnSpPr>
            <p:nvPr/>
          </p:nvCxnSpPr>
          <p:spPr bwMode="auto">
            <a:xfrm>
              <a:off x="5625631" y="4361082"/>
              <a:ext cx="440827" cy="258466"/>
            </a:xfrm>
            <a:prstGeom prst="line">
              <a:avLst/>
            </a:prstGeom>
            <a:noFill/>
            <a:ln w="19050" cap="sq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4818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83869" y="4308314"/>
              <a:ext cx="395927" cy="50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rgbClr val="00B050"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9320" name="Straight Connector 1512"/>
            <p:cNvCxnSpPr>
              <a:cxnSpLocks noChangeShapeType="1"/>
            </p:cNvCxnSpPr>
            <p:nvPr/>
          </p:nvCxnSpPr>
          <p:spPr bwMode="auto">
            <a:xfrm>
              <a:off x="5316781" y="3545602"/>
              <a:ext cx="1616363" cy="952315"/>
            </a:xfrm>
            <a:prstGeom prst="line">
              <a:avLst/>
            </a:prstGeom>
            <a:noFill/>
            <a:ln w="1905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90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11508" y="4233107"/>
              <a:ext cx="395927" cy="50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15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11132" y="3956692"/>
              <a:ext cx="299327" cy="177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38" name="Straight Connector 1517"/>
            <p:cNvCxnSpPr>
              <a:cxnSpLocks noChangeShapeType="1"/>
            </p:cNvCxnSpPr>
            <p:nvPr/>
          </p:nvCxnSpPr>
          <p:spPr bwMode="auto">
            <a:xfrm>
              <a:off x="6689682" y="3741627"/>
              <a:ext cx="440827" cy="258466"/>
            </a:xfrm>
            <a:prstGeom prst="line">
              <a:avLst/>
            </a:prstGeom>
            <a:noFill/>
            <a:ln w="19050" cap="sq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90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37497" y="3693392"/>
              <a:ext cx="395927" cy="50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rgbClr val="FF6699"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8" name="TextBox 147"/>
            <p:cNvSpPr txBox="1"/>
            <p:nvPr/>
          </p:nvSpPr>
          <p:spPr bwMode="auto">
            <a:xfrm rot="300000">
              <a:off x="6010049" y="3601233"/>
              <a:ext cx="759663" cy="35033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isometricTopUp"/>
              <a:lightRig rig="threePt" dir="t"/>
            </a:scene3d>
          </p:spPr>
          <p:txBody>
            <a:bodyPr wrap="none" lIns="96661" tIns="48331" rIns="96661" bIns="48331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00B050"/>
                  </a:solidFill>
                  <a:effectLst>
                    <a:outerShdw dist="38100" dir="5400000" algn="tl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rPr>
                <a:t>DB </a:t>
              </a:r>
              <a:r>
                <a:rPr lang="en-US" sz="1500" b="1" dirty="0">
                  <a:solidFill>
                    <a:srgbClr val="00B050"/>
                  </a:solidFill>
                  <a:effectLst>
                    <a:outerShdw dist="38100" dir="7200000" algn="tl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rPr>
                <a:t>TIER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13766" y="1604840"/>
            <a:ext cx="4374337" cy="2005363"/>
            <a:chOff x="1201227" y="1705097"/>
            <a:chExt cx="3444791" cy="2139055"/>
          </a:xfrm>
        </p:grpSpPr>
        <p:pic>
          <p:nvPicPr>
            <p:cNvPr id="190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01688" y="1918592"/>
              <a:ext cx="395927" cy="50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rgbClr val="FF6699"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9263" name="Group 2338"/>
            <p:cNvGrpSpPr>
              <a:grpSpLocks/>
            </p:cNvGrpSpPr>
            <p:nvPr/>
          </p:nvGrpSpPr>
          <p:grpSpPr bwMode="auto">
            <a:xfrm>
              <a:off x="2030994" y="2170893"/>
              <a:ext cx="2615024" cy="1673259"/>
              <a:chOff x="1563432" y="1503410"/>
              <a:chExt cx="3051749" cy="1920510"/>
            </a:xfrm>
          </p:grpSpPr>
          <p:cxnSp>
            <p:nvCxnSpPr>
              <p:cNvPr id="9425" name="Straight Connector 1491"/>
              <p:cNvCxnSpPr>
                <a:cxnSpLocks noChangeShapeType="1"/>
              </p:cNvCxnSpPr>
              <p:nvPr/>
            </p:nvCxnSpPr>
            <p:spPr bwMode="auto">
              <a:xfrm>
                <a:off x="1841296" y="1787730"/>
                <a:ext cx="2773885" cy="1636190"/>
              </a:xfrm>
              <a:prstGeom prst="line">
                <a:avLst/>
              </a:prstGeom>
              <a:noFill/>
              <a:ln w="19050" algn="ctr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26" name="Straight Connector 1492"/>
              <p:cNvCxnSpPr>
                <a:cxnSpLocks noChangeShapeType="1"/>
              </p:cNvCxnSpPr>
              <p:nvPr/>
            </p:nvCxnSpPr>
            <p:spPr bwMode="auto">
              <a:xfrm flipV="1">
                <a:off x="2049223" y="1924765"/>
                <a:ext cx="1228771" cy="709355"/>
              </a:xfrm>
              <a:prstGeom prst="line">
                <a:avLst/>
              </a:prstGeom>
              <a:noFill/>
              <a:ln w="19050" cap="rnd" algn="ctr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27" name="Straight Connector 1493"/>
              <p:cNvCxnSpPr>
                <a:cxnSpLocks noChangeShapeType="1"/>
              </p:cNvCxnSpPr>
              <p:nvPr/>
            </p:nvCxnSpPr>
            <p:spPr bwMode="auto">
              <a:xfrm>
                <a:off x="1563432" y="2355250"/>
                <a:ext cx="485319" cy="280160"/>
              </a:xfrm>
              <a:prstGeom prst="line">
                <a:avLst/>
              </a:prstGeom>
              <a:noFill/>
              <a:ln w="19050" cap="rnd" algn="ctr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28" name="Straight Connector 1494"/>
              <p:cNvCxnSpPr>
                <a:cxnSpLocks noChangeShapeType="1"/>
                <a:stCxn id="1908" idx="3"/>
              </p:cNvCxnSpPr>
              <p:nvPr/>
            </p:nvCxnSpPr>
            <p:spPr bwMode="auto">
              <a:xfrm>
                <a:off x="2691485" y="1503410"/>
                <a:ext cx="584602" cy="417545"/>
              </a:xfrm>
              <a:prstGeom prst="line">
                <a:avLst/>
              </a:prstGeom>
              <a:noFill/>
              <a:ln w="19050" cap="rnd" algn="ctr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3482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33709" y="2526591"/>
              <a:ext cx="395927" cy="50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rgbClr val="00B050"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0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29636" y="2166309"/>
              <a:ext cx="395927" cy="50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58" name="TextBox 2857"/>
            <p:cNvSpPr txBox="1"/>
            <p:nvPr/>
          </p:nvSpPr>
          <p:spPr bwMode="auto">
            <a:xfrm rot="360000">
              <a:off x="2932341" y="2596052"/>
              <a:ext cx="849090" cy="35033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isometricTopUp"/>
              <a:lightRig rig="threePt" dir="t"/>
            </a:scene3d>
          </p:spPr>
          <p:txBody>
            <a:bodyPr wrap="none" lIns="96661" tIns="48331" rIns="96661" bIns="48331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chemeClr val="accent1"/>
                  </a:solidFill>
                  <a:effectLst>
                    <a:outerShdw dist="38100" dir="5400000" algn="tl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rPr>
                <a:t>APP </a:t>
              </a:r>
              <a:r>
                <a:rPr lang="en-US" sz="1500" b="1" dirty="0">
                  <a:solidFill>
                    <a:schemeClr val="accent1"/>
                  </a:solidFill>
                  <a:effectLst>
                    <a:outerShdw dist="38100" dir="7200000" algn="tl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rPr>
                <a:t>TIER</a:t>
              </a:r>
            </a:p>
          </p:txBody>
        </p:sp>
        <p:pic>
          <p:nvPicPr>
            <p:cNvPr id="1644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845978" y="2770411"/>
              <a:ext cx="297966" cy="176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1" name="TextBox 80"/>
            <p:cNvSpPr txBox="1"/>
            <p:nvPr/>
          </p:nvSpPr>
          <p:spPr>
            <a:xfrm rot="19658491">
              <a:off x="1201227" y="2844743"/>
              <a:ext cx="533417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50000"/>
                    </a:schemeClr>
                  </a:solidFill>
                </a:rPr>
                <a:t>Dev-App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9658491">
              <a:off x="1818352" y="2005613"/>
              <a:ext cx="533417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50000"/>
                    </a:schemeClr>
                  </a:solidFill>
                </a:rPr>
                <a:t>QA-App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rot="19658491">
              <a:off x="2942757" y="1705097"/>
              <a:ext cx="533417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50000"/>
                    </a:schemeClr>
                  </a:solidFill>
                </a:rPr>
                <a:t>Prod-App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245094" y="352627"/>
            <a:ext cx="11015133" cy="738644"/>
          </a:xfrm>
        </p:spPr>
        <p:txBody>
          <a:bodyPr vert="horz" wrap="square" lIns="121904" tIns="60950" rIns="121904" bIns="60950" rtlCol="0" anchor="b">
            <a:spAutoFit/>
          </a:bodyPr>
          <a:lstStyle/>
          <a:p>
            <a:r>
              <a:rPr lang="en-US" dirty="0" smtClean="0"/>
              <a:t>Software Defined Datacenter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8178482" y="4672436"/>
            <a:ext cx="3797921" cy="1725645"/>
          </a:xfrm>
          <a:prstGeom prst="roundRect">
            <a:avLst/>
          </a:prstGeom>
          <a:solidFill>
            <a:srgbClr val="D47D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102948" tIns="51473" rIns="102948" bIns="51473" numCol="1" rtlCol="0" anchor="ctr" anchorCtr="0" compatLnSpc="1">
            <a:prstTxWarp prst="textNoShape">
              <a:avLst/>
            </a:prstTxWarp>
          </a:bodyPr>
          <a:lstStyle/>
          <a:p>
            <a:pPr algn="ctr" defTabSz="1088453" fontAlgn="base">
              <a:spcBef>
                <a:spcPct val="0"/>
              </a:spcBef>
              <a:spcAft>
                <a:spcPct val="0"/>
              </a:spcAft>
            </a:pPr>
            <a:endParaRPr lang="en-US" sz="1900" dirty="0"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12184" y="5129339"/>
            <a:ext cx="3730507" cy="811837"/>
          </a:xfrm>
          <a:prstGeom prst="rect">
            <a:avLst/>
          </a:prstGeom>
          <a:noFill/>
        </p:spPr>
        <p:txBody>
          <a:bodyPr wrap="square" lIns="102948" tIns="51473" rIns="102948" bIns="51473" rtlCol="0" anchor="ctr">
            <a:spAutoFit/>
          </a:bodyPr>
          <a:lstStyle/>
          <a:p>
            <a:pPr algn="ctr"/>
            <a: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You are already deploying</a:t>
            </a:r>
            <a:b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virtual servers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50904" y="1486414"/>
            <a:ext cx="9849291" cy="4810215"/>
            <a:chOff x="788178" y="1114808"/>
            <a:chExt cx="7386968" cy="3607661"/>
          </a:xfrm>
        </p:grpSpPr>
        <p:grpSp>
          <p:nvGrpSpPr>
            <p:cNvPr id="3" name="Group 2"/>
            <p:cNvGrpSpPr/>
            <p:nvPr/>
          </p:nvGrpSpPr>
          <p:grpSpPr>
            <a:xfrm>
              <a:off x="788178" y="1114808"/>
              <a:ext cx="7386968" cy="3607661"/>
              <a:chOff x="775478" y="1203708"/>
              <a:chExt cx="7386968" cy="360766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75478" y="1203708"/>
                <a:ext cx="7386968" cy="3207431"/>
                <a:chOff x="836728" y="1578772"/>
                <a:chExt cx="7756316" cy="4561679"/>
              </a:xfrm>
            </p:grpSpPr>
            <p:sp>
              <p:nvSpPr>
                <p:cNvPr id="2283" name="TextBox 2282"/>
                <p:cNvSpPr txBox="1"/>
                <p:nvPr/>
              </p:nvSpPr>
              <p:spPr bwMode="auto">
                <a:xfrm rot="300000">
                  <a:off x="4267957" y="3998988"/>
                  <a:ext cx="1751882" cy="415994"/>
                </a:xfrm>
                <a:prstGeom prst="rect">
                  <a:avLst/>
                </a:prstGeom>
                <a:noFill/>
                <a:scene3d>
                  <a:camera prst="isometricTopUp"/>
                  <a:lightRig rig="flood" dir="t">
                    <a:rot lat="0" lon="0" rev="6000000"/>
                  </a:lightRig>
                </a:scene3d>
              </p:spPr>
              <p:txBody>
                <a:bodyPr wrap="none" lIns="96661" tIns="48331" rIns="96661" bIns="48331">
                  <a:spAutoFit/>
                  <a:sp3d prstMaterial="metal">
                    <a:bevelB w="0" h="0" prst="slope"/>
                    <a:contourClr>
                      <a:schemeClr val="tx1"/>
                    </a:contourClr>
                  </a:sp3d>
                </a:bodyPr>
                <a:lstStyle/>
                <a:p>
                  <a:pPr>
                    <a:defRPr/>
                  </a:pPr>
                  <a:r>
                    <a:rPr lang="en-US" sz="1900" b="1" dirty="0">
                      <a:solidFill>
                        <a:srgbClr val="00B050"/>
                      </a:solidFill>
                      <a:effectLst>
                        <a:outerShdw dist="38100" dir="5400000" algn="tl" rotWithShape="0">
                          <a:prstClr val="black">
                            <a:alpha val="70000"/>
                          </a:prstClr>
                        </a:outerShdw>
                      </a:effectLst>
                      <a:cs typeface="Arial" pitchFamily="34" charset="0"/>
                    </a:rPr>
                    <a:t>CORE </a:t>
                  </a:r>
                  <a:r>
                    <a:rPr lang="en-US" sz="1900" b="1" dirty="0">
                      <a:solidFill>
                        <a:srgbClr val="00B050"/>
                      </a:solidFill>
                      <a:effectLst>
                        <a:outerShdw dist="38100" dir="7200000" algn="tl" rotWithShape="0">
                          <a:prstClr val="black">
                            <a:alpha val="70000"/>
                          </a:prstClr>
                        </a:outerShdw>
                      </a:effectLst>
                      <a:cs typeface="Arial" pitchFamily="34" charset="0"/>
                    </a:rPr>
                    <a:t>NETWORK</a:t>
                  </a:r>
                </a:p>
              </p:txBody>
            </p:sp>
            <p:cxnSp>
              <p:nvCxnSpPr>
                <p:cNvPr id="9239" name="Straight Connector 2234"/>
                <p:cNvCxnSpPr>
                  <a:cxnSpLocks noChangeShapeType="1"/>
                </p:cNvCxnSpPr>
                <p:nvPr/>
              </p:nvCxnSpPr>
              <p:spPr bwMode="auto">
                <a:xfrm flipV="1">
                  <a:off x="1558875" y="5282990"/>
                  <a:ext cx="634028" cy="371804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46" name="Straight Connector 824"/>
                <p:cNvCxnSpPr>
                  <a:cxnSpLocks noChangeShapeType="1"/>
                </p:cNvCxnSpPr>
                <p:nvPr/>
              </p:nvCxnSpPr>
              <p:spPr bwMode="auto">
                <a:xfrm flipV="1">
                  <a:off x="2269094" y="4213190"/>
                  <a:ext cx="1752420" cy="1028335"/>
                </a:xfrm>
                <a:prstGeom prst="line">
                  <a:avLst/>
                </a:prstGeom>
                <a:noFill/>
                <a:ln w="1905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pic>
              <p:nvPicPr>
                <p:cNvPr id="2856" name="Picture 29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836728" y="5518661"/>
                  <a:ext cx="1047010" cy="6217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857" name="TextBox 2856"/>
                <p:cNvSpPr txBox="1"/>
                <p:nvPr/>
              </p:nvSpPr>
              <p:spPr bwMode="auto">
                <a:xfrm>
                  <a:off x="1014177" y="5665409"/>
                  <a:ext cx="751359" cy="29546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Arial" pitchFamily="34" charset="0"/>
                    </a:rPr>
                    <a:t>INTERNET</a:t>
                  </a:r>
                </a:p>
              </p:txBody>
            </p:sp>
            <p:sp>
              <p:nvSpPr>
                <p:cNvPr id="2137" name="Right Arrow 2136"/>
                <p:cNvSpPr/>
                <p:nvPr/>
              </p:nvSpPr>
              <p:spPr bwMode="auto">
                <a:xfrm rot="300000">
                  <a:off x="6130404" y="1578772"/>
                  <a:ext cx="1306152" cy="692100"/>
                </a:xfrm>
                <a:prstGeom prst="rightArrow">
                  <a:avLst/>
                </a:prstGeom>
                <a:solidFill>
                  <a:srgbClr val="7030A0">
                    <a:alpha val="35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  <p:txBody>
                <a:bodyPr lIns="579967" tIns="48316" rIns="96661" bIns="48316" anchor="ctr">
                  <a:normAutofit fontScale="77500" lnSpcReduction="20000"/>
                </a:bodyPr>
                <a:lstStyle/>
                <a:p>
                  <a:pPr defTabSz="1150277">
                    <a:defRPr/>
                  </a:pPr>
                  <a:r>
                    <a:rPr lang="en-US" sz="1200" b="1" dirty="0">
                      <a:cs typeface="Arial" pitchFamily="34" charset="0"/>
                    </a:rPr>
                    <a:t>BACKUP NETWORKS</a:t>
                  </a:r>
                </a:p>
              </p:txBody>
            </p:sp>
            <p:sp>
              <p:nvSpPr>
                <p:cNvPr id="2138" name="Right Arrow 2137"/>
                <p:cNvSpPr/>
                <p:nvPr/>
              </p:nvSpPr>
              <p:spPr bwMode="auto">
                <a:xfrm rot="300000">
                  <a:off x="7286892" y="2249973"/>
                  <a:ext cx="1306152" cy="692100"/>
                </a:xfrm>
                <a:prstGeom prst="rightArrow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  <p:txBody>
                <a:bodyPr lIns="579967" tIns="48316" rIns="96661" bIns="48316" anchor="ctr">
                  <a:normAutofit fontScale="77500" lnSpcReduction="20000"/>
                </a:bodyPr>
                <a:lstStyle/>
                <a:p>
                  <a:pPr defTabSz="1150277">
                    <a:defRPr/>
                  </a:pPr>
                  <a:r>
                    <a:rPr lang="en-US" sz="1200" b="1" dirty="0">
                      <a:cs typeface="Arial" pitchFamily="34" charset="0"/>
                    </a:rPr>
                    <a:t>MGMT</a:t>
                  </a:r>
                </a:p>
                <a:p>
                  <a:pPr defTabSz="1150277">
                    <a:defRPr/>
                  </a:pPr>
                  <a:r>
                    <a:rPr lang="en-US" sz="1200" b="1" dirty="0">
                      <a:cs typeface="Arial" pitchFamily="34" charset="0"/>
                    </a:rPr>
                    <a:t>NETWORKS</a:t>
                  </a:r>
                </a:p>
              </p:txBody>
            </p:sp>
            <p:sp>
              <p:nvSpPr>
                <p:cNvPr id="2316" name="TextBox 2315"/>
                <p:cNvSpPr txBox="1"/>
                <p:nvPr/>
              </p:nvSpPr>
              <p:spPr bwMode="auto">
                <a:xfrm rot="300000">
                  <a:off x="5277113" y="2792953"/>
                  <a:ext cx="1751882" cy="415994"/>
                </a:xfrm>
                <a:prstGeom prst="rect">
                  <a:avLst/>
                </a:prstGeom>
                <a:noFill/>
                <a:scene3d>
                  <a:camera prst="isometricTopUp"/>
                  <a:lightRig rig="flood" dir="t">
                    <a:rot lat="0" lon="0" rev="6000000"/>
                  </a:lightRig>
                </a:scene3d>
              </p:spPr>
              <p:txBody>
                <a:bodyPr wrap="none" lIns="96661" tIns="48331" rIns="96661" bIns="48331">
                  <a:spAutoFit/>
                  <a:sp3d prstMaterial="metal">
                    <a:bevelB w="0" h="0" prst="slope"/>
                    <a:contourClr>
                      <a:schemeClr val="tx1"/>
                    </a:contourClr>
                  </a:sp3d>
                </a:bodyPr>
                <a:lstStyle/>
                <a:p>
                  <a:pPr>
                    <a:defRPr/>
                  </a:pPr>
                  <a:r>
                    <a:rPr lang="en-US" sz="1900" b="1" dirty="0">
                      <a:solidFill>
                        <a:srgbClr val="00B050"/>
                      </a:solidFill>
                      <a:effectLst>
                        <a:outerShdw dist="38100" dir="5400000" algn="tl" rotWithShape="0">
                          <a:prstClr val="black">
                            <a:alpha val="70000"/>
                          </a:prstClr>
                        </a:outerShdw>
                      </a:effectLst>
                      <a:cs typeface="Arial" pitchFamily="34" charset="0"/>
                    </a:rPr>
                    <a:t>CORE </a:t>
                  </a:r>
                  <a:r>
                    <a:rPr lang="en-US" sz="1900" b="1" dirty="0">
                      <a:solidFill>
                        <a:srgbClr val="00B050"/>
                      </a:solidFill>
                      <a:effectLst>
                        <a:outerShdw dist="38100" dir="7200000" algn="tl" rotWithShape="0">
                          <a:prstClr val="black">
                            <a:alpha val="70000"/>
                          </a:prstClr>
                        </a:outerShdw>
                      </a:effectLst>
                      <a:cs typeface="Arial" pitchFamily="34" charset="0"/>
                    </a:rPr>
                    <a:t>NETWORK</a:t>
                  </a:r>
                </a:p>
              </p:txBody>
            </p:sp>
            <p:cxnSp>
              <p:nvCxnSpPr>
                <p:cNvPr id="9240" name="Straight Connector 223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086821" y="3516576"/>
                  <a:ext cx="1112950" cy="652384"/>
                </a:xfrm>
                <a:prstGeom prst="line">
                  <a:avLst/>
                </a:prstGeom>
                <a:noFill/>
                <a:ln w="12700" algn="ctr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70" name="Straight Connector 1829"/>
                <p:cNvCxnSpPr>
                  <a:cxnSpLocks noChangeShapeType="1"/>
                </p:cNvCxnSpPr>
                <p:nvPr/>
              </p:nvCxnSpPr>
              <p:spPr bwMode="auto">
                <a:xfrm flipV="1">
                  <a:off x="6150814" y="2893217"/>
                  <a:ext cx="1296627" cy="760194"/>
                </a:xfrm>
                <a:prstGeom prst="line">
                  <a:avLst/>
                </a:prstGeom>
                <a:noFill/>
                <a:ln w="19050" algn="ctr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pic>
              <p:nvPicPr>
                <p:cNvPr id="34820" name="Picture 4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7334513" y="2536617"/>
                  <a:ext cx="395927" cy="504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9273" name="Straight Connector 1494"/>
                <p:cNvCxnSpPr>
                  <a:cxnSpLocks noChangeShapeType="1"/>
                </p:cNvCxnSpPr>
                <p:nvPr/>
              </p:nvCxnSpPr>
              <p:spPr bwMode="auto">
                <a:xfrm>
                  <a:off x="5901828" y="3505518"/>
                  <a:ext cx="247624" cy="145129"/>
                </a:xfrm>
                <a:prstGeom prst="line">
                  <a:avLst/>
                </a:prstGeom>
                <a:noFill/>
                <a:ln w="19050" cap="rnd" algn="ctr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77" name="Straight Connector 1766"/>
                <p:cNvCxnSpPr>
                  <a:cxnSpLocks noChangeShapeType="1"/>
                </p:cNvCxnSpPr>
                <p:nvPr/>
              </p:nvCxnSpPr>
              <p:spPr bwMode="auto">
                <a:xfrm flipV="1">
                  <a:off x="4992964" y="2214571"/>
                  <a:ext cx="1296628" cy="760194"/>
                </a:xfrm>
                <a:prstGeom prst="line">
                  <a:avLst/>
                </a:prstGeom>
                <a:noFill/>
                <a:ln w="19050" algn="ctr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305" name="Straight Connector 1753"/>
                <p:cNvCxnSpPr>
                  <a:cxnSpLocks noChangeShapeType="1"/>
                </p:cNvCxnSpPr>
                <p:nvPr/>
              </p:nvCxnSpPr>
              <p:spPr bwMode="auto">
                <a:xfrm>
                  <a:off x="4466422" y="4468892"/>
                  <a:ext cx="1243565" cy="733932"/>
                </a:xfrm>
                <a:prstGeom prst="line">
                  <a:avLst/>
                </a:prstGeom>
                <a:noFill/>
                <a:ln w="19050" algn="ctr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762" name="TextBox 1761"/>
                <p:cNvSpPr txBox="1"/>
                <p:nvPr/>
              </p:nvSpPr>
              <p:spPr bwMode="auto">
                <a:xfrm>
                  <a:off x="5911800" y="5275709"/>
                  <a:ext cx="406178" cy="350317"/>
                </a:xfrm>
                <a:prstGeom prst="rect">
                  <a:avLst/>
                </a:prstGeom>
                <a:noFill/>
                <a:scene3d>
                  <a:camera prst="isometricLeftDown"/>
                  <a:lightRig rig="threePt" dir="t"/>
                </a:scene3d>
              </p:spPr>
              <p:txBody>
                <a:bodyPr wrap="none" lIns="96647" tIns="48323" rIns="96647" bIns="48323">
                  <a:spAutoFit/>
                </a:bodyPr>
                <a:lstStyle/>
                <a:p>
                  <a:pPr>
                    <a:defRPr/>
                  </a:pPr>
                  <a:r>
                    <a:rPr lang="en-US" sz="1500" b="1" dirty="0">
                      <a:cs typeface="Arial" pitchFamily="34" charset="0"/>
                    </a:rPr>
                    <a:t>VDI</a:t>
                  </a:r>
                </a:p>
              </p:txBody>
            </p:sp>
            <p:cxnSp>
              <p:nvCxnSpPr>
                <p:cNvPr id="9314" name="Straight Connector 1853"/>
                <p:cNvCxnSpPr>
                  <a:cxnSpLocks noChangeShapeType="1"/>
                </p:cNvCxnSpPr>
                <p:nvPr/>
              </p:nvCxnSpPr>
              <p:spPr bwMode="auto">
                <a:xfrm>
                  <a:off x="5235147" y="3502754"/>
                  <a:ext cx="663960" cy="0"/>
                </a:xfrm>
                <a:prstGeom prst="line">
                  <a:avLst/>
                </a:prstGeom>
                <a:noFill/>
                <a:ln w="19050" algn="ctr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315" name="Straight Connector 1866"/>
                <p:cNvCxnSpPr>
                  <a:cxnSpLocks noChangeShapeType="1"/>
                </p:cNvCxnSpPr>
                <p:nvPr/>
              </p:nvCxnSpPr>
              <p:spPr bwMode="auto">
                <a:xfrm flipV="1">
                  <a:off x="4465062" y="4046044"/>
                  <a:ext cx="717061" cy="422849"/>
                </a:xfrm>
                <a:prstGeom prst="line">
                  <a:avLst/>
                </a:prstGeom>
                <a:noFill/>
                <a:ln w="19050" cap="rnd" algn="ctr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947" name="TextBox 1946"/>
                <p:cNvSpPr txBox="1"/>
                <p:nvPr/>
              </p:nvSpPr>
              <p:spPr bwMode="auto">
                <a:xfrm rot="300000">
                  <a:off x="6602273" y="1979922"/>
                  <a:ext cx="849269" cy="415976"/>
                </a:xfrm>
                <a:prstGeom prst="rect">
                  <a:avLst/>
                </a:prstGeom>
                <a:noFill/>
                <a:scene3d>
                  <a:camera prst="isometricTopUp"/>
                  <a:lightRig rig="threePt" dir="t"/>
                </a:scene3d>
              </p:spPr>
              <p:txBody>
                <a:bodyPr wrap="none" lIns="96647" tIns="48323" rIns="96647" bIns="48323">
                  <a:spAutoFit/>
                </a:bodyPr>
                <a:lstStyle/>
                <a:p>
                  <a:pPr>
                    <a:defRPr/>
                  </a:pPr>
                  <a:r>
                    <a:rPr lang="en-US" sz="1900" b="1" dirty="0">
                      <a:solidFill>
                        <a:srgbClr val="AE78D6"/>
                      </a:solidFill>
                      <a:effectLst>
                        <a:outerShdw dist="38100" dir="7200000" algn="ctr" rotWithShape="0">
                          <a:srgbClr val="000000">
                            <a:alpha val="70000"/>
                          </a:srgbClr>
                        </a:outerShdw>
                      </a:effectLst>
                      <a:cs typeface="Arial" pitchFamily="34" charset="0"/>
                    </a:rPr>
                    <a:t>Backup</a:t>
                  </a:r>
                </a:p>
              </p:txBody>
            </p:sp>
            <p:sp>
              <p:nvSpPr>
                <p:cNvPr id="1948" name="TextBox 1947"/>
                <p:cNvSpPr txBox="1"/>
                <p:nvPr/>
              </p:nvSpPr>
              <p:spPr bwMode="auto">
                <a:xfrm rot="300000">
                  <a:off x="6976084" y="2118951"/>
                  <a:ext cx="1330229" cy="415976"/>
                </a:xfrm>
                <a:prstGeom prst="rect">
                  <a:avLst/>
                </a:prstGeom>
                <a:noFill/>
                <a:scene3d>
                  <a:camera prst="isometricTopUp"/>
                  <a:lightRig rig="threePt" dir="t"/>
                </a:scene3d>
              </p:spPr>
              <p:txBody>
                <a:bodyPr wrap="none" lIns="96647" tIns="48323" rIns="96647" bIns="48323">
                  <a:spAutoFit/>
                </a:bodyPr>
                <a:lstStyle/>
                <a:p>
                  <a:pPr>
                    <a:defRPr/>
                  </a:pPr>
                  <a:r>
                    <a:rPr lang="en-US" sz="1900" b="1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ffectLst>
                        <a:outerShdw dist="38100" dir="7200000" algn="ctr" rotWithShape="0">
                          <a:srgbClr val="000000">
                            <a:alpha val="70000"/>
                          </a:srgbClr>
                        </a:outerShdw>
                      </a:effectLst>
                      <a:cs typeface="Arial" pitchFamily="34" charset="0"/>
                    </a:rPr>
                    <a:t>Management</a:t>
                  </a:r>
                </a:p>
              </p:txBody>
            </p:sp>
            <p:sp>
              <p:nvSpPr>
                <p:cNvPr id="2229" name="TextBox 2228"/>
                <p:cNvSpPr txBox="1"/>
                <p:nvPr/>
              </p:nvSpPr>
              <p:spPr bwMode="auto">
                <a:xfrm rot="300000">
                  <a:off x="2753437" y="4741195"/>
                  <a:ext cx="1012136" cy="399579"/>
                </a:xfrm>
                <a:prstGeom prst="rect">
                  <a:avLst/>
                </a:prstGeom>
                <a:noFill/>
                <a:ln>
                  <a:noFill/>
                </a:ln>
                <a:scene3d>
                  <a:camera prst="isometricTopUp"/>
                  <a:lightRig rig="threePt" dir="t"/>
                </a:scene3d>
                <a:sp3d/>
              </p:spPr>
              <p:txBody>
                <a:bodyPr wrap="none" lIns="96661" tIns="48331" rIns="96661" bIns="48331">
                  <a:spAutoFit/>
                  <a:sp3d/>
                </a:bodyPr>
                <a:lstStyle/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  <a:effectLst>
                        <a:outerShdw dist="38100" dir="5400000" algn="tl" rotWithShape="0">
                          <a:prstClr val="black">
                            <a:alpha val="70000"/>
                          </a:prstClr>
                        </a:outerShdw>
                      </a:effectLst>
                      <a:latin typeface="Arial" pitchFamily="34" charset="0"/>
                      <a:cs typeface="Arial" pitchFamily="34" charset="0"/>
                    </a:rPr>
                    <a:t>FWD </a:t>
                  </a:r>
                  <a:r>
                    <a:rPr lang="en-US" b="1" dirty="0">
                      <a:solidFill>
                        <a:srgbClr val="FF0000"/>
                      </a:solidFill>
                      <a:effectLst>
                        <a:outerShdw dist="38100" dir="7200000" algn="tl" rotWithShape="0">
                          <a:prstClr val="black">
                            <a:alpha val="70000"/>
                          </a:prstClr>
                        </a:outerShdw>
                      </a:effectLst>
                      <a:latin typeface="Arial" pitchFamily="34" charset="0"/>
                      <a:cs typeface="Arial" pitchFamily="34" charset="0"/>
                    </a:rPr>
                    <a:t>DMZ</a:t>
                  </a:r>
                </a:p>
              </p:txBody>
            </p:sp>
            <p:pic>
              <p:nvPicPr>
                <p:cNvPr id="9390" name="Picture 11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76664" y="1857970"/>
                  <a:ext cx="397288" cy="4625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9391" name="Group 2345"/>
                <p:cNvGrpSpPr>
                  <a:grpSpLocks/>
                </p:cNvGrpSpPr>
                <p:nvPr/>
              </p:nvGrpSpPr>
              <p:grpSpPr bwMode="auto">
                <a:xfrm>
                  <a:off x="6289464" y="2189340"/>
                  <a:ext cx="170600" cy="173123"/>
                  <a:chOff x="6531683" y="1524001"/>
                  <a:chExt cx="199054" cy="199052"/>
                </a:xfrm>
              </p:grpSpPr>
              <p:sp>
                <p:nvSpPr>
                  <p:cNvPr id="1773" name="Oval 1772"/>
                  <p:cNvSpPr/>
                  <p:nvPr/>
                </p:nvSpPr>
                <p:spPr bwMode="auto">
                  <a:xfrm>
                    <a:off x="6584220" y="1576848"/>
                    <a:ext cx="93663" cy="93761"/>
                  </a:xfrm>
                  <a:prstGeom prst="ellipse">
                    <a:avLst/>
                  </a:prstGeom>
                  <a:ln w="63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defTabSz="1150442">
                      <a:defRPr/>
                    </a:pPr>
                    <a:endParaRPr lang="en-US" sz="19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9393" name="Group 1773"/>
                  <p:cNvGrpSpPr>
                    <a:grpSpLocks/>
                  </p:cNvGrpSpPr>
                  <p:nvPr/>
                </p:nvGrpSpPr>
                <p:grpSpPr bwMode="auto">
                  <a:xfrm>
                    <a:off x="6531683" y="1524001"/>
                    <a:ext cx="199054" cy="199052"/>
                    <a:chOff x="5896906" y="4932553"/>
                    <a:chExt cx="568708" cy="568705"/>
                  </a:xfrm>
                </p:grpSpPr>
                <p:sp>
                  <p:nvSpPr>
                    <p:cNvPr id="1777" name="Circular Arrow 1776"/>
                    <p:cNvSpPr/>
                    <p:nvPr/>
                  </p:nvSpPr>
                  <p:spPr bwMode="auto">
                    <a:xfrm>
                      <a:off x="5910940" y="4933706"/>
                      <a:ext cx="553340" cy="567552"/>
                    </a:xfrm>
                    <a:prstGeom prst="circularArrow">
                      <a:avLst/>
                    </a:prstGeom>
                    <a:solidFill>
                      <a:schemeClr val="accent1"/>
                    </a:solidFill>
                    <a:ln w="3175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pPr defTabSz="1150442">
                        <a:defRPr/>
                      </a:pP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78" name="Circular Arrow 1777"/>
                    <p:cNvSpPr/>
                    <p:nvPr/>
                  </p:nvSpPr>
                  <p:spPr bwMode="auto">
                    <a:xfrm rot="10800000">
                      <a:off x="5910940" y="4933706"/>
                      <a:ext cx="553340" cy="567552"/>
                    </a:xfrm>
                    <a:prstGeom prst="circularArrow">
                      <a:avLst/>
                    </a:prstGeom>
                    <a:solidFill>
                      <a:schemeClr val="accent1"/>
                    </a:solidFill>
                    <a:ln w="3175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pPr defTabSz="1150442">
                        <a:defRPr/>
                      </a:pP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1775" name="Straight Connector 1774"/>
                  <p:cNvCxnSpPr/>
                  <p:nvPr/>
                </p:nvCxnSpPr>
                <p:spPr bwMode="auto">
                  <a:xfrm>
                    <a:off x="6633433" y="1584793"/>
                    <a:ext cx="0" cy="46087"/>
                  </a:xfrm>
                  <a:prstGeom prst="line">
                    <a:avLst/>
                  </a:prstGeom>
                  <a:ln w="7620"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  <a:effectLst>
                    <a:outerShdw dir="2700000" algn="tl" rotWithShape="0">
                      <a:schemeClr val="bg1">
                        <a:alpha val="40000"/>
                      </a:schemeClr>
                    </a:outerShdw>
                  </a:effec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776" name="Straight Connector 1775"/>
                  <p:cNvCxnSpPr/>
                  <p:nvPr/>
                </p:nvCxnSpPr>
                <p:spPr bwMode="auto">
                  <a:xfrm flipV="1">
                    <a:off x="6608033" y="1627702"/>
                    <a:ext cx="25400" cy="23837"/>
                  </a:xfrm>
                  <a:prstGeom prst="line">
                    <a:avLst/>
                  </a:prstGeom>
                  <a:ln w="7620"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  <a:effectLst>
                    <a:outerShdw dir="2700000" algn="tl" rotWithShape="0">
                      <a:schemeClr val="bg1">
                        <a:alpha val="40000"/>
                      </a:schemeClr>
                    </a:outerShdw>
                  </a:effec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</p:cxnSp>
            </p:grpSp>
            <p:pic>
              <p:nvPicPr>
                <p:cNvPr id="34819" name="Picture 3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5587536" y="4933302"/>
                  <a:ext cx="395927" cy="515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755" name="Picture 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4783436" y="4661912"/>
                  <a:ext cx="297966" cy="1765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258" name="Picture 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863687" y="4112107"/>
                  <a:ext cx="299326" cy="177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37" name="Picture 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2068682" y="5194336"/>
                  <a:ext cx="299326" cy="177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139" name="Straight Connector 1517"/>
                <p:cNvCxnSpPr>
                  <a:cxnSpLocks noChangeShapeType="1"/>
                </p:cNvCxnSpPr>
                <p:nvPr/>
              </p:nvCxnSpPr>
              <p:spPr bwMode="auto">
                <a:xfrm>
                  <a:off x="4992060" y="2974765"/>
                  <a:ext cx="344763" cy="181267"/>
                </a:xfrm>
                <a:prstGeom prst="line">
                  <a:avLst/>
                </a:prstGeom>
                <a:noFill/>
                <a:ln w="19050" cap="sq" algn="ctr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pic>
              <p:nvPicPr>
                <p:cNvPr id="145" name="Picture 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6716489" y="3138792"/>
                  <a:ext cx="297966" cy="1765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149" name="Straight Connector 1517"/>
                <p:cNvCxnSpPr>
                  <a:cxnSpLocks noChangeShapeType="1"/>
                </p:cNvCxnSpPr>
                <p:nvPr/>
              </p:nvCxnSpPr>
              <p:spPr bwMode="auto">
                <a:xfrm flipH="1">
                  <a:off x="5182123" y="3157155"/>
                  <a:ext cx="154700" cy="888889"/>
                </a:xfrm>
                <a:prstGeom prst="line">
                  <a:avLst/>
                </a:prstGeom>
                <a:noFill/>
                <a:ln w="19050" cap="sq" algn="ctr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pic>
              <p:nvPicPr>
                <p:cNvPr id="144" name="Picture 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5119273" y="3414502"/>
                  <a:ext cx="297966" cy="1765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92" name="Group 91"/>
              <p:cNvGrpSpPr/>
              <p:nvPr/>
            </p:nvGrpSpPr>
            <p:grpSpPr>
              <a:xfrm>
                <a:off x="1306641" y="3437388"/>
                <a:ext cx="4110037" cy="1373981"/>
                <a:chOff x="1394448" y="4755562"/>
                <a:chExt cx="4315539" cy="1954106"/>
              </a:xfrm>
            </p:grpSpPr>
            <p:cxnSp>
              <p:nvCxnSpPr>
                <p:cNvPr id="93" name="Straight Connector 2201"/>
                <p:cNvCxnSpPr>
                  <a:cxnSpLocks noChangeShapeType="1"/>
                </p:cNvCxnSpPr>
                <p:nvPr/>
              </p:nvCxnSpPr>
              <p:spPr bwMode="auto">
                <a:xfrm flipV="1">
                  <a:off x="2672941" y="4755562"/>
                  <a:ext cx="2065258" cy="1207347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4" name="Straight Connector 1894"/>
                <p:cNvCxnSpPr>
                  <a:cxnSpLocks noChangeShapeType="1"/>
                </p:cNvCxnSpPr>
                <p:nvPr/>
              </p:nvCxnSpPr>
              <p:spPr bwMode="auto">
                <a:xfrm flipV="1">
                  <a:off x="1394448" y="6032335"/>
                  <a:ext cx="1158479" cy="67733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5" name="TextBox 94"/>
                <p:cNvSpPr txBox="1"/>
                <p:nvPr/>
              </p:nvSpPr>
              <p:spPr bwMode="auto">
                <a:xfrm rot="300000">
                  <a:off x="4024941" y="4837137"/>
                  <a:ext cx="577860" cy="235413"/>
                </a:xfrm>
                <a:prstGeom prst="rect">
                  <a:avLst/>
                </a:prstGeom>
                <a:noFill/>
                <a:scene3d>
                  <a:camera prst="isometricRightUp"/>
                  <a:lightRig rig="threePt" dir="t"/>
                </a:scene3d>
              </p:spPr>
              <p:txBody>
                <a:bodyPr wrap="none" lIns="96647" tIns="48323" rIns="96647" bIns="48323">
                  <a:spAutoFit/>
                </a:bodyPr>
                <a:lstStyle/>
                <a:p>
                  <a:pPr>
                    <a:defRPr/>
                  </a:pPr>
                  <a:r>
                    <a:rPr lang="en-US" sz="800" b="1" dirty="0">
                      <a:cs typeface="Arial" pitchFamily="34" charset="0"/>
                    </a:rPr>
                    <a:t>RA-FWD-IF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 bwMode="auto">
                <a:xfrm rot="360000">
                  <a:off x="3180936" y="5430943"/>
                  <a:ext cx="833688" cy="399579"/>
                </a:xfrm>
                <a:prstGeom prst="rect">
                  <a:avLst/>
                </a:prstGeom>
                <a:noFill/>
                <a:scene3d>
                  <a:camera prst="isometricTopUp"/>
                  <a:lightRig rig="threePt" dir="t"/>
                </a:scene3d>
              </p:spPr>
              <p:txBody>
                <a:bodyPr wrap="none" lIns="96661" tIns="48331" rIns="96661" bIns="48331">
                  <a:spAutoFit/>
                </a:bodyPr>
                <a:lstStyle/>
                <a:p>
                  <a:pPr>
                    <a:defRPr/>
                  </a:pPr>
                  <a:r>
                    <a:rPr lang="en-US" b="1" dirty="0">
                      <a:ln w="0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blurRad="25400" dist="38100" dir="5400000" algn="tl">
                          <a:schemeClr val="tx1">
                            <a:alpha val="70000"/>
                          </a:schemeClr>
                        </a:outerShdw>
                      </a:effectLst>
                      <a:latin typeface="Arial" pitchFamily="34" charset="0"/>
                      <a:cs typeface="Arial" pitchFamily="34" charset="0"/>
                    </a:rPr>
                    <a:t>RA </a:t>
                  </a:r>
                  <a:r>
                    <a:rPr lang="en-US" b="1" dirty="0">
                      <a:ln w="0"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effectLst>
                        <a:outerShdw dist="38100" dir="7200000" algn="tl">
                          <a:schemeClr val="tx1">
                            <a:alpha val="70000"/>
                          </a:schemeClr>
                        </a:outerShdw>
                      </a:effectLst>
                      <a:latin typeface="Arial" pitchFamily="34" charset="0"/>
                      <a:cs typeface="Arial" pitchFamily="34" charset="0"/>
                    </a:rPr>
                    <a:t>VPN</a:t>
                  </a:r>
                </a:p>
              </p:txBody>
            </p:sp>
            <p:cxnSp>
              <p:nvCxnSpPr>
                <p:cNvPr id="97" name="Straight Connector 2542"/>
                <p:cNvCxnSpPr>
                  <a:cxnSpLocks noChangeShapeType="1"/>
                </p:cNvCxnSpPr>
                <p:nvPr/>
              </p:nvCxnSpPr>
              <p:spPr bwMode="auto">
                <a:xfrm>
                  <a:off x="2594598" y="6017096"/>
                  <a:ext cx="1783556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8" name="Straight Connector 2544"/>
                <p:cNvCxnSpPr>
                  <a:cxnSpLocks noChangeShapeType="1"/>
                </p:cNvCxnSpPr>
                <p:nvPr/>
              </p:nvCxnSpPr>
              <p:spPr bwMode="auto">
                <a:xfrm flipV="1">
                  <a:off x="4641520" y="5459989"/>
                  <a:ext cx="1068467" cy="62653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9" name="TextBox 98"/>
                <p:cNvSpPr txBox="1"/>
                <p:nvPr/>
              </p:nvSpPr>
              <p:spPr bwMode="auto">
                <a:xfrm rot="360000">
                  <a:off x="3698069" y="5809195"/>
                  <a:ext cx="1920240" cy="5690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72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  <a:sp3d/>
              </p:spPr>
              <p:txBody>
                <a:bodyPr lIns="96661" tIns="48331" rIns="96661" bIns="48331">
                  <a:sp3d/>
                </a:bodyPr>
                <a:lstStyle/>
                <a:p>
                  <a:pPr algn="ctr">
                    <a:defRPr/>
                  </a:pPr>
                  <a:r>
                    <a:rPr lang="en-US" sz="1200" b="1" dirty="0">
                      <a:cs typeface="Arial" pitchFamily="34" charset="0"/>
                    </a:rPr>
                    <a:t>REMOTE ACCESS VPN AND VDI TIER FOR ADMINISTRATION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 bwMode="auto">
                <a:xfrm rot="300000">
                  <a:off x="1855954" y="6109352"/>
                  <a:ext cx="569559" cy="229791"/>
                </a:xfrm>
                <a:prstGeom prst="rect">
                  <a:avLst/>
                </a:prstGeom>
                <a:noFill/>
                <a:scene3d>
                  <a:camera prst="isometricRightUp"/>
                  <a:lightRig rig="threePt" dir="t"/>
                </a:scene3d>
              </p:spPr>
              <p:txBody>
                <a:bodyPr wrap="none" lIns="91427" tIns="45713" rIns="91427" bIns="45713">
                  <a:spAutoFit/>
                </a:bodyPr>
                <a:lstStyle/>
                <a:p>
                  <a:pPr>
                    <a:defRPr/>
                  </a:pPr>
                  <a:r>
                    <a:rPr lang="en-US" sz="800" b="1" dirty="0">
                      <a:cs typeface="Arial" pitchFamily="34" charset="0"/>
                    </a:rPr>
                    <a:t>RA-FWD-IF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 bwMode="auto">
                <a:xfrm rot="300000">
                  <a:off x="2528957" y="5713042"/>
                  <a:ext cx="578395" cy="229791"/>
                </a:xfrm>
                <a:prstGeom prst="rect">
                  <a:avLst/>
                </a:prstGeom>
                <a:noFill/>
                <a:scene3d>
                  <a:camera prst="isometricRightUp"/>
                  <a:lightRig rig="threePt" dir="t"/>
                </a:scene3d>
              </p:spPr>
              <p:txBody>
                <a:bodyPr wrap="none" lIns="91427" tIns="45713" rIns="91427" bIns="45713">
                  <a:spAutoFit/>
                </a:bodyPr>
                <a:lstStyle/>
                <a:p>
                  <a:pPr>
                    <a:defRPr/>
                  </a:pPr>
                  <a:r>
                    <a:rPr lang="en-US" sz="800" b="1" dirty="0">
                      <a:cs typeface="Arial" pitchFamily="34" charset="0"/>
                    </a:rPr>
                    <a:t>RA-RWD-IF</a:t>
                  </a:r>
                </a:p>
              </p:txBody>
            </p:sp>
            <p:pic>
              <p:nvPicPr>
                <p:cNvPr id="102" name="Picture 3"/>
                <p:cNvPicPr>
                  <a:picLocks noChangeAspect="1" noChangeArrowheads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2372904" y="5881629"/>
                  <a:ext cx="365045" cy="267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  <p:pic>
          <p:nvPicPr>
            <p:cNvPr id="104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67349" y="4158586"/>
              <a:ext cx="304400" cy="149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Footer Placeholder 18"/>
          <p:cNvSpPr>
            <a:spLocks noGrp="1"/>
          </p:cNvSpPr>
          <p:nvPr>
            <p:ph type="ftr" sz="quarter" idx="4294967295"/>
          </p:nvPr>
        </p:nvSpPr>
        <p:spPr>
          <a:xfrm>
            <a:off x="449174" y="6650382"/>
            <a:ext cx="5320861" cy="137980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en-US" dirty="0" smtClean="0"/>
              <a:t>© 2013 Brocade Communications Systems, Inc. Company Proprietary Information</a:t>
            </a:r>
            <a:endParaRPr lang="en-US" dirty="0"/>
          </a:p>
        </p:txBody>
      </p:sp>
      <p:sp>
        <p:nvSpPr>
          <p:cNvPr id="1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10355658" y="6609637"/>
            <a:ext cx="342401" cy="155233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7BCC8D0D-EAEC-449D-9161-023DFF90F2E2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43</a:t>
            </a:fld>
            <a:endParaRPr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151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211">
        <p:fade/>
      </p:transition>
    </mc:Choice>
    <mc:Fallback xmlns="">
      <p:transition spd="med" advTm="282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TextBox 2858"/>
          <p:cNvSpPr txBox="1"/>
          <p:nvPr/>
        </p:nvSpPr>
        <p:spPr bwMode="auto">
          <a:xfrm rot="300000">
            <a:off x="2485550" y="3722225"/>
            <a:ext cx="1159135" cy="340721"/>
          </a:xfrm>
          <a:prstGeom prst="rect">
            <a:avLst/>
          </a:prstGeom>
          <a:noFill/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none" lIns="108825" tIns="54413" rIns="108825" bIns="54413">
            <a:spAutoFit/>
          </a:bodyPr>
          <a:lstStyle/>
          <a:p>
            <a:pPr>
              <a:defRPr/>
            </a:pPr>
            <a:r>
              <a:rPr lang="en-US" sz="1500" b="1" dirty="0">
                <a:solidFill>
                  <a:srgbClr val="FF0000"/>
                </a:solidFill>
                <a:effectLst>
                  <a:outerShdw dist="38100" dir="5400000" algn="tl">
                    <a:srgbClr val="000000">
                      <a:alpha val="70000"/>
                    </a:srgbClr>
                  </a:outerShdw>
                </a:effectLst>
                <a:cs typeface="Arial" pitchFamily="34" charset="0"/>
              </a:rPr>
              <a:t>WEB </a:t>
            </a:r>
            <a:r>
              <a:rPr lang="en-US" sz="1500" b="1" dirty="0">
                <a:solidFill>
                  <a:srgbClr val="FF0000"/>
                </a:solidFill>
                <a:effectLst>
                  <a:outerShdw dist="38100" dir="7200000" algn="tl">
                    <a:srgbClr val="000000">
                      <a:alpha val="70000"/>
                    </a:srgbClr>
                  </a:outerShdw>
                </a:effectLst>
                <a:cs typeface="Arial" pitchFamily="34" charset="0"/>
              </a:rPr>
              <a:t>TIER</a:t>
            </a:r>
          </a:p>
        </p:txBody>
      </p:sp>
      <p:grpSp>
        <p:nvGrpSpPr>
          <p:cNvPr id="234" name="Group 2338"/>
          <p:cNvGrpSpPr>
            <a:grpSpLocks/>
          </p:cNvGrpSpPr>
          <p:nvPr/>
        </p:nvGrpSpPr>
        <p:grpSpPr bwMode="auto">
          <a:xfrm>
            <a:off x="1205511" y="3453183"/>
            <a:ext cx="2489703" cy="1094411"/>
            <a:chOff x="1563432" y="1640795"/>
            <a:chExt cx="2288080" cy="1339869"/>
          </a:xfrm>
        </p:grpSpPr>
        <p:cxnSp>
          <p:nvCxnSpPr>
            <p:cNvPr id="243" name="Straight Connector 1491"/>
            <p:cNvCxnSpPr>
              <a:cxnSpLocks noChangeShapeType="1"/>
            </p:cNvCxnSpPr>
            <p:nvPr/>
          </p:nvCxnSpPr>
          <p:spPr bwMode="auto">
            <a:xfrm>
              <a:off x="1586162" y="1668647"/>
              <a:ext cx="2265350" cy="1312017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4" name="Straight Connector 1492"/>
            <p:cNvCxnSpPr>
              <a:cxnSpLocks noChangeShapeType="1"/>
            </p:cNvCxnSpPr>
            <p:nvPr/>
          </p:nvCxnSpPr>
          <p:spPr bwMode="auto">
            <a:xfrm flipV="1">
              <a:off x="2049223" y="1924765"/>
              <a:ext cx="1228771" cy="709355"/>
            </a:xfrm>
            <a:prstGeom prst="line">
              <a:avLst/>
            </a:prstGeom>
            <a:noFill/>
            <a:ln w="19050" cap="rnd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" name="Straight Connector 1493"/>
            <p:cNvCxnSpPr>
              <a:cxnSpLocks noChangeShapeType="1"/>
            </p:cNvCxnSpPr>
            <p:nvPr/>
          </p:nvCxnSpPr>
          <p:spPr bwMode="auto">
            <a:xfrm>
              <a:off x="1563432" y="2355250"/>
              <a:ext cx="485319" cy="280160"/>
            </a:xfrm>
            <a:prstGeom prst="line">
              <a:avLst/>
            </a:prstGeom>
            <a:noFill/>
            <a:ln w="19050" cap="rnd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" name="Straight Connector 1494"/>
            <p:cNvCxnSpPr>
              <a:cxnSpLocks noChangeShapeType="1"/>
            </p:cNvCxnSpPr>
            <p:nvPr/>
          </p:nvCxnSpPr>
          <p:spPr bwMode="auto">
            <a:xfrm>
              <a:off x="2790768" y="1640795"/>
              <a:ext cx="485319" cy="280160"/>
            </a:xfrm>
            <a:prstGeom prst="line">
              <a:avLst/>
            </a:prstGeom>
            <a:noFill/>
            <a:ln w="19050" cap="rnd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3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007" y="3674433"/>
            <a:ext cx="502764" cy="4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rgbClr val="00B05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1987" y="3168450"/>
            <a:ext cx="502764" cy="4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78214" y="3127075"/>
            <a:ext cx="502764" cy="4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rgbClr val="FF6699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283" name="Straight Connector 1513"/>
          <p:cNvCxnSpPr>
            <a:cxnSpLocks noChangeShapeType="1"/>
          </p:cNvCxnSpPr>
          <p:nvPr/>
        </p:nvCxnSpPr>
        <p:spPr bwMode="auto">
          <a:xfrm flipV="1">
            <a:off x="7141937" y="3508003"/>
            <a:ext cx="1337249" cy="579216"/>
          </a:xfrm>
          <a:prstGeom prst="line">
            <a:avLst/>
          </a:prstGeom>
          <a:noFill/>
          <a:ln w="19050" cap="rnd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86" name="Straight Connector 1517"/>
          <p:cNvCxnSpPr>
            <a:cxnSpLocks noChangeShapeType="1"/>
          </p:cNvCxnSpPr>
          <p:nvPr/>
        </p:nvCxnSpPr>
        <p:spPr bwMode="auto">
          <a:xfrm>
            <a:off x="7143663" y="4088515"/>
            <a:ext cx="559780" cy="242312"/>
          </a:xfrm>
          <a:prstGeom prst="line">
            <a:avLst/>
          </a:prstGeom>
          <a:noFill/>
          <a:ln w="19050" cap="sq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71585" y="4039049"/>
            <a:ext cx="502764" cy="46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rgbClr val="00B05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320" name="Straight Connector 1512"/>
          <p:cNvCxnSpPr>
            <a:cxnSpLocks noChangeShapeType="1"/>
          </p:cNvCxnSpPr>
          <p:nvPr/>
        </p:nvCxnSpPr>
        <p:spPr bwMode="auto">
          <a:xfrm>
            <a:off x="6751474" y="3324004"/>
            <a:ext cx="2052524" cy="892795"/>
          </a:xfrm>
          <a:prstGeom prst="line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0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49539" y="3968542"/>
            <a:ext cx="502764" cy="46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1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33189" y="3690149"/>
            <a:ext cx="380097" cy="20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8" name="Straight Connector 1517"/>
          <p:cNvCxnSpPr>
            <a:cxnSpLocks noChangeShapeType="1"/>
          </p:cNvCxnSpPr>
          <p:nvPr/>
        </p:nvCxnSpPr>
        <p:spPr bwMode="auto">
          <a:xfrm>
            <a:off x="8494839" y="3507775"/>
            <a:ext cx="559780" cy="242312"/>
          </a:xfrm>
          <a:prstGeom prst="line">
            <a:avLst/>
          </a:prstGeom>
          <a:noFill/>
          <a:ln w="19050" cap="sq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0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09526" y="3462559"/>
            <a:ext cx="502764" cy="46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rgbClr val="FF6699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8" name="TextBox 147"/>
          <p:cNvSpPr txBox="1"/>
          <p:nvPr/>
        </p:nvSpPr>
        <p:spPr bwMode="auto">
          <a:xfrm rot="300000">
            <a:off x="7599291" y="3359896"/>
            <a:ext cx="989217" cy="340721"/>
          </a:xfrm>
          <a:prstGeom prst="rect">
            <a:avLst/>
          </a:prstGeom>
          <a:noFill/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none" lIns="108825" tIns="54413" rIns="108825" bIns="54413">
            <a:spAutoFit/>
          </a:bodyPr>
          <a:lstStyle/>
          <a:p>
            <a:pPr>
              <a:defRPr/>
            </a:pPr>
            <a:r>
              <a:rPr lang="en-US" sz="1500" b="1" dirty="0">
                <a:solidFill>
                  <a:srgbClr val="00B050"/>
                </a:solidFill>
                <a:effectLst>
                  <a:outerShdw dist="38100" dir="5400000" algn="tl">
                    <a:srgbClr val="000000">
                      <a:alpha val="70000"/>
                    </a:srgbClr>
                  </a:outerShdw>
                </a:effectLst>
                <a:cs typeface="Arial" pitchFamily="34" charset="0"/>
              </a:rPr>
              <a:t>DB </a:t>
            </a:r>
            <a:r>
              <a:rPr lang="en-US" sz="1500" b="1" dirty="0">
                <a:solidFill>
                  <a:srgbClr val="00B050"/>
                </a:solidFill>
                <a:effectLst>
                  <a:outerShdw dist="38100" dir="7200000" algn="tl">
                    <a:srgbClr val="000000">
                      <a:alpha val="70000"/>
                    </a:srgbClr>
                  </a:outerShdw>
                </a:effectLst>
                <a:cs typeface="Arial" pitchFamily="34" charset="0"/>
              </a:rPr>
              <a:t>TIER</a:t>
            </a:r>
          </a:p>
        </p:txBody>
      </p:sp>
      <p:sp>
        <p:nvSpPr>
          <p:cNvPr id="2283" name="TextBox 2282"/>
          <p:cNvSpPr txBox="1"/>
          <p:nvPr/>
        </p:nvSpPr>
        <p:spPr bwMode="auto">
          <a:xfrm rot="300000">
            <a:off x="5387112" y="3732792"/>
            <a:ext cx="2249177" cy="402276"/>
          </a:xfrm>
          <a:prstGeom prst="rect">
            <a:avLst/>
          </a:prstGeom>
          <a:noFill/>
          <a:scene3d>
            <a:camera prst="isometricTopUp"/>
            <a:lightRig rig="flood" dir="t">
              <a:rot lat="0" lon="0" rev="6000000"/>
            </a:lightRig>
          </a:scene3d>
        </p:spPr>
        <p:txBody>
          <a:bodyPr wrap="none" lIns="108825" tIns="54413" rIns="108825" bIns="54413">
            <a:spAutoFit/>
            <a:sp3d prstMaterial="metal">
              <a:bevelB w="0" h="0" prst="slope"/>
              <a:contourClr>
                <a:schemeClr val="tx1"/>
              </a:contourClr>
            </a:sp3d>
          </a:bodyPr>
          <a:lstStyle/>
          <a:p>
            <a:pPr>
              <a:defRPr/>
            </a:pPr>
            <a:r>
              <a:rPr lang="en-US" sz="1900" b="1" dirty="0">
                <a:solidFill>
                  <a:srgbClr val="00B050"/>
                </a:solidFill>
                <a:effectLst>
                  <a:outerShdw dist="38100" dir="5400000" algn="tl" rotWithShape="0">
                    <a:prstClr val="black">
                      <a:alpha val="70000"/>
                    </a:prstClr>
                  </a:outerShdw>
                </a:effectLst>
                <a:cs typeface="Arial" pitchFamily="34" charset="0"/>
              </a:rPr>
              <a:t>CORE </a:t>
            </a:r>
            <a:r>
              <a:rPr lang="en-US" sz="1900" b="1" dirty="0">
                <a:solidFill>
                  <a:srgbClr val="00B050"/>
                </a:solidFill>
                <a:effectLst>
                  <a:outerShdw dist="38100" dir="7200000" algn="tl" rotWithShape="0">
                    <a:prstClr val="black">
                      <a:alpha val="70000"/>
                    </a:prstClr>
                  </a:outerShdw>
                </a:effectLst>
                <a:cs typeface="Arial" pitchFamily="34" charset="0"/>
              </a:rPr>
              <a:t>NETWORK</a:t>
            </a:r>
          </a:p>
        </p:txBody>
      </p:sp>
      <p:cxnSp>
        <p:nvCxnSpPr>
          <p:cNvPr id="9239" name="Straight Connector 2234"/>
          <p:cNvCxnSpPr>
            <a:cxnSpLocks noChangeShapeType="1"/>
          </p:cNvCxnSpPr>
          <p:nvPr/>
        </p:nvCxnSpPr>
        <p:spPr bwMode="auto">
          <a:xfrm flipV="1">
            <a:off x="1979524" y="4952806"/>
            <a:ext cx="805115" cy="34856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" name="Straight Connector 824"/>
          <p:cNvCxnSpPr>
            <a:cxnSpLocks noChangeShapeType="1"/>
          </p:cNvCxnSpPr>
          <p:nvPr/>
        </p:nvCxnSpPr>
        <p:spPr bwMode="auto">
          <a:xfrm flipV="1">
            <a:off x="2881394" y="3949867"/>
            <a:ext cx="2225295" cy="964064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856" name="Picture 2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62512" y="5173745"/>
            <a:ext cx="1329536" cy="58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57" name="TextBox 2856"/>
          <p:cNvSpPr txBox="1"/>
          <p:nvPr/>
        </p:nvSpPr>
        <p:spPr bwMode="auto">
          <a:xfrm>
            <a:off x="1306993" y="5320893"/>
            <a:ext cx="977348" cy="288617"/>
          </a:xfrm>
          <a:prstGeom prst="rect">
            <a:avLst/>
          </a:prstGeom>
          <a:noFill/>
        </p:spPr>
        <p:txBody>
          <a:bodyPr wrap="none" lIns="102948" tIns="51473" rIns="102948" bIns="51473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INTERNET</a:t>
            </a:r>
          </a:p>
        </p:txBody>
      </p:sp>
      <p:sp>
        <p:nvSpPr>
          <p:cNvPr id="2137" name="Right Arrow 2136"/>
          <p:cNvSpPr/>
          <p:nvPr/>
        </p:nvSpPr>
        <p:spPr bwMode="auto">
          <a:xfrm rot="300000">
            <a:off x="7784640" y="1480101"/>
            <a:ext cx="1658605" cy="648844"/>
          </a:xfrm>
          <a:prstGeom prst="rightArrow">
            <a:avLst/>
          </a:prstGeom>
          <a:solidFill>
            <a:srgbClr val="7030A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lIns="652953" tIns="54397" rIns="108825" bIns="54397" anchor="ctr">
            <a:normAutofit fontScale="70000" lnSpcReduction="20000"/>
          </a:bodyPr>
          <a:lstStyle/>
          <a:p>
            <a:pPr defTabSz="1150277">
              <a:defRPr/>
            </a:pPr>
            <a:r>
              <a:rPr lang="en-US" sz="1200" b="1" dirty="0">
                <a:cs typeface="Arial" pitchFamily="34" charset="0"/>
              </a:rPr>
              <a:t>BACKUP NETWORKS</a:t>
            </a:r>
          </a:p>
        </p:txBody>
      </p:sp>
      <p:sp>
        <p:nvSpPr>
          <p:cNvPr id="2138" name="Right Arrow 2137"/>
          <p:cNvSpPr/>
          <p:nvPr/>
        </p:nvSpPr>
        <p:spPr bwMode="auto">
          <a:xfrm rot="300000">
            <a:off x="9253196" y="2109350"/>
            <a:ext cx="1658605" cy="64884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lIns="652953" tIns="54397" rIns="108825" bIns="54397" anchor="ctr">
            <a:normAutofit fontScale="70000" lnSpcReduction="20000"/>
          </a:bodyPr>
          <a:lstStyle/>
          <a:p>
            <a:pPr defTabSz="1150277">
              <a:defRPr/>
            </a:pPr>
            <a:r>
              <a:rPr lang="en-US" sz="1200" b="1" dirty="0">
                <a:cs typeface="Arial" pitchFamily="34" charset="0"/>
              </a:rPr>
              <a:t>MGMT</a:t>
            </a:r>
          </a:p>
          <a:p>
            <a:pPr defTabSz="1150277">
              <a:defRPr/>
            </a:pPr>
            <a:r>
              <a:rPr lang="en-US" sz="1200" b="1" dirty="0">
                <a:cs typeface="Arial" pitchFamily="34" charset="0"/>
              </a:rPr>
              <a:t>NETWORKS</a:t>
            </a:r>
          </a:p>
        </p:txBody>
      </p:sp>
      <p:sp>
        <p:nvSpPr>
          <p:cNvPr id="2316" name="TextBox 2315"/>
          <p:cNvSpPr txBox="1"/>
          <p:nvPr/>
        </p:nvSpPr>
        <p:spPr bwMode="auto">
          <a:xfrm rot="300000">
            <a:off x="6668580" y="2602136"/>
            <a:ext cx="2249177" cy="402276"/>
          </a:xfrm>
          <a:prstGeom prst="rect">
            <a:avLst/>
          </a:prstGeom>
          <a:noFill/>
          <a:scene3d>
            <a:camera prst="isometricTopUp"/>
            <a:lightRig rig="flood" dir="t">
              <a:rot lat="0" lon="0" rev="6000000"/>
            </a:lightRig>
          </a:scene3d>
        </p:spPr>
        <p:txBody>
          <a:bodyPr wrap="none" lIns="108825" tIns="54413" rIns="108825" bIns="54413">
            <a:spAutoFit/>
            <a:sp3d prstMaterial="metal">
              <a:bevelB w="0" h="0" prst="slope"/>
              <a:contourClr>
                <a:schemeClr val="tx1"/>
              </a:contourClr>
            </a:sp3d>
          </a:bodyPr>
          <a:lstStyle/>
          <a:p>
            <a:pPr>
              <a:defRPr/>
            </a:pPr>
            <a:r>
              <a:rPr lang="en-US" sz="1900" b="1" dirty="0">
                <a:solidFill>
                  <a:srgbClr val="00B050"/>
                </a:solidFill>
                <a:effectLst>
                  <a:outerShdw dist="38100" dir="5400000" algn="tl" rotWithShape="0">
                    <a:prstClr val="black">
                      <a:alpha val="70000"/>
                    </a:prstClr>
                  </a:outerShdw>
                </a:effectLst>
                <a:cs typeface="Arial" pitchFamily="34" charset="0"/>
              </a:rPr>
              <a:t>CORE </a:t>
            </a:r>
            <a:r>
              <a:rPr lang="en-US" sz="1900" b="1" dirty="0">
                <a:solidFill>
                  <a:srgbClr val="00B050"/>
                </a:solidFill>
                <a:effectLst>
                  <a:outerShdw dist="38100" dir="7200000" algn="tl" rotWithShape="0">
                    <a:prstClr val="black">
                      <a:alpha val="70000"/>
                    </a:prstClr>
                  </a:outerShdw>
                </a:effectLst>
                <a:cs typeface="Arial" pitchFamily="34" charset="0"/>
              </a:rPr>
              <a:t>NETWORK</a:t>
            </a:r>
          </a:p>
        </p:txBody>
      </p:sp>
      <p:cxnSp>
        <p:nvCxnSpPr>
          <p:cNvPr id="9240" name="Straight Connector 2230"/>
          <p:cNvCxnSpPr>
            <a:cxnSpLocks noChangeShapeType="1"/>
          </p:cNvCxnSpPr>
          <p:nvPr/>
        </p:nvCxnSpPr>
        <p:spPr bwMode="auto">
          <a:xfrm flipV="1">
            <a:off x="5189615" y="3296789"/>
            <a:ext cx="1413269" cy="611611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0" name="Straight Connector 1829"/>
          <p:cNvCxnSpPr>
            <a:cxnSpLocks noChangeShapeType="1"/>
          </p:cNvCxnSpPr>
          <p:nvPr/>
        </p:nvCxnSpPr>
        <p:spPr bwMode="auto">
          <a:xfrm flipV="1">
            <a:off x="7810563" y="2712394"/>
            <a:ext cx="1646511" cy="712681"/>
          </a:xfrm>
          <a:prstGeom prst="line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13673" y="2378081"/>
            <a:ext cx="502764" cy="47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273" name="Straight Connector 1494"/>
          <p:cNvCxnSpPr>
            <a:cxnSpLocks noChangeShapeType="1"/>
          </p:cNvCxnSpPr>
          <p:nvPr/>
        </p:nvCxnSpPr>
        <p:spPr bwMode="auto">
          <a:xfrm>
            <a:off x="7494385" y="3286425"/>
            <a:ext cx="314443" cy="136059"/>
          </a:xfrm>
          <a:prstGeom prst="line">
            <a:avLst/>
          </a:prstGeom>
          <a:noFill/>
          <a:ln w="19050" cap="rnd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7" name="Straight Connector 1766"/>
          <p:cNvCxnSpPr>
            <a:cxnSpLocks noChangeShapeType="1"/>
          </p:cNvCxnSpPr>
          <p:nvPr/>
        </p:nvCxnSpPr>
        <p:spPr bwMode="auto">
          <a:xfrm flipV="1">
            <a:off x="6340272" y="2076164"/>
            <a:ext cx="1646512" cy="712681"/>
          </a:xfrm>
          <a:prstGeom prst="line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05" name="Straight Connector 1753"/>
          <p:cNvCxnSpPr>
            <a:cxnSpLocks noChangeShapeType="1"/>
          </p:cNvCxnSpPr>
          <p:nvPr/>
        </p:nvCxnSpPr>
        <p:spPr bwMode="auto">
          <a:xfrm>
            <a:off x="5671648" y="4189587"/>
            <a:ext cx="1579131" cy="688061"/>
          </a:xfrm>
          <a:prstGeom prst="line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4" name="Straight Connector 1853"/>
          <p:cNvCxnSpPr>
            <a:cxnSpLocks noChangeShapeType="1"/>
          </p:cNvCxnSpPr>
          <p:nvPr/>
        </p:nvCxnSpPr>
        <p:spPr bwMode="auto">
          <a:xfrm>
            <a:off x="6647806" y="3283832"/>
            <a:ext cx="843124" cy="0"/>
          </a:xfrm>
          <a:prstGeom prst="line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5" name="Straight Connector 1866"/>
          <p:cNvCxnSpPr>
            <a:cxnSpLocks noChangeShapeType="1"/>
          </p:cNvCxnSpPr>
          <p:nvPr/>
        </p:nvCxnSpPr>
        <p:spPr bwMode="auto">
          <a:xfrm flipV="1">
            <a:off x="5669926" y="3793168"/>
            <a:ext cx="910553" cy="396421"/>
          </a:xfrm>
          <a:prstGeom prst="line">
            <a:avLst/>
          </a:prstGeom>
          <a:noFill/>
          <a:ln w="19050" cap="rnd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" name="TextBox 1946"/>
          <p:cNvSpPr txBox="1"/>
          <p:nvPr/>
        </p:nvSpPr>
        <p:spPr bwMode="auto">
          <a:xfrm rot="300000">
            <a:off x="8351331" y="1839923"/>
            <a:ext cx="1102998" cy="402260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108809" tIns="54405" rIns="108809" bIns="54405">
            <a:spAutoFit/>
          </a:bodyPr>
          <a:lstStyle/>
          <a:p>
            <a:pPr>
              <a:defRPr/>
            </a:pPr>
            <a:r>
              <a:rPr lang="en-US" sz="1900" b="1" dirty="0">
                <a:solidFill>
                  <a:srgbClr val="AE78D6"/>
                </a:solidFill>
                <a:effectLst>
                  <a:outerShdw dist="38100" dir="7200000" algn="ctr" rotWithShape="0">
                    <a:srgbClr val="000000">
                      <a:alpha val="70000"/>
                    </a:srgbClr>
                  </a:outerShdw>
                </a:effectLst>
                <a:cs typeface="Arial" pitchFamily="34" charset="0"/>
              </a:rPr>
              <a:t>Backup</a:t>
            </a:r>
          </a:p>
        </p:txBody>
      </p:sp>
      <p:sp>
        <p:nvSpPr>
          <p:cNvPr id="1948" name="TextBox 1947"/>
          <p:cNvSpPr txBox="1"/>
          <p:nvPr/>
        </p:nvSpPr>
        <p:spPr bwMode="auto">
          <a:xfrm rot="300000">
            <a:off x="8766743" y="2012597"/>
            <a:ext cx="1713742" cy="402260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108809" tIns="54405" rIns="108809" bIns="54405">
            <a:spAutoFit/>
          </a:bodyPr>
          <a:lstStyle/>
          <a:p>
            <a:pPr>
              <a:defRPr/>
            </a:pP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7200000" algn="ctr" rotWithShape="0">
                    <a:srgbClr val="000000">
                      <a:alpha val="70000"/>
                    </a:srgbClr>
                  </a:outerShdw>
                </a:effectLst>
                <a:cs typeface="Arial" pitchFamily="34" charset="0"/>
              </a:rPr>
              <a:t>Management</a:t>
            </a:r>
          </a:p>
        </p:txBody>
      </p:sp>
      <p:sp>
        <p:nvSpPr>
          <p:cNvPr id="2229" name="TextBox 2228"/>
          <p:cNvSpPr txBox="1"/>
          <p:nvPr/>
        </p:nvSpPr>
        <p:spPr bwMode="auto">
          <a:xfrm rot="300000">
            <a:off x="3463908" y="4428613"/>
            <a:ext cx="1309817" cy="386888"/>
          </a:xfrm>
          <a:prstGeom prst="rect">
            <a:avLst/>
          </a:prstGeom>
          <a:noFill/>
          <a:ln>
            <a:noFill/>
          </a:ln>
          <a:scene3d>
            <a:camera prst="isometricTopUp"/>
            <a:lightRig rig="threePt" dir="t"/>
          </a:scene3d>
          <a:sp3d/>
        </p:spPr>
        <p:txBody>
          <a:bodyPr wrap="none" lIns="108825" tIns="54413" rIns="108825" bIns="54413">
            <a:spAutoFit/>
            <a:sp3d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dist="38100" dir="5400000" algn="tl" rotWithShape="0">
                    <a:prstClr val="black">
                      <a:alpha val="7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FWD </a:t>
            </a:r>
            <a:r>
              <a:rPr lang="en-US" b="1" dirty="0">
                <a:solidFill>
                  <a:srgbClr val="FF0000"/>
                </a:solidFill>
                <a:effectLst>
                  <a:outerShdw dist="38100" dir="7200000" algn="tl" rotWithShape="0">
                    <a:prstClr val="black">
                      <a:alpha val="7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DMZ</a:t>
            </a:r>
          </a:p>
        </p:txBody>
      </p:sp>
      <p:pic>
        <p:nvPicPr>
          <p:cNvPr id="9390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3384" y="1741851"/>
            <a:ext cx="504493" cy="433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91" name="Group 2345"/>
          <p:cNvGrpSpPr>
            <a:grpSpLocks/>
          </p:cNvGrpSpPr>
          <p:nvPr/>
        </p:nvGrpSpPr>
        <p:grpSpPr bwMode="auto">
          <a:xfrm>
            <a:off x="7986621" y="2052510"/>
            <a:ext cx="216635" cy="162303"/>
            <a:chOff x="6531683" y="1524001"/>
            <a:chExt cx="199054" cy="199052"/>
          </a:xfrm>
        </p:grpSpPr>
        <p:sp>
          <p:nvSpPr>
            <p:cNvPr id="1773" name="Oval 1772"/>
            <p:cNvSpPr/>
            <p:nvPr/>
          </p:nvSpPr>
          <p:spPr bwMode="auto">
            <a:xfrm>
              <a:off x="6584220" y="1576848"/>
              <a:ext cx="93663" cy="93761"/>
            </a:xfrm>
            <a:prstGeom prst="ellips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defTabSz="1150442">
                <a:defRPr/>
              </a:pPr>
              <a:endParaRPr lang="en-US" sz="1900" dirty="0">
                <a:solidFill>
                  <a:schemeClr val="tx1"/>
                </a:solidFill>
              </a:endParaRPr>
            </a:p>
          </p:txBody>
        </p:sp>
        <p:grpSp>
          <p:nvGrpSpPr>
            <p:cNvPr id="9393" name="Group 1773"/>
            <p:cNvGrpSpPr>
              <a:grpSpLocks/>
            </p:cNvGrpSpPr>
            <p:nvPr/>
          </p:nvGrpSpPr>
          <p:grpSpPr bwMode="auto">
            <a:xfrm>
              <a:off x="6531683" y="1524001"/>
              <a:ext cx="199054" cy="199052"/>
              <a:chOff x="5896906" y="4932553"/>
              <a:chExt cx="568708" cy="568705"/>
            </a:xfrm>
          </p:grpSpPr>
          <p:sp>
            <p:nvSpPr>
              <p:cNvPr id="1777" name="Circular Arrow 1776"/>
              <p:cNvSpPr/>
              <p:nvPr/>
            </p:nvSpPr>
            <p:spPr bwMode="auto">
              <a:xfrm>
                <a:off x="5910940" y="4933706"/>
                <a:ext cx="553340" cy="567552"/>
              </a:xfrm>
              <a:prstGeom prst="circularArrow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150442">
                  <a:defRPr/>
                </a:pPr>
                <a:endParaRPr lang="en-US" sz="1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8" name="Circular Arrow 1777"/>
              <p:cNvSpPr/>
              <p:nvPr/>
            </p:nvSpPr>
            <p:spPr bwMode="auto">
              <a:xfrm rot="10800000">
                <a:off x="5910940" y="4933706"/>
                <a:ext cx="553340" cy="567552"/>
              </a:xfrm>
              <a:prstGeom prst="circularArrow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150442">
                  <a:defRPr/>
                </a:pPr>
                <a:endParaRPr lang="en-US" sz="19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75" name="Straight Connector 1774"/>
            <p:cNvCxnSpPr/>
            <p:nvPr/>
          </p:nvCxnSpPr>
          <p:spPr bwMode="auto">
            <a:xfrm>
              <a:off x="6633433" y="1584793"/>
              <a:ext cx="0" cy="46087"/>
            </a:xfrm>
            <a:prstGeom prst="line">
              <a:avLst/>
            </a:prstGeom>
            <a:ln w="7620"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dir="2700000" algn="tl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76" name="Straight Connector 1775"/>
            <p:cNvCxnSpPr/>
            <p:nvPr/>
          </p:nvCxnSpPr>
          <p:spPr bwMode="auto">
            <a:xfrm flipV="1">
              <a:off x="6608033" y="1627702"/>
              <a:ext cx="25400" cy="23837"/>
            </a:xfrm>
            <a:prstGeom prst="line">
              <a:avLst/>
            </a:prstGeom>
            <a:ln w="7620"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dir="2700000" algn="tl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095290" y="4624971"/>
            <a:ext cx="502764" cy="48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9" name="Straight Connector 1517"/>
          <p:cNvCxnSpPr>
            <a:cxnSpLocks noChangeShapeType="1"/>
          </p:cNvCxnSpPr>
          <p:nvPr/>
        </p:nvCxnSpPr>
        <p:spPr bwMode="auto">
          <a:xfrm>
            <a:off x="6339124" y="2788846"/>
            <a:ext cx="437795" cy="169937"/>
          </a:xfrm>
          <a:prstGeom prst="line">
            <a:avLst/>
          </a:prstGeom>
          <a:noFill/>
          <a:ln w="19050" cap="sq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Straight Connector 1517"/>
          <p:cNvCxnSpPr>
            <a:cxnSpLocks noChangeShapeType="1"/>
          </p:cNvCxnSpPr>
          <p:nvPr/>
        </p:nvCxnSpPr>
        <p:spPr bwMode="auto">
          <a:xfrm flipH="1">
            <a:off x="6580477" y="2959835"/>
            <a:ext cx="196444" cy="833333"/>
          </a:xfrm>
          <a:prstGeom prst="line">
            <a:avLst/>
          </a:prstGeom>
          <a:noFill/>
          <a:ln w="19050" cap="sq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0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03737" y="1798682"/>
            <a:ext cx="502764" cy="4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rgbClr val="FF6699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263" name="Group 2338"/>
          <p:cNvGrpSpPr>
            <a:grpSpLocks/>
          </p:cNvGrpSpPr>
          <p:nvPr/>
        </p:nvGrpSpPr>
        <p:grpSpPr bwMode="auto">
          <a:xfrm>
            <a:off x="2579045" y="2035213"/>
            <a:ext cx="3320665" cy="1568680"/>
            <a:chOff x="1563432" y="1503410"/>
            <a:chExt cx="3051749" cy="1920510"/>
          </a:xfrm>
        </p:grpSpPr>
        <p:cxnSp>
          <p:nvCxnSpPr>
            <p:cNvPr id="9425" name="Straight Connector 1491"/>
            <p:cNvCxnSpPr>
              <a:cxnSpLocks noChangeShapeType="1"/>
            </p:cNvCxnSpPr>
            <p:nvPr/>
          </p:nvCxnSpPr>
          <p:spPr bwMode="auto">
            <a:xfrm>
              <a:off x="1841296" y="1787730"/>
              <a:ext cx="2773885" cy="1636190"/>
            </a:xfrm>
            <a:prstGeom prst="line">
              <a:avLst/>
            </a:prstGeom>
            <a:noFill/>
            <a:ln w="1905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26" name="Straight Connector 1492"/>
            <p:cNvCxnSpPr>
              <a:cxnSpLocks noChangeShapeType="1"/>
            </p:cNvCxnSpPr>
            <p:nvPr/>
          </p:nvCxnSpPr>
          <p:spPr bwMode="auto">
            <a:xfrm flipV="1">
              <a:off x="2049223" y="1924765"/>
              <a:ext cx="1228771" cy="709355"/>
            </a:xfrm>
            <a:prstGeom prst="line">
              <a:avLst/>
            </a:prstGeom>
            <a:noFill/>
            <a:ln w="19050" cap="rnd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27" name="Straight Connector 1493"/>
            <p:cNvCxnSpPr>
              <a:cxnSpLocks noChangeShapeType="1"/>
            </p:cNvCxnSpPr>
            <p:nvPr/>
          </p:nvCxnSpPr>
          <p:spPr bwMode="auto">
            <a:xfrm>
              <a:off x="1563432" y="2355250"/>
              <a:ext cx="485319" cy="280160"/>
            </a:xfrm>
            <a:prstGeom prst="line">
              <a:avLst/>
            </a:prstGeom>
            <a:noFill/>
            <a:ln w="19050" cap="rnd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28" name="Straight Connector 1494"/>
            <p:cNvCxnSpPr>
              <a:cxnSpLocks noChangeShapeType="1"/>
              <a:stCxn id="1908" idx="3"/>
            </p:cNvCxnSpPr>
            <p:nvPr/>
          </p:nvCxnSpPr>
          <p:spPr bwMode="auto">
            <a:xfrm>
              <a:off x="2691485" y="1503410"/>
              <a:ext cx="584602" cy="417545"/>
            </a:xfrm>
            <a:prstGeom prst="line">
              <a:avLst/>
            </a:prstGeom>
            <a:noFill/>
            <a:ln w="19050" cap="rnd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1541" y="2368682"/>
            <a:ext cx="502764" cy="4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rgbClr val="00B05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0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04305" y="2030917"/>
            <a:ext cx="502764" cy="4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58" name="TextBox 2857"/>
          <p:cNvSpPr txBox="1"/>
          <p:nvPr/>
        </p:nvSpPr>
        <p:spPr bwMode="auto">
          <a:xfrm rot="300000">
            <a:off x="3691093" y="2417540"/>
            <a:ext cx="1102774" cy="340721"/>
          </a:xfrm>
          <a:prstGeom prst="rect">
            <a:avLst/>
          </a:prstGeom>
          <a:noFill/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none" lIns="108825" tIns="54413" rIns="108825" bIns="54413">
            <a:spAutoFit/>
          </a:bodyPr>
          <a:lstStyle/>
          <a:p>
            <a:pPr>
              <a:defRPr/>
            </a:pPr>
            <a:r>
              <a:rPr lang="en-US" sz="1500" b="1" dirty="0">
                <a:solidFill>
                  <a:schemeClr val="accent1"/>
                </a:solidFill>
                <a:effectLst>
                  <a:outerShdw dist="38100" dir="5400000" algn="tl">
                    <a:srgbClr val="000000">
                      <a:alpha val="70000"/>
                    </a:srgbClr>
                  </a:outerShdw>
                </a:effectLst>
                <a:cs typeface="Arial" pitchFamily="34" charset="0"/>
              </a:rPr>
              <a:t>APP </a:t>
            </a:r>
            <a:r>
              <a:rPr lang="en-US" sz="1500" b="1" dirty="0">
                <a:solidFill>
                  <a:schemeClr val="accent1"/>
                </a:solidFill>
                <a:effectLst>
                  <a:outerShdw dist="38100" dir="7200000" algn="tl">
                    <a:srgbClr val="000000">
                      <a:alpha val="70000"/>
                    </a:srgbClr>
                  </a:outerShdw>
                </a:effectLst>
                <a:cs typeface="Arial" pitchFamily="34" charset="0"/>
              </a:rPr>
              <a:t>TIER</a:t>
            </a:r>
          </a:p>
        </p:txBody>
      </p:sp>
      <p:sp>
        <p:nvSpPr>
          <p:cNvPr id="81" name="TextBox 80"/>
          <p:cNvSpPr txBox="1"/>
          <p:nvPr/>
        </p:nvSpPr>
        <p:spPr>
          <a:xfrm rot="19980000">
            <a:off x="1525368" y="2658572"/>
            <a:ext cx="677355" cy="247584"/>
          </a:xfrm>
          <a:prstGeom prst="rect">
            <a:avLst/>
          </a:prstGeom>
          <a:noFill/>
        </p:spPr>
        <p:txBody>
          <a:bodyPr wrap="square" lIns="0" tIns="51473" rIns="0" bIns="51473" rtlCol="0">
            <a:spAutoFit/>
          </a:bodyPr>
          <a:lstStyle/>
          <a:p>
            <a:pPr algn="ctr"/>
            <a:r>
              <a:rPr lang="en-US" sz="900" dirty="0">
                <a:solidFill>
                  <a:schemeClr val="accent5">
                    <a:lumMod val="50000"/>
                  </a:schemeClr>
                </a:solidFill>
              </a:rPr>
              <a:t>Dev-App</a:t>
            </a:r>
            <a:endParaRPr 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 rot="19980000">
            <a:off x="2309019" y="1871885"/>
            <a:ext cx="677355" cy="247584"/>
          </a:xfrm>
          <a:prstGeom prst="rect">
            <a:avLst/>
          </a:prstGeom>
          <a:noFill/>
        </p:spPr>
        <p:txBody>
          <a:bodyPr wrap="square" lIns="0" tIns="51473" rIns="0" bIns="51473" rtlCol="0">
            <a:spAutoFit/>
          </a:bodyPr>
          <a:lstStyle/>
          <a:p>
            <a:pPr algn="ctr"/>
            <a:r>
              <a:rPr lang="en-US" sz="900" dirty="0">
                <a:solidFill>
                  <a:schemeClr val="accent5">
                    <a:lumMod val="50000"/>
                  </a:schemeClr>
                </a:solidFill>
              </a:rPr>
              <a:t>QA-App</a:t>
            </a:r>
            <a:endParaRPr 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 rot="19980000">
            <a:off x="3736835" y="1590153"/>
            <a:ext cx="677355" cy="247584"/>
          </a:xfrm>
          <a:prstGeom prst="rect">
            <a:avLst/>
          </a:prstGeom>
          <a:noFill/>
        </p:spPr>
        <p:txBody>
          <a:bodyPr wrap="square" lIns="0" tIns="51473" rIns="0" bIns="51473" rtlCol="0">
            <a:spAutoFit/>
          </a:bodyPr>
          <a:lstStyle/>
          <a:p>
            <a:pPr algn="ctr"/>
            <a:r>
              <a:rPr lang="en-US" sz="900" dirty="0">
                <a:solidFill>
                  <a:schemeClr val="accent5">
                    <a:lumMod val="50000"/>
                  </a:schemeClr>
                </a:solidFill>
              </a:rPr>
              <a:t>Prod-App</a:t>
            </a:r>
            <a:endParaRPr 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345691" y="137658"/>
            <a:ext cx="8189197" cy="738644"/>
          </a:xfrm>
        </p:spPr>
        <p:txBody>
          <a:bodyPr vert="horz" wrap="square" lIns="121904" tIns="60950" rIns="121904" bIns="60950" rtlCol="0" anchor="b">
            <a:spAutoFit/>
          </a:bodyPr>
          <a:lstStyle/>
          <a:p>
            <a:r>
              <a:rPr lang="en-US" dirty="0"/>
              <a:t>Virtualize the Network</a:t>
            </a:r>
          </a:p>
        </p:txBody>
      </p:sp>
      <p:cxnSp>
        <p:nvCxnSpPr>
          <p:cNvPr id="87" name="Straight Connector 2201"/>
          <p:cNvCxnSpPr>
            <a:cxnSpLocks noChangeShapeType="1"/>
          </p:cNvCxnSpPr>
          <p:nvPr/>
        </p:nvCxnSpPr>
        <p:spPr bwMode="auto">
          <a:xfrm flipV="1">
            <a:off x="3394211" y="4458341"/>
            <a:ext cx="2622549" cy="11318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Connector 1894"/>
          <p:cNvCxnSpPr>
            <a:cxnSpLocks noChangeShapeType="1"/>
          </p:cNvCxnSpPr>
          <p:nvPr/>
        </p:nvCxnSpPr>
        <p:spPr bwMode="auto">
          <a:xfrm flipV="1">
            <a:off x="1770733" y="5655315"/>
            <a:ext cx="1471084" cy="6350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TextBox 88"/>
          <p:cNvSpPr txBox="1"/>
          <p:nvPr/>
        </p:nvSpPr>
        <p:spPr bwMode="auto">
          <a:xfrm rot="300000">
            <a:off x="5078519" y="4518559"/>
            <a:ext cx="758352" cy="232983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lIns="108809" tIns="54405" rIns="108809" bIns="54405">
            <a:spAutoFit/>
          </a:bodyPr>
          <a:lstStyle/>
          <a:p>
            <a:pPr>
              <a:defRPr/>
            </a:pPr>
            <a:r>
              <a:rPr lang="en-US" sz="800" b="1" dirty="0">
                <a:cs typeface="Arial" pitchFamily="34" charset="0"/>
              </a:rPr>
              <a:t>RA-FWD-IF</a:t>
            </a:r>
          </a:p>
        </p:txBody>
      </p:sp>
      <p:sp>
        <p:nvSpPr>
          <p:cNvPr id="90" name="TextBox 89"/>
          <p:cNvSpPr txBox="1"/>
          <p:nvPr/>
        </p:nvSpPr>
        <p:spPr bwMode="auto">
          <a:xfrm rot="300000">
            <a:off x="4006764" y="5075249"/>
            <a:ext cx="1083217" cy="386888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108825" tIns="54413" rIns="108825" bIns="54413">
            <a:spAutoFit/>
          </a:bodyPr>
          <a:lstStyle/>
          <a:p>
            <a:pPr>
              <a:defRPr/>
            </a:pPr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25400" dist="38100" dir="5400000" algn="tl">
                    <a:schemeClr val="tx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RA </a:t>
            </a:r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38100" dir="7200000" algn="tl">
                    <a:schemeClr val="tx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VPN</a:t>
            </a:r>
          </a:p>
        </p:txBody>
      </p:sp>
      <p:cxnSp>
        <p:nvCxnSpPr>
          <p:cNvPr id="91" name="Straight Connector 2542"/>
          <p:cNvCxnSpPr>
            <a:cxnSpLocks noChangeShapeType="1"/>
          </p:cNvCxnSpPr>
          <p:nvPr/>
        </p:nvCxnSpPr>
        <p:spPr bwMode="auto">
          <a:xfrm>
            <a:off x="3294732" y="5641028"/>
            <a:ext cx="226483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Connector 2544"/>
          <p:cNvCxnSpPr>
            <a:cxnSpLocks noChangeShapeType="1"/>
          </p:cNvCxnSpPr>
          <p:nvPr/>
        </p:nvCxnSpPr>
        <p:spPr bwMode="auto">
          <a:xfrm flipV="1">
            <a:off x="5893995" y="5118743"/>
            <a:ext cx="1356784" cy="587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TextBox 92"/>
          <p:cNvSpPr txBox="1"/>
          <p:nvPr/>
        </p:nvSpPr>
        <p:spPr bwMode="auto">
          <a:xfrm rot="300000">
            <a:off x="4695960" y="5446121"/>
            <a:ext cx="2438400" cy="533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72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/>
        </p:spPr>
        <p:txBody>
          <a:bodyPr lIns="108825" tIns="54413" rIns="108825" bIns="54413">
            <a:sp3d/>
          </a:bodyPr>
          <a:lstStyle/>
          <a:p>
            <a:pPr algn="ctr">
              <a:defRPr/>
            </a:pPr>
            <a:r>
              <a:rPr lang="en-US" sz="1200" b="1" dirty="0">
                <a:cs typeface="Arial" pitchFamily="34" charset="0"/>
              </a:rPr>
              <a:t>REMOTE ACCESS VPN AND VDI TIER FOR ADMINISTRATION</a:t>
            </a:r>
          </a:p>
        </p:txBody>
      </p:sp>
      <p:sp>
        <p:nvSpPr>
          <p:cNvPr id="95" name="TextBox 94"/>
          <p:cNvSpPr txBox="1"/>
          <p:nvPr/>
        </p:nvSpPr>
        <p:spPr bwMode="auto">
          <a:xfrm rot="300000">
            <a:off x="2326006" y="5712142"/>
            <a:ext cx="746485" cy="227046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lIns="102933" tIns="51465" rIns="102933" bIns="51465">
            <a:spAutoFit/>
          </a:bodyPr>
          <a:lstStyle/>
          <a:p>
            <a:pPr>
              <a:defRPr/>
            </a:pPr>
            <a:r>
              <a:rPr lang="en-US" sz="800" b="1" dirty="0">
                <a:cs typeface="Arial" pitchFamily="34" charset="0"/>
              </a:rPr>
              <a:t>RA-FWD-IF</a:t>
            </a:r>
          </a:p>
        </p:txBody>
      </p:sp>
      <p:sp>
        <p:nvSpPr>
          <p:cNvPr id="96" name="TextBox 95"/>
          <p:cNvSpPr txBox="1"/>
          <p:nvPr/>
        </p:nvSpPr>
        <p:spPr bwMode="auto">
          <a:xfrm rot="300000">
            <a:off x="3180616" y="5340601"/>
            <a:ext cx="757707" cy="227046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lIns="102933" tIns="51465" rIns="102933" bIns="51465">
            <a:spAutoFit/>
          </a:bodyPr>
          <a:lstStyle/>
          <a:p>
            <a:pPr>
              <a:defRPr/>
            </a:pPr>
            <a:r>
              <a:rPr lang="en-US" sz="800" b="1" dirty="0">
                <a:cs typeface="Arial" pitchFamily="34" charset="0"/>
              </a:rPr>
              <a:t>RA-RWD-IF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00094" y="2577629"/>
            <a:ext cx="6707156" cy="3187224"/>
            <a:chOff x="1732570" y="2749471"/>
            <a:chExt cx="5281885" cy="3399705"/>
          </a:xfrm>
        </p:grpSpPr>
        <p:pic>
          <p:nvPicPr>
            <p:cNvPr id="242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732570" y="4142272"/>
              <a:ext cx="297966" cy="218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5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783436" y="4641663"/>
              <a:ext cx="297966" cy="21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58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863687" y="4091569"/>
              <a:ext cx="299326" cy="218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7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068682" y="5173798"/>
              <a:ext cx="299326" cy="218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5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716489" y="3118543"/>
              <a:ext cx="297966" cy="21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4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119273" y="3394253"/>
              <a:ext cx="297966" cy="21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4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845978" y="2749471"/>
              <a:ext cx="297966" cy="218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0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372904" y="5881629"/>
              <a:ext cx="365045" cy="267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" name="Group 8"/>
          <p:cNvGrpSpPr/>
          <p:nvPr/>
        </p:nvGrpSpPr>
        <p:grpSpPr>
          <a:xfrm>
            <a:off x="8039413" y="4667156"/>
            <a:ext cx="3892343" cy="1693741"/>
            <a:chOff x="5927517" y="3752379"/>
            <a:chExt cx="2919257" cy="1270306"/>
          </a:xfrm>
        </p:grpSpPr>
        <p:sp>
          <p:nvSpPr>
            <p:cNvPr id="105" name="Rounded Rectangle 17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927517" y="3752379"/>
              <a:ext cx="2919257" cy="1270306"/>
            </a:xfrm>
            <a:prstGeom prst="roundRect">
              <a:avLst>
                <a:gd name="adj" fmla="val 6944"/>
              </a:avLst>
            </a:prstGeom>
            <a:solidFill>
              <a:srgbClr val="D47D1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77221" tIns="38611" rIns="77221" bIns="386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88453" fontAlgn="base">
                <a:spcBef>
                  <a:spcPct val="0"/>
                </a:spcBef>
                <a:spcAft>
                  <a:spcPct val="0"/>
                </a:spcAft>
              </a:pPr>
              <a:endParaRPr lang="en-US" sz="1900" dirty="0">
                <a:latin typeface="Arial" charset="0"/>
              </a:endParaRPr>
            </a:p>
          </p:txBody>
        </p:sp>
        <p:sp>
          <p:nvSpPr>
            <p:cNvPr id="106" name="Text Box 151"/>
            <p:cNvSpPr txBox="1">
              <a:spLocks noChangeArrowheads="1"/>
            </p:cNvSpPr>
            <p:nvPr/>
          </p:nvSpPr>
          <p:spPr bwMode="auto">
            <a:xfrm>
              <a:off x="6067933" y="4115918"/>
              <a:ext cx="2638425" cy="543230"/>
            </a:xfrm>
            <a:prstGeom prst="rect">
              <a:avLst/>
            </a:prstGeom>
            <a:noFill/>
          </p:spPr>
          <p:txBody>
            <a:bodyPr wrap="square" lIns="77221" tIns="38611" rIns="77221" bIns="38611" rtlCol="0" anchor="ctr">
              <a:spAutoFit/>
            </a:bodyPr>
            <a:lstStyle>
              <a:defPPr>
                <a:defRPr lang="en-US"/>
              </a:defPPr>
              <a:lvl1pPr algn="ctr">
                <a:defRPr sz="17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defRPr>
              </a:lvl1pPr>
            </a:lstStyle>
            <a:p>
              <a:r>
                <a:rPr lang="en-US" sz="2100" dirty="0"/>
                <a:t>Now virtualize</a:t>
              </a:r>
              <a:br>
                <a:rPr lang="en-US" sz="2100" dirty="0"/>
              </a:br>
              <a:r>
                <a:rPr lang="en-US" sz="2100" dirty="0"/>
                <a:t>the network</a:t>
              </a:r>
            </a:p>
          </p:txBody>
        </p:sp>
      </p:grpSp>
      <p:sp>
        <p:nvSpPr>
          <p:cNvPr id="116" name="Footer Placeholder 18"/>
          <p:cNvSpPr>
            <a:spLocks noGrp="1"/>
          </p:cNvSpPr>
          <p:nvPr>
            <p:ph type="ftr" sz="quarter" idx="4294967295"/>
          </p:nvPr>
        </p:nvSpPr>
        <p:spPr>
          <a:xfrm>
            <a:off x="449174" y="6650382"/>
            <a:ext cx="5320861" cy="137980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en-US" dirty="0" smtClean="0"/>
              <a:t>© 2013 Brocade Communications Systems, Inc. Company Proprietary Information</a:t>
            </a:r>
            <a:endParaRPr lang="en-US" dirty="0"/>
          </a:p>
        </p:txBody>
      </p:sp>
      <p:sp>
        <p:nvSpPr>
          <p:cNvPr id="118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10355658" y="6609637"/>
            <a:ext cx="342401" cy="155233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7BCC8D0D-EAEC-449D-9161-023DFF90F2E2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44</a:t>
            </a:fld>
            <a:endParaRPr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186937" y="2603569"/>
            <a:ext cx="6708703" cy="3111656"/>
            <a:chOff x="1640201" y="1952677"/>
            <a:chExt cx="5031527" cy="2333742"/>
          </a:xfrm>
        </p:grpSpPr>
        <p:pic>
          <p:nvPicPr>
            <p:cNvPr id="97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712263" y="1952677"/>
              <a:ext cx="283777" cy="12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8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40201" y="2935342"/>
              <a:ext cx="283777" cy="12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9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87951" y="2225935"/>
              <a:ext cx="283777" cy="12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1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58427" y="2400506"/>
              <a:ext cx="283777" cy="12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2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10492" y="2787558"/>
              <a:ext cx="283777" cy="12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3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3972" y="3652166"/>
              <a:ext cx="283777" cy="12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4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72291" y="2904155"/>
              <a:ext cx="283777" cy="12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7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80765" y="4162316"/>
              <a:ext cx="283777" cy="12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53427" y="3291323"/>
              <a:ext cx="283777" cy="12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4500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11">
        <p:fade/>
      </p:transition>
    </mc:Choice>
    <mc:Fallback xmlns="">
      <p:transition spd="med" advTm="221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hlinkClick r:id="" action="ppaction://noaction"/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121904" tIns="60950" rIns="121904" bIns="60950"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96768" y="913807"/>
            <a:ext cx="11988407" cy="5578077"/>
            <a:chOff x="-72577" y="685354"/>
            <a:chExt cx="8991304" cy="4183558"/>
          </a:xfrm>
        </p:grpSpPr>
        <p:grpSp>
          <p:nvGrpSpPr>
            <p:cNvPr id="3" name="Group 2"/>
            <p:cNvGrpSpPr/>
            <p:nvPr/>
          </p:nvGrpSpPr>
          <p:grpSpPr>
            <a:xfrm>
              <a:off x="609298" y="685354"/>
              <a:ext cx="8309429" cy="3600896"/>
              <a:chOff x="639763" y="974725"/>
              <a:chExt cx="8724900" cy="5121275"/>
            </a:xfrm>
          </p:grpSpPr>
          <p:sp>
            <p:nvSpPr>
              <p:cNvPr id="674" name="Freeform 673"/>
              <p:cNvSpPr/>
              <p:nvPr/>
            </p:nvSpPr>
            <p:spPr bwMode="auto">
              <a:xfrm>
                <a:off x="639763" y="974725"/>
                <a:ext cx="8724900" cy="5121275"/>
              </a:xfrm>
              <a:custGeom>
                <a:avLst/>
                <a:gdLst>
                  <a:gd name="connsiteX0" fmla="*/ 0 w 7239000"/>
                  <a:gd name="connsiteY0" fmla="*/ 0 h 4953000"/>
                  <a:gd name="connsiteX1" fmla="*/ 7239000 w 7239000"/>
                  <a:gd name="connsiteY1" fmla="*/ 0 h 4953000"/>
                  <a:gd name="connsiteX2" fmla="*/ 7239000 w 7239000"/>
                  <a:gd name="connsiteY2" fmla="*/ 4953000 h 4953000"/>
                  <a:gd name="connsiteX3" fmla="*/ 0 w 7239000"/>
                  <a:gd name="connsiteY3" fmla="*/ 4953000 h 4953000"/>
                  <a:gd name="connsiteX4" fmla="*/ 0 w 7239000"/>
                  <a:gd name="connsiteY4" fmla="*/ 0 h 4953000"/>
                  <a:gd name="connsiteX0" fmla="*/ 76200 w 7239000"/>
                  <a:gd name="connsiteY0" fmla="*/ 990600 h 4953000"/>
                  <a:gd name="connsiteX1" fmla="*/ 7239000 w 7239000"/>
                  <a:gd name="connsiteY1" fmla="*/ 0 h 4953000"/>
                  <a:gd name="connsiteX2" fmla="*/ 7239000 w 7239000"/>
                  <a:gd name="connsiteY2" fmla="*/ 4953000 h 4953000"/>
                  <a:gd name="connsiteX3" fmla="*/ 0 w 7239000"/>
                  <a:gd name="connsiteY3" fmla="*/ 4953000 h 4953000"/>
                  <a:gd name="connsiteX4" fmla="*/ 76200 w 7239000"/>
                  <a:gd name="connsiteY4" fmla="*/ 990600 h 4953000"/>
                  <a:gd name="connsiteX0" fmla="*/ 0 w 7162800"/>
                  <a:gd name="connsiteY0" fmla="*/ 990600 h 4953000"/>
                  <a:gd name="connsiteX1" fmla="*/ 7162800 w 7162800"/>
                  <a:gd name="connsiteY1" fmla="*/ 0 h 4953000"/>
                  <a:gd name="connsiteX2" fmla="*/ 7162800 w 7162800"/>
                  <a:gd name="connsiteY2" fmla="*/ 4953000 h 4953000"/>
                  <a:gd name="connsiteX3" fmla="*/ 0 w 7162800"/>
                  <a:gd name="connsiteY3" fmla="*/ 4038600 h 4953000"/>
                  <a:gd name="connsiteX4" fmla="*/ 0 w 7162800"/>
                  <a:gd name="connsiteY4" fmla="*/ 990600 h 4953000"/>
                  <a:gd name="connsiteX0" fmla="*/ 0 w 7162800"/>
                  <a:gd name="connsiteY0" fmla="*/ 990600 h 4953000"/>
                  <a:gd name="connsiteX1" fmla="*/ 7162800 w 7162800"/>
                  <a:gd name="connsiteY1" fmla="*/ 0 h 4953000"/>
                  <a:gd name="connsiteX2" fmla="*/ 7162800 w 7162800"/>
                  <a:gd name="connsiteY2" fmla="*/ 4953000 h 4953000"/>
                  <a:gd name="connsiteX3" fmla="*/ 3063240 w 7162800"/>
                  <a:gd name="connsiteY3" fmla="*/ 4434840 h 4953000"/>
                  <a:gd name="connsiteX4" fmla="*/ 0 w 7162800"/>
                  <a:gd name="connsiteY4" fmla="*/ 4038600 h 4953000"/>
                  <a:gd name="connsiteX5" fmla="*/ 0 w 7162800"/>
                  <a:gd name="connsiteY5" fmla="*/ 990600 h 4953000"/>
                  <a:gd name="connsiteX0" fmla="*/ 0 w 7162800"/>
                  <a:gd name="connsiteY0" fmla="*/ 990600 h 4953000"/>
                  <a:gd name="connsiteX1" fmla="*/ 7162800 w 7162800"/>
                  <a:gd name="connsiteY1" fmla="*/ 0 h 4953000"/>
                  <a:gd name="connsiteX2" fmla="*/ 7162800 w 7162800"/>
                  <a:gd name="connsiteY2" fmla="*/ 4953000 h 4953000"/>
                  <a:gd name="connsiteX3" fmla="*/ 1600200 w 7162800"/>
                  <a:gd name="connsiteY3" fmla="*/ 4876800 h 4953000"/>
                  <a:gd name="connsiteX4" fmla="*/ 0 w 7162800"/>
                  <a:gd name="connsiteY4" fmla="*/ 4038600 h 4953000"/>
                  <a:gd name="connsiteX5" fmla="*/ 0 w 7162800"/>
                  <a:gd name="connsiteY5" fmla="*/ 990600 h 4953000"/>
                  <a:gd name="connsiteX0" fmla="*/ 0 w 7162800"/>
                  <a:gd name="connsiteY0" fmla="*/ 990600 h 4953000"/>
                  <a:gd name="connsiteX1" fmla="*/ 7162800 w 7162800"/>
                  <a:gd name="connsiteY1" fmla="*/ 0 h 4953000"/>
                  <a:gd name="connsiteX2" fmla="*/ 7162800 w 7162800"/>
                  <a:gd name="connsiteY2" fmla="*/ 4953000 h 4953000"/>
                  <a:gd name="connsiteX3" fmla="*/ 1600200 w 7162800"/>
                  <a:gd name="connsiteY3" fmla="*/ 4876800 h 4953000"/>
                  <a:gd name="connsiteX4" fmla="*/ 0 w 7162800"/>
                  <a:gd name="connsiteY4" fmla="*/ 4038600 h 4953000"/>
                  <a:gd name="connsiteX5" fmla="*/ 0 w 7162800"/>
                  <a:gd name="connsiteY5" fmla="*/ 990600 h 4953000"/>
                  <a:gd name="connsiteX0" fmla="*/ 0 w 7162800"/>
                  <a:gd name="connsiteY0" fmla="*/ 990600 h 4953000"/>
                  <a:gd name="connsiteX1" fmla="*/ 7162800 w 7162800"/>
                  <a:gd name="connsiteY1" fmla="*/ 0 h 4953000"/>
                  <a:gd name="connsiteX2" fmla="*/ 7162800 w 7162800"/>
                  <a:gd name="connsiteY2" fmla="*/ 4953000 h 4953000"/>
                  <a:gd name="connsiteX3" fmla="*/ 2750820 w 7162800"/>
                  <a:gd name="connsiteY3" fmla="*/ 4907280 h 4953000"/>
                  <a:gd name="connsiteX4" fmla="*/ 1600200 w 7162800"/>
                  <a:gd name="connsiteY4" fmla="*/ 4876800 h 4953000"/>
                  <a:gd name="connsiteX5" fmla="*/ 0 w 7162800"/>
                  <a:gd name="connsiteY5" fmla="*/ 4038600 h 4953000"/>
                  <a:gd name="connsiteX6" fmla="*/ 0 w 7162800"/>
                  <a:gd name="connsiteY6" fmla="*/ 990600 h 4953000"/>
                  <a:gd name="connsiteX0" fmla="*/ 0 w 7162800"/>
                  <a:gd name="connsiteY0" fmla="*/ 990600 h 4953000"/>
                  <a:gd name="connsiteX1" fmla="*/ 7162800 w 7162800"/>
                  <a:gd name="connsiteY1" fmla="*/ 0 h 4953000"/>
                  <a:gd name="connsiteX2" fmla="*/ 7162800 w 7162800"/>
                  <a:gd name="connsiteY2" fmla="*/ 4953000 h 4953000"/>
                  <a:gd name="connsiteX3" fmla="*/ 2514600 w 7162800"/>
                  <a:gd name="connsiteY3" fmla="*/ 4876800 h 4953000"/>
                  <a:gd name="connsiteX4" fmla="*/ 1600200 w 7162800"/>
                  <a:gd name="connsiteY4" fmla="*/ 4876800 h 4953000"/>
                  <a:gd name="connsiteX5" fmla="*/ 0 w 7162800"/>
                  <a:gd name="connsiteY5" fmla="*/ 4038600 h 4953000"/>
                  <a:gd name="connsiteX6" fmla="*/ 0 w 7162800"/>
                  <a:gd name="connsiteY6" fmla="*/ 990600 h 4953000"/>
                  <a:gd name="connsiteX0" fmla="*/ 0 w 7162800"/>
                  <a:gd name="connsiteY0" fmla="*/ 990600 h 4876800"/>
                  <a:gd name="connsiteX1" fmla="*/ 7162800 w 7162800"/>
                  <a:gd name="connsiteY1" fmla="*/ 0 h 4876800"/>
                  <a:gd name="connsiteX2" fmla="*/ 7086600 w 7162800"/>
                  <a:gd name="connsiteY2" fmla="*/ 2209800 h 4876800"/>
                  <a:gd name="connsiteX3" fmla="*/ 2514600 w 7162800"/>
                  <a:gd name="connsiteY3" fmla="*/ 4876800 h 4876800"/>
                  <a:gd name="connsiteX4" fmla="*/ 1600200 w 7162800"/>
                  <a:gd name="connsiteY4" fmla="*/ 4876800 h 4876800"/>
                  <a:gd name="connsiteX5" fmla="*/ 0 w 7162800"/>
                  <a:gd name="connsiteY5" fmla="*/ 4038600 h 4876800"/>
                  <a:gd name="connsiteX6" fmla="*/ 0 w 7162800"/>
                  <a:gd name="connsiteY6" fmla="*/ 990600 h 4876800"/>
                  <a:gd name="connsiteX0" fmla="*/ 0 w 7086600"/>
                  <a:gd name="connsiteY0" fmla="*/ 914400 h 4800600"/>
                  <a:gd name="connsiteX1" fmla="*/ 7086600 w 7086600"/>
                  <a:gd name="connsiteY1" fmla="*/ 0 h 4800600"/>
                  <a:gd name="connsiteX2" fmla="*/ 7086600 w 7086600"/>
                  <a:gd name="connsiteY2" fmla="*/ 2133600 h 4800600"/>
                  <a:gd name="connsiteX3" fmla="*/ 2514600 w 7086600"/>
                  <a:gd name="connsiteY3" fmla="*/ 4800600 h 4800600"/>
                  <a:gd name="connsiteX4" fmla="*/ 1600200 w 7086600"/>
                  <a:gd name="connsiteY4" fmla="*/ 4800600 h 4800600"/>
                  <a:gd name="connsiteX5" fmla="*/ 0 w 7086600"/>
                  <a:gd name="connsiteY5" fmla="*/ 3962400 h 4800600"/>
                  <a:gd name="connsiteX6" fmla="*/ 0 w 7086600"/>
                  <a:gd name="connsiteY6" fmla="*/ 914400 h 4800600"/>
                  <a:gd name="connsiteX0" fmla="*/ 0 w 7086600"/>
                  <a:gd name="connsiteY0" fmla="*/ 914400 h 4800600"/>
                  <a:gd name="connsiteX1" fmla="*/ 2895600 w 7086600"/>
                  <a:gd name="connsiteY1" fmla="*/ 609600 h 4800600"/>
                  <a:gd name="connsiteX2" fmla="*/ 7086600 w 7086600"/>
                  <a:gd name="connsiteY2" fmla="*/ 0 h 4800600"/>
                  <a:gd name="connsiteX3" fmla="*/ 7086600 w 7086600"/>
                  <a:gd name="connsiteY3" fmla="*/ 2133600 h 4800600"/>
                  <a:gd name="connsiteX4" fmla="*/ 2514600 w 7086600"/>
                  <a:gd name="connsiteY4" fmla="*/ 4800600 h 4800600"/>
                  <a:gd name="connsiteX5" fmla="*/ 1600200 w 7086600"/>
                  <a:gd name="connsiteY5" fmla="*/ 4800600 h 4800600"/>
                  <a:gd name="connsiteX6" fmla="*/ 0 w 7086600"/>
                  <a:gd name="connsiteY6" fmla="*/ 3962400 h 4800600"/>
                  <a:gd name="connsiteX7" fmla="*/ 0 w 7086600"/>
                  <a:gd name="connsiteY7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7086600 w 7086600"/>
                  <a:gd name="connsiteY3" fmla="*/ 2133600 h 4800600"/>
                  <a:gd name="connsiteX4" fmla="*/ 2514600 w 7086600"/>
                  <a:gd name="connsiteY4" fmla="*/ 4800600 h 4800600"/>
                  <a:gd name="connsiteX5" fmla="*/ 1600200 w 7086600"/>
                  <a:gd name="connsiteY5" fmla="*/ 4800600 h 4800600"/>
                  <a:gd name="connsiteX6" fmla="*/ 0 w 7086600"/>
                  <a:gd name="connsiteY6" fmla="*/ 3962400 h 4800600"/>
                  <a:gd name="connsiteX7" fmla="*/ 0 w 7086600"/>
                  <a:gd name="connsiteY7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7083552 w 7086600"/>
                  <a:gd name="connsiteY3" fmla="*/ 2170176 h 4800600"/>
                  <a:gd name="connsiteX4" fmla="*/ 2514600 w 7086600"/>
                  <a:gd name="connsiteY4" fmla="*/ 4800600 h 4800600"/>
                  <a:gd name="connsiteX5" fmla="*/ 1600200 w 7086600"/>
                  <a:gd name="connsiteY5" fmla="*/ 4800600 h 4800600"/>
                  <a:gd name="connsiteX6" fmla="*/ 0 w 7086600"/>
                  <a:gd name="connsiteY6" fmla="*/ 3962400 h 4800600"/>
                  <a:gd name="connsiteX7" fmla="*/ 0 w 7086600"/>
                  <a:gd name="connsiteY7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7083552 w 7086600"/>
                  <a:gd name="connsiteY3" fmla="*/ 2170176 h 4800600"/>
                  <a:gd name="connsiteX4" fmla="*/ 2514600 w 7086600"/>
                  <a:gd name="connsiteY4" fmla="*/ 4800600 h 4800600"/>
                  <a:gd name="connsiteX5" fmla="*/ 1600200 w 7086600"/>
                  <a:gd name="connsiteY5" fmla="*/ 4800600 h 4800600"/>
                  <a:gd name="connsiteX6" fmla="*/ 0 w 7086600"/>
                  <a:gd name="connsiteY6" fmla="*/ 3889248 h 4800600"/>
                  <a:gd name="connsiteX7" fmla="*/ 0 w 7086600"/>
                  <a:gd name="connsiteY7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7083552 w 7086600"/>
                  <a:gd name="connsiteY3" fmla="*/ 2170176 h 4800600"/>
                  <a:gd name="connsiteX4" fmla="*/ 2514600 w 7086600"/>
                  <a:gd name="connsiteY4" fmla="*/ 4800600 h 4800600"/>
                  <a:gd name="connsiteX5" fmla="*/ 1600200 w 7086600"/>
                  <a:gd name="connsiteY5" fmla="*/ 4800600 h 4800600"/>
                  <a:gd name="connsiteX6" fmla="*/ 0 w 7086600"/>
                  <a:gd name="connsiteY6" fmla="*/ 3352800 h 4800600"/>
                  <a:gd name="connsiteX7" fmla="*/ 0 w 7086600"/>
                  <a:gd name="connsiteY7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7083552 w 7086600"/>
                  <a:gd name="connsiteY3" fmla="*/ 2170176 h 4800600"/>
                  <a:gd name="connsiteX4" fmla="*/ 2514600 w 7086600"/>
                  <a:gd name="connsiteY4" fmla="*/ 4800600 h 4800600"/>
                  <a:gd name="connsiteX5" fmla="*/ 0 w 7086600"/>
                  <a:gd name="connsiteY5" fmla="*/ 3352800 h 4800600"/>
                  <a:gd name="connsiteX6" fmla="*/ 0 w 7086600"/>
                  <a:gd name="connsiteY6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7083552 w 7086600"/>
                  <a:gd name="connsiteY3" fmla="*/ 2170176 h 4800600"/>
                  <a:gd name="connsiteX4" fmla="*/ 4181475 w 7086600"/>
                  <a:gd name="connsiteY4" fmla="*/ 3838575 h 4800600"/>
                  <a:gd name="connsiteX5" fmla="*/ 2514600 w 7086600"/>
                  <a:gd name="connsiteY5" fmla="*/ 4800600 h 4800600"/>
                  <a:gd name="connsiteX6" fmla="*/ 0 w 7086600"/>
                  <a:gd name="connsiteY6" fmla="*/ 3352800 h 4800600"/>
                  <a:gd name="connsiteX7" fmla="*/ 0 w 7086600"/>
                  <a:gd name="connsiteY7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7083552 w 7086600"/>
                  <a:gd name="connsiteY3" fmla="*/ 2170176 h 4800600"/>
                  <a:gd name="connsiteX4" fmla="*/ 5486400 w 7086600"/>
                  <a:gd name="connsiteY4" fmla="*/ 4114800 h 4800600"/>
                  <a:gd name="connsiteX5" fmla="*/ 2514600 w 7086600"/>
                  <a:gd name="connsiteY5" fmla="*/ 4800600 h 4800600"/>
                  <a:gd name="connsiteX6" fmla="*/ 0 w 7086600"/>
                  <a:gd name="connsiteY6" fmla="*/ 3352800 h 4800600"/>
                  <a:gd name="connsiteX7" fmla="*/ 0 w 7086600"/>
                  <a:gd name="connsiteY7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6553200 w 7086600"/>
                  <a:gd name="connsiteY3" fmla="*/ 2819400 h 4800600"/>
                  <a:gd name="connsiteX4" fmla="*/ 5486400 w 7086600"/>
                  <a:gd name="connsiteY4" fmla="*/ 4114800 h 4800600"/>
                  <a:gd name="connsiteX5" fmla="*/ 2514600 w 7086600"/>
                  <a:gd name="connsiteY5" fmla="*/ 4800600 h 4800600"/>
                  <a:gd name="connsiteX6" fmla="*/ 0 w 7086600"/>
                  <a:gd name="connsiteY6" fmla="*/ 3352800 h 4800600"/>
                  <a:gd name="connsiteX7" fmla="*/ 0 w 7086600"/>
                  <a:gd name="connsiteY7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7086600 w 7086600"/>
                  <a:gd name="connsiteY3" fmla="*/ 3200400 h 4800600"/>
                  <a:gd name="connsiteX4" fmla="*/ 5486400 w 7086600"/>
                  <a:gd name="connsiteY4" fmla="*/ 4114800 h 4800600"/>
                  <a:gd name="connsiteX5" fmla="*/ 2514600 w 7086600"/>
                  <a:gd name="connsiteY5" fmla="*/ 4800600 h 4800600"/>
                  <a:gd name="connsiteX6" fmla="*/ 0 w 7086600"/>
                  <a:gd name="connsiteY6" fmla="*/ 3352800 h 4800600"/>
                  <a:gd name="connsiteX7" fmla="*/ 0 w 7086600"/>
                  <a:gd name="connsiteY7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7086600 w 7086600"/>
                  <a:gd name="connsiteY3" fmla="*/ 3200400 h 4800600"/>
                  <a:gd name="connsiteX4" fmla="*/ 5486400 w 7086600"/>
                  <a:gd name="connsiteY4" fmla="*/ 4114800 h 4800600"/>
                  <a:gd name="connsiteX5" fmla="*/ 2514600 w 7086600"/>
                  <a:gd name="connsiteY5" fmla="*/ 4800600 h 4800600"/>
                  <a:gd name="connsiteX6" fmla="*/ 0 w 7086600"/>
                  <a:gd name="connsiteY6" fmla="*/ 3352800 h 4800600"/>
                  <a:gd name="connsiteX7" fmla="*/ 0 w 7086600"/>
                  <a:gd name="connsiteY7" fmla="*/ 914400 h 4800600"/>
                  <a:gd name="connsiteX0" fmla="*/ 0 w 7117080"/>
                  <a:gd name="connsiteY0" fmla="*/ 914400 h 4800600"/>
                  <a:gd name="connsiteX1" fmla="*/ 1600200 w 7117080"/>
                  <a:gd name="connsiteY1" fmla="*/ 0 h 4800600"/>
                  <a:gd name="connsiteX2" fmla="*/ 7086600 w 7117080"/>
                  <a:gd name="connsiteY2" fmla="*/ 0 h 4800600"/>
                  <a:gd name="connsiteX3" fmla="*/ 7117080 w 7117080"/>
                  <a:gd name="connsiteY3" fmla="*/ 3185160 h 4800600"/>
                  <a:gd name="connsiteX4" fmla="*/ 5486400 w 7117080"/>
                  <a:gd name="connsiteY4" fmla="*/ 4114800 h 4800600"/>
                  <a:gd name="connsiteX5" fmla="*/ 2514600 w 7117080"/>
                  <a:gd name="connsiteY5" fmla="*/ 4800600 h 4800600"/>
                  <a:gd name="connsiteX6" fmla="*/ 0 w 7117080"/>
                  <a:gd name="connsiteY6" fmla="*/ 3352800 h 4800600"/>
                  <a:gd name="connsiteX7" fmla="*/ 0 w 7117080"/>
                  <a:gd name="connsiteY7" fmla="*/ 914400 h 4800600"/>
                  <a:gd name="connsiteX0" fmla="*/ 0 w 7095744"/>
                  <a:gd name="connsiteY0" fmla="*/ 914400 h 4800600"/>
                  <a:gd name="connsiteX1" fmla="*/ 1600200 w 7095744"/>
                  <a:gd name="connsiteY1" fmla="*/ 0 h 4800600"/>
                  <a:gd name="connsiteX2" fmla="*/ 7086600 w 7095744"/>
                  <a:gd name="connsiteY2" fmla="*/ 0 h 4800600"/>
                  <a:gd name="connsiteX3" fmla="*/ 7095744 w 7095744"/>
                  <a:gd name="connsiteY3" fmla="*/ 3166872 h 4800600"/>
                  <a:gd name="connsiteX4" fmla="*/ 5486400 w 7095744"/>
                  <a:gd name="connsiteY4" fmla="*/ 4114800 h 4800600"/>
                  <a:gd name="connsiteX5" fmla="*/ 2514600 w 7095744"/>
                  <a:gd name="connsiteY5" fmla="*/ 4800600 h 4800600"/>
                  <a:gd name="connsiteX6" fmla="*/ 0 w 7095744"/>
                  <a:gd name="connsiteY6" fmla="*/ 3352800 h 4800600"/>
                  <a:gd name="connsiteX7" fmla="*/ 0 w 7095744"/>
                  <a:gd name="connsiteY7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7086600 w 7086600"/>
                  <a:gd name="connsiteY3" fmla="*/ 3200400 h 4800600"/>
                  <a:gd name="connsiteX4" fmla="*/ 5486400 w 7086600"/>
                  <a:gd name="connsiteY4" fmla="*/ 4114800 h 4800600"/>
                  <a:gd name="connsiteX5" fmla="*/ 2514600 w 7086600"/>
                  <a:gd name="connsiteY5" fmla="*/ 4800600 h 4800600"/>
                  <a:gd name="connsiteX6" fmla="*/ 0 w 7086600"/>
                  <a:gd name="connsiteY6" fmla="*/ 3352800 h 4800600"/>
                  <a:gd name="connsiteX7" fmla="*/ 0 w 7086600"/>
                  <a:gd name="connsiteY7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7086600 w 7086600"/>
                  <a:gd name="connsiteY3" fmla="*/ 3200400 h 4800600"/>
                  <a:gd name="connsiteX4" fmla="*/ 5486400 w 7086600"/>
                  <a:gd name="connsiteY4" fmla="*/ 4114800 h 4800600"/>
                  <a:gd name="connsiteX5" fmla="*/ 2514600 w 7086600"/>
                  <a:gd name="connsiteY5" fmla="*/ 4800600 h 4800600"/>
                  <a:gd name="connsiteX6" fmla="*/ 0 w 7086600"/>
                  <a:gd name="connsiteY6" fmla="*/ 3352800 h 4800600"/>
                  <a:gd name="connsiteX7" fmla="*/ 0 w 7086600"/>
                  <a:gd name="connsiteY7" fmla="*/ 914400 h 4800600"/>
                  <a:gd name="connsiteX0" fmla="*/ 0 w 7086600"/>
                  <a:gd name="connsiteY0" fmla="*/ 920496 h 4806696"/>
                  <a:gd name="connsiteX1" fmla="*/ 1600200 w 7086600"/>
                  <a:gd name="connsiteY1" fmla="*/ 6096 h 4806696"/>
                  <a:gd name="connsiteX2" fmla="*/ 5864352 w 7086600"/>
                  <a:gd name="connsiteY2" fmla="*/ 0 h 4806696"/>
                  <a:gd name="connsiteX3" fmla="*/ 7086600 w 7086600"/>
                  <a:gd name="connsiteY3" fmla="*/ 6096 h 4806696"/>
                  <a:gd name="connsiteX4" fmla="*/ 7086600 w 7086600"/>
                  <a:gd name="connsiteY4" fmla="*/ 3206496 h 4806696"/>
                  <a:gd name="connsiteX5" fmla="*/ 5486400 w 7086600"/>
                  <a:gd name="connsiteY5" fmla="*/ 4120896 h 4806696"/>
                  <a:gd name="connsiteX6" fmla="*/ 2514600 w 7086600"/>
                  <a:gd name="connsiteY6" fmla="*/ 4806696 h 4806696"/>
                  <a:gd name="connsiteX7" fmla="*/ 0 w 7086600"/>
                  <a:gd name="connsiteY7" fmla="*/ 3358896 h 4806696"/>
                  <a:gd name="connsiteX8" fmla="*/ 0 w 7086600"/>
                  <a:gd name="connsiteY8" fmla="*/ 920496 h 4806696"/>
                  <a:gd name="connsiteX0" fmla="*/ 0 w 7089648"/>
                  <a:gd name="connsiteY0" fmla="*/ 920496 h 4806696"/>
                  <a:gd name="connsiteX1" fmla="*/ 1600200 w 7089648"/>
                  <a:gd name="connsiteY1" fmla="*/ 6096 h 4806696"/>
                  <a:gd name="connsiteX2" fmla="*/ 5864352 w 7089648"/>
                  <a:gd name="connsiteY2" fmla="*/ 0 h 4806696"/>
                  <a:gd name="connsiteX3" fmla="*/ 7086600 w 7089648"/>
                  <a:gd name="connsiteY3" fmla="*/ 6096 h 4806696"/>
                  <a:gd name="connsiteX4" fmla="*/ 7089648 w 7089648"/>
                  <a:gd name="connsiteY4" fmla="*/ 713232 h 4806696"/>
                  <a:gd name="connsiteX5" fmla="*/ 7086600 w 7089648"/>
                  <a:gd name="connsiteY5" fmla="*/ 3206496 h 4806696"/>
                  <a:gd name="connsiteX6" fmla="*/ 5486400 w 7089648"/>
                  <a:gd name="connsiteY6" fmla="*/ 4120896 h 4806696"/>
                  <a:gd name="connsiteX7" fmla="*/ 2514600 w 7089648"/>
                  <a:gd name="connsiteY7" fmla="*/ 4806696 h 4806696"/>
                  <a:gd name="connsiteX8" fmla="*/ 0 w 7089648"/>
                  <a:gd name="connsiteY8" fmla="*/ 3358896 h 4806696"/>
                  <a:gd name="connsiteX9" fmla="*/ 0 w 7089648"/>
                  <a:gd name="connsiteY9" fmla="*/ 920496 h 4806696"/>
                  <a:gd name="connsiteX0" fmla="*/ 0 w 7089648"/>
                  <a:gd name="connsiteY0" fmla="*/ 920496 h 4806696"/>
                  <a:gd name="connsiteX1" fmla="*/ 1600200 w 7089648"/>
                  <a:gd name="connsiteY1" fmla="*/ 6096 h 4806696"/>
                  <a:gd name="connsiteX2" fmla="*/ 5821680 w 7089648"/>
                  <a:gd name="connsiteY2" fmla="*/ 0 h 4806696"/>
                  <a:gd name="connsiteX3" fmla="*/ 7086600 w 7089648"/>
                  <a:gd name="connsiteY3" fmla="*/ 6096 h 4806696"/>
                  <a:gd name="connsiteX4" fmla="*/ 7089648 w 7089648"/>
                  <a:gd name="connsiteY4" fmla="*/ 713232 h 4806696"/>
                  <a:gd name="connsiteX5" fmla="*/ 7086600 w 7089648"/>
                  <a:gd name="connsiteY5" fmla="*/ 3206496 h 4806696"/>
                  <a:gd name="connsiteX6" fmla="*/ 5486400 w 7089648"/>
                  <a:gd name="connsiteY6" fmla="*/ 4120896 h 4806696"/>
                  <a:gd name="connsiteX7" fmla="*/ 2514600 w 7089648"/>
                  <a:gd name="connsiteY7" fmla="*/ 4806696 h 4806696"/>
                  <a:gd name="connsiteX8" fmla="*/ 0 w 7089648"/>
                  <a:gd name="connsiteY8" fmla="*/ 3358896 h 4806696"/>
                  <a:gd name="connsiteX9" fmla="*/ 0 w 7089648"/>
                  <a:gd name="connsiteY9" fmla="*/ 920496 h 4806696"/>
                  <a:gd name="connsiteX0" fmla="*/ 0 w 7089648"/>
                  <a:gd name="connsiteY0" fmla="*/ 920496 h 4806696"/>
                  <a:gd name="connsiteX1" fmla="*/ 1600200 w 7089648"/>
                  <a:gd name="connsiteY1" fmla="*/ 6096 h 4806696"/>
                  <a:gd name="connsiteX2" fmla="*/ 5852160 w 7089648"/>
                  <a:gd name="connsiteY2" fmla="*/ 0 h 4806696"/>
                  <a:gd name="connsiteX3" fmla="*/ 7086600 w 7089648"/>
                  <a:gd name="connsiteY3" fmla="*/ 6096 h 4806696"/>
                  <a:gd name="connsiteX4" fmla="*/ 7089648 w 7089648"/>
                  <a:gd name="connsiteY4" fmla="*/ 713232 h 4806696"/>
                  <a:gd name="connsiteX5" fmla="*/ 7086600 w 7089648"/>
                  <a:gd name="connsiteY5" fmla="*/ 3206496 h 4806696"/>
                  <a:gd name="connsiteX6" fmla="*/ 5486400 w 7089648"/>
                  <a:gd name="connsiteY6" fmla="*/ 4120896 h 4806696"/>
                  <a:gd name="connsiteX7" fmla="*/ 2514600 w 7089648"/>
                  <a:gd name="connsiteY7" fmla="*/ 4806696 h 4806696"/>
                  <a:gd name="connsiteX8" fmla="*/ 0 w 7089648"/>
                  <a:gd name="connsiteY8" fmla="*/ 3358896 h 4806696"/>
                  <a:gd name="connsiteX9" fmla="*/ 0 w 7089648"/>
                  <a:gd name="connsiteY9" fmla="*/ 920496 h 4806696"/>
                  <a:gd name="connsiteX0" fmla="*/ 0 w 7089648"/>
                  <a:gd name="connsiteY0" fmla="*/ 920496 h 4806696"/>
                  <a:gd name="connsiteX1" fmla="*/ 1600200 w 7089648"/>
                  <a:gd name="connsiteY1" fmla="*/ 6096 h 4806696"/>
                  <a:gd name="connsiteX2" fmla="*/ 5824728 w 7089648"/>
                  <a:gd name="connsiteY2" fmla="*/ 0 h 4806696"/>
                  <a:gd name="connsiteX3" fmla="*/ 7086600 w 7089648"/>
                  <a:gd name="connsiteY3" fmla="*/ 6096 h 4806696"/>
                  <a:gd name="connsiteX4" fmla="*/ 7089648 w 7089648"/>
                  <a:gd name="connsiteY4" fmla="*/ 713232 h 4806696"/>
                  <a:gd name="connsiteX5" fmla="*/ 7086600 w 7089648"/>
                  <a:gd name="connsiteY5" fmla="*/ 3206496 h 4806696"/>
                  <a:gd name="connsiteX6" fmla="*/ 5486400 w 7089648"/>
                  <a:gd name="connsiteY6" fmla="*/ 4120896 h 4806696"/>
                  <a:gd name="connsiteX7" fmla="*/ 2514600 w 7089648"/>
                  <a:gd name="connsiteY7" fmla="*/ 4806696 h 4806696"/>
                  <a:gd name="connsiteX8" fmla="*/ 0 w 7089648"/>
                  <a:gd name="connsiteY8" fmla="*/ 3358896 h 4806696"/>
                  <a:gd name="connsiteX9" fmla="*/ 0 w 7089648"/>
                  <a:gd name="connsiteY9" fmla="*/ 920496 h 4806696"/>
                  <a:gd name="connsiteX0" fmla="*/ 0 w 7089648"/>
                  <a:gd name="connsiteY0" fmla="*/ 920496 h 4806696"/>
                  <a:gd name="connsiteX1" fmla="*/ 1600200 w 7089648"/>
                  <a:gd name="connsiteY1" fmla="*/ 6096 h 4806696"/>
                  <a:gd name="connsiteX2" fmla="*/ 5824728 w 7089648"/>
                  <a:gd name="connsiteY2" fmla="*/ 0 h 4806696"/>
                  <a:gd name="connsiteX3" fmla="*/ 7089648 w 7089648"/>
                  <a:gd name="connsiteY3" fmla="*/ 713232 h 4806696"/>
                  <a:gd name="connsiteX4" fmla="*/ 7086600 w 7089648"/>
                  <a:gd name="connsiteY4" fmla="*/ 3206496 h 4806696"/>
                  <a:gd name="connsiteX5" fmla="*/ 5486400 w 7089648"/>
                  <a:gd name="connsiteY5" fmla="*/ 4120896 h 4806696"/>
                  <a:gd name="connsiteX6" fmla="*/ 2514600 w 7089648"/>
                  <a:gd name="connsiteY6" fmla="*/ 4806696 h 4806696"/>
                  <a:gd name="connsiteX7" fmla="*/ 0 w 7089648"/>
                  <a:gd name="connsiteY7" fmla="*/ 3358896 h 4806696"/>
                  <a:gd name="connsiteX8" fmla="*/ 0 w 7089648"/>
                  <a:gd name="connsiteY8" fmla="*/ 920496 h 4806696"/>
                  <a:gd name="connsiteX0" fmla="*/ 0 w 7089648"/>
                  <a:gd name="connsiteY0" fmla="*/ 914400 h 4800600"/>
                  <a:gd name="connsiteX1" fmla="*/ 1600200 w 7089648"/>
                  <a:gd name="connsiteY1" fmla="*/ 0 h 4800600"/>
                  <a:gd name="connsiteX2" fmla="*/ 5849112 w 7089648"/>
                  <a:gd name="connsiteY2" fmla="*/ 0 h 4800600"/>
                  <a:gd name="connsiteX3" fmla="*/ 7089648 w 7089648"/>
                  <a:gd name="connsiteY3" fmla="*/ 707136 h 4800600"/>
                  <a:gd name="connsiteX4" fmla="*/ 7086600 w 7089648"/>
                  <a:gd name="connsiteY4" fmla="*/ 3200400 h 4800600"/>
                  <a:gd name="connsiteX5" fmla="*/ 5486400 w 7089648"/>
                  <a:gd name="connsiteY5" fmla="*/ 4114800 h 4800600"/>
                  <a:gd name="connsiteX6" fmla="*/ 2514600 w 7089648"/>
                  <a:gd name="connsiteY6" fmla="*/ 4800600 h 4800600"/>
                  <a:gd name="connsiteX7" fmla="*/ 0 w 7089648"/>
                  <a:gd name="connsiteY7" fmla="*/ 3352800 h 4800600"/>
                  <a:gd name="connsiteX8" fmla="*/ 0 w 7089648"/>
                  <a:gd name="connsiteY8" fmla="*/ 914400 h 4800600"/>
                  <a:gd name="connsiteX0" fmla="*/ 0 w 7089648"/>
                  <a:gd name="connsiteY0" fmla="*/ 914400 h 4800600"/>
                  <a:gd name="connsiteX1" fmla="*/ 1600200 w 7089648"/>
                  <a:gd name="connsiteY1" fmla="*/ 0 h 4800600"/>
                  <a:gd name="connsiteX2" fmla="*/ 5849112 w 7089648"/>
                  <a:gd name="connsiteY2" fmla="*/ 0 h 4800600"/>
                  <a:gd name="connsiteX3" fmla="*/ 7089648 w 7089648"/>
                  <a:gd name="connsiteY3" fmla="*/ 707136 h 4800600"/>
                  <a:gd name="connsiteX4" fmla="*/ 7086600 w 7089648"/>
                  <a:gd name="connsiteY4" fmla="*/ 2148840 h 4800600"/>
                  <a:gd name="connsiteX5" fmla="*/ 7086600 w 7089648"/>
                  <a:gd name="connsiteY5" fmla="*/ 3200400 h 4800600"/>
                  <a:gd name="connsiteX6" fmla="*/ 5486400 w 7089648"/>
                  <a:gd name="connsiteY6" fmla="*/ 4114800 h 4800600"/>
                  <a:gd name="connsiteX7" fmla="*/ 2514600 w 7089648"/>
                  <a:gd name="connsiteY7" fmla="*/ 4800600 h 4800600"/>
                  <a:gd name="connsiteX8" fmla="*/ 0 w 7089648"/>
                  <a:gd name="connsiteY8" fmla="*/ 3352800 h 4800600"/>
                  <a:gd name="connsiteX9" fmla="*/ 0 w 7089648"/>
                  <a:gd name="connsiteY9" fmla="*/ 914400 h 4800600"/>
                  <a:gd name="connsiteX0" fmla="*/ 0 w 7089648"/>
                  <a:gd name="connsiteY0" fmla="*/ 914400 h 4800600"/>
                  <a:gd name="connsiteX1" fmla="*/ 1600200 w 7089648"/>
                  <a:gd name="connsiteY1" fmla="*/ 0 h 4800600"/>
                  <a:gd name="connsiteX2" fmla="*/ 5849112 w 7089648"/>
                  <a:gd name="connsiteY2" fmla="*/ 0 h 4800600"/>
                  <a:gd name="connsiteX3" fmla="*/ 7089648 w 7089648"/>
                  <a:gd name="connsiteY3" fmla="*/ 707136 h 4800600"/>
                  <a:gd name="connsiteX4" fmla="*/ 7086600 w 7089648"/>
                  <a:gd name="connsiteY4" fmla="*/ 2148840 h 4800600"/>
                  <a:gd name="connsiteX5" fmla="*/ 5486400 w 7089648"/>
                  <a:gd name="connsiteY5" fmla="*/ 4114800 h 4800600"/>
                  <a:gd name="connsiteX6" fmla="*/ 2514600 w 7089648"/>
                  <a:gd name="connsiteY6" fmla="*/ 4800600 h 4800600"/>
                  <a:gd name="connsiteX7" fmla="*/ 0 w 7089648"/>
                  <a:gd name="connsiteY7" fmla="*/ 3352800 h 4800600"/>
                  <a:gd name="connsiteX8" fmla="*/ 0 w 7089648"/>
                  <a:gd name="connsiteY8" fmla="*/ 914400 h 4800600"/>
                  <a:gd name="connsiteX0" fmla="*/ 0 w 7089648"/>
                  <a:gd name="connsiteY0" fmla="*/ 914400 h 4800600"/>
                  <a:gd name="connsiteX1" fmla="*/ 1600200 w 7089648"/>
                  <a:gd name="connsiteY1" fmla="*/ 0 h 4800600"/>
                  <a:gd name="connsiteX2" fmla="*/ 5849112 w 7089648"/>
                  <a:gd name="connsiteY2" fmla="*/ 0 h 4800600"/>
                  <a:gd name="connsiteX3" fmla="*/ 7089648 w 7089648"/>
                  <a:gd name="connsiteY3" fmla="*/ 707136 h 4800600"/>
                  <a:gd name="connsiteX4" fmla="*/ 7086600 w 7089648"/>
                  <a:gd name="connsiteY4" fmla="*/ 2148840 h 4800600"/>
                  <a:gd name="connsiteX5" fmla="*/ 2514600 w 7089648"/>
                  <a:gd name="connsiteY5" fmla="*/ 4800600 h 4800600"/>
                  <a:gd name="connsiteX6" fmla="*/ 0 w 7089648"/>
                  <a:gd name="connsiteY6" fmla="*/ 3352800 h 4800600"/>
                  <a:gd name="connsiteX7" fmla="*/ 0 w 7089648"/>
                  <a:gd name="connsiteY7" fmla="*/ 914400 h 480060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1600200 w 7089648"/>
                  <a:gd name="connsiteY2" fmla="*/ 0 h 4800600"/>
                  <a:gd name="connsiteX3" fmla="*/ 5849112 w 7089648"/>
                  <a:gd name="connsiteY3" fmla="*/ 0 h 4800600"/>
                  <a:gd name="connsiteX4" fmla="*/ 7089648 w 7089648"/>
                  <a:gd name="connsiteY4" fmla="*/ 707136 h 4800600"/>
                  <a:gd name="connsiteX5" fmla="*/ 7086600 w 7089648"/>
                  <a:gd name="connsiteY5" fmla="*/ 2148840 h 4800600"/>
                  <a:gd name="connsiteX6" fmla="*/ 2514600 w 7089648"/>
                  <a:gd name="connsiteY6" fmla="*/ 4800600 h 4800600"/>
                  <a:gd name="connsiteX7" fmla="*/ 0 w 7089648"/>
                  <a:gd name="connsiteY7" fmla="*/ 3352800 h 4800600"/>
                  <a:gd name="connsiteX8" fmla="*/ 0 w 7089648"/>
                  <a:gd name="connsiteY8" fmla="*/ 914400 h 480060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1600200 w 7089648"/>
                  <a:gd name="connsiteY2" fmla="*/ 0 h 4800600"/>
                  <a:gd name="connsiteX3" fmla="*/ 3352800 w 7089648"/>
                  <a:gd name="connsiteY3" fmla="*/ 0 h 4800600"/>
                  <a:gd name="connsiteX4" fmla="*/ 5849112 w 7089648"/>
                  <a:gd name="connsiteY4" fmla="*/ 0 h 4800600"/>
                  <a:gd name="connsiteX5" fmla="*/ 7089648 w 7089648"/>
                  <a:gd name="connsiteY5" fmla="*/ 707136 h 4800600"/>
                  <a:gd name="connsiteX6" fmla="*/ 7086600 w 7089648"/>
                  <a:gd name="connsiteY6" fmla="*/ 2148840 h 4800600"/>
                  <a:gd name="connsiteX7" fmla="*/ 2514600 w 7089648"/>
                  <a:gd name="connsiteY7" fmla="*/ 4800600 h 4800600"/>
                  <a:gd name="connsiteX8" fmla="*/ 0 w 7089648"/>
                  <a:gd name="connsiteY8" fmla="*/ 3352800 h 4800600"/>
                  <a:gd name="connsiteX9" fmla="*/ 0 w 7089648"/>
                  <a:gd name="connsiteY9" fmla="*/ 914400 h 480060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1600200 w 7089648"/>
                  <a:gd name="connsiteY2" fmla="*/ 0 h 4800600"/>
                  <a:gd name="connsiteX3" fmla="*/ 3352800 w 7089648"/>
                  <a:gd name="connsiteY3" fmla="*/ 0 h 4800600"/>
                  <a:gd name="connsiteX4" fmla="*/ 5849112 w 7089648"/>
                  <a:gd name="connsiteY4" fmla="*/ 0 h 4800600"/>
                  <a:gd name="connsiteX5" fmla="*/ 7089648 w 7089648"/>
                  <a:gd name="connsiteY5" fmla="*/ 707136 h 4800600"/>
                  <a:gd name="connsiteX6" fmla="*/ 7086600 w 7089648"/>
                  <a:gd name="connsiteY6" fmla="*/ 2148840 h 4800600"/>
                  <a:gd name="connsiteX7" fmla="*/ 2514600 w 7089648"/>
                  <a:gd name="connsiteY7" fmla="*/ 4800600 h 4800600"/>
                  <a:gd name="connsiteX8" fmla="*/ 0 w 7089648"/>
                  <a:gd name="connsiteY8" fmla="*/ 3352800 h 4800600"/>
                  <a:gd name="connsiteX9" fmla="*/ 0 w 7089648"/>
                  <a:gd name="connsiteY9" fmla="*/ 914400 h 480060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1600200 w 7089648"/>
                  <a:gd name="connsiteY2" fmla="*/ 0 h 4800600"/>
                  <a:gd name="connsiteX3" fmla="*/ 3360420 w 7089648"/>
                  <a:gd name="connsiteY3" fmla="*/ 0 h 4800600"/>
                  <a:gd name="connsiteX4" fmla="*/ 5849112 w 7089648"/>
                  <a:gd name="connsiteY4" fmla="*/ 0 h 4800600"/>
                  <a:gd name="connsiteX5" fmla="*/ 7089648 w 7089648"/>
                  <a:gd name="connsiteY5" fmla="*/ 707136 h 4800600"/>
                  <a:gd name="connsiteX6" fmla="*/ 7086600 w 7089648"/>
                  <a:gd name="connsiteY6" fmla="*/ 2148840 h 4800600"/>
                  <a:gd name="connsiteX7" fmla="*/ 2514600 w 7089648"/>
                  <a:gd name="connsiteY7" fmla="*/ 4800600 h 4800600"/>
                  <a:gd name="connsiteX8" fmla="*/ 0 w 7089648"/>
                  <a:gd name="connsiteY8" fmla="*/ 3352800 h 4800600"/>
                  <a:gd name="connsiteX9" fmla="*/ 0 w 7089648"/>
                  <a:gd name="connsiteY9" fmla="*/ 914400 h 480060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1600200 w 7089648"/>
                  <a:gd name="connsiteY2" fmla="*/ 0 h 4800600"/>
                  <a:gd name="connsiteX3" fmla="*/ 2616200 w 7089648"/>
                  <a:gd name="connsiteY3" fmla="*/ 0 h 4800600"/>
                  <a:gd name="connsiteX4" fmla="*/ 3360420 w 7089648"/>
                  <a:gd name="connsiteY4" fmla="*/ 0 h 4800600"/>
                  <a:gd name="connsiteX5" fmla="*/ 5849112 w 7089648"/>
                  <a:gd name="connsiteY5" fmla="*/ 0 h 4800600"/>
                  <a:gd name="connsiteX6" fmla="*/ 7089648 w 7089648"/>
                  <a:gd name="connsiteY6" fmla="*/ 707136 h 4800600"/>
                  <a:gd name="connsiteX7" fmla="*/ 7086600 w 7089648"/>
                  <a:gd name="connsiteY7" fmla="*/ 2148840 h 4800600"/>
                  <a:gd name="connsiteX8" fmla="*/ 2514600 w 7089648"/>
                  <a:gd name="connsiteY8" fmla="*/ 4800600 h 4800600"/>
                  <a:gd name="connsiteX9" fmla="*/ 0 w 7089648"/>
                  <a:gd name="connsiteY9" fmla="*/ 3352800 h 4800600"/>
                  <a:gd name="connsiteX10" fmla="*/ 0 w 7089648"/>
                  <a:gd name="connsiteY10" fmla="*/ 914400 h 480060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2590800 w 7089648"/>
                  <a:gd name="connsiteY2" fmla="*/ 0 h 4800600"/>
                  <a:gd name="connsiteX3" fmla="*/ 2616200 w 7089648"/>
                  <a:gd name="connsiteY3" fmla="*/ 0 h 4800600"/>
                  <a:gd name="connsiteX4" fmla="*/ 3360420 w 7089648"/>
                  <a:gd name="connsiteY4" fmla="*/ 0 h 4800600"/>
                  <a:gd name="connsiteX5" fmla="*/ 5849112 w 7089648"/>
                  <a:gd name="connsiteY5" fmla="*/ 0 h 4800600"/>
                  <a:gd name="connsiteX6" fmla="*/ 7089648 w 7089648"/>
                  <a:gd name="connsiteY6" fmla="*/ 707136 h 4800600"/>
                  <a:gd name="connsiteX7" fmla="*/ 7086600 w 7089648"/>
                  <a:gd name="connsiteY7" fmla="*/ 2148840 h 4800600"/>
                  <a:gd name="connsiteX8" fmla="*/ 2514600 w 7089648"/>
                  <a:gd name="connsiteY8" fmla="*/ 4800600 h 4800600"/>
                  <a:gd name="connsiteX9" fmla="*/ 0 w 7089648"/>
                  <a:gd name="connsiteY9" fmla="*/ 3352800 h 4800600"/>
                  <a:gd name="connsiteX10" fmla="*/ 0 w 7089648"/>
                  <a:gd name="connsiteY10" fmla="*/ 914400 h 480060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2590800 w 7089648"/>
                  <a:gd name="connsiteY2" fmla="*/ 0 h 4800600"/>
                  <a:gd name="connsiteX3" fmla="*/ 2971800 w 7089648"/>
                  <a:gd name="connsiteY3" fmla="*/ 228600 h 4800600"/>
                  <a:gd name="connsiteX4" fmla="*/ 3360420 w 7089648"/>
                  <a:gd name="connsiteY4" fmla="*/ 0 h 4800600"/>
                  <a:gd name="connsiteX5" fmla="*/ 5849112 w 7089648"/>
                  <a:gd name="connsiteY5" fmla="*/ 0 h 4800600"/>
                  <a:gd name="connsiteX6" fmla="*/ 7089648 w 7089648"/>
                  <a:gd name="connsiteY6" fmla="*/ 707136 h 4800600"/>
                  <a:gd name="connsiteX7" fmla="*/ 7086600 w 7089648"/>
                  <a:gd name="connsiteY7" fmla="*/ 2148840 h 4800600"/>
                  <a:gd name="connsiteX8" fmla="*/ 2514600 w 7089648"/>
                  <a:gd name="connsiteY8" fmla="*/ 4800600 h 4800600"/>
                  <a:gd name="connsiteX9" fmla="*/ 0 w 7089648"/>
                  <a:gd name="connsiteY9" fmla="*/ 3352800 h 4800600"/>
                  <a:gd name="connsiteX10" fmla="*/ 0 w 7089648"/>
                  <a:gd name="connsiteY10" fmla="*/ 914400 h 4800600"/>
                  <a:gd name="connsiteX0" fmla="*/ 0 w 7089648"/>
                  <a:gd name="connsiteY0" fmla="*/ 1219200 h 5105400"/>
                  <a:gd name="connsiteX1" fmla="*/ 792480 w 7089648"/>
                  <a:gd name="connsiteY1" fmla="*/ 772160 h 5105400"/>
                  <a:gd name="connsiteX2" fmla="*/ 2057400 w 7089648"/>
                  <a:gd name="connsiteY2" fmla="*/ 0 h 5105400"/>
                  <a:gd name="connsiteX3" fmla="*/ 2971800 w 7089648"/>
                  <a:gd name="connsiteY3" fmla="*/ 533400 h 5105400"/>
                  <a:gd name="connsiteX4" fmla="*/ 3360420 w 7089648"/>
                  <a:gd name="connsiteY4" fmla="*/ 304800 h 5105400"/>
                  <a:gd name="connsiteX5" fmla="*/ 5849112 w 7089648"/>
                  <a:gd name="connsiteY5" fmla="*/ 304800 h 5105400"/>
                  <a:gd name="connsiteX6" fmla="*/ 7089648 w 7089648"/>
                  <a:gd name="connsiteY6" fmla="*/ 1011936 h 5105400"/>
                  <a:gd name="connsiteX7" fmla="*/ 7086600 w 7089648"/>
                  <a:gd name="connsiteY7" fmla="*/ 2453640 h 5105400"/>
                  <a:gd name="connsiteX8" fmla="*/ 2514600 w 7089648"/>
                  <a:gd name="connsiteY8" fmla="*/ 5105400 h 5105400"/>
                  <a:gd name="connsiteX9" fmla="*/ 0 w 7089648"/>
                  <a:gd name="connsiteY9" fmla="*/ 3657600 h 5105400"/>
                  <a:gd name="connsiteX10" fmla="*/ 0 w 7089648"/>
                  <a:gd name="connsiteY10" fmla="*/ 1219200 h 5105400"/>
                  <a:gd name="connsiteX0" fmla="*/ 0 w 7089648"/>
                  <a:gd name="connsiteY0" fmla="*/ 1219200 h 5105400"/>
                  <a:gd name="connsiteX1" fmla="*/ 792480 w 7089648"/>
                  <a:gd name="connsiteY1" fmla="*/ 772160 h 5105400"/>
                  <a:gd name="connsiteX2" fmla="*/ 1558290 w 7089648"/>
                  <a:gd name="connsiteY2" fmla="*/ 304800 h 5105400"/>
                  <a:gd name="connsiteX3" fmla="*/ 2057400 w 7089648"/>
                  <a:gd name="connsiteY3" fmla="*/ 0 h 5105400"/>
                  <a:gd name="connsiteX4" fmla="*/ 2971800 w 7089648"/>
                  <a:gd name="connsiteY4" fmla="*/ 533400 h 5105400"/>
                  <a:gd name="connsiteX5" fmla="*/ 3360420 w 7089648"/>
                  <a:gd name="connsiteY5" fmla="*/ 304800 h 5105400"/>
                  <a:gd name="connsiteX6" fmla="*/ 5849112 w 7089648"/>
                  <a:gd name="connsiteY6" fmla="*/ 304800 h 5105400"/>
                  <a:gd name="connsiteX7" fmla="*/ 7089648 w 7089648"/>
                  <a:gd name="connsiteY7" fmla="*/ 1011936 h 5105400"/>
                  <a:gd name="connsiteX8" fmla="*/ 7086600 w 7089648"/>
                  <a:gd name="connsiteY8" fmla="*/ 2453640 h 5105400"/>
                  <a:gd name="connsiteX9" fmla="*/ 2514600 w 7089648"/>
                  <a:gd name="connsiteY9" fmla="*/ 5105400 h 5105400"/>
                  <a:gd name="connsiteX10" fmla="*/ 0 w 7089648"/>
                  <a:gd name="connsiteY10" fmla="*/ 3657600 h 5105400"/>
                  <a:gd name="connsiteX11" fmla="*/ 0 w 7089648"/>
                  <a:gd name="connsiteY11" fmla="*/ 1219200 h 5105400"/>
                  <a:gd name="connsiteX0" fmla="*/ 0 w 7089648"/>
                  <a:gd name="connsiteY0" fmla="*/ 1219200 h 5105400"/>
                  <a:gd name="connsiteX1" fmla="*/ 792480 w 7089648"/>
                  <a:gd name="connsiteY1" fmla="*/ 772160 h 5105400"/>
                  <a:gd name="connsiteX2" fmla="*/ 1558290 w 7089648"/>
                  <a:gd name="connsiteY2" fmla="*/ 304800 h 5105400"/>
                  <a:gd name="connsiteX3" fmla="*/ 2057400 w 7089648"/>
                  <a:gd name="connsiteY3" fmla="*/ 0 h 5105400"/>
                  <a:gd name="connsiteX4" fmla="*/ 2575560 w 7089648"/>
                  <a:gd name="connsiteY4" fmla="*/ 300990 h 5105400"/>
                  <a:gd name="connsiteX5" fmla="*/ 2971800 w 7089648"/>
                  <a:gd name="connsiteY5" fmla="*/ 533400 h 5105400"/>
                  <a:gd name="connsiteX6" fmla="*/ 3360420 w 7089648"/>
                  <a:gd name="connsiteY6" fmla="*/ 304800 h 5105400"/>
                  <a:gd name="connsiteX7" fmla="*/ 5849112 w 7089648"/>
                  <a:gd name="connsiteY7" fmla="*/ 304800 h 5105400"/>
                  <a:gd name="connsiteX8" fmla="*/ 7089648 w 7089648"/>
                  <a:gd name="connsiteY8" fmla="*/ 1011936 h 5105400"/>
                  <a:gd name="connsiteX9" fmla="*/ 7086600 w 7089648"/>
                  <a:gd name="connsiteY9" fmla="*/ 2453640 h 5105400"/>
                  <a:gd name="connsiteX10" fmla="*/ 2514600 w 7089648"/>
                  <a:gd name="connsiteY10" fmla="*/ 5105400 h 5105400"/>
                  <a:gd name="connsiteX11" fmla="*/ 0 w 7089648"/>
                  <a:gd name="connsiteY11" fmla="*/ 3657600 h 5105400"/>
                  <a:gd name="connsiteX12" fmla="*/ 0 w 7089648"/>
                  <a:gd name="connsiteY12" fmla="*/ 1219200 h 5105400"/>
                  <a:gd name="connsiteX0" fmla="*/ 0 w 7089648"/>
                  <a:gd name="connsiteY0" fmla="*/ 918210 h 4804410"/>
                  <a:gd name="connsiteX1" fmla="*/ 792480 w 7089648"/>
                  <a:gd name="connsiteY1" fmla="*/ 471170 h 4804410"/>
                  <a:gd name="connsiteX2" fmla="*/ 1558290 w 7089648"/>
                  <a:gd name="connsiteY2" fmla="*/ 3810 h 4804410"/>
                  <a:gd name="connsiteX3" fmla="*/ 2575560 w 7089648"/>
                  <a:gd name="connsiteY3" fmla="*/ 0 h 4804410"/>
                  <a:gd name="connsiteX4" fmla="*/ 2971800 w 7089648"/>
                  <a:gd name="connsiteY4" fmla="*/ 232410 h 4804410"/>
                  <a:gd name="connsiteX5" fmla="*/ 3360420 w 7089648"/>
                  <a:gd name="connsiteY5" fmla="*/ 3810 h 4804410"/>
                  <a:gd name="connsiteX6" fmla="*/ 5849112 w 7089648"/>
                  <a:gd name="connsiteY6" fmla="*/ 3810 h 4804410"/>
                  <a:gd name="connsiteX7" fmla="*/ 7089648 w 7089648"/>
                  <a:gd name="connsiteY7" fmla="*/ 710946 h 4804410"/>
                  <a:gd name="connsiteX8" fmla="*/ 7086600 w 7089648"/>
                  <a:gd name="connsiteY8" fmla="*/ 2152650 h 4804410"/>
                  <a:gd name="connsiteX9" fmla="*/ 2514600 w 7089648"/>
                  <a:gd name="connsiteY9" fmla="*/ 4804410 h 4804410"/>
                  <a:gd name="connsiteX10" fmla="*/ 0 w 7089648"/>
                  <a:gd name="connsiteY10" fmla="*/ 3356610 h 4804410"/>
                  <a:gd name="connsiteX11" fmla="*/ 0 w 7089648"/>
                  <a:gd name="connsiteY11" fmla="*/ 918210 h 480441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1558290 w 7089648"/>
                  <a:gd name="connsiteY2" fmla="*/ 0 h 4800600"/>
                  <a:gd name="connsiteX3" fmla="*/ 2590800 w 7089648"/>
                  <a:gd name="connsiteY3" fmla="*/ 0 h 4800600"/>
                  <a:gd name="connsiteX4" fmla="*/ 2971800 w 7089648"/>
                  <a:gd name="connsiteY4" fmla="*/ 228600 h 4800600"/>
                  <a:gd name="connsiteX5" fmla="*/ 3360420 w 7089648"/>
                  <a:gd name="connsiteY5" fmla="*/ 0 h 4800600"/>
                  <a:gd name="connsiteX6" fmla="*/ 5849112 w 7089648"/>
                  <a:gd name="connsiteY6" fmla="*/ 0 h 4800600"/>
                  <a:gd name="connsiteX7" fmla="*/ 7089648 w 7089648"/>
                  <a:gd name="connsiteY7" fmla="*/ 707136 h 4800600"/>
                  <a:gd name="connsiteX8" fmla="*/ 7086600 w 7089648"/>
                  <a:gd name="connsiteY8" fmla="*/ 2148840 h 4800600"/>
                  <a:gd name="connsiteX9" fmla="*/ 2514600 w 7089648"/>
                  <a:gd name="connsiteY9" fmla="*/ 4800600 h 4800600"/>
                  <a:gd name="connsiteX10" fmla="*/ 0 w 7089648"/>
                  <a:gd name="connsiteY10" fmla="*/ 3352800 h 4800600"/>
                  <a:gd name="connsiteX11" fmla="*/ 0 w 7089648"/>
                  <a:gd name="connsiteY11" fmla="*/ 914400 h 480060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1565910 w 7089648"/>
                  <a:gd name="connsiteY2" fmla="*/ 3810 h 4800600"/>
                  <a:gd name="connsiteX3" fmla="*/ 2590800 w 7089648"/>
                  <a:gd name="connsiteY3" fmla="*/ 0 h 4800600"/>
                  <a:gd name="connsiteX4" fmla="*/ 2971800 w 7089648"/>
                  <a:gd name="connsiteY4" fmla="*/ 228600 h 4800600"/>
                  <a:gd name="connsiteX5" fmla="*/ 3360420 w 7089648"/>
                  <a:gd name="connsiteY5" fmla="*/ 0 h 4800600"/>
                  <a:gd name="connsiteX6" fmla="*/ 5849112 w 7089648"/>
                  <a:gd name="connsiteY6" fmla="*/ 0 h 4800600"/>
                  <a:gd name="connsiteX7" fmla="*/ 7089648 w 7089648"/>
                  <a:gd name="connsiteY7" fmla="*/ 707136 h 4800600"/>
                  <a:gd name="connsiteX8" fmla="*/ 7086600 w 7089648"/>
                  <a:gd name="connsiteY8" fmla="*/ 2148840 h 4800600"/>
                  <a:gd name="connsiteX9" fmla="*/ 2514600 w 7089648"/>
                  <a:gd name="connsiteY9" fmla="*/ 4800600 h 4800600"/>
                  <a:gd name="connsiteX10" fmla="*/ 0 w 7089648"/>
                  <a:gd name="connsiteY10" fmla="*/ 3352800 h 4800600"/>
                  <a:gd name="connsiteX11" fmla="*/ 0 w 7089648"/>
                  <a:gd name="connsiteY11" fmla="*/ 914400 h 480060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1565910 w 7089648"/>
                  <a:gd name="connsiteY2" fmla="*/ 3810 h 4800600"/>
                  <a:gd name="connsiteX3" fmla="*/ 2609850 w 7089648"/>
                  <a:gd name="connsiteY3" fmla="*/ 0 h 4800600"/>
                  <a:gd name="connsiteX4" fmla="*/ 2971800 w 7089648"/>
                  <a:gd name="connsiteY4" fmla="*/ 228600 h 4800600"/>
                  <a:gd name="connsiteX5" fmla="*/ 3360420 w 7089648"/>
                  <a:gd name="connsiteY5" fmla="*/ 0 h 4800600"/>
                  <a:gd name="connsiteX6" fmla="*/ 5849112 w 7089648"/>
                  <a:gd name="connsiteY6" fmla="*/ 0 h 4800600"/>
                  <a:gd name="connsiteX7" fmla="*/ 7089648 w 7089648"/>
                  <a:gd name="connsiteY7" fmla="*/ 707136 h 4800600"/>
                  <a:gd name="connsiteX8" fmla="*/ 7086600 w 7089648"/>
                  <a:gd name="connsiteY8" fmla="*/ 2148840 h 4800600"/>
                  <a:gd name="connsiteX9" fmla="*/ 2514600 w 7089648"/>
                  <a:gd name="connsiteY9" fmla="*/ 4800600 h 4800600"/>
                  <a:gd name="connsiteX10" fmla="*/ 0 w 7089648"/>
                  <a:gd name="connsiteY10" fmla="*/ 3352800 h 4800600"/>
                  <a:gd name="connsiteX11" fmla="*/ 0 w 7089648"/>
                  <a:gd name="connsiteY11" fmla="*/ 914400 h 480060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1565910 w 7089648"/>
                  <a:gd name="connsiteY2" fmla="*/ 3810 h 4800600"/>
                  <a:gd name="connsiteX3" fmla="*/ 2609850 w 7089648"/>
                  <a:gd name="connsiteY3" fmla="*/ 0 h 4800600"/>
                  <a:gd name="connsiteX4" fmla="*/ 2971800 w 7089648"/>
                  <a:gd name="connsiteY4" fmla="*/ 228600 h 4800600"/>
                  <a:gd name="connsiteX5" fmla="*/ 3360420 w 7089648"/>
                  <a:gd name="connsiteY5" fmla="*/ 0 h 4800600"/>
                  <a:gd name="connsiteX6" fmla="*/ 5849112 w 7089648"/>
                  <a:gd name="connsiteY6" fmla="*/ 0 h 4800600"/>
                  <a:gd name="connsiteX7" fmla="*/ 7089648 w 7089648"/>
                  <a:gd name="connsiteY7" fmla="*/ 707136 h 4800600"/>
                  <a:gd name="connsiteX8" fmla="*/ 7086600 w 7089648"/>
                  <a:gd name="connsiteY8" fmla="*/ 2148840 h 4800600"/>
                  <a:gd name="connsiteX9" fmla="*/ 2514600 w 7089648"/>
                  <a:gd name="connsiteY9" fmla="*/ 4800600 h 4800600"/>
                  <a:gd name="connsiteX10" fmla="*/ 0 w 7089648"/>
                  <a:gd name="connsiteY10" fmla="*/ 3352800 h 4800600"/>
                  <a:gd name="connsiteX11" fmla="*/ 0 w 7089648"/>
                  <a:gd name="connsiteY11" fmla="*/ 1417320 h 4800600"/>
                  <a:gd name="connsiteX12" fmla="*/ 0 w 7089648"/>
                  <a:gd name="connsiteY12" fmla="*/ 914400 h 480060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1565910 w 7089648"/>
                  <a:gd name="connsiteY2" fmla="*/ 3810 h 4800600"/>
                  <a:gd name="connsiteX3" fmla="*/ 2609850 w 7089648"/>
                  <a:gd name="connsiteY3" fmla="*/ 0 h 4800600"/>
                  <a:gd name="connsiteX4" fmla="*/ 2971800 w 7089648"/>
                  <a:gd name="connsiteY4" fmla="*/ 228600 h 4800600"/>
                  <a:gd name="connsiteX5" fmla="*/ 3360420 w 7089648"/>
                  <a:gd name="connsiteY5" fmla="*/ 0 h 4800600"/>
                  <a:gd name="connsiteX6" fmla="*/ 5849112 w 7089648"/>
                  <a:gd name="connsiteY6" fmla="*/ 0 h 4800600"/>
                  <a:gd name="connsiteX7" fmla="*/ 7089648 w 7089648"/>
                  <a:gd name="connsiteY7" fmla="*/ 707136 h 4800600"/>
                  <a:gd name="connsiteX8" fmla="*/ 7086600 w 7089648"/>
                  <a:gd name="connsiteY8" fmla="*/ 2148840 h 4800600"/>
                  <a:gd name="connsiteX9" fmla="*/ 2514600 w 7089648"/>
                  <a:gd name="connsiteY9" fmla="*/ 4800600 h 4800600"/>
                  <a:gd name="connsiteX10" fmla="*/ 0 w 7089648"/>
                  <a:gd name="connsiteY10" fmla="*/ 3352800 h 4800600"/>
                  <a:gd name="connsiteX11" fmla="*/ 878840 w 7089648"/>
                  <a:gd name="connsiteY11" fmla="*/ 1432560 h 4800600"/>
                  <a:gd name="connsiteX12" fmla="*/ 0 w 7089648"/>
                  <a:gd name="connsiteY12" fmla="*/ 914400 h 4800600"/>
                  <a:gd name="connsiteX0" fmla="*/ 1219200 w 8308848"/>
                  <a:gd name="connsiteY0" fmla="*/ 914400 h 4800600"/>
                  <a:gd name="connsiteX1" fmla="*/ 2011680 w 8308848"/>
                  <a:gd name="connsiteY1" fmla="*/ 467360 h 4800600"/>
                  <a:gd name="connsiteX2" fmla="*/ 2785110 w 8308848"/>
                  <a:gd name="connsiteY2" fmla="*/ 3810 h 4800600"/>
                  <a:gd name="connsiteX3" fmla="*/ 3829050 w 8308848"/>
                  <a:gd name="connsiteY3" fmla="*/ 0 h 4800600"/>
                  <a:gd name="connsiteX4" fmla="*/ 4191000 w 8308848"/>
                  <a:gd name="connsiteY4" fmla="*/ 228600 h 4800600"/>
                  <a:gd name="connsiteX5" fmla="*/ 4579620 w 8308848"/>
                  <a:gd name="connsiteY5" fmla="*/ 0 h 4800600"/>
                  <a:gd name="connsiteX6" fmla="*/ 7068312 w 8308848"/>
                  <a:gd name="connsiteY6" fmla="*/ 0 h 4800600"/>
                  <a:gd name="connsiteX7" fmla="*/ 8308848 w 8308848"/>
                  <a:gd name="connsiteY7" fmla="*/ 707136 h 4800600"/>
                  <a:gd name="connsiteX8" fmla="*/ 8305800 w 8308848"/>
                  <a:gd name="connsiteY8" fmla="*/ 2148840 h 4800600"/>
                  <a:gd name="connsiteX9" fmla="*/ 3733800 w 8308848"/>
                  <a:gd name="connsiteY9" fmla="*/ 4800600 h 4800600"/>
                  <a:gd name="connsiteX10" fmla="*/ 0 w 8308848"/>
                  <a:gd name="connsiteY10" fmla="*/ 2646680 h 4800600"/>
                  <a:gd name="connsiteX11" fmla="*/ 2098040 w 8308848"/>
                  <a:gd name="connsiteY11" fmla="*/ 1432560 h 4800600"/>
                  <a:gd name="connsiteX12" fmla="*/ 1219200 w 8308848"/>
                  <a:gd name="connsiteY12" fmla="*/ 914400 h 4800600"/>
                  <a:gd name="connsiteX0" fmla="*/ 1209040 w 8308848"/>
                  <a:gd name="connsiteY0" fmla="*/ 919480 h 4800600"/>
                  <a:gd name="connsiteX1" fmla="*/ 2011680 w 8308848"/>
                  <a:gd name="connsiteY1" fmla="*/ 467360 h 4800600"/>
                  <a:gd name="connsiteX2" fmla="*/ 2785110 w 8308848"/>
                  <a:gd name="connsiteY2" fmla="*/ 3810 h 4800600"/>
                  <a:gd name="connsiteX3" fmla="*/ 3829050 w 8308848"/>
                  <a:gd name="connsiteY3" fmla="*/ 0 h 4800600"/>
                  <a:gd name="connsiteX4" fmla="*/ 4191000 w 8308848"/>
                  <a:gd name="connsiteY4" fmla="*/ 228600 h 4800600"/>
                  <a:gd name="connsiteX5" fmla="*/ 4579620 w 8308848"/>
                  <a:gd name="connsiteY5" fmla="*/ 0 h 4800600"/>
                  <a:gd name="connsiteX6" fmla="*/ 7068312 w 8308848"/>
                  <a:gd name="connsiteY6" fmla="*/ 0 h 4800600"/>
                  <a:gd name="connsiteX7" fmla="*/ 8308848 w 8308848"/>
                  <a:gd name="connsiteY7" fmla="*/ 707136 h 4800600"/>
                  <a:gd name="connsiteX8" fmla="*/ 8305800 w 8308848"/>
                  <a:gd name="connsiteY8" fmla="*/ 2148840 h 4800600"/>
                  <a:gd name="connsiteX9" fmla="*/ 3733800 w 8308848"/>
                  <a:gd name="connsiteY9" fmla="*/ 4800600 h 4800600"/>
                  <a:gd name="connsiteX10" fmla="*/ 0 w 8308848"/>
                  <a:gd name="connsiteY10" fmla="*/ 2646680 h 4800600"/>
                  <a:gd name="connsiteX11" fmla="*/ 2098040 w 8308848"/>
                  <a:gd name="connsiteY11" fmla="*/ 1432560 h 4800600"/>
                  <a:gd name="connsiteX12" fmla="*/ 1209040 w 8308848"/>
                  <a:gd name="connsiteY12" fmla="*/ 919480 h 4800600"/>
                  <a:gd name="connsiteX0" fmla="*/ 1209040 w 8308848"/>
                  <a:gd name="connsiteY0" fmla="*/ 925830 h 4806950"/>
                  <a:gd name="connsiteX1" fmla="*/ 2011680 w 8308848"/>
                  <a:gd name="connsiteY1" fmla="*/ 473710 h 4806950"/>
                  <a:gd name="connsiteX2" fmla="*/ 2785110 w 8308848"/>
                  <a:gd name="connsiteY2" fmla="*/ 0 h 4806950"/>
                  <a:gd name="connsiteX3" fmla="*/ 3829050 w 8308848"/>
                  <a:gd name="connsiteY3" fmla="*/ 6350 h 4806950"/>
                  <a:gd name="connsiteX4" fmla="*/ 4191000 w 8308848"/>
                  <a:gd name="connsiteY4" fmla="*/ 234950 h 4806950"/>
                  <a:gd name="connsiteX5" fmla="*/ 4579620 w 8308848"/>
                  <a:gd name="connsiteY5" fmla="*/ 6350 h 4806950"/>
                  <a:gd name="connsiteX6" fmla="*/ 7068312 w 8308848"/>
                  <a:gd name="connsiteY6" fmla="*/ 6350 h 4806950"/>
                  <a:gd name="connsiteX7" fmla="*/ 8308848 w 8308848"/>
                  <a:gd name="connsiteY7" fmla="*/ 713486 h 4806950"/>
                  <a:gd name="connsiteX8" fmla="*/ 8305800 w 8308848"/>
                  <a:gd name="connsiteY8" fmla="*/ 2155190 h 4806950"/>
                  <a:gd name="connsiteX9" fmla="*/ 3733800 w 8308848"/>
                  <a:gd name="connsiteY9" fmla="*/ 4806950 h 4806950"/>
                  <a:gd name="connsiteX10" fmla="*/ 0 w 8308848"/>
                  <a:gd name="connsiteY10" fmla="*/ 2653030 h 4806950"/>
                  <a:gd name="connsiteX11" fmla="*/ 2098040 w 8308848"/>
                  <a:gd name="connsiteY11" fmla="*/ 1438910 h 4806950"/>
                  <a:gd name="connsiteX12" fmla="*/ 1209040 w 8308848"/>
                  <a:gd name="connsiteY12" fmla="*/ 925830 h 4806950"/>
                  <a:gd name="connsiteX0" fmla="*/ 1209040 w 8308848"/>
                  <a:gd name="connsiteY0" fmla="*/ 925830 h 4806950"/>
                  <a:gd name="connsiteX1" fmla="*/ 2785110 w 8308848"/>
                  <a:gd name="connsiteY1" fmla="*/ 0 h 4806950"/>
                  <a:gd name="connsiteX2" fmla="*/ 3829050 w 8308848"/>
                  <a:gd name="connsiteY2" fmla="*/ 6350 h 4806950"/>
                  <a:gd name="connsiteX3" fmla="*/ 4191000 w 8308848"/>
                  <a:gd name="connsiteY3" fmla="*/ 234950 h 4806950"/>
                  <a:gd name="connsiteX4" fmla="*/ 4579620 w 8308848"/>
                  <a:gd name="connsiteY4" fmla="*/ 6350 h 4806950"/>
                  <a:gd name="connsiteX5" fmla="*/ 7068312 w 8308848"/>
                  <a:gd name="connsiteY5" fmla="*/ 6350 h 4806950"/>
                  <a:gd name="connsiteX6" fmla="*/ 8308848 w 8308848"/>
                  <a:gd name="connsiteY6" fmla="*/ 713486 h 4806950"/>
                  <a:gd name="connsiteX7" fmla="*/ 8305800 w 8308848"/>
                  <a:gd name="connsiteY7" fmla="*/ 2155190 h 4806950"/>
                  <a:gd name="connsiteX8" fmla="*/ 3733800 w 8308848"/>
                  <a:gd name="connsiteY8" fmla="*/ 4806950 h 4806950"/>
                  <a:gd name="connsiteX9" fmla="*/ 0 w 8308848"/>
                  <a:gd name="connsiteY9" fmla="*/ 2653030 h 4806950"/>
                  <a:gd name="connsiteX10" fmla="*/ 2098040 w 8308848"/>
                  <a:gd name="connsiteY10" fmla="*/ 1438910 h 4806950"/>
                  <a:gd name="connsiteX11" fmla="*/ 1209040 w 8308848"/>
                  <a:gd name="connsiteY11" fmla="*/ 925830 h 4806950"/>
                  <a:gd name="connsiteX0" fmla="*/ 1209040 w 8308848"/>
                  <a:gd name="connsiteY0" fmla="*/ 925830 h 4806950"/>
                  <a:gd name="connsiteX1" fmla="*/ 2795270 w 8308848"/>
                  <a:gd name="connsiteY1" fmla="*/ 0 h 4806950"/>
                  <a:gd name="connsiteX2" fmla="*/ 3829050 w 8308848"/>
                  <a:gd name="connsiteY2" fmla="*/ 6350 h 4806950"/>
                  <a:gd name="connsiteX3" fmla="*/ 4191000 w 8308848"/>
                  <a:gd name="connsiteY3" fmla="*/ 234950 h 4806950"/>
                  <a:gd name="connsiteX4" fmla="*/ 4579620 w 8308848"/>
                  <a:gd name="connsiteY4" fmla="*/ 6350 h 4806950"/>
                  <a:gd name="connsiteX5" fmla="*/ 7068312 w 8308848"/>
                  <a:gd name="connsiteY5" fmla="*/ 6350 h 4806950"/>
                  <a:gd name="connsiteX6" fmla="*/ 8308848 w 8308848"/>
                  <a:gd name="connsiteY6" fmla="*/ 713486 h 4806950"/>
                  <a:gd name="connsiteX7" fmla="*/ 8305800 w 8308848"/>
                  <a:gd name="connsiteY7" fmla="*/ 2155190 h 4806950"/>
                  <a:gd name="connsiteX8" fmla="*/ 3733800 w 8308848"/>
                  <a:gd name="connsiteY8" fmla="*/ 4806950 h 4806950"/>
                  <a:gd name="connsiteX9" fmla="*/ 0 w 8308848"/>
                  <a:gd name="connsiteY9" fmla="*/ 2653030 h 4806950"/>
                  <a:gd name="connsiteX10" fmla="*/ 2098040 w 8308848"/>
                  <a:gd name="connsiteY10" fmla="*/ 1438910 h 4806950"/>
                  <a:gd name="connsiteX11" fmla="*/ 1209040 w 8308848"/>
                  <a:gd name="connsiteY11" fmla="*/ 925830 h 4806950"/>
                  <a:gd name="connsiteX0" fmla="*/ 1209040 w 8308848"/>
                  <a:gd name="connsiteY0" fmla="*/ 925830 h 4806950"/>
                  <a:gd name="connsiteX1" fmla="*/ 2820670 w 8308848"/>
                  <a:gd name="connsiteY1" fmla="*/ 0 h 4806950"/>
                  <a:gd name="connsiteX2" fmla="*/ 3829050 w 8308848"/>
                  <a:gd name="connsiteY2" fmla="*/ 6350 h 4806950"/>
                  <a:gd name="connsiteX3" fmla="*/ 4191000 w 8308848"/>
                  <a:gd name="connsiteY3" fmla="*/ 234950 h 4806950"/>
                  <a:gd name="connsiteX4" fmla="*/ 4579620 w 8308848"/>
                  <a:gd name="connsiteY4" fmla="*/ 6350 h 4806950"/>
                  <a:gd name="connsiteX5" fmla="*/ 7068312 w 8308848"/>
                  <a:gd name="connsiteY5" fmla="*/ 6350 h 4806950"/>
                  <a:gd name="connsiteX6" fmla="*/ 8308848 w 8308848"/>
                  <a:gd name="connsiteY6" fmla="*/ 713486 h 4806950"/>
                  <a:gd name="connsiteX7" fmla="*/ 8305800 w 8308848"/>
                  <a:gd name="connsiteY7" fmla="*/ 2155190 h 4806950"/>
                  <a:gd name="connsiteX8" fmla="*/ 3733800 w 8308848"/>
                  <a:gd name="connsiteY8" fmla="*/ 4806950 h 4806950"/>
                  <a:gd name="connsiteX9" fmla="*/ 0 w 8308848"/>
                  <a:gd name="connsiteY9" fmla="*/ 2653030 h 4806950"/>
                  <a:gd name="connsiteX10" fmla="*/ 2098040 w 8308848"/>
                  <a:gd name="connsiteY10" fmla="*/ 1438910 h 4806950"/>
                  <a:gd name="connsiteX11" fmla="*/ 1209040 w 8308848"/>
                  <a:gd name="connsiteY11" fmla="*/ 925830 h 4806950"/>
                  <a:gd name="connsiteX0" fmla="*/ 1209040 w 8308848"/>
                  <a:gd name="connsiteY0" fmla="*/ 919480 h 4800600"/>
                  <a:gd name="connsiteX1" fmla="*/ 2790190 w 8308848"/>
                  <a:gd name="connsiteY1" fmla="*/ 8890 h 4800600"/>
                  <a:gd name="connsiteX2" fmla="*/ 3829050 w 8308848"/>
                  <a:gd name="connsiteY2" fmla="*/ 0 h 4800600"/>
                  <a:gd name="connsiteX3" fmla="*/ 4191000 w 8308848"/>
                  <a:gd name="connsiteY3" fmla="*/ 228600 h 4800600"/>
                  <a:gd name="connsiteX4" fmla="*/ 4579620 w 8308848"/>
                  <a:gd name="connsiteY4" fmla="*/ 0 h 4800600"/>
                  <a:gd name="connsiteX5" fmla="*/ 7068312 w 8308848"/>
                  <a:gd name="connsiteY5" fmla="*/ 0 h 4800600"/>
                  <a:gd name="connsiteX6" fmla="*/ 8308848 w 8308848"/>
                  <a:gd name="connsiteY6" fmla="*/ 707136 h 4800600"/>
                  <a:gd name="connsiteX7" fmla="*/ 8305800 w 8308848"/>
                  <a:gd name="connsiteY7" fmla="*/ 2148840 h 4800600"/>
                  <a:gd name="connsiteX8" fmla="*/ 3733800 w 8308848"/>
                  <a:gd name="connsiteY8" fmla="*/ 4800600 h 4800600"/>
                  <a:gd name="connsiteX9" fmla="*/ 0 w 8308848"/>
                  <a:gd name="connsiteY9" fmla="*/ 2646680 h 4800600"/>
                  <a:gd name="connsiteX10" fmla="*/ 2098040 w 8308848"/>
                  <a:gd name="connsiteY10" fmla="*/ 1432560 h 4800600"/>
                  <a:gd name="connsiteX11" fmla="*/ 1209040 w 8308848"/>
                  <a:gd name="connsiteY11" fmla="*/ 919480 h 4800600"/>
                  <a:gd name="connsiteX0" fmla="*/ 120904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191000 w 8308848"/>
                  <a:gd name="connsiteY3" fmla="*/ 228600 h 4800600"/>
                  <a:gd name="connsiteX4" fmla="*/ 4579620 w 8308848"/>
                  <a:gd name="connsiteY4" fmla="*/ 0 h 4800600"/>
                  <a:gd name="connsiteX5" fmla="*/ 7068312 w 8308848"/>
                  <a:gd name="connsiteY5" fmla="*/ 0 h 4800600"/>
                  <a:gd name="connsiteX6" fmla="*/ 8308848 w 8308848"/>
                  <a:gd name="connsiteY6" fmla="*/ 707136 h 4800600"/>
                  <a:gd name="connsiteX7" fmla="*/ 8305800 w 8308848"/>
                  <a:gd name="connsiteY7" fmla="*/ 2148840 h 4800600"/>
                  <a:gd name="connsiteX8" fmla="*/ 3733800 w 8308848"/>
                  <a:gd name="connsiteY8" fmla="*/ 4800600 h 4800600"/>
                  <a:gd name="connsiteX9" fmla="*/ 0 w 8308848"/>
                  <a:gd name="connsiteY9" fmla="*/ 2646680 h 4800600"/>
                  <a:gd name="connsiteX10" fmla="*/ 2098040 w 8308848"/>
                  <a:gd name="connsiteY10" fmla="*/ 1432560 h 4800600"/>
                  <a:gd name="connsiteX11" fmla="*/ 1209040 w 8308848"/>
                  <a:gd name="connsiteY11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191000 w 8308848"/>
                  <a:gd name="connsiteY3" fmla="*/ 228600 h 4800600"/>
                  <a:gd name="connsiteX4" fmla="*/ 4579620 w 8308848"/>
                  <a:gd name="connsiteY4" fmla="*/ 0 h 4800600"/>
                  <a:gd name="connsiteX5" fmla="*/ 7068312 w 8308848"/>
                  <a:gd name="connsiteY5" fmla="*/ 0 h 4800600"/>
                  <a:gd name="connsiteX6" fmla="*/ 8308848 w 8308848"/>
                  <a:gd name="connsiteY6" fmla="*/ 707136 h 4800600"/>
                  <a:gd name="connsiteX7" fmla="*/ 8305800 w 8308848"/>
                  <a:gd name="connsiteY7" fmla="*/ 2148840 h 4800600"/>
                  <a:gd name="connsiteX8" fmla="*/ 3733800 w 8308848"/>
                  <a:gd name="connsiteY8" fmla="*/ 4800600 h 4800600"/>
                  <a:gd name="connsiteX9" fmla="*/ 0 w 8308848"/>
                  <a:gd name="connsiteY9" fmla="*/ 2646680 h 4800600"/>
                  <a:gd name="connsiteX10" fmla="*/ 2098040 w 8308848"/>
                  <a:gd name="connsiteY10" fmla="*/ 1432560 h 4800600"/>
                  <a:gd name="connsiteX11" fmla="*/ 1198880 w 8308848"/>
                  <a:gd name="connsiteY11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191000 w 8308848"/>
                  <a:gd name="connsiteY3" fmla="*/ 228600 h 4800600"/>
                  <a:gd name="connsiteX4" fmla="*/ 4579620 w 8308848"/>
                  <a:gd name="connsiteY4" fmla="*/ 0 h 4800600"/>
                  <a:gd name="connsiteX5" fmla="*/ 5349240 w 8308848"/>
                  <a:gd name="connsiteY5" fmla="*/ 0 h 4800600"/>
                  <a:gd name="connsiteX6" fmla="*/ 7068312 w 8308848"/>
                  <a:gd name="connsiteY6" fmla="*/ 0 h 4800600"/>
                  <a:gd name="connsiteX7" fmla="*/ 8308848 w 8308848"/>
                  <a:gd name="connsiteY7" fmla="*/ 707136 h 4800600"/>
                  <a:gd name="connsiteX8" fmla="*/ 8305800 w 8308848"/>
                  <a:gd name="connsiteY8" fmla="*/ 2148840 h 4800600"/>
                  <a:gd name="connsiteX9" fmla="*/ 3733800 w 8308848"/>
                  <a:gd name="connsiteY9" fmla="*/ 4800600 h 4800600"/>
                  <a:gd name="connsiteX10" fmla="*/ 0 w 8308848"/>
                  <a:gd name="connsiteY10" fmla="*/ 2646680 h 4800600"/>
                  <a:gd name="connsiteX11" fmla="*/ 2098040 w 8308848"/>
                  <a:gd name="connsiteY11" fmla="*/ 1432560 h 4800600"/>
                  <a:gd name="connsiteX12" fmla="*/ 1198880 w 8308848"/>
                  <a:gd name="connsiteY12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191000 w 8308848"/>
                  <a:gd name="connsiteY3" fmla="*/ 228600 h 4800600"/>
                  <a:gd name="connsiteX4" fmla="*/ 4579620 w 8308848"/>
                  <a:gd name="connsiteY4" fmla="*/ 0 h 4800600"/>
                  <a:gd name="connsiteX5" fmla="*/ 5339080 w 8308848"/>
                  <a:gd name="connsiteY5" fmla="*/ 452120 h 4800600"/>
                  <a:gd name="connsiteX6" fmla="*/ 7068312 w 8308848"/>
                  <a:gd name="connsiteY6" fmla="*/ 0 h 4800600"/>
                  <a:gd name="connsiteX7" fmla="*/ 8308848 w 8308848"/>
                  <a:gd name="connsiteY7" fmla="*/ 707136 h 4800600"/>
                  <a:gd name="connsiteX8" fmla="*/ 8305800 w 8308848"/>
                  <a:gd name="connsiteY8" fmla="*/ 2148840 h 4800600"/>
                  <a:gd name="connsiteX9" fmla="*/ 3733800 w 8308848"/>
                  <a:gd name="connsiteY9" fmla="*/ 4800600 h 4800600"/>
                  <a:gd name="connsiteX10" fmla="*/ 0 w 8308848"/>
                  <a:gd name="connsiteY10" fmla="*/ 2646680 h 4800600"/>
                  <a:gd name="connsiteX11" fmla="*/ 2098040 w 8308848"/>
                  <a:gd name="connsiteY11" fmla="*/ 1432560 h 4800600"/>
                  <a:gd name="connsiteX12" fmla="*/ 1198880 w 8308848"/>
                  <a:gd name="connsiteY12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191000 w 8308848"/>
                  <a:gd name="connsiteY3" fmla="*/ 228600 h 4800600"/>
                  <a:gd name="connsiteX4" fmla="*/ 4579620 w 8308848"/>
                  <a:gd name="connsiteY4" fmla="*/ 0 h 4800600"/>
                  <a:gd name="connsiteX5" fmla="*/ 5339080 w 8308848"/>
                  <a:gd name="connsiteY5" fmla="*/ 452120 h 4800600"/>
                  <a:gd name="connsiteX6" fmla="*/ 6299200 w 8308848"/>
                  <a:gd name="connsiteY6" fmla="*/ 208280 h 4800600"/>
                  <a:gd name="connsiteX7" fmla="*/ 7068312 w 8308848"/>
                  <a:gd name="connsiteY7" fmla="*/ 0 h 4800600"/>
                  <a:gd name="connsiteX8" fmla="*/ 8308848 w 8308848"/>
                  <a:gd name="connsiteY8" fmla="*/ 707136 h 4800600"/>
                  <a:gd name="connsiteX9" fmla="*/ 8305800 w 8308848"/>
                  <a:gd name="connsiteY9" fmla="*/ 2148840 h 4800600"/>
                  <a:gd name="connsiteX10" fmla="*/ 3733800 w 8308848"/>
                  <a:gd name="connsiteY10" fmla="*/ 4800600 h 4800600"/>
                  <a:gd name="connsiteX11" fmla="*/ 0 w 8308848"/>
                  <a:gd name="connsiteY11" fmla="*/ 2646680 h 4800600"/>
                  <a:gd name="connsiteX12" fmla="*/ 2098040 w 8308848"/>
                  <a:gd name="connsiteY12" fmla="*/ 1432560 h 4800600"/>
                  <a:gd name="connsiteX13" fmla="*/ 1198880 w 8308848"/>
                  <a:gd name="connsiteY13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191000 w 8308848"/>
                  <a:gd name="connsiteY3" fmla="*/ 228600 h 4800600"/>
                  <a:gd name="connsiteX4" fmla="*/ 4579620 w 8308848"/>
                  <a:gd name="connsiteY4" fmla="*/ 0 h 4800600"/>
                  <a:gd name="connsiteX5" fmla="*/ 5339080 w 8308848"/>
                  <a:gd name="connsiteY5" fmla="*/ 452120 h 4800600"/>
                  <a:gd name="connsiteX6" fmla="*/ 6096000 w 8308848"/>
                  <a:gd name="connsiteY6" fmla="*/ 0 h 4800600"/>
                  <a:gd name="connsiteX7" fmla="*/ 7068312 w 8308848"/>
                  <a:gd name="connsiteY7" fmla="*/ 0 h 4800600"/>
                  <a:gd name="connsiteX8" fmla="*/ 8308848 w 8308848"/>
                  <a:gd name="connsiteY8" fmla="*/ 707136 h 4800600"/>
                  <a:gd name="connsiteX9" fmla="*/ 8305800 w 8308848"/>
                  <a:gd name="connsiteY9" fmla="*/ 2148840 h 4800600"/>
                  <a:gd name="connsiteX10" fmla="*/ 3733800 w 8308848"/>
                  <a:gd name="connsiteY10" fmla="*/ 4800600 h 4800600"/>
                  <a:gd name="connsiteX11" fmla="*/ 0 w 8308848"/>
                  <a:gd name="connsiteY11" fmla="*/ 2646680 h 4800600"/>
                  <a:gd name="connsiteX12" fmla="*/ 2098040 w 8308848"/>
                  <a:gd name="connsiteY12" fmla="*/ 1432560 h 4800600"/>
                  <a:gd name="connsiteX13" fmla="*/ 1198880 w 8308848"/>
                  <a:gd name="connsiteY13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953000 w 8308848"/>
                  <a:gd name="connsiteY3" fmla="*/ 685800 h 4800600"/>
                  <a:gd name="connsiteX4" fmla="*/ 4579620 w 8308848"/>
                  <a:gd name="connsiteY4" fmla="*/ 0 h 4800600"/>
                  <a:gd name="connsiteX5" fmla="*/ 5339080 w 8308848"/>
                  <a:gd name="connsiteY5" fmla="*/ 452120 h 4800600"/>
                  <a:gd name="connsiteX6" fmla="*/ 6096000 w 8308848"/>
                  <a:gd name="connsiteY6" fmla="*/ 0 h 4800600"/>
                  <a:gd name="connsiteX7" fmla="*/ 7068312 w 8308848"/>
                  <a:gd name="connsiteY7" fmla="*/ 0 h 4800600"/>
                  <a:gd name="connsiteX8" fmla="*/ 8308848 w 8308848"/>
                  <a:gd name="connsiteY8" fmla="*/ 707136 h 4800600"/>
                  <a:gd name="connsiteX9" fmla="*/ 8305800 w 8308848"/>
                  <a:gd name="connsiteY9" fmla="*/ 2148840 h 4800600"/>
                  <a:gd name="connsiteX10" fmla="*/ 3733800 w 8308848"/>
                  <a:gd name="connsiteY10" fmla="*/ 4800600 h 4800600"/>
                  <a:gd name="connsiteX11" fmla="*/ 0 w 8308848"/>
                  <a:gd name="connsiteY11" fmla="*/ 2646680 h 4800600"/>
                  <a:gd name="connsiteX12" fmla="*/ 2098040 w 8308848"/>
                  <a:gd name="connsiteY12" fmla="*/ 1432560 h 4800600"/>
                  <a:gd name="connsiteX13" fmla="*/ 1198880 w 8308848"/>
                  <a:gd name="connsiteY13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953000 w 8308848"/>
                  <a:gd name="connsiteY3" fmla="*/ 685800 h 4800600"/>
                  <a:gd name="connsiteX4" fmla="*/ 5339080 w 8308848"/>
                  <a:gd name="connsiteY4" fmla="*/ 452120 h 4800600"/>
                  <a:gd name="connsiteX5" fmla="*/ 6096000 w 8308848"/>
                  <a:gd name="connsiteY5" fmla="*/ 0 h 4800600"/>
                  <a:gd name="connsiteX6" fmla="*/ 7068312 w 8308848"/>
                  <a:gd name="connsiteY6" fmla="*/ 0 h 4800600"/>
                  <a:gd name="connsiteX7" fmla="*/ 8308848 w 8308848"/>
                  <a:gd name="connsiteY7" fmla="*/ 707136 h 4800600"/>
                  <a:gd name="connsiteX8" fmla="*/ 8305800 w 8308848"/>
                  <a:gd name="connsiteY8" fmla="*/ 2148840 h 4800600"/>
                  <a:gd name="connsiteX9" fmla="*/ 3733800 w 8308848"/>
                  <a:gd name="connsiteY9" fmla="*/ 4800600 h 4800600"/>
                  <a:gd name="connsiteX10" fmla="*/ 0 w 8308848"/>
                  <a:gd name="connsiteY10" fmla="*/ 2646680 h 4800600"/>
                  <a:gd name="connsiteX11" fmla="*/ 2098040 w 8308848"/>
                  <a:gd name="connsiteY11" fmla="*/ 1432560 h 4800600"/>
                  <a:gd name="connsiteX12" fmla="*/ 1198880 w 8308848"/>
                  <a:gd name="connsiteY12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953000 w 8308848"/>
                  <a:gd name="connsiteY3" fmla="*/ 685800 h 4800600"/>
                  <a:gd name="connsiteX4" fmla="*/ 5339080 w 8308848"/>
                  <a:gd name="connsiteY4" fmla="*/ 452120 h 4800600"/>
                  <a:gd name="connsiteX5" fmla="*/ 6096000 w 8308848"/>
                  <a:gd name="connsiteY5" fmla="*/ 0 h 4800600"/>
                  <a:gd name="connsiteX6" fmla="*/ 7068312 w 8308848"/>
                  <a:gd name="connsiteY6" fmla="*/ 0 h 4800600"/>
                  <a:gd name="connsiteX7" fmla="*/ 8308848 w 8308848"/>
                  <a:gd name="connsiteY7" fmla="*/ 707136 h 4800600"/>
                  <a:gd name="connsiteX8" fmla="*/ 8305800 w 8308848"/>
                  <a:gd name="connsiteY8" fmla="*/ 2148840 h 4800600"/>
                  <a:gd name="connsiteX9" fmla="*/ 3733800 w 8308848"/>
                  <a:gd name="connsiteY9" fmla="*/ 4800600 h 4800600"/>
                  <a:gd name="connsiteX10" fmla="*/ 0 w 8308848"/>
                  <a:gd name="connsiteY10" fmla="*/ 2646680 h 4800600"/>
                  <a:gd name="connsiteX11" fmla="*/ 2098040 w 8308848"/>
                  <a:gd name="connsiteY11" fmla="*/ 1432560 h 4800600"/>
                  <a:gd name="connsiteX12" fmla="*/ 1198880 w 8308848"/>
                  <a:gd name="connsiteY12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953000 w 8308848"/>
                  <a:gd name="connsiteY3" fmla="*/ 685800 h 4800600"/>
                  <a:gd name="connsiteX4" fmla="*/ 6096000 w 8308848"/>
                  <a:gd name="connsiteY4" fmla="*/ 0 h 4800600"/>
                  <a:gd name="connsiteX5" fmla="*/ 7068312 w 8308848"/>
                  <a:gd name="connsiteY5" fmla="*/ 0 h 4800600"/>
                  <a:gd name="connsiteX6" fmla="*/ 8308848 w 8308848"/>
                  <a:gd name="connsiteY6" fmla="*/ 707136 h 4800600"/>
                  <a:gd name="connsiteX7" fmla="*/ 8305800 w 8308848"/>
                  <a:gd name="connsiteY7" fmla="*/ 2148840 h 4800600"/>
                  <a:gd name="connsiteX8" fmla="*/ 3733800 w 8308848"/>
                  <a:gd name="connsiteY8" fmla="*/ 4800600 h 4800600"/>
                  <a:gd name="connsiteX9" fmla="*/ 0 w 8308848"/>
                  <a:gd name="connsiteY9" fmla="*/ 2646680 h 4800600"/>
                  <a:gd name="connsiteX10" fmla="*/ 2098040 w 8308848"/>
                  <a:gd name="connsiteY10" fmla="*/ 1432560 h 4800600"/>
                  <a:gd name="connsiteX11" fmla="*/ 1198880 w 8308848"/>
                  <a:gd name="connsiteY11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932680 w 8308848"/>
                  <a:gd name="connsiteY3" fmla="*/ 670560 h 4800600"/>
                  <a:gd name="connsiteX4" fmla="*/ 6096000 w 8308848"/>
                  <a:gd name="connsiteY4" fmla="*/ 0 h 4800600"/>
                  <a:gd name="connsiteX5" fmla="*/ 7068312 w 8308848"/>
                  <a:gd name="connsiteY5" fmla="*/ 0 h 4800600"/>
                  <a:gd name="connsiteX6" fmla="*/ 8308848 w 8308848"/>
                  <a:gd name="connsiteY6" fmla="*/ 707136 h 4800600"/>
                  <a:gd name="connsiteX7" fmla="*/ 8305800 w 8308848"/>
                  <a:gd name="connsiteY7" fmla="*/ 2148840 h 4800600"/>
                  <a:gd name="connsiteX8" fmla="*/ 3733800 w 8308848"/>
                  <a:gd name="connsiteY8" fmla="*/ 4800600 h 4800600"/>
                  <a:gd name="connsiteX9" fmla="*/ 0 w 8308848"/>
                  <a:gd name="connsiteY9" fmla="*/ 2646680 h 4800600"/>
                  <a:gd name="connsiteX10" fmla="*/ 2098040 w 8308848"/>
                  <a:gd name="connsiteY10" fmla="*/ 1432560 h 4800600"/>
                  <a:gd name="connsiteX11" fmla="*/ 1198880 w 8308848"/>
                  <a:gd name="connsiteY11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973320 w 8308848"/>
                  <a:gd name="connsiteY3" fmla="*/ 650240 h 4800600"/>
                  <a:gd name="connsiteX4" fmla="*/ 6096000 w 8308848"/>
                  <a:gd name="connsiteY4" fmla="*/ 0 h 4800600"/>
                  <a:gd name="connsiteX5" fmla="*/ 7068312 w 8308848"/>
                  <a:gd name="connsiteY5" fmla="*/ 0 h 4800600"/>
                  <a:gd name="connsiteX6" fmla="*/ 8308848 w 8308848"/>
                  <a:gd name="connsiteY6" fmla="*/ 707136 h 4800600"/>
                  <a:gd name="connsiteX7" fmla="*/ 8305800 w 8308848"/>
                  <a:gd name="connsiteY7" fmla="*/ 2148840 h 4800600"/>
                  <a:gd name="connsiteX8" fmla="*/ 3733800 w 8308848"/>
                  <a:gd name="connsiteY8" fmla="*/ 4800600 h 4800600"/>
                  <a:gd name="connsiteX9" fmla="*/ 0 w 8308848"/>
                  <a:gd name="connsiteY9" fmla="*/ 2646680 h 4800600"/>
                  <a:gd name="connsiteX10" fmla="*/ 2098040 w 8308848"/>
                  <a:gd name="connsiteY10" fmla="*/ 1432560 h 4800600"/>
                  <a:gd name="connsiteX11" fmla="*/ 1198880 w 8308848"/>
                  <a:gd name="connsiteY11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973320 w 8308848"/>
                  <a:gd name="connsiteY3" fmla="*/ 655320 h 4800600"/>
                  <a:gd name="connsiteX4" fmla="*/ 6096000 w 8308848"/>
                  <a:gd name="connsiteY4" fmla="*/ 0 h 4800600"/>
                  <a:gd name="connsiteX5" fmla="*/ 7068312 w 8308848"/>
                  <a:gd name="connsiteY5" fmla="*/ 0 h 4800600"/>
                  <a:gd name="connsiteX6" fmla="*/ 8308848 w 8308848"/>
                  <a:gd name="connsiteY6" fmla="*/ 707136 h 4800600"/>
                  <a:gd name="connsiteX7" fmla="*/ 8305800 w 8308848"/>
                  <a:gd name="connsiteY7" fmla="*/ 2148840 h 4800600"/>
                  <a:gd name="connsiteX8" fmla="*/ 3733800 w 8308848"/>
                  <a:gd name="connsiteY8" fmla="*/ 4800600 h 4800600"/>
                  <a:gd name="connsiteX9" fmla="*/ 0 w 8308848"/>
                  <a:gd name="connsiteY9" fmla="*/ 2646680 h 4800600"/>
                  <a:gd name="connsiteX10" fmla="*/ 2098040 w 8308848"/>
                  <a:gd name="connsiteY10" fmla="*/ 1432560 h 4800600"/>
                  <a:gd name="connsiteX11" fmla="*/ 1198880 w 8308848"/>
                  <a:gd name="connsiteY11" fmla="*/ 919480 h 480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8848" h="4800600">
                    <a:moveTo>
                      <a:pt x="1198880" y="919480"/>
                    </a:moveTo>
                    <a:lnTo>
                      <a:pt x="2810510" y="3810"/>
                    </a:lnTo>
                    <a:lnTo>
                      <a:pt x="3829050" y="0"/>
                    </a:lnTo>
                    <a:lnTo>
                      <a:pt x="4973320" y="655320"/>
                    </a:lnTo>
                    <a:lnTo>
                      <a:pt x="6096000" y="0"/>
                    </a:lnTo>
                    <a:lnTo>
                      <a:pt x="7068312" y="0"/>
                    </a:lnTo>
                    <a:lnTo>
                      <a:pt x="8308848" y="707136"/>
                    </a:lnTo>
                    <a:lnTo>
                      <a:pt x="8305800" y="2148840"/>
                    </a:lnTo>
                    <a:lnTo>
                      <a:pt x="3733800" y="4800600"/>
                    </a:lnTo>
                    <a:lnTo>
                      <a:pt x="0" y="2646680"/>
                    </a:lnTo>
                    <a:lnTo>
                      <a:pt x="2098040" y="1432560"/>
                    </a:lnTo>
                    <a:lnTo>
                      <a:pt x="1198880" y="919480"/>
                    </a:lnTo>
                    <a:close/>
                  </a:path>
                </a:pathLst>
              </a:custGeom>
              <a:gradFill flip="none" rotWithShape="1">
                <a:gsLst>
                  <a:gs pos="11000">
                    <a:schemeClr val="bg1">
                      <a:lumMod val="50000"/>
                    </a:schemeClr>
                  </a:gs>
                  <a:gs pos="86000">
                    <a:schemeClr val="bg1">
                      <a:lumMod val="65000"/>
                    </a:schemeClr>
                  </a:gs>
                </a:gsLst>
                <a:lin ang="4800000" scaled="0"/>
                <a:tileRect/>
              </a:gra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96661" tIns="48331" rIns="96661" bIns="48331"/>
              <a:lstStyle/>
              <a:p>
                <a:pPr defTabSz="1150605">
                  <a:defRPr/>
                </a:pPr>
                <a:endParaRPr lang="en-US" sz="1900" dirty="0"/>
              </a:p>
            </p:txBody>
          </p:sp>
          <p:sp>
            <p:nvSpPr>
              <p:cNvPr id="596" name="Freeform 595"/>
              <p:cNvSpPr/>
              <p:nvPr/>
            </p:nvSpPr>
            <p:spPr bwMode="auto">
              <a:xfrm>
                <a:off x="640080" y="975360"/>
                <a:ext cx="8724290" cy="5120640"/>
              </a:xfrm>
              <a:custGeom>
                <a:avLst/>
                <a:gdLst>
                  <a:gd name="connsiteX0" fmla="*/ 0 w 7239000"/>
                  <a:gd name="connsiteY0" fmla="*/ 0 h 4953000"/>
                  <a:gd name="connsiteX1" fmla="*/ 7239000 w 7239000"/>
                  <a:gd name="connsiteY1" fmla="*/ 0 h 4953000"/>
                  <a:gd name="connsiteX2" fmla="*/ 7239000 w 7239000"/>
                  <a:gd name="connsiteY2" fmla="*/ 4953000 h 4953000"/>
                  <a:gd name="connsiteX3" fmla="*/ 0 w 7239000"/>
                  <a:gd name="connsiteY3" fmla="*/ 4953000 h 4953000"/>
                  <a:gd name="connsiteX4" fmla="*/ 0 w 7239000"/>
                  <a:gd name="connsiteY4" fmla="*/ 0 h 4953000"/>
                  <a:gd name="connsiteX0" fmla="*/ 76200 w 7239000"/>
                  <a:gd name="connsiteY0" fmla="*/ 990600 h 4953000"/>
                  <a:gd name="connsiteX1" fmla="*/ 7239000 w 7239000"/>
                  <a:gd name="connsiteY1" fmla="*/ 0 h 4953000"/>
                  <a:gd name="connsiteX2" fmla="*/ 7239000 w 7239000"/>
                  <a:gd name="connsiteY2" fmla="*/ 4953000 h 4953000"/>
                  <a:gd name="connsiteX3" fmla="*/ 0 w 7239000"/>
                  <a:gd name="connsiteY3" fmla="*/ 4953000 h 4953000"/>
                  <a:gd name="connsiteX4" fmla="*/ 76200 w 7239000"/>
                  <a:gd name="connsiteY4" fmla="*/ 990600 h 4953000"/>
                  <a:gd name="connsiteX0" fmla="*/ 0 w 7162800"/>
                  <a:gd name="connsiteY0" fmla="*/ 990600 h 4953000"/>
                  <a:gd name="connsiteX1" fmla="*/ 7162800 w 7162800"/>
                  <a:gd name="connsiteY1" fmla="*/ 0 h 4953000"/>
                  <a:gd name="connsiteX2" fmla="*/ 7162800 w 7162800"/>
                  <a:gd name="connsiteY2" fmla="*/ 4953000 h 4953000"/>
                  <a:gd name="connsiteX3" fmla="*/ 0 w 7162800"/>
                  <a:gd name="connsiteY3" fmla="*/ 4038600 h 4953000"/>
                  <a:gd name="connsiteX4" fmla="*/ 0 w 7162800"/>
                  <a:gd name="connsiteY4" fmla="*/ 990600 h 4953000"/>
                  <a:gd name="connsiteX0" fmla="*/ 0 w 7162800"/>
                  <a:gd name="connsiteY0" fmla="*/ 990600 h 4953000"/>
                  <a:gd name="connsiteX1" fmla="*/ 7162800 w 7162800"/>
                  <a:gd name="connsiteY1" fmla="*/ 0 h 4953000"/>
                  <a:gd name="connsiteX2" fmla="*/ 7162800 w 7162800"/>
                  <a:gd name="connsiteY2" fmla="*/ 4953000 h 4953000"/>
                  <a:gd name="connsiteX3" fmla="*/ 3063240 w 7162800"/>
                  <a:gd name="connsiteY3" fmla="*/ 4434840 h 4953000"/>
                  <a:gd name="connsiteX4" fmla="*/ 0 w 7162800"/>
                  <a:gd name="connsiteY4" fmla="*/ 4038600 h 4953000"/>
                  <a:gd name="connsiteX5" fmla="*/ 0 w 7162800"/>
                  <a:gd name="connsiteY5" fmla="*/ 990600 h 4953000"/>
                  <a:gd name="connsiteX0" fmla="*/ 0 w 7162800"/>
                  <a:gd name="connsiteY0" fmla="*/ 990600 h 4953000"/>
                  <a:gd name="connsiteX1" fmla="*/ 7162800 w 7162800"/>
                  <a:gd name="connsiteY1" fmla="*/ 0 h 4953000"/>
                  <a:gd name="connsiteX2" fmla="*/ 7162800 w 7162800"/>
                  <a:gd name="connsiteY2" fmla="*/ 4953000 h 4953000"/>
                  <a:gd name="connsiteX3" fmla="*/ 1600200 w 7162800"/>
                  <a:gd name="connsiteY3" fmla="*/ 4876800 h 4953000"/>
                  <a:gd name="connsiteX4" fmla="*/ 0 w 7162800"/>
                  <a:gd name="connsiteY4" fmla="*/ 4038600 h 4953000"/>
                  <a:gd name="connsiteX5" fmla="*/ 0 w 7162800"/>
                  <a:gd name="connsiteY5" fmla="*/ 990600 h 4953000"/>
                  <a:gd name="connsiteX0" fmla="*/ 0 w 7162800"/>
                  <a:gd name="connsiteY0" fmla="*/ 990600 h 4953000"/>
                  <a:gd name="connsiteX1" fmla="*/ 7162800 w 7162800"/>
                  <a:gd name="connsiteY1" fmla="*/ 0 h 4953000"/>
                  <a:gd name="connsiteX2" fmla="*/ 7162800 w 7162800"/>
                  <a:gd name="connsiteY2" fmla="*/ 4953000 h 4953000"/>
                  <a:gd name="connsiteX3" fmla="*/ 1600200 w 7162800"/>
                  <a:gd name="connsiteY3" fmla="*/ 4876800 h 4953000"/>
                  <a:gd name="connsiteX4" fmla="*/ 0 w 7162800"/>
                  <a:gd name="connsiteY4" fmla="*/ 4038600 h 4953000"/>
                  <a:gd name="connsiteX5" fmla="*/ 0 w 7162800"/>
                  <a:gd name="connsiteY5" fmla="*/ 990600 h 4953000"/>
                  <a:gd name="connsiteX0" fmla="*/ 0 w 7162800"/>
                  <a:gd name="connsiteY0" fmla="*/ 990600 h 4953000"/>
                  <a:gd name="connsiteX1" fmla="*/ 7162800 w 7162800"/>
                  <a:gd name="connsiteY1" fmla="*/ 0 h 4953000"/>
                  <a:gd name="connsiteX2" fmla="*/ 7162800 w 7162800"/>
                  <a:gd name="connsiteY2" fmla="*/ 4953000 h 4953000"/>
                  <a:gd name="connsiteX3" fmla="*/ 2750820 w 7162800"/>
                  <a:gd name="connsiteY3" fmla="*/ 4907280 h 4953000"/>
                  <a:gd name="connsiteX4" fmla="*/ 1600200 w 7162800"/>
                  <a:gd name="connsiteY4" fmla="*/ 4876800 h 4953000"/>
                  <a:gd name="connsiteX5" fmla="*/ 0 w 7162800"/>
                  <a:gd name="connsiteY5" fmla="*/ 4038600 h 4953000"/>
                  <a:gd name="connsiteX6" fmla="*/ 0 w 7162800"/>
                  <a:gd name="connsiteY6" fmla="*/ 990600 h 4953000"/>
                  <a:gd name="connsiteX0" fmla="*/ 0 w 7162800"/>
                  <a:gd name="connsiteY0" fmla="*/ 990600 h 4953000"/>
                  <a:gd name="connsiteX1" fmla="*/ 7162800 w 7162800"/>
                  <a:gd name="connsiteY1" fmla="*/ 0 h 4953000"/>
                  <a:gd name="connsiteX2" fmla="*/ 7162800 w 7162800"/>
                  <a:gd name="connsiteY2" fmla="*/ 4953000 h 4953000"/>
                  <a:gd name="connsiteX3" fmla="*/ 2514600 w 7162800"/>
                  <a:gd name="connsiteY3" fmla="*/ 4876800 h 4953000"/>
                  <a:gd name="connsiteX4" fmla="*/ 1600200 w 7162800"/>
                  <a:gd name="connsiteY4" fmla="*/ 4876800 h 4953000"/>
                  <a:gd name="connsiteX5" fmla="*/ 0 w 7162800"/>
                  <a:gd name="connsiteY5" fmla="*/ 4038600 h 4953000"/>
                  <a:gd name="connsiteX6" fmla="*/ 0 w 7162800"/>
                  <a:gd name="connsiteY6" fmla="*/ 990600 h 4953000"/>
                  <a:gd name="connsiteX0" fmla="*/ 0 w 7162800"/>
                  <a:gd name="connsiteY0" fmla="*/ 990600 h 4876800"/>
                  <a:gd name="connsiteX1" fmla="*/ 7162800 w 7162800"/>
                  <a:gd name="connsiteY1" fmla="*/ 0 h 4876800"/>
                  <a:gd name="connsiteX2" fmla="*/ 7086600 w 7162800"/>
                  <a:gd name="connsiteY2" fmla="*/ 2209800 h 4876800"/>
                  <a:gd name="connsiteX3" fmla="*/ 2514600 w 7162800"/>
                  <a:gd name="connsiteY3" fmla="*/ 4876800 h 4876800"/>
                  <a:gd name="connsiteX4" fmla="*/ 1600200 w 7162800"/>
                  <a:gd name="connsiteY4" fmla="*/ 4876800 h 4876800"/>
                  <a:gd name="connsiteX5" fmla="*/ 0 w 7162800"/>
                  <a:gd name="connsiteY5" fmla="*/ 4038600 h 4876800"/>
                  <a:gd name="connsiteX6" fmla="*/ 0 w 7162800"/>
                  <a:gd name="connsiteY6" fmla="*/ 990600 h 4876800"/>
                  <a:gd name="connsiteX0" fmla="*/ 0 w 7086600"/>
                  <a:gd name="connsiteY0" fmla="*/ 914400 h 4800600"/>
                  <a:gd name="connsiteX1" fmla="*/ 7086600 w 7086600"/>
                  <a:gd name="connsiteY1" fmla="*/ 0 h 4800600"/>
                  <a:gd name="connsiteX2" fmla="*/ 7086600 w 7086600"/>
                  <a:gd name="connsiteY2" fmla="*/ 2133600 h 4800600"/>
                  <a:gd name="connsiteX3" fmla="*/ 2514600 w 7086600"/>
                  <a:gd name="connsiteY3" fmla="*/ 4800600 h 4800600"/>
                  <a:gd name="connsiteX4" fmla="*/ 1600200 w 7086600"/>
                  <a:gd name="connsiteY4" fmla="*/ 4800600 h 4800600"/>
                  <a:gd name="connsiteX5" fmla="*/ 0 w 7086600"/>
                  <a:gd name="connsiteY5" fmla="*/ 3962400 h 4800600"/>
                  <a:gd name="connsiteX6" fmla="*/ 0 w 7086600"/>
                  <a:gd name="connsiteY6" fmla="*/ 914400 h 4800600"/>
                  <a:gd name="connsiteX0" fmla="*/ 0 w 7086600"/>
                  <a:gd name="connsiteY0" fmla="*/ 914400 h 4800600"/>
                  <a:gd name="connsiteX1" fmla="*/ 2895600 w 7086600"/>
                  <a:gd name="connsiteY1" fmla="*/ 609600 h 4800600"/>
                  <a:gd name="connsiteX2" fmla="*/ 7086600 w 7086600"/>
                  <a:gd name="connsiteY2" fmla="*/ 0 h 4800600"/>
                  <a:gd name="connsiteX3" fmla="*/ 7086600 w 7086600"/>
                  <a:gd name="connsiteY3" fmla="*/ 2133600 h 4800600"/>
                  <a:gd name="connsiteX4" fmla="*/ 2514600 w 7086600"/>
                  <a:gd name="connsiteY4" fmla="*/ 4800600 h 4800600"/>
                  <a:gd name="connsiteX5" fmla="*/ 1600200 w 7086600"/>
                  <a:gd name="connsiteY5" fmla="*/ 4800600 h 4800600"/>
                  <a:gd name="connsiteX6" fmla="*/ 0 w 7086600"/>
                  <a:gd name="connsiteY6" fmla="*/ 3962400 h 4800600"/>
                  <a:gd name="connsiteX7" fmla="*/ 0 w 7086600"/>
                  <a:gd name="connsiteY7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7086600 w 7086600"/>
                  <a:gd name="connsiteY3" fmla="*/ 2133600 h 4800600"/>
                  <a:gd name="connsiteX4" fmla="*/ 2514600 w 7086600"/>
                  <a:gd name="connsiteY4" fmla="*/ 4800600 h 4800600"/>
                  <a:gd name="connsiteX5" fmla="*/ 1600200 w 7086600"/>
                  <a:gd name="connsiteY5" fmla="*/ 4800600 h 4800600"/>
                  <a:gd name="connsiteX6" fmla="*/ 0 w 7086600"/>
                  <a:gd name="connsiteY6" fmla="*/ 3962400 h 4800600"/>
                  <a:gd name="connsiteX7" fmla="*/ 0 w 7086600"/>
                  <a:gd name="connsiteY7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7083552 w 7086600"/>
                  <a:gd name="connsiteY3" fmla="*/ 2170176 h 4800600"/>
                  <a:gd name="connsiteX4" fmla="*/ 2514600 w 7086600"/>
                  <a:gd name="connsiteY4" fmla="*/ 4800600 h 4800600"/>
                  <a:gd name="connsiteX5" fmla="*/ 1600200 w 7086600"/>
                  <a:gd name="connsiteY5" fmla="*/ 4800600 h 4800600"/>
                  <a:gd name="connsiteX6" fmla="*/ 0 w 7086600"/>
                  <a:gd name="connsiteY6" fmla="*/ 3962400 h 4800600"/>
                  <a:gd name="connsiteX7" fmla="*/ 0 w 7086600"/>
                  <a:gd name="connsiteY7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7083552 w 7086600"/>
                  <a:gd name="connsiteY3" fmla="*/ 2170176 h 4800600"/>
                  <a:gd name="connsiteX4" fmla="*/ 2514600 w 7086600"/>
                  <a:gd name="connsiteY4" fmla="*/ 4800600 h 4800600"/>
                  <a:gd name="connsiteX5" fmla="*/ 1600200 w 7086600"/>
                  <a:gd name="connsiteY5" fmla="*/ 4800600 h 4800600"/>
                  <a:gd name="connsiteX6" fmla="*/ 0 w 7086600"/>
                  <a:gd name="connsiteY6" fmla="*/ 3889248 h 4800600"/>
                  <a:gd name="connsiteX7" fmla="*/ 0 w 7086600"/>
                  <a:gd name="connsiteY7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7083552 w 7086600"/>
                  <a:gd name="connsiteY3" fmla="*/ 2170176 h 4800600"/>
                  <a:gd name="connsiteX4" fmla="*/ 2514600 w 7086600"/>
                  <a:gd name="connsiteY4" fmla="*/ 4800600 h 4800600"/>
                  <a:gd name="connsiteX5" fmla="*/ 1600200 w 7086600"/>
                  <a:gd name="connsiteY5" fmla="*/ 4800600 h 4800600"/>
                  <a:gd name="connsiteX6" fmla="*/ 0 w 7086600"/>
                  <a:gd name="connsiteY6" fmla="*/ 3352800 h 4800600"/>
                  <a:gd name="connsiteX7" fmla="*/ 0 w 7086600"/>
                  <a:gd name="connsiteY7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7083552 w 7086600"/>
                  <a:gd name="connsiteY3" fmla="*/ 2170176 h 4800600"/>
                  <a:gd name="connsiteX4" fmla="*/ 2514600 w 7086600"/>
                  <a:gd name="connsiteY4" fmla="*/ 4800600 h 4800600"/>
                  <a:gd name="connsiteX5" fmla="*/ 0 w 7086600"/>
                  <a:gd name="connsiteY5" fmla="*/ 3352800 h 4800600"/>
                  <a:gd name="connsiteX6" fmla="*/ 0 w 7086600"/>
                  <a:gd name="connsiteY6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7083552 w 7086600"/>
                  <a:gd name="connsiteY3" fmla="*/ 2170176 h 4800600"/>
                  <a:gd name="connsiteX4" fmla="*/ 4181475 w 7086600"/>
                  <a:gd name="connsiteY4" fmla="*/ 3838575 h 4800600"/>
                  <a:gd name="connsiteX5" fmla="*/ 2514600 w 7086600"/>
                  <a:gd name="connsiteY5" fmla="*/ 4800600 h 4800600"/>
                  <a:gd name="connsiteX6" fmla="*/ 0 w 7086600"/>
                  <a:gd name="connsiteY6" fmla="*/ 3352800 h 4800600"/>
                  <a:gd name="connsiteX7" fmla="*/ 0 w 7086600"/>
                  <a:gd name="connsiteY7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7083552 w 7086600"/>
                  <a:gd name="connsiteY3" fmla="*/ 2170176 h 4800600"/>
                  <a:gd name="connsiteX4" fmla="*/ 5486400 w 7086600"/>
                  <a:gd name="connsiteY4" fmla="*/ 4114800 h 4800600"/>
                  <a:gd name="connsiteX5" fmla="*/ 2514600 w 7086600"/>
                  <a:gd name="connsiteY5" fmla="*/ 4800600 h 4800600"/>
                  <a:gd name="connsiteX6" fmla="*/ 0 w 7086600"/>
                  <a:gd name="connsiteY6" fmla="*/ 3352800 h 4800600"/>
                  <a:gd name="connsiteX7" fmla="*/ 0 w 7086600"/>
                  <a:gd name="connsiteY7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6553200 w 7086600"/>
                  <a:gd name="connsiteY3" fmla="*/ 2819400 h 4800600"/>
                  <a:gd name="connsiteX4" fmla="*/ 5486400 w 7086600"/>
                  <a:gd name="connsiteY4" fmla="*/ 4114800 h 4800600"/>
                  <a:gd name="connsiteX5" fmla="*/ 2514600 w 7086600"/>
                  <a:gd name="connsiteY5" fmla="*/ 4800600 h 4800600"/>
                  <a:gd name="connsiteX6" fmla="*/ 0 w 7086600"/>
                  <a:gd name="connsiteY6" fmla="*/ 3352800 h 4800600"/>
                  <a:gd name="connsiteX7" fmla="*/ 0 w 7086600"/>
                  <a:gd name="connsiteY7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7086600 w 7086600"/>
                  <a:gd name="connsiteY3" fmla="*/ 3200400 h 4800600"/>
                  <a:gd name="connsiteX4" fmla="*/ 5486400 w 7086600"/>
                  <a:gd name="connsiteY4" fmla="*/ 4114800 h 4800600"/>
                  <a:gd name="connsiteX5" fmla="*/ 2514600 w 7086600"/>
                  <a:gd name="connsiteY5" fmla="*/ 4800600 h 4800600"/>
                  <a:gd name="connsiteX6" fmla="*/ 0 w 7086600"/>
                  <a:gd name="connsiteY6" fmla="*/ 3352800 h 4800600"/>
                  <a:gd name="connsiteX7" fmla="*/ 0 w 7086600"/>
                  <a:gd name="connsiteY7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7086600 w 7086600"/>
                  <a:gd name="connsiteY3" fmla="*/ 3200400 h 4800600"/>
                  <a:gd name="connsiteX4" fmla="*/ 5486400 w 7086600"/>
                  <a:gd name="connsiteY4" fmla="*/ 4114800 h 4800600"/>
                  <a:gd name="connsiteX5" fmla="*/ 2514600 w 7086600"/>
                  <a:gd name="connsiteY5" fmla="*/ 4800600 h 4800600"/>
                  <a:gd name="connsiteX6" fmla="*/ 0 w 7086600"/>
                  <a:gd name="connsiteY6" fmla="*/ 3352800 h 4800600"/>
                  <a:gd name="connsiteX7" fmla="*/ 0 w 7086600"/>
                  <a:gd name="connsiteY7" fmla="*/ 914400 h 4800600"/>
                  <a:gd name="connsiteX0" fmla="*/ 0 w 7117080"/>
                  <a:gd name="connsiteY0" fmla="*/ 914400 h 4800600"/>
                  <a:gd name="connsiteX1" fmla="*/ 1600200 w 7117080"/>
                  <a:gd name="connsiteY1" fmla="*/ 0 h 4800600"/>
                  <a:gd name="connsiteX2" fmla="*/ 7086600 w 7117080"/>
                  <a:gd name="connsiteY2" fmla="*/ 0 h 4800600"/>
                  <a:gd name="connsiteX3" fmla="*/ 7117080 w 7117080"/>
                  <a:gd name="connsiteY3" fmla="*/ 3185160 h 4800600"/>
                  <a:gd name="connsiteX4" fmla="*/ 5486400 w 7117080"/>
                  <a:gd name="connsiteY4" fmla="*/ 4114800 h 4800600"/>
                  <a:gd name="connsiteX5" fmla="*/ 2514600 w 7117080"/>
                  <a:gd name="connsiteY5" fmla="*/ 4800600 h 4800600"/>
                  <a:gd name="connsiteX6" fmla="*/ 0 w 7117080"/>
                  <a:gd name="connsiteY6" fmla="*/ 3352800 h 4800600"/>
                  <a:gd name="connsiteX7" fmla="*/ 0 w 7117080"/>
                  <a:gd name="connsiteY7" fmla="*/ 914400 h 4800600"/>
                  <a:gd name="connsiteX0" fmla="*/ 0 w 7095744"/>
                  <a:gd name="connsiteY0" fmla="*/ 914400 h 4800600"/>
                  <a:gd name="connsiteX1" fmla="*/ 1600200 w 7095744"/>
                  <a:gd name="connsiteY1" fmla="*/ 0 h 4800600"/>
                  <a:gd name="connsiteX2" fmla="*/ 7086600 w 7095744"/>
                  <a:gd name="connsiteY2" fmla="*/ 0 h 4800600"/>
                  <a:gd name="connsiteX3" fmla="*/ 7095744 w 7095744"/>
                  <a:gd name="connsiteY3" fmla="*/ 3166872 h 4800600"/>
                  <a:gd name="connsiteX4" fmla="*/ 5486400 w 7095744"/>
                  <a:gd name="connsiteY4" fmla="*/ 4114800 h 4800600"/>
                  <a:gd name="connsiteX5" fmla="*/ 2514600 w 7095744"/>
                  <a:gd name="connsiteY5" fmla="*/ 4800600 h 4800600"/>
                  <a:gd name="connsiteX6" fmla="*/ 0 w 7095744"/>
                  <a:gd name="connsiteY6" fmla="*/ 3352800 h 4800600"/>
                  <a:gd name="connsiteX7" fmla="*/ 0 w 7095744"/>
                  <a:gd name="connsiteY7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7086600 w 7086600"/>
                  <a:gd name="connsiteY3" fmla="*/ 3200400 h 4800600"/>
                  <a:gd name="connsiteX4" fmla="*/ 5486400 w 7086600"/>
                  <a:gd name="connsiteY4" fmla="*/ 4114800 h 4800600"/>
                  <a:gd name="connsiteX5" fmla="*/ 2514600 w 7086600"/>
                  <a:gd name="connsiteY5" fmla="*/ 4800600 h 4800600"/>
                  <a:gd name="connsiteX6" fmla="*/ 0 w 7086600"/>
                  <a:gd name="connsiteY6" fmla="*/ 3352800 h 4800600"/>
                  <a:gd name="connsiteX7" fmla="*/ 0 w 7086600"/>
                  <a:gd name="connsiteY7" fmla="*/ 914400 h 4800600"/>
                  <a:gd name="connsiteX0" fmla="*/ 0 w 7086600"/>
                  <a:gd name="connsiteY0" fmla="*/ 914400 h 4800600"/>
                  <a:gd name="connsiteX1" fmla="*/ 1600200 w 7086600"/>
                  <a:gd name="connsiteY1" fmla="*/ 0 h 4800600"/>
                  <a:gd name="connsiteX2" fmla="*/ 7086600 w 7086600"/>
                  <a:gd name="connsiteY2" fmla="*/ 0 h 4800600"/>
                  <a:gd name="connsiteX3" fmla="*/ 7086600 w 7086600"/>
                  <a:gd name="connsiteY3" fmla="*/ 3200400 h 4800600"/>
                  <a:gd name="connsiteX4" fmla="*/ 5486400 w 7086600"/>
                  <a:gd name="connsiteY4" fmla="*/ 4114800 h 4800600"/>
                  <a:gd name="connsiteX5" fmla="*/ 2514600 w 7086600"/>
                  <a:gd name="connsiteY5" fmla="*/ 4800600 h 4800600"/>
                  <a:gd name="connsiteX6" fmla="*/ 0 w 7086600"/>
                  <a:gd name="connsiteY6" fmla="*/ 3352800 h 4800600"/>
                  <a:gd name="connsiteX7" fmla="*/ 0 w 7086600"/>
                  <a:gd name="connsiteY7" fmla="*/ 914400 h 4800600"/>
                  <a:gd name="connsiteX0" fmla="*/ 0 w 7086600"/>
                  <a:gd name="connsiteY0" fmla="*/ 920496 h 4806696"/>
                  <a:gd name="connsiteX1" fmla="*/ 1600200 w 7086600"/>
                  <a:gd name="connsiteY1" fmla="*/ 6096 h 4806696"/>
                  <a:gd name="connsiteX2" fmla="*/ 5864352 w 7086600"/>
                  <a:gd name="connsiteY2" fmla="*/ 0 h 4806696"/>
                  <a:gd name="connsiteX3" fmla="*/ 7086600 w 7086600"/>
                  <a:gd name="connsiteY3" fmla="*/ 6096 h 4806696"/>
                  <a:gd name="connsiteX4" fmla="*/ 7086600 w 7086600"/>
                  <a:gd name="connsiteY4" fmla="*/ 3206496 h 4806696"/>
                  <a:gd name="connsiteX5" fmla="*/ 5486400 w 7086600"/>
                  <a:gd name="connsiteY5" fmla="*/ 4120896 h 4806696"/>
                  <a:gd name="connsiteX6" fmla="*/ 2514600 w 7086600"/>
                  <a:gd name="connsiteY6" fmla="*/ 4806696 h 4806696"/>
                  <a:gd name="connsiteX7" fmla="*/ 0 w 7086600"/>
                  <a:gd name="connsiteY7" fmla="*/ 3358896 h 4806696"/>
                  <a:gd name="connsiteX8" fmla="*/ 0 w 7086600"/>
                  <a:gd name="connsiteY8" fmla="*/ 920496 h 4806696"/>
                  <a:gd name="connsiteX0" fmla="*/ 0 w 7089648"/>
                  <a:gd name="connsiteY0" fmla="*/ 920496 h 4806696"/>
                  <a:gd name="connsiteX1" fmla="*/ 1600200 w 7089648"/>
                  <a:gd name="connsiteY1" fmla="*/ 6096 h 4806696"/>
                  <a:gd name="connsiteX2" fmla="*/ 5864352 w 7089648"/>
                  <a:gd name="connsiteY2" fmla="*/ 0 h 4806696"/>
                  <a:gd name="connsiteX3" fmla="*/ 7086600 w 7089648"/>
                  <a:gd name="connsiteY3" fmla="*/ 6096 h 4806696"/>
                  <a:gd name="connsiteX4" fmla="*/ 7089648 w 7089648"/>
                  <a:gd name="connsiteY4" fmla="*/ 713232 h 4806696"/>
                  <a:gd name="connsiteX5" fmla="*/ 7086600 w 7089648"/>
                  <a:gd name="connsiteY5" fmla="*/ 3206496 h 4806696"/>
                  <a:gd name="connsiteX6" fmla="*/ 5486400 w 7089648"/>
                  <a:gd name="connsiteY6" fmla="*/ 4120896 h 4806696"/>
                  <a:gd name="connsiteX7" fmla="*/ 2514600 w 7089648"/>
                  <a:gd name="connsiteY7" fmla="*/ 4806696 h 4806696"/>
                  <a:gd name="connsiteX8" fmla="*/ 0 w 7089648"/>
                  <a:gd name="connsiteY8" fmla="*/ 3358896 h 4806696"/>
                  <a:gd name="connsiteX9" fmla="*/ 0 w 7089648"/>
                  <a:gd name="connsiteY9" fmla="*/ 920496 h 4806696"/>
                  <a:gd name="connsiteX0" fmla="*/ 0 w 7089648"/>
                  <a:gd name="connsiteY0" fmla="*/ 920496 h 4806696"/>
                  <a:gd name="connsiteX1" fmla="*/ 1600200 w 7089648"/>
                  <a:gd name="connsiteY1" fmla="*/ 6096 h 4806696"/>
                  <a:gd name="connsiteX2" fmla="*/ 5821680 w 7089648"/>
                  <a:gd name="connsiteY2" fmla="*/ 0 h 4806696"/>
                  <a:gd name="connsiteX3" fmla="*/ 7086600 w 7089648"/>
                  <a:gd name="connsiteY3" fmla="*/ 6096 h 4806696"/>
                  <a:gd name="connsiteX4" fmla="*/ 7089648 w 7089648"/>
                  <a:gd name="connsiteY4" fmla="*/ 713232 h 4806696"/>
                  <a:gd name="connsiteX5" fmla="*/ 7086600 w 7089648"/>
                  <a:gd name="connsiteY5" fmla="*/ 3206496 h 4806696"/>
                  <a:gd name="connsiteX6" fmla="*/ 5486400 w 7089648"/>
                  <a:gd name="connsiteY6" fmla="*/ 4120896 h 4806696"/>
                  <a:gd name="connsiteX7" fmla="*/ 2514600 w 7089648"/>
                  <a:gd name="connsiteY7" fmla="*/ 4806696 h 4806696"/>
                  <a:gd name="connsiteX8" fmla="*/ 0 w 7089648"/>
                  <a:gd name="connsiteY8" fmla="*/ 3358896 h 4806696"/>
                  <a:gd name="connsiteX9" fmla="*/ 0 w 7089648"/>
                  <a:gd name="connsiteY9" fmla="*/ 920496 h 4806696"/>
                  <a:gd name="connsiteX0" fmla="*/ 0 w 7089648"/>
                  <a:gd name="connsiteY0" fmla="*/ 920496 h 4806696"/>
                  <a:gd name="connsiteX1" fmla="*/ 1600200 w 7089648"/>
                  <a:gd name="connsiteY1" fmla="*/ 6096 h 4806696"/>
                  <a:gd name="connsiteX2" fmla="*/ 5852160 w 7089648"/>
                  <a:gd name="connsiteY2" fmla="*/ 0 h 4806696"/>
                  <a:gd name="connsiteX3" fmla="*/ 7086600 w 7089648"/>
                  <a:gd name="connsiteY3" fmla="*/ 6096 h 4806696"/>
                  <a:gd name="connsiteX4" fmla="*/ 7089648 w 7089648"/>
                  <a:gd name="connsiteY4" fmla="*/ 713232 h 4806696"/>
                  <a:gd name="connsiteX5" fmla="*/ 7086600 w 7089648"/>
                  <a:gd name="connsiteY5" fmla="*/ 3206496 h 4806696"/>
                  <a:gd name="connsiteX6" fmla="*/ 5486400 w 7089648"/>
                  <a:gd name="connsiteY6" fmla="*/ 4120896 h 4806696"/>
                  <a:gd name="connsiteX7" fmla="*/ 2514600 w 7089648"/>
                  <a:gd name="connsiteY7" fmla="*/ 4806696 h 4806696"/>
                  <a:gd name="connsiteX8" fmla="*/ 0 w 7089648"/>
                  <a:gd name="connsiteY8" fmla="*/ 3358896 h 4806696"/>
                  <a:gd name="connsiteX9" fmla="*/ 0 w 7089648"/>
                  <a:gd name="connsiteY9" fmla="*/ 920496 h 4806696"/>
                  <a:gd name="connsiteX0" fmla="*/ 0 w 7089648"/>
                  <a:gd name="connsiteY0" fmla="*/ 920496 h 4806696"/>
                  <a:gd name="connsiteX1" fmla="*/ 1600200 w 7089648"/>
                  <a:gd name="connsiteY1" fmla="*/ 6096 h 4806696"/>
                  <a:gd name="connsiteX2" fmla="*/ 5824728 w 7089648"/>
                  <a:gd name="connsiteY2" fmla="*/ 0 h 4806696"/>
                  <a:gd name="connsiteX3" fmla="*/ 7086600 w 7089648"/>
                  <a:gd name="connsiteY3" fmla="*/ 6096 h 4806696"/>
                  <a:gd name="connsiteX4" fmla="*/ 7089648 w 7089648"/>
                  <a:gd name="connsiteY4" fmla="*/ 713232 h 4806696"/>
                  <a:gd name="connsiteX5" fmla="*/ 7086600 w 7089648"/>
                  <a:gd name="connsiteY5" fmla="*/ 3206496 h 4806696"/>
                  <a:gd name="connsiteX6" fmla="*/ 5486400 w 7089648"/>
                  <a:gd name="connsiteY6" fmla="*/ 4120896 h 4806696"/>
                  <a:gd name="connsiteX7" fmla="*/ 2514600 w 7089648"/>
                  <a:gd name="connsiteY7" fmla="*/ 4806696 h 4806696"/>
                  <a:gd name="connsiteX8" fmla="*/ 0 w 7089648"/>
                  <a:gd name="connsiteY8" fmla="*/ 3358896 h 4806696"/>
                  <a:gd name="connsiteX9" fmla="*/ 0 w 7089648"/>
                  <a:gd name="connsiteY9" fmla="*/ 920496 h 4806696"/>
                  <a:gd name="connsiteX0" fmla="*/ 0 w 7089648"/>
                  <a:gd name="connsiteY0" fmla="*/ 920496 h 4806696"/>
                  <a:gd name="connsiteX1" fmla="*/ 1600200 w 7089648"/>
                  <a:gd name="connsiteY1" fmla="*/ 6096 h 4806696"/>
                  <a:gd name="connsiteX2" fmla="*/ 5824728 w 7089648"/>
                  <a:gd name="connsiteY2" fmla="*/ 0 h 4806696"/>
                  <a:gd name="connsiteX3" fmla="*/ 7089648 w 7089648"/>
                  <a:gd name="connsiteY3" fmla="*/ 713232 h 4806696"/>
                  <a:gd name="connsiteX4" fmla="*/ 7086600 w 7089648"/>
                  <a:gd name="connsiteY4" fmla="*/ 3206496 h 4806696"/>
                  <a:gd name="connsiteX5" fmla="*/ 5486400 w 7089648"/>
                  <a:gd name="connsiteY5" fmla="*/ 4120896 h 4806696"/>
                  <a:gd name="connsiteX6" fmla="*/ 2514600 w 7089648"/>
                  <a:gd name="connsiteY6" fmla="*/ 4806696 h 4806696"/>
                  <a:gd name="connsiteX7" fmla="*/ 0 w 7089648"/>
                  <a:gd name="connsiteY7" fmla="*/ 3358896 h 4806696"/>
                  <a:gd name="connsiteX8" fmla="*/ 0 w 7089648"/>
                  <a:gd name="connsiteY8" fmla="*/ 920496 h 4806696"/>
                  <a:gd name="connsiteX0" fmla="*/ 0 w 7089648"/>
                  <a:gd name="connsiteY0" fmla="*/ 914400 h 4800600"/>
                  <a:gd name="connsiteX1" fmla="*/ 1600200 w 7089648"/>
                  <a:gd name="connsiteY1" fmla="*/ 0 h 4800600"/>
                  <a:gd name="connsiteX2" fmla="*/ 5849112 w 7089648"/>
                  <a:gd name="connsiteY2" fmla="*/ 0 h 4800600"/>
                  <a:gd name="connsiteX3" fmla="*/ 7089648 w 7089648"/>
                  <a:gd name="connsiteY3" fmla="*/ 707136 h 4800600"/>
                  <a:gd name="connsiteX4" fmla="*/ 7086600 w 7089648"/>
                  <a:gd name="connsiteY4" fmla="*/ 3200400 h 4800600"/>
                  <a:gd name="connsiteX5" fmla="*/ 5486400 w 7089648"/>
                  <a:gd name="connsiteY5" fmla="*/ 4114800 h 4800600"/>
                  <a:gd name="connsiteX6" fmla="*/ 2514600 w 7089648"/>
                  <a:gd name="connsiteY6" fmla="*/ 4800600 h 4800600"/>
                  <a:gd name="connsiteX7" fmla="*/ 0 w 7089648"/>
                  <a:gd name="connsiteY7" fmla="*/ 3352800 h 4800600"/>
                  <a:gd name="connsiteX8" fmla="*/ 0 w 7089648"/>
                  <a:gd name="connsiteY8" fmla="*/ 914400 h 4800600"/>
                  <a:gd name="connsiteX0" fmla="*/ 0 w 7089648"/>
                  <a:gd name="connsiteY0" fmla="*/ 914400 h 4800600"/>
                  <a:gd name="connsiteX1" fmla="*/ 1600200 w 7089648"/>
                  <a:gd name="connsiteY1" fmla="*/ 0 h 4800600"/>
                  <a:gd name="connsiteX2" fmla="*/ 5849112 w 7089648"/>
                  <a:gd name="connsiteY2" fmla="*/ 0 h 4800600"/>
                  <a:gd name="connsiteX3" fmla="*/ 7089648 w 7089648"/>
                  <a:gd name="connsiteY3" fmla="*/ 707136 h 4800600"/>
                  <a:gd name="connsiteX4" fmla="*/ 7086600 w 7089648"/>
                  <a:gd name="connsiteY4" fmla="*/ 2148840 h 4800600"/>
                  <a:gd name="connsiteX5" fmla="*/ 7086600 w 7089648"/>
                  <a:gd name="connsiteY5" fmla="*/ 3200400 h 4800600"/>
                  <a:gd name="connsiteX6" fmla="*/ 5486400 w 7089648"/>
                  <a:gd name="connsiteY6" fmla="*/ 4114800 h 4800600"/>
                  <a:gd name="connsiteX7" fmla="*/ 2514600 w 7089648"/>
                  <a:gd name="connsiteY7" fmla="*/ 4800600 h 4800600"/>
                  <a:gd name="connsiteX8" fmla="*/ 0 w 7089648"/>
                  <a:gd name="connsiteY8" fmla="*/ 3352800 h 4800600"/>
                  <a:gd name="connsiteX9" fmla="*/ 0 w 7089648"/>
                  <a:gd name="connsiteY9" fmla="*/ 914400 h 4800600"/>
                  <a:gd name="connsiteX0" fmla="*/ 0 w 7089648"/>
                  <a:gd name="connsiteY0" fmla="*/ 914400 h 4800600"/>
                  <a:gd name="connsiteX1" fmla="*/ 1600200 w 7089648"/>
                  <a:gd name="connsiteY1" fmla="*/ 0 h 4800600"/>
                  <a:gd name="connsiteX2" fmla="*/ 5849112 w 7089648"/>
                  <a:gd name="connsiteY2" fmla="*/ 0 h 4800600"/>
                  <a:gd name="connsiteX3" fmla="*/ 7089648 w 7089648"/>
                  <a:gd name="connsiteY3" fmla="*/ 707136 h 4800600"/>
                  <a:gd name="connsiteX4" fmla="*/ 7086600 w 7089648"/>
                  <a:gd name="connsiteY4" fmla="*/ 2148840 h 4800600"/>
                  <a:gd name="connsiteX5" fmla="*/ 5486400 w 7089648"/>
                  <a:gd name="connsiteY5" fmla="*/ 4114800 h 4800600"/>
                  <a:gd name="connsiteX6" fmla="*/ 2514600 w 7089648"/>
                  <a:gd name="connsiteY6" fmla="*/ 4800600 h 4800600"/>
                  <a:gd name="connsiteX7" fmla="*/ 0 w 7089648"/>
                  <a:gd name="connsiteY7" fmla="*/ 3352800 h 4800600"/>
                  <a:gd name="connsiteX8" fmla="*/ 0 w 7089648"/>
                  <a:gd name="connsiteY8" fmla="*/ 914400 h 4800600"/>
                  <a:gd name="connsiteX0" fmla="*/ 0 w 7089648"/>
                  <a:gd name="connsiteY0" fmla="*/ 914400 h 4800600"/>
                  <a:gd name="connsiteX1" fmla="*/ 1600200 w 7089648"/>
                  <a:gd name="connsiteY1" fmla="*/ 0 h 4800600"/>
                  <a:gd name="connsiteX2" fmla="*/ 5849112 w 7089648"/>
                  <a:gd name="connsiteY2" fmla="*/ 0 h 4800600"/>
                  <a:gd name="connsiteX3" fmla="*/ 7089648 w 7089648"/>
                  <a:gd name="connsiteY3" fmla="*/ 707136 h 4800600"/>
                  <a:gd name="connsiteX4" fmla="*/ 7086600 w 7089648"/>
                  <a:gd name="connsiteY4" fmla="*/ 2148840 h 4800600"/>
                  <a:gd name="connsiteX5" fmla="*/ 2514600 w 7089648"/>
                  <a:gd name="connsiteY5" fmla="*/ 4800600 h 4800600"/>
                  <a:gd name="connsiteX6" fmla="*/ 0 w 7089648"/>
                  <a:gd name="connsiteY6" fmla="*/ 3352800 h 4800600"/>
                  <a:gd name="connsiteX7" fmla="*/ 0 w 7089648"/>
                  <a:gd name="connsiteY7" fmla="*/ 914400 h 480060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1600200 w 7089648"/>
                  <a:gd name="connsiteY2" fmla="*/ 0 h 4800600"/>
                  <a:gd name="connsiteX3" fmla="*/ 5849112 w 7089648"/>
                  <a:gd name="connsiteY3" fmla="*/ 0 h 4800600"/>
                  <a:gd name="connsiteX4" fmla="*/ 7089648 w 7089648"/>
                  <a:gd name="connsiteY4" fmla="*/ 707136 h 4800600"/>
                  <a:gd name="connsiteX5" fmla="*/ 7086600 w 7089648"/>
                  <a:gd name="connsiteY5" fmla="*/ 2148840 h 4800600"/>
                  <a:gd name="connsiteX6" fmla="*/ 2514600 w 7089648"/>
                  <a:gd name="connsiteY6" fmla="*/ 4800600 h 4800600"/>
                  <a:gd name="connsiteX7" fmla="*/ 0 w 7089648"/>
                  <a:gd name="connsiteY7" fmla="*/ 3352800 h 4800600"/>
                  <a:gd name="connsiteX8" fmla="*/ 0 w 7089648"/>
                  <a:gd name="connsiteY8" fmla="*/ 914400 h 480060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1600200 w 7089648"/>
                  <a:gd name="connsiteY2" fmla="*/ 0 h 4800600"/>
                  <a:gd name="connsiteX3" fmla="*/ 3352800 w 7089648"/>
                  <a:gd name="connsiteY3" fmla="*/ 0 h 4800600"/>
                  <a:gd name="connsiteX4" fmla="*/ 5849112 w 7089648"/>
                  <a:gd name="connsiteY4" fmla="*/ 0 h 4800600"/>
                  <a:gd name="connsiteX5" fmla="*/ 7089648 w 7089648"/>
                  <a:gd name="connsiteY5" fmla="*/ 707136 h 4800600"/>
                  <a:gd name="connsiteX6" fmla="*/ 7086600 w 7089648"/>
                  <a:gd name="connsiteY6" fmla="*/ 2148840 h 4800600"/>
                  <a:gd name="connsiteX7" fmla="*/ 2514600 w 7089648"/>
                  <a:gd name="connsiteY7" fmla="*/ 4800600 h 4800600"/>
                  <a:gd name="connsiteX8" fmla="*/ 0 w 7089648"/>
                  <a:gd name="connsiteY8" fmla="*/ 3352800 h 4800600"/>
                  <a:gd name="connsiteX9" fmla="*/ 0 w 7089648"/>
                  <a:gd name="connsiteY9" fmla="*/ 914400 h 480060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1600200 w 7089648"/>
                  <a:gd name="connsiteY2" fmla="*/ 0 h 4800600"/>
                  <a:gd name="connsiteX3" fmla="*/ 3352800 w 7089648"/>
                  <a:gd name="connsiteY3" fmla="*/ 0 h 4800600"/>
                  <a:gd name="connsiteX4" fmla="*/ 5849112 w 7089648"/>
                  <a:gd name="connsiteY4" fmla="*/ 0 h 4800600"/>
                  <a:gd name="connsiteX5" fmla="*/ 7089648 w 7089648"/>
                  <a:gd name="connsiteY5" fmla="*/ 707136 h 4800600"/>
                  <a:gd name="connsiteX6" fmla="*/ 7086600 w 7089648"/>
                  <a:gd name="connsiteY6" fmla="*/ 2148840 h 4800600"/>
                  <a:gd name="connsiteX7" fmla="*/ 2514600 w 7089648"/>
                  <a:gd name="connsiteY7" fmla="*/ 4800600 h 4800600"/>
                  <a:gd name="connsiteX8" fmla="*/ 0 w 7089648"/>
                  <a:gd name="connsiteY8" fmla="*/ 3352800 h 4800600"/>
                  <a:gd name="connsiteX9" fmla="*/ 0 w 7089648"/>
                  <a:gd name="connsiteY9" fmla="*/ 914400 h 480060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1600200 w 7089648"/>
                  <a:gd name="connsiteY2" fmla="*/ 0 h 4800600"/>
                  <a:gd name="connsiteX3" fmla="*/ 3360420 w 7089648"/>
                  <a:gd name="connsiteY3" fmla="*/ 0 h 4800600"/>
                  <a:gd name="connsiteX4" fmla="*/ 5849112 w 7089648"/>
                  <a:gd name="connsiteY4" fmla="*/ 0 h 4800600"/>
                  <a:gd name="connsiteX5" fmla="*/ 7089648 w 7089648"/>
                  <a:gd name="connsiteY5" fmla="*/ 707136 h 4800600"/>
                  <a:gd name="connsiteX6" fmla="*/ 7086600 w 7089648"/>
                  <a:gd name="connsiteY6" fmla="*/ 2148840 h 4800600"/>
                  <a:gd name="connsiteX7" fmla="*/ 2514600 w 7089648"/>
                  <a:gd name="connsiteY7" fmla="*/ 4800600 h 4800600"/>
                  <a:gd name="connsiteX8" fmla="*/ 0 w 7089648"/>
                  <a:gd name="connsiteY8" fmla="*/ 3352800 h 4800600"/>
                  <a:gd name="connsiteX9" fmla="*/ 0 w 7089648"/>
                  <a:gd name="connsiteY9" fmla="*/ 914400 h 480060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1600200 w 7089648"/>
                  <a:gd name="connsiteY2" fmla="*/ 0 h 4800600"/>
                  <a:gd name="connsiteX3" fmla="*/ 2616200 w 7089648"/>
                  <a:gd name="connsiteY3" fmla="*/ 0 h 4800600"/>
                  <a:gd name="connsiteX4" fmla="*/ 3360420 w 7089648"/>
                  <a:gd name="connsiteY4" fmla="*/ 0 h 4800600"/>
                  <a:gd name="connsiteX5" fmla="*/ 5849112 w 7089648"/>
                  <a:gd name="connsiteY5" fmla="*/ 0 h 4800600"/>
                  <a:gd name="connsiteX6" fmla="*/ 7089648 w 7089648"/>
                  <a:gd name="connsiteY6" fmla="*/ 707136 h 4800600"/>
                  <a:gd name="connsiteX7" fmla="*/ 7086600 w 7089648"/>
                  <a:gd name="connsiteY7" fmla="*/ 2148840 h 4800600"/>
                  <a:gd name="connsiteX8" fmla="*/ 2514600 w 7089648"/>
                  <a:gd name="connsiteY8" fmla="*/ 4800600 h 4800600"/>
                  <a:gd name="connsiteX9" fmla="*/ 0 w 7089648"/>
                  <a:gd name="connsiteY9" fmla="*/ 3352800 h 4800600"/>
                  <a:gd name="connsiteX10" fmla="*/ 0 w 7089648"/>
                  <a:gd name="connsiteY10" fmla="*/ 914400 h 480060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2590800 w 7089648"/>
                  <a:gd name="connsiteY2" fmla="*/ 0 h 4800600"/>
                  <a:gd name="connsiteX3" fmla="*/ 2616200 w 7089648"/>
                  <a:gd name="connsiteY3" fmla="*/ 0 h 4800600"/>
                  <a:gd name="connsiteX4" fmla="*/ 3360420 w 7089648"/>
                  <a:gd name="connsiteY4" fmla="*/ 0 h 4800600"/>
                  <a:gd name="connsiteX5" fmla="*/ 5849112 w 7089648"/>
                  <a:gd name="connsiteY5" fmla="*/ 0 h 4800600"/>
                  <a:gd name="connsiteX6" fmla="*/ 7089648 w 7089648"/>
                  <a:gd name="connsiteY6" fmla="*/ 707136 h 4800600"/>
                  <a:gd name="connsiteX7" fmla="*/ 7086600 w 7089648"/>
                  <a:gd name="connsiteY7" fmla="*/ 2148840 h 4800600"/>
                  <a:gd name="connsiteX8" fmla="*/ 2514600 w 7089648"/>
                  <a:gd name="connsiteY8" fmla="*/ 4800600 h 4800600"/>
                  <a:gd name="connsiteX9" fmla="*/ 0 w 7089648"/>
                  <a:gd name="connsiteY9" fmla="*/ 3352800 h 4800600"/>
                  <a:gd name="connsiteX10" fmla="*/ 0 w 7089648"/>
                  <a:gd name="connsiteY10" fmla="*/ 914400 h 480060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2590800 w 7089648"/>
                  <a:gd name="connsiteY2" fmla="*/ 0 h 4800600"/>
                  <a:gd name="connsiteX3" fmla="*/ 2971800 w 7089648"/>
                  <a:gd name="connsiteY3" fmla="*/ 228600 h 4800600"/>
                  <a:gd name="connsiteX4" fmla="*/ 3360420 w 7089648"/>
                  <a:gd name="connsiteY4" fmla="*/ 0 h 4800600"/>
                  <a:gd name="connsiteX5" fmla="*/ 5849112 w 7089648"/>
                  <a:gd name="connsiteY5" fmla="*/ 0 h 4800600"/>
                  <a:gd name="connsiteX6" fmla="*/ 7089648 w 7089648"/>
                  <a:gd name="connsiteY6" fmla="*/ 707136 h 4800600"/>
                  <a:gd name="connsiteX7" fmla="*/ 7086600 w 7089648"/>
                  <a:gd name="connsiteY7" fmla="*/ 2148840 h 4800600"/>
                  <a:gd name="connsiteX8" fmla="*/ 2514600 w 7089648"/>
                  <a:gd name="connsiteY8" fmla="*/ 4800600 h 4800600"/>
                  <a:gd name="connsiteX9" fmla="*/ 0 w 7089648"/>
                  <a:gd name="connsiteY9" fmla="*/ 3352800 h 4800600"/>
                  <a:gd name="connsiteX10" fmla="*/ 0 w 7089648"/>
                  <a:gd name="connsiteY10" fmla="*/ 914400 h 4800600"/>
                  <a:gd name="connsiteX0" fmla="*/ 0 w 7089648"/>
                  <a:gd name="connsiteY0" fmla="*/ 1219200 h 5105400"/>
                  <a:gd name="connsiteX1" fmla="*/ 792480 w 7089648"/>
                  <a:gd name="connsiteY1" fmla="*/ 772160 h 5105400"/>
                  <a:gd name="connsiteX2" fmla="*/ 2057400 w 7089648"/>
                  <a:gd name="connsiteY2" fmla="*/ 0 h 5105400"/>
                  <a:gd name="connsiteX3" fmla="*/ 2971800 w 7089648"/>
                  <a:gd name="connsiteY3" fmla="*/ 533400 h 5105400"/>
                  <a:gd name="connsiteX4" fmla="*/ 3360420 w 7089648"/>
                  <a:gd name="connsiteY4" fmla="*/ 304800 h 5105400"/>
                  <a:gd name="connsiteX5" fmla="*/ 5849112 w 7089648"/>
                  <a:gd name="connsiteY5" fmla="*/ 304800 h 5105400"/>
                  <a:gd name="connsiteX6" fmla="*/ 7089648 w 7089648"/>
                  <a:gd name="connsiteY6" fmla="*/ 1011936 h 5105400"/>
                  <a:gd name="connsiteX7" fmla="*/ 7086600 w 7089648"/>
                  <a:gd name="connsiteY7" fmla="*/ 2453640 h 5105400"/>
                  <a:gd name="connsiteX8" fmla="*/ 2514600 w 7089648"/>
                  <a:gd name="connsiteY8" fmla="*/ 5105400 h 5105400"/>
                  <a:gd name="connsiteX9" fmla="*/ 0 w 7089648"/>
                  <a:gd name="connsiteY9" fmla="*/ 3657600 h 5105400"/>
                  <a:gd name="connsiteX10" fmla="*/ 0 w 7089648"/>
                  <a:gd name="connsiteY10" fmla="*/ 1219200 h 5105400"/>
                  <a:gd name="connsiteX0" fmla="*/ 0 w 7089648"/>
                  <a:gd name="connsiteY0" fmla="*/ 1219200 h 5105400"/>
                  <a:gd name="connsiteX1" fmla="*/ 792480 w 7089648"/>
                  <a:gd name="connsiteY1" fmla="*/ 772160 h 5105400"/>
                  <a:gd name="connsiteX2" fmla="*/ 1558290 w 7089648"/>
                  <a:gd name="connsiteY2" fmla="*/ 304800 h 5105400"/>
                  <a:gd name="connsiteX3" fmla="*/ 2057400 w 7089648"/>
                  <a:gd name="connsiteY3" fmla="*/ 0 h 5105400"/>
                  <a:gd name="connsiteX4" fmla="*/ 2971800 w 7089648"/>
                  <a:gd name="connsiteY4" fmla="*/ 533400 h 5105400"/>
                  <a:gd name="connsiteX5" fmla="*/ 3360420 w 7089648"/>
                  <a:gd name="connsiteY5" fmla="*/ 304800 h 5105400"/>
                  <a:gd name="connsiteX6" fmla="*/ 5849112 w 7089648"/>
                  <a:gd name="connsiteY6" fmla="*/ 304800 h 5105400"/>
                  <a:gd name="connsiteX7" fmla="*/ 7089648 w 7089648"/>
                  <a:gd name="connsiteY7" fmla="*/ 1011936 h 5105400"/>
                  <a:gd name="connsiteX8" fmla="*/ 7086600 w 7089648"/>
                  <a:gd name="connsiteY8" fmla="*/ 2453640 h 5105400"/>
                  <a:gd name="connsiteX9" fmla="*/ 2514600 w 7089648"/>
                  <a:gd name="connsiteY9" fmla="*/ 5105400 h 5105400"/>
                  <a:gd name="connsiteX10" fmla="*/ 0 w 7089648"/>
                  <a:gd name="connsiteY10" fmla="*/ 3657600 h 5105400"/>
                  <a:gd name="connsiteX11" fmla="*/ 0 w 7089648"/>
                  <a:gd name="connsiteY11" fmla="*/ 1219200 h 5105400"/>
                  <a:gd name="connsiteX0" fmla="*/ 0 w 7089648"/>
                  <a:gd name="connsiteY0" fmla="*/ 1219200 h 5105400"/>
                  <a:gd name="connsiteX1" fmla="*/ 792480 w 7089648"/>
                  <a:gd name="connsiteY1" fmla="*/ 772160 h 5105400"/>
                  <a:gd name="connsiteX2" fmla="*/ 1558290 w 7089648"/>
                  <a:gd name="connsiteY2" fmla="*/ 304800 h 5105400"/>
                  <a:gd name="connsiteX3" fmla="*/ 2057400 w 7089648"/>
                  <a:gd name="connsiteY3" fmla="*/ 0 h 5105400"/>
                  <a:gd name="connsiteX4" fmla="*/ 2575560 w 7089648"/>
                  <a:gd name="connsiteY4" fmla="*/ 300990 h 5105400"/>
                  <a:gd name="connsiteX5" fmla="*/ 2971800 w 7089648"/>
                  <a:gd name="connsiteY5" fmla="*/ 533400 h 5105400"/>
                  <a:gd name="connsiteX6" fmla="*/ 3360420 w 7089648"/>
                  <a:gd name="connsiteY6" fmla="*/ 304800 h 5105400"/>
                  <a:gd name="connsiteX7" fmla="*/ 5849112 w 7089648"/>
                  <a:gd name="connsiteY7" fmla="*/ 304800 h 5105400"/>
                  <a:gd name="connsiteX8" fmla="*/ 7089648 w 7089648"/>
                  <a:gd name="connsiteY8" fmla="*/ 1011936 h 5105400"/>
                  <a:gd name="connsiteX9" fmla="*/ 7086600 w 7089648"/>
                  <a:gd name="connsiteY9" fmla="*/ 2453640 h 5105400"/>
                  <a:gd name="connsiteX10" fmla="*/ 2514600 w 7089648"/>
                  <a:gd name="connsiteY10" fmla="*/ 5105400 h 5105400"/>
                  <a:gd name="connsiteX11" fmla="*/ 0 w 7089648"/>
                  <a:gd name="connsiteY11" fmla="*/ 3657600 h 5105400"/>
                  <a:gd name="connsiteX12" fmla="*/ 0 w 7089648"/>
                  <a:gd name="connsiteY12" fmla="*/ 1219200 h 5105400"/>
                  <a:gd name="connsiteX0" fmla="*/ 0 w 7089648"/>
                  <a:gd name="connsiteY0" fmla="*/ 918210 h 4804410"/>
                  <a:gd name="connsiteX1" fmla="*/ 792480 w 7089648"/>
                  <a:gd name="connsiteY1" fmla="*/ 471170 h 4804410"/>
                  <a:gd name="connsiteX2" fmla="*/ 1558290 w 7089648"/>
                  <a:gd name="connsiteY2" fmla="*/ 3810 h 4804410"/>
                  <a:gd name="connsiteX3" fmla="*/ 2575560 w 7089648"/>
                  <a:gd name="connsiteY3" fmla="*/ 0 h 4804410"/>
                  <a:gd name="connsiteX4" fmla="*/ 2971800 w 7089648"/>
                  <a:gd name="connsiteY4" fmla="*/ 232410 h 4804410"/>
                  <a:gd name="connsiteX5" fmla="*/ 3360420 w 7089648"/>
                  <a:gd name="connsiteY5" fmla="*/ 3810 h 4804410"/>
                  <a:gd name="connsiteX6" fmla="*/ 5849112 w 7089648"/>
                  <a:gd name="connsiteY6" fmla="*/ 3810 h 4804410"/>
                  <a:gd name="connsiteX7" fmla="*/ 7089648 w 7089648"/>
                  <a:gd name="connsiteY7" fmla="*/ 710946 h 4804410"/>
                  <a:gd name="connsiteX8" fmla="*/ 7086600 w 7089648"/>
                  <a:gd name="connsiteY8" fmla="*/ 2152650 h 4804410"/>
                  <a:gd name="connsiteX9" fmla="*/ 2514600 w 7089648"/>
                  <a:gd name="connsiteY9" fmla="*/ 4804410 h 4804410"/>
                  <a:gd name="connsiteX10" fmla="*/ 0 w 7089648"/>
                  <a:gd name="connsiteY10" fmla="*/ 3356610 h 4804410"/>
                  <a:gd name="connsiteX11" fmla="*/ 0 w 7089648"/>
                  <a:gd name="connsiteY11" fmla="*/ 918210 h 480441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1558290 w 7089648"/>
                  <a:gd name="connsiteY2" fmla="*/ 0 h 4800600"/>
                  <a:gd name="connsiteX3" fmla="*/ 2590800 w 7089648"/>
                  <a:gd name="connsiteY3" fmla="*/ 0 h 4800600"/>
                  <a:gd name="connsiteX4" fmla="*/ 2971800 w 7089648"/>
                  <a:gd name="connsiteY4" fmla="*/ 228600 h 4800600"/>
                  <a:gd name="connsiteX5" fmla="*/ 3360420 w 7089648"/>
                  <a:gd name="connsiteY5" fmla="*/ 0 h 4800600"/>
                  <a:gd name="connsiteX6" fmla="*/ 5849112 w 7089648"/>
                  <a:gd name="connsiteY6" fmla="*/ 0 h 4800600"/>
                  <a:gd name="connsiteX7" fmla="*/ 7089648 w 7089648"/>
                  <a:gd name="connsiteY7" fmla="*/ 707136 h 4800600"/>
                  <a:gd name="connsiteX8" fmla="*/ 7086600 w 7089648"/>
                  <a:gd name="connsiteY8" fmla="*/ 2148840 h 4800600"/>
                  <a:gd name="connsiteX9" fmla="*/ 2514600 w 7089648"/>
                  <a:gd name="connsiteY9" fmla="*/ 4800600 h 4800600"/>
                  <a:gd name="connsiteX10" fmla="*/ 0 w 7089648"/>
                  <a:gd name="connsiteY10" fmla="*/ 3352800 h 4800600"/>
                  <a:gd name="connsiteX11" fmla="*/ 0 w 7089648"/>
                  <a:gd name="connsiteY11" fmla="*/ 914400 h 480060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1565910 w 7089648"/>
                  <a:gd name="connsiteY2" fmla="*/ 3810 h 4800600"/>
                  <a:gd name="connsiteX3" fmla="*/ 2590800 w 7089648"/>
                  <a:gd name="connsiteY3" fmla="*/ 0 h 4800600"/>
                  <a:gd name="connsiteX4" fmla="*/ 2971800 w 7089648"/>
                  <a:gd name="connsiteY4" fmla="*/ 228600 h 4800600"/>
                  <a:gd name="connsiteX5" fmla="*/ 3360420 w 7089648"/>
                  <a:gd name="connsiteY5" fmla="*/ 0 h 4800600"/>
                  <a:gd name="connsiteX6" fmla="*/ 5849112 w 7089648"/>
                  <a:gd name="connsiteY6" fmla="*/ 0 h 4800600"/>
                  <a:gd name="connsiteX7" fmla="*/ 7089648 w 7089648"/>
                  <a:gd name="connsiteY7" fmla="*/ 707136 h 4800600"/>
                  <a:gd name="connsiteX8" fmla="*/ 7086600 w 7089648"/>
                  <a:gd name="connsiteY8" fmla="*/ 2148840 h 4800600"/>
                  <a:gd name="connsiteX9" fmla="*/ 2514600 w 7089648"/>
                  <a:gd name="connsiteY9" fmla="*/ 4800600 h 4800600"/>
                  <a:gd name="connsiteX10" fmla="*/ 0 w 7089648"/>
                  <a:gd name="connsiteY10" fmla="*/ 3352800 h 4800600"/>
                  <a:gd name="connsiteX11" fmla="*/ 0 w 7089648"/>
                  <a:gd name="connsiteY11" fmla="*/ 914400 h 480060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1565910 w 7089648"/>
                  <a:gd name="connsiteY2" fmla="*/ 3810 h 4800600"/>
                  <a:gd name="connsiteX3" fmla="*/ 2609850 w 7089648"/>
                  <a:gd name="connsiteY3" fmla="*/ 0 h 4800600"/>
                  <a:gd name="connsiteX4" fmla="*/ 2971800 w 7089648"/>
                  <a:gd name="connsiteY4" fmla="*/ 228600 h 4800600"/>
                  <a:gd name="connsiteX5" fmla="*/ 3360420 w 7089648"/>
                  <a:gd name="connsiteY5" fmla="*/ 0 h 4800600"/>
                  <a:gd name="connsiteX6" fmla="*/ 5849112 w 7089648"/>
                  <a:gd name="connsiteY6" fmla="*/ 0 h 4800600"/>
                  <a:gd name="connsiteX7" fmla="*/ 7089648 w 7089648"/>
                  <a:gd name="connsiteY7" fmla="*/ 707136 h 4800600"/>
                  <a:gd name="connsiteX8" fmla="*/ 7086600 w 7089648"/>
                  <a:gd name="connsiteY8" fmla="*/ 2148840 h 4800600"/>
                  <a:gd name="connsiteX9" fmla="*/ 2514600 w 7089648"/>
                  <a:gd name="connsiteY9" fmla="*/ 4800600 h 4800600"/>
                  <a:gd name="connsiteX10" fmla="*/ 0 w 7089648"/>
                  <a:gd name="connsiteY10" fmla="*/ 3352800 h 4800600"/>
                  <a:gd name="connsiteX11" fmla="*/ 0 w 7089648"/>
                  <a:gd name="connsiteY11" fmla="*/ 914400 h 480060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1565910 w 7089648"/>
                  <a:gd name="connsiteY2" fmla="*/ 3810 h 4800600"/>
                  <a:gd name="connsiteX3" fmla="*/ 2609850 w 7089648"/>
                  <a:gd name="connsiteY3" fmla="*/ 0 h 4800600"/>
                  <a:gd name="connsiteX4" fmla="*/ 2971800 w 7089648"/>
                  <a:gd name="connsiteY4" fmla="*/ 228600 h 4800600"/>
                  <a:gd name="connsiteX5" fmla="*/ 3360420 w 7089648"/>
                  <a:gd name="connsiteY5" fmla="*/ 0 h 4800600"/>
                  <a:gd name="connsiteX6" fmla="*/ 5849112 w 7089648"/>
                  <a:gd name="connsiteY6" fmla="*/ 0 h 4800600"/>
                  <a:gd name="connsiteX7" fmla="*/ 7089648 w 7089648"/>
                  <a:gd name="connsiteY7" fmla="*/ 707136 h 4800600"/>
                  <a:gd name="connsiteX8" fmla="*/ 7086600 w 7089648"/>
                  <a:gd name="connsiteY8" fmla="*/ 2148840 h 4800600"/>
                  <a:gd name="connsiteX9" fmla="*/ 2514600 w 7089648"/>
                  <a:gd name="connsiteY9" fmla="*/ 4800600 h 4800600"/>
                  <a:gd name="connsiteX10" fmla="*/ 0 w 7089648"/>
                  <a:gd name="connsiteY10" fmla="*/ 3352800 h 4800600"/>
                  <a:gd name="connsiteX11" fmla="*/ 0 w 7089648"/>
                  <a:gd name="connsiteY11" fmla="*/ 1417320 h 4800600"/>
                  <a:gd name="connsiteX12" fmla="*/ 0 w 7089648"/>
                  <a:gd name="connsiteY12" fmla="*/ 914400 h 4800600"/>
                  <a:gd name="connsiteX0" fmla="*/ 0 w 7089648"/>
                  <a:gd name="connsiteY0" fmla="*/ 914400 h 4800600"/>
                  <a:gd name="connsiteX1" fmla="*/ 792480 w 7089648"/>
                  <a:gd name="connsiteY1" fmla="*/ 467360 h 4800600"/>
                  <a:gd name="connsiteX2" fmla="*/ 1565910 w 7089648"/>
                  <a:gd name="connsiteY2" fmla="*/ 3810 h 4800600"/>
                  <a:gd name="connsiteX3" fmla="*/ 2609850 w 7089648"/>
                  <a:gd name="connsiteY3" fmla="*/ 0 h 4800600"/>
                  <a:gd name="connsiteX4" fmla="*/ 2971800 w 7089648"/>
                  <a:gd name="connsiteY4" fmla="*/ 228600 h 4800600"/>
                  <a:gd name="connsiteX5" fmla="*/ 3360420 w 7089648"/>
                  <a:gd name="connsiteY5" fmla="*/ 0 h 4800600"/>
                  <a:gd name="connsiteX6" fmla="*/ 5849112 w 7089648"/>
                  <a:gd name="connsiteY6" fmla="*/ 0 h 4800600"/>
                  <a:gd name="connsiteX7" fmla="*/ 7089648 w 7089648"/>
                  <a:gd name="connsiteY7" fmla="*/ 707136 h 4800600"/>
                  <a:gd name="connsiteX8" fmla="*/ 7086600 w 7089648"/>
                  <a:gd name="connsiteY8" fmla="*/ 2148840 h 4800600"/>
                  <a:gd name="connsiteX9" fmla="*/ 2514600 w 7089648"/>
                  <a:gd name="connsiteY9" fmla="*/ 4800600 h 4800600"/>
                  <a:gd name="connsiteX10" fmla="*/ 0 w 7089648"/>
                  <a:gd name="connsiteY10" fmla="*/ 3352800 h 4800600"/>
                  <a:gd name="connsiteX11" fmla="*/ 878840 w 7089648"/>
                  <a:gd name="connsiteY11" fmla="*/ 1432560 h 4800600"/>
                  <a:gd name="connsiteX12" fmla="*/ 0 w 7089648"/>
                  <a:gd name="connsiteY12" fmla="*/ 914400 h 4800600"/>
                  <a:gd name="connsiteX0" fmla="*/ 1219200 w 8308848"/>
                  <a:gd name="connsiteY0" fmla="*/ 914400 h 4800600"/>
                  <a:gd name="connsiteX1" fmla="*/ 2011680 w 8308848"/>
                  <a:gd name="connsiteY1" fmla="*/ 467360 h 4800600"/>
                  <a:gd name="connsiteX2" fmla="*/ 2785110 w 8308848"/>
                  <a:gd name="connsiteY2" fmla="*/ 3810 h 4800600"/>
                  <a:gd name="connsiteX3" fmla="*/ 3829050 w 8308848"/>
                  <a:gd name="connsiteY3" fmla="*/ 0 h 4800600"/>
                  <a:gd name="connsiteX4" fmla="*/ 4191000 w 8308848"/>
                  <a:gd name="connsiteY4" fmla="*/ 228600 h 4800600"/>
                  <a:gd name="connsiteX5" fmla="*/ 4579620 w 8308848"/>
                  <a:gd name="connsiteY5" fmla="*/ 0 h 4800600"/>
                  <a:gd name="connsiteX6" fmla="*/ 7068312 w 8308848"/>
                  <a:gd name="connsiteY6" fmla="*/ 0 h 4800600"/>
                  <a:gd name="connsiteX7" fmla="*/ 8308848 w 8308848"/>
                  <a:gd name="connsiteY7" fmla="*/ 707136 h 4800600"/>
                  <a:gd name="connsiteX8" fmla="*/ 8305800 w 8308848"/>
                  <a:gd name="connsiteY8" fmla="*/ 2148840 h 4800600"/>
                  <a:gd name="connsiteX9" fmla="*/ 3733800 w 8308848"/>
                  <a:gd name="connsiteY9" fmla="*/ 4800600 h 4800600"/>
                  <a:gd name="connsiteX10" fmla="*/ 0 w 8308848"/>
                  <a:gd name="connsiteY10" fmla="*/ 2646680 h 4800600"/>
                  <a:gd name="connsiteX11" fmla="*/ 2098040 w 8308848"/>
                  <a:gd name="connsiteY11" fmla="*/ 1432560 h 4800600"/>
                  <a:gd name="connsiteX12" fmla="*/ 1219200 w 8308848"/>
                  <a:gd name="connsiteY12" fmla="*/ 914400 h 4800600"/>
                  <a:gd name="connsiteX0" fmla="*/ 1209040 w 8308848"/>
                  <a:gd name="connsiteY0" fmla="*/ 919480 h 4800600"/>
                  <a:gd name="connsiteX1" fmla="*/ 2011680 w 8308848"/>
                  <a:gd name="connsiteY1" fmla="*/ 467360 h 4800600"/>
                  <a:gd name="connsiteX2" fmla="*/ 2785110 w 8308848"/>
                  <a:gd name="connsiteY2" fmla="*/ 3810 h 4800600"/>
                  <a:gd name="connsiteX3" fmla="*/ 3829050 w 8308848"/>
                  <a:gd name="connsiteY3" fmla="*/ 0 h 4800600"/>
                  <a:gd name="connsiteX4" fmla="*/ 4191000 w 8308848"/>
                  <a:gd name="connsiteY4" fmla="*/ 228600 h 4800600"/>
                  <a:gd name="connsiteX5" fmla="*/ 4579620 w 8308848"/>
                  <a:gd name="connsiteY5" fmla="*/ 0 h 4800600"/>
                  <a:gd name="connsiteX6" fmla="*/ 7068312 w 8308848"/>
                  <a:gd name="connsiteY6" fmla="*/ 0 h 4800600"/>
                  <a:gd name="connsiteX7" fmla="*/ 8308848 w 8308848"/>
                  <a:gd name="connsiteY7" fmla="*/ 707136 h 4800600"/>
                  <a:gd name="connsiteX8" fmla="*/ 8305800 w 8308848"/>
                  <a:gd name="connsiteY8" fmla="*/ 2148840 h 4800600"/>
                  <a:gd name="connsiteX9" fmla="*/ 3733800 w 8308848"/>
                  <a:gd name="connsiteY9" fmla="*/ 4800600 h 4800600"/>
                  <a:gd name="connsiteX10" fmla="*/ 0 w 8308848"/>
                  <a:gd name="connsiteY10" fmla="*/ 2646680 h 4800600"/>
                  <a:gd name="connsiteX11" fmla="*/ 2098040 w 8308848"/>
                  <a:gd name="connsiteY11" fmla="*/ 1432560 h 4800600"/>
                  <a:gd name="connsiteX12" fmla="*/ 1209040 w 8308848"/>
                  <a:gd name="connsiteY12" fmla="*/ 919480 h 4800600"/>
                  <a:gd name="connsiteX0" fmla="*/ 1209040 w 8308848"/>
                  <a:gd name="connsiteY0" fmla="*/ 925830 h 4806950"/>
                  <a:gd name="connsiteX1" fmla="*/ 2011680 w 8308848"/>
                  <a:gd name="connsiteY1" fmla="*/ 473710 h 4806950"/>
                  <a:gd name="connsiteX2" fmla="*/ 2785110 w 8308848"/>
                  <a:gd name="connsiteY2" fmla="*/ 0 h 4806950"/>
                  <a:gd name="connsiteX3" fmla="*/ 3829050 w 8308848"/>
                  <a:gd name="connsiteY3" fmla="*/ 6350 h 4806950"/>
                  <a:gd name="connsiteX4" fmla="*/ 4191000 w 8308848"/>
                  <a:gd name="connsiteY4" fmla="*/ 234950 h 4806950"/>
                  <a:gd name="connsiteX5" fmla="*/ 4579620 w 8308848"/>
                  <a:gd name="connsiteY5" fmla="*/ 6350 h 4806950"/>
                  <a:gd name="connsiteX6" fmla="*/ 7068312 w 8308848"/>
                  <a:gd name="connsiteY6" fmla="*/ 6350 h 4806950"/>
                  <a:gd name="connsiteX7" fmla="*/ 8308848 w 8308848"/>
                  <a:gd name="connsiteY7" fmla="*/ 713486 h 4806950"/>
                  <a:gd name="connsiteX8" fmla="*/ 8305800 w 8308848"/>
                  <a:gd name="connsiteY8" fmla="*/ 2155190 h 4806950"/>
                  <a:gd name="connsiteX9" fmla="*/ 3733800 w 8308848"/>
                  <a:gd name="connsiteY9" fmla="*/ 4806950 h 4806950"/>
                  <a:gd name="connsiteX10" fmla="*/ 0 w 8308848"/>
                  <a:gd name="connsiteY10" fmla="*/ 2653030 h 4806950"/>
                  <a:gd name="connsiteX11" fmla="*/ 2098040 w 8308848"/>
                  <a:gd name="connsiteY11" fmla="*/ 1438910 h 4806950"/>
                  <a:gd name="connsiteX12" fmla="*/ 1209040 w 8308848"/>
                  <a:gd name="connsiteY12" fmla="*/ 925830 h 4806950"/>
                  <a:gd name="connsiteX0" fmla="*/ 1209040 w 8308848"/>
                  <a:gd name="connsiteY0" fmla="*/ 925830 h 4806950"/>
                  <a:gd name="connsiteX1" fmla="*/ 2785110 w 8308848"/>
                  <a:gd name="connsiteY1" fmla="*/ 0 h 4806950"/>
                  <a:gd name="connsiteX2" fmla="*/ 3829050 w 8308848"/>
                  <a:gd name="connsiteY2" fmla="*/ 6350 h 4806950"/>
                  <a:gd name="connsiteX3" fmla="*/ 4191000 w 8308848"/>
                  <a:gd name="connsiteY3" fmla="*/ 234950 h 4806950"/>
                  <a:gd name="connsiteX4" fmla="*/ 4579620 w 8308848"/>
                  <a:gd name="connsiteY4" fmla="*/ 6350 h 4806950"/>
                  <a:gd name="connsiteX5" fmla="*/ 7068312 w 8308848"/>
                  <a:gd name="connsiteY5" fmla="*/ 6350 h 4806950"/>
                  <a:gd name="connsiteX6" fmla="*/ 8308848 w 8308848"/>
                  <a:gd name="connsiteY6" fmla="*/ 713486 h 4806950"/>
                  <a:gd name="connsiteX7" fmla="*/ 8305800 w 8308848"/>
                  <a:gd name="connsiteY7" fmla="*/ 2155190 h 4806950"/>
                  <a:gd name="connsiteX8" fmla="*/ 3733800 w 8308848"/>
                  <a:gd name="connsiteY8" fmla="*/ 4806950 h 4806950"/>
                  <a:gd name="connsiteX9" fmla="*/ 0 w 8308848"/>
                  <a:gd name="connsiteY9" fmla="*/ 2653030 h 4806950"/>
                  <a:gd name="connsiteX10" fmla="*/ 2098040 w 8308848"/>
                  <a:gd name="connsiteY10" fmla="*/ 1438910 h 4806950"/>
                  <a:gd name="connsiteX11" fmla="*/ 1209040 w 8308848"/>
                  <a:gd name="connsiteY11" fmla="*/ 925830 h 4806950"/>
                  <a:gd name="connsiteX0" fmla="*/ 1209040 w 8308848"/>
                  <a:gd name="connsiteY0" fmla="*/ 925830 h 4806950"/>
                  <a:gd name="connsiteX1" fmla="*/ 2795270 w 8308848"/>
                  <a:gd name="connsiteY1" fmla="*/ 0 h 4806950"/>
                  <a:gd name="connsiteX2" fmla="*/ 3829050 w 8308848"/>
                  <a:gd name="connsiteY2" fmla="*/ 6350 h 4806950"/>
                  <a:gd name="connsiteX3" fmla="*/ 4191000 w 8308848"/>
                  <a:gd name="connsiteY3" fmla="*/ 234950 h 4806950"/>
                  <a:gd name="connsiteX4" fmla="*/ 4579620 w 8308848"/>
                  <a:gd name="connsiteY4" fmla="*/ 6350 h 4806950"/>
                  <a:gd name="connsiteX5" fmla="*/ 7068312 w 8308848"/>
                  <a:gd name="connsiteY5" fmla="*/ 6350 h 4806950"/>
                  <a:gd name="connsiteX6" fmla="*/ 8308848 w 8308848"/>
                  <a:gd name="connsiteY6" fmla="*/ 713486 h 4806950"/>
                  <a:gd name="connsiteX7" fmla="*/ 8305800 w 8308848"/>
                  <a:gd name="connsiteY7" fmla="*/ 2155190 h 4806950"/>
                  <a:gd name="connsiteX8" fmla="*/ 3733800 w 8308848"/>
                  <a:gd name="connsiteY8" fmla="*/ 4806950 h 4806950"/>
                  <a:gd name="connsiteX9" fmla="*/ 0 w 8308848"/>
                  <a:gd name="connsiteY9" fmla="*/ 2653030 h 4806950"/>
                  <a:gd name="connsiteX10" fmla="*/ 2098040 w 8308848"/>
                  <a:gd name="connsiteY10" fmla="*/ 1438910 h 4806950"/>
                  <a:gd name="connsiteX11" fmla="*/ 1209040 w 8308848"/>
                  <a:gd name="connsiteY11" fmla="*/ 925830 h 4806950"/>
                  <a:gd name="connsiteX0" fmla="*/ 1209040 w 8308848"/>
                  <a:gd name="connsiteY0" fmla="*/ 925830 h 4806950"/>
                  <a:gd name="connsiteX1" fmla="*/ 2820670 w 8308848"/>
                  <a:gd name="connsiteY1" fmla="*/ 0 h 4806950"/>
                  <a:gd name="connsiteX2" fmla="*/ 3829050 w 8308848"/>
                  <a:gd name="connsiteY2" fmla="*/ 6350 h 4806950"/>
                  <a:gd name="connsiteX3" fmla="*/ 4191000 w 8308848"/>
                  <a:gd name="connsiteY3" fmla="*/ 234950 h 4806950"/>
                  <a:gd name="connsiteX4" fmla="*/ 4579620 w 8308848"/>
                  <a:gd name="connsiteY4" fmla="*/ 6350 h 4806950"/>
                  <a:gd name="connsiteX5" fmla="*/ 7068312 w 8308848"/>
                  <a:gd name="connsiteY5" fmla="*/ 6350 h 4806950"/>
                  <a:gd name="connsiteX6" fmla="*/ 8308848 w 8308848"/>
                  <a:gd name="connsiteY6" fmla="*/ 713486 h 4806950"/>
                  <a:gd name="connsiteX7" fmla="*/ 8305800 w 8308848"/>
                  <a:gd name="connsiteY7" fmla="*/ 2155190 h 4806950"/>
                  <a:gd name="connsiteX8" fmla="*/ 3733800 w 8308848"/>
                  <a:gd name="connsiteY8" fmla="*/ 4806950 h 4806950"/>
                  <a:gd name="connsiteX9" fmla="*/ 0 w 8308848"/>
                  <a:gd name="connsiteY9" fmla="*/ 2653030 h 4806950"/>
                  <a:gd name="connsiteX10" fmla="*/ 2098040 w 8308848"/>
                  <a:gd name="connsiteY10" fmla="*/ 1438910 h 4806950"/>
                  <a:gd name="connsiteX11" fmla="*/ 1209040 w 8308848"/>
                  <a:gd name="connsiteY11" fmla="*/ 925830 h 4806950"/>
                  <a:gd name="connsiteX0" fmla="*/ 1209040 w 8308848"/>
                  <a:gd name="connsiteY0" fmla="*/ 919480 h 4800600"/>
                  <a:gd name="connsiteX1" fmla="*/ 2790190 w 8308848"/>
                  <a:gd name="connsiteY1" fmla="*/ 8890 h 4800600"/>
                  <a:gd name="connsiteX2" fmla="*/ 3829050 w 8308848"/>
                  <a:gd name="connsiteY2" fmla="*/ 0 h 4800600"/>
                  <a:gd name="connsiteX3" fmla="*/ 4191000 w 8308848"/>
                  <a:gd name="connsiteY3" fmla="*/ 228600 h 4800600"/>
                  <a:gd name="connsiteX4" fmla="*/ 4579620 w 8308848"/>
                  <a:gd name="connsiteY4" fmla="*/ 0 h 4800600"/>
                  <a:gd name="connsiteX5" fmla="*/ 7068312 w 8308848"/>
                  <a:gd name="connsiteY5" fmla="*/ 0 h 4800600"/>
                  <a:gd name="connsiteX6" fmla="*/ 8308848 w 8308848"/>
                  <a:gd name="connsiteY6" fmla="*/ 707136 h 4800600"/>
                  <a:gd name="connsiteX7" fmla="*/ 8305800 w 8308848"/>
                  <a:gd name="connsiteY7" fmla="*/ 2148840 h 4800600"/>
                  <a:gd name="connsiteX8" fmla="*/ 3733800 w 8308848"/>
                  <a:gd name="connsiteY8" fmla="*/ 4800600 h 4800600"/>
                  <a:gd name="connsiteX9" fmla="*/ 0 w 8308848"/>
                  <a:gd name="connsiteY9" fmla="*/ 2646680 h 4800600"/>
                  <a:gd name="connsiteX10" fmla="*/ 2098040 w 8308848"/>
                  <a:gd name="connsiteY10" fmla="*/ 1432560 h 4800600"/>
                  <a:gd name="connsiteX11" fmla="*/ 1209040 w 8308848"/>
                  <a:gd name="connsiteY11" fmla="*/ 919480 h 4800600"/>
                  <a:gd name="connsiteX0" fmla="*/ 120904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191000 w 8308848"/>
                  <a:gd name="connsiteY3" fmla="*/ 228600 h 4800600"/>
                  <a:gd name="connsiteX4" fmla="*/ 4579620 w 8308848"/>
                  <a:gd name="connsiteY4" fmla="*/ 0 h 4800600"/>
                  <a:gd name="connsiteX5" fmla="*/ 7068312 w 8308848"/>
                  <a:gd name="connsiteY5" fmla="*/ 0 h 4800600"/>
                  <a:gd name="connsiteX6" fmla="*/ 8308848 w 8308848"/>
                  <a:gd name="connsiteY6" fmla="*/ 707136 h 4800600"/>
                  <a:gd name="connsiteX7" fmla="*/ 8305800 w 8308848"/>
                  <a:gd name="connsiteY7" fmla="*/ 2148840 h 4800600"/>
                  <a:gd name="connsiteX8" fmla="*/ 3733800 w 8308848"/>
                  <a:gd name="connsiteY8" fmla="*/ 4800600 h 4800600"/>
                  <a:gd name="connsiteX9" fmla="*/ 0 w 8308848"/>
                  <a:gd name="connsiteY9" fmla="*/ 2646680 h 4800600"/>
                  <a:gd name="connsiteX10" fmla="*/ 2098040 w 8308848"/>
                  <a:gd name="connsiteY10" fmla="*/ 1432560 h 4800600"/>
                  <a:gd name="connsiteX11" fmla="*/ 1209040 w 8308848"/>
                  <a:gd name="connsiteY11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191000 w 8308848"/>
                  <a:gd name="connsiteY3" fmla="*/ 228600 h 4800600"/>
                  <a:gd name="connsiteX4" fmla="*/ 4579620 w 8308848"/>
                  <a:gd name="connsiteY4" fmla="*/ 0 h 4800600"/>
                  <a:gd name="connsiteX5" fmla="*/ 7068312 w 8308848"/>
                  <a:gd name="connsiteY5" fmla="*/ 0 h 4800600"/>
                  <a:gd name="connsiteX6" fmla="*/ 8308848 w 8308848"/>
                  <a:gd name="connsiteY6" fmla="*/ 707136 h 4800600"/>
                  <a:gd name="connsiteX7" fmla="*/ 8305800 w 8308848"/>
                  <a:gd name="connsiteY7" fmla="*/ 2148840 h 4800600"/>
                  <a:gd name="connsiteX8" fmla="*/ 3733800 w 8308848"/>
                  <a:gd name="connsiteY8" fmla="*/ 4800600 h 4800600"/>
                  <a:gd name="connsiteX9" fmla="*/ 0 w 8308848"/>
                  <a:gd name="connsiteY9" fmla="*/ 2646680 h 4800600"/>
                  <a:gd name="connsiteX10" fmla="*/ 2098040 w 8308848"/>
                  <a:gd name="connsiteY10" fmla="*/ 1432560 h 4800600"/>
                  <a:gd name="connsiteX11" fmla="*/ 1198880 w 8308848"/>
                  <a:gd name="connsiteY11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191000 w 8308848"/>
                  <a:gd name="connsiteY3" fmla="*/ 228600 h 4800600"/>
                  <a:gd name="connsiteX4" fmla="*/ 4579620 w 8308848"/>
                  <a:gd name="connsiteY4" fmla="*/ 0 h 4800600"/>
                  <a:gd name="connsiteX5" fmla="*/ 5349240 w 8308848"/>
                  <a:gd name="connsiteY5" fmla="*/ 0 h 4800600"/>
                  <a:gd name="connsiteX6" fmla="*/ 7068312 w 8308848"/>
                  <a:gd name="connsiteY6" fmla="*/ 0 h 4800600"/>
                  <a:gd name="connsiteX7" fmla="*/ 8308848 w 8308848"/>
                  <a:gd name="connsiteY7" fmla="*/ 707136 h 4800600"/>
                  <a:gd name="connsiteX8" fmla="*/ 8305800 w 8308848"/>
                  <a:gd name="connsiteY8" fmla="*/ 2148840 h 4800600"/>
                  <a:gd name="connsiteX9" fmla="*/ 3733800 w 8308848"/>
                  <a:gd name="connsiteY9" fmla="*/ 4800600 h 4800600"/>
                  <a:gd name="connsiteX10" fmla="*/ 0 w 8308848"/>
                  <a:gd name="connsiteY10" fmla="*/ 2646680 h 4800600"/>
                  <a:gd name="connsiteX11" fmla="*/ 2098040 w 8308848"/>
                  <a:gd name="connsiteY11" fmla="*/ 1432560 h 4800600"/>
                  <a:gd name="connsiteX12" fmla="*/ 1198880 w 8308848"/>
                  <a:gd name="connsiteY12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191000 w 8308848"/>
                  <a:gd name="connsiteY3" fmla="*/ 228600 h 4800600"/>
                  <a:gd name="connsiteX4" fmla="*/ 4579620 w 8308848"/>
                  <a:gd name="connsiteY4" fmla="*/ 0 h 4800600"/>
                  <a:gd name="connsiteX5" fmla="*/ 5339080 w 8308848"/>
                  <a:gd name="connsiteY5" fmla="*/ 452120 h 4800600"/>
                  <a:gd name="connsiteX6" fmla="*/ 7068312 w 8308848"/>
                  <a:gd name="connsiteY6" fmla="*/ 0 h 4800600"/>
                  <a:gd name="connsiteX7" fmla="*/ 8308848 w 8308848"/>
                  <a:gd name="connsiteY7" fmla="*/ 707136 h 4800600"/>
                  <a:gd name="connsiteX8" fmla="*/ 8305800 w 8308848"/>
                  <a:gd name="connsiteY8" fmla="*/ 2148840 h 4800600"/>
                  <a:gd name="connsiteX9" fmla="*/ 3733800 w 8308848"/>
                  <a:gd name="connsiteY9" fmla="*/ 4800600 h 4800600"/>
                  <a:gd name="connsiteX10" fmla="*/ 0 w 8308848"/>
                  <a:gd name="connsiteY10" fmla="*/ 2646680 h 4800600"/>
                  <a:gd name="connsiteX11" fmla="*/ 2098040 w 8308848"/>
                  <a:gd name="connsiteY11" fmla="*/ 1432560 h 4800600"/>
                  <a:gd name="connsiteX12" fmla="*/ 1198880 w 8308848"/>
                  <a:gd name="connsiteY12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191000 w 8308848"/>
                  <a:gd name="connsiteY3" fmla="*/ 228600 h 4800600"/>
                  <a:gd name="connsiteX4" fmla="*/ 4579620 w 8308848"/>
                  <a:gd name="connsiteY4" fmla="*/ 0 h 4800600"/>
                  <a:gd name="connsiteX5" fmla="*/ 5339080 w 8308848"/>
                  <a:gd name="connsiteY5" fmla="*/ 452120 h 4800600"/>
                  <a:gd name="connsiteX6" fmla="*/ 6299200 w 8308848"/>
                  <a:gd name="connsiteY6" fmla="*/ 208280 h 4800600"/>
                  <a:gd name="connsiteX7" fmla="*/ 7068312 w 8308848"/>
                  <a:gd name="connsiteY7" fmla="*/ 0 h 4800600"/>
                  <a:gd name="connsiteX8" fmla="*/ 8308848 w 8308848"/>
                  <a:gd name="connsiteY8" fmla="*/ 707136 h 4800600"/>
                  <a:gd name="connsiteX9" fmla="*/ 8305800 w 8308848"/>
                  <a:gd name="connsiteY9" fmla="*/ 2148840 h 4800600"/>
                  <a:gd name="connsiteX10" fmla="*/ 3733800 w 8308848"/>
                  <a:gd name="connsiteY10" fmla="*/ 4800600 h 4800600"/>
                  <a:gd name="connsiteX11" fmla="*/ 0 w 8308848"/>
                  <a:gd name="connsiteY11" fmla="*/ 2646680 h 4800600"/>
                  <a:gd name="connsiteX12" fmla="*/ 2098040 w 8308848"/>
                  <a:gd name="connsiteY12" fmla="*/ 1432560 h 4800600"/>
                  <a:gd name="connsiteX13" fmla="*/ 1198880 w 8308848"/>
                  <a:gd name="connsiteY13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191000 w 8308848"/>
                  <a:gd name="connsiteY3" fmla="*/ 228600 h 4800600"/>
                  <a:gd name="connsiteX4" fmla="*/ 4579620 w 8308848"/>
                  <a:gd name="connsiteY4" fmla="*/ 0 h 4800600"/>
                  <a:gd name="connsiteX5" fmla="*/ 5339080 w 8308848"/>
                  <a:gd name="connsiteY5" fmla="*/ 452120 h 4800600"/>
                  <a:gd name="connsiteX6" fmla="*/ 6096000 w 8308848"/>
                  <a:gd name="connsiteY6" fmla="*/ 0 h 4800600"/>
                  <a:gd name="connsiteX7" fmla="*/ 7068312 w 8308848"/>
                  <a:gd name="connsiteY7" fmla="*/ 0 h 4800600"/>
                  <a:gd name="connsiteX8" fmla="*/ 8308848 w 8308848"/>
                  <a:gd name="connsiteY8" fmla="*/ 707136 h 4800600"/>
                  <a:gd name="connsiteX9" fmla="*/ 8305800 w 8308848"/>
                  <a:gd name="connsiteY9" fmla="*/ 2148840 h 4800600"/>
                  <a:gd name="connsiteX10" fmla="*/ 3733800 w 8308848"/>
                  <a:gd name="connsiteY10" fmla="*/ 4800600 h 4800600"/>
                  <a:gd name="connsiteX11" fmla="*/ 0 w 8308848"/>
                  <a:gd name="connsiteY11" fmla="*/ 2646680 h 4800600"/>
                  <a:gd name="connsiteX12" fmla="*/ 2098040 w 8308848"/>
                  <a:gd name="connsiteY12" fmla="*/ 1432560 h 4800600"/>
                  <a:gd name="connsiteX13" fmla="*/ 1198880 w 8308848"/>
                  <a:gd name="connsiteY13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953000 w 8308848"/>
                  <a:gd name="connsiteY3" fmla="*/ 685800 h 4800600"/>
                  <a:gd name="connsiteX4" fmla="*/ 4579620 w 8308848"/>
                  <a:gd name="connsiteY4" fmla="*/ 0 h 4800600"/>
                  <a:gd name="connsiteX5" fmla="*/ 5339080 w 8308848"/>
                  <a:gd name="connsiteY5" fmla="*/ 452120 h 4800600"/>
                  <a:gd name="connsiteX6" fmla="*/ 6096000 w 8308848"/>
                  <a:gd name="connsiteY6" fmla="*/ 0 h 4800600"/>
                  <a:gd name="connsiteX7" fmla="*/ 7068312 w 8308848"/>
                  <a:gd name="connsiteY7" fmla="*/ 0 h 4800600"/>
                  <a:gd name="connsiteX8" fmla="*/ 8308848 w 8308848"/>
                  <a:gd name="connsiteY8" fmla="*/ 707136 h 4800600"/>
                  <a:gd name="connsiteX9" fmla="*/ 8305800 w 8308848"/>
                  <a:gd name="connsiteY9" fmla="*/ 2148840 h 4800600"/>
                  <a:gd name="connsiteX10" fmla="*/ 3733800 w 8308848"/>
                  <a:gd name="connsiteY10" fmla="*/ 4800600 h 4800600"/>
                  <a:gd name="connsiteX11" fmla="*/ 0 w 8308848"/>
                  <a:gd name="connsiteY11" fmla="*/ 2646680 h 4800600"/>
                  <a:gd name="connsiteX12" fmla="*/ 2098040 w 8308848"/>
                  <a:gd name="connsiteY12" fmla="*/ 1432560 h 4800600"/>
                  <a:gd name="connsiteX13" fmla="*/ 1198880 w 8308848"/>
                  <a:gd name="connsiteY13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953000 w 8308848"/>
                  <a:gd name="connsiteY3" fmla="*/ 685800 h 4800600"/>
                  <a:gd name="connsiteX4" fmla="*/ 5339080 w 8308848"/>
                  <a:gd name="connsiteY4" fmla="*/ 452120 h 4800600"/>
                  <a:gd name="connsiteX5" fmla="*/ 6096000 w 8308848"/>
                  <a:gd name="connsiteY5" fmla="*/ 0 h 4800600"/>
                  <a:gd name="connsiteX6" fmla="*/ 7068312 w 8308848"/>
                  <a:gd name="connsiteY6" fmla="*/ 0 h 4800600"/>
                  <a:gd name="connsiteX7" fmla="*/ 8308848 w 8308848"/>
                  <a:gd name="connsiteY7" fmla="*/ 707136 h 4800600"/>
                  <a:gd name="connsiteX8" fmla="*/ 8305800 w 8308848"/>
                  <a:gd name="connsiteY8" fmla="*/ 2148840 h 4800600"/>
                  <a:gd name="connsiteX9" fmla="*/ 3733800 w 8308848"/>
                  <a:gd name="connsiteY9" fmla="*/ 4800600 h 4800600"/>
                  <a:gd name="connsiteX10" fmla="*/ 0 w 8308848"/>
                  <a:gd name="connsiteY10" fmla="*/ 2646680 h 4800600"/>
                  <a:gd name="connsiteX11" fmla="*/ 2098040 w 8308848"/>
                  <a:gd name="connsiteY11" fmla="*/ 1432560 h 4800600"/>
                  <a:gd name="connsiteX12" fmla="*/ 1198880 w 8308848"/>
                  <a:gd name="connsiteY12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953000 w 8308848"/>
                  <a:gd name="connsiteY3" fmla="*/ 685800 h 4800600"/>
                  <a:gd name="connsiteX4" fmla="*/ 5339080 w 8308848"/>
                  <a:gd name="connsiteY4" fmla="*/ 452120 h 4800600"/>
                  <a:gd name="connsiteX5" fmla="*/ 6096000 w 8308848"/>
                  <a:gd name="connsiteY5" fmla="*/ 0 h 4800600"/>
                  <a:gd name="connsiteX6" fmla="*/ 7068312 w 8308848"/>
                  <a:gd name="connsiteY6" fmla="*/ 0 h 4800600"/>
                  <a:gd name="connsiteX7" fmla="*/ 8308848 w 8308848"/>
                  <a:gd name="connsiteY7" fmla="*/ 707136 h 4800600"/>
                  <a:gd name="connsiteX8" fmla="*/ 8305800 w 8308848"/>
                  <a:gd name="connsiteY8" fmla="*/ 2148840 h 4800600"/>
                  <a:gd name="connsiteX9" fmla="*/ 3733800 w 8308848"/>
                  <a:gd name="connsiteY9" fmla="*/ 4800600 h 4800600"/>
                  <a:gd name="connsiteX10" fmla="*/ 0 w 8308848"/>
                  <a:gd name="connsiteY10" fmla="*/ 2646680 h 4800600"/>
                  <a:gd name="connsiteX11" fmla="*/ 2098040 w 8308848"/>
                  <a:gd name="connsiteY11" fmla="*/ 1432560 h 4800600"/>
                  <a:gd name="connsiteX12" fmla="*/ 1198880 w 8308848"/>
                  <a:gd name="connsiteY12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953000 w 8308848"/>
                  <a:gd name="connsiteY3" fmla="*/ 685800 h 4800600"/>
                  <a:gd name="connsiteX4" fmla="*/ 6096000 w 8308848"/>
                  <a:gd name="connsiteY4" fmla="*/ 0 h 4800600"/>
                  <a:gd name="connsiteX5" fmla="*/ 7068312 w 8308848"/>
                  <a:gd name="connsiteY5" fmla="*/ 0 h 4800600"/>
                  <a:gd name="connsiteX6" fmla="*/ 8308848 w 8308848"/>
                  <a:gd name="connsiteY6" fmla="*/ 707136 h 4800600"/>
                  <a:gd name="connsiteX7" fmla="*/ 8305800 w 8308848"/>
                  <a:gd name="connsiteY7" fmla="*/ 2148840 h 4800600"/>
                  <a:gd name="connsiteX8" fmla="*/ 3733800 w 8308848"/>
                  <a:gd name="connsiteY8" fmla="*/ 4800600 h 4800600"/>
                  <a:gd name="connsiteX9" fmla="*/ 0 w 8308848"/>
                  <a:gd name="connsiteY9" fmla="*/ 2646680 h 4800600"/>
                  <a:gd name="connsiteX10" fmla="*/ 2098040 w 8308848"/>
                  <a:gd name="connsiteY10" fmla="*/ 1432560 h 4800600"/>
                  <a:gd name="connsiteX11" fmla="*/ 1198880 w 8308848"/>
                  <a:gd name="connsiteY11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932680 w 8308848"/>
                  <a:gd name="connsiteY3" fmla="*/ 670560 h 4800600"/>
                  <a:gd name="connsiteX4" fmla="*/ 6096000 w 8308848"/>
                  <a:gd name="connsiteY4" fmla="*/ 0 h 4800600"/>
                  <a:gd name="connsiteX5" fmla="*/ 7068312 w 8308848"/>
                  <a:gd name="connsiteY5" fmla="*/ 0 h 4800600"/>
                  <a:gd name="connsiteX6" fmla="*/ 8308848 w 8308848"/>
                  <a:gd name="connsiteY6" fmla="*/ 707136 h 4800600"/>
                  <a:gd name="connsiteX7" fmla="*/ 8305800 w 8308848"/>
                  <a:gd name="connsiteY7" fmla="*/ 2148840 h 4800600"/>
                  <a:gd name="connsiteX8" fmla="*/ 3733800 w 8308848"/>
                  <a:gd name="connsiteY8" fmla="*/ 4800600 h 4800600"/>
                  <a:gd name="connsiteX9" fmla="*/ 0 w 8308848"/>
                  <a:gd name="connsiteY9" fmla="*/ 2646680 h 4800600"/>
                  <a:gd name="connsiteX10" fmla="*/ 2098040 w 8308848"/>
                  <a:gd name="connsiteY10" fmla="*/ 1432560 h 4800600"/>
                  <a:gd name="connsiteX11" fmla="*/ 1198880 w 8308848"/>
                  <a:gd name="connsiteY11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973320 w 8308848"/>
                  <a:gd name="connsiteY3" fmla="*/ 650240 h 4800600"/>
                  <a:gd name="connsiteX4" fmla="*/ 6096000 w 8308848"/>
                  <a:gd name="connsiteY4" fmla="*/ 0 h 4800600"/>
                  <a:gd name="connsiteX5" fmla="*/ 7068312 w 8308848"/>
                  <a:gd name="connsiteY5" fmla="*/ 0 h 4800600"/>
                  <a:gd name="connsiteX6" fmla="*/ 8308848 w 8308848"/>
                  <a:gd name="connsiteY6" fmla="*/ 707136 h 4800600"/>
                  <a:gd name="connsiteX7" fmla="*/ 8305800 w 8308848"/>
                  <a:gd name="connsiteY7" fmla="*/ 2148840 h 4800600"/>
                  <a:gd name="connsiteX8" fmla="*/ 3733800 w 8308848"/>
                  <a:gd name="connsiteY8" fmla="*/ 4800600 h 4800600"/>
                  <a:gd name="connsiteX9" fmla="*/ 0 w 8308848"/>
                  <a:gd name="connsiteY9" fmla="*/ 2646680 h 4800600"/>
                  <a:gd name="connsiteX10" fmla="*/ 2098040 w 8308848"/>
                  <a:gd name="connsiteY10" fmla="*/ 1432560 h 4800600"/>
                  <a:gd name="connsiteX11" fmla="*/ 1198880 w 8308848"/>
                  <a:gd name="connsiteY11" fmla="*/ 919480 h 4800600"/>
                  <a:gd name="connsiteX0" fmla="*/ 1198880 w 8308848"/>
                  <a:gd name="connsiteY0" fmla="*/ 919480 h 4800600"/>
                  <a:gd name="connsiteX1" fmla="*/ 2810510 w 8308848"/>
                  <a:gd name="connsiteY1" fmla="*/ 3810 h 4800600"/>
                  <a:gd name="connsiteX2" fmla="*/ 3829050 w 8308848"/>
                  <a:gd name="connsiteY2" fmla="*/ 0 h 4800600"/>
                  <a:gd name="connsiteX3" fmla="*/ 4973320 w 8308848"/>
                  <a:gd name="connsiteY3" fmla="*/ 655320 h 4800600"/>
                  <a:gd name="connsiteX4" fmla="*/ 6096000 w 8308848"/>
                  <a:gd name="connsiteY4" fmla="*/ 0 h 4800600"/>
                  <a:gd name="connsiteX5" fmla="*/ 7068312 w 8308848"/>
                  <a:gd name="connsiteY5" fmla="*/ 0 h 4800600"/>
                  <a:gd name="connsiteX6" fmla="*/ 8308848 w 8308848"/>
                  <a:gd name="connsiteY6" fmla="*/ 707136 h 4800600"/>
                  <a:gd name="connsiteX7" fmla="*/ 8305800 w 8308848"/>
                  <a:gd name="connsiteY7" fmla="*/ 2148840 h 4800600"/>
                  <a:gd name="connsiteX8" fmla="*/ 3733800 w 8308848"/>
                  <a:gd name="connsiteY8" fmla="*/ 4800600 h 4800600"/>
                  <a:gd name="connsiteX9" fmla="*/ 0 w 8308848"/>
                  <a:gd name="connsiteY9" fmla="*/ 2646680 h 4800600"/>
                  <a:gd name="connsiteX10" fmla="*/ 2098040 w 8308848"/>
                  <a:gd name="connsiteY10" fmla="*/ 1432560 h 4800600"/>
                  <a:gd name="connsiteX11" fmla="*/ 1198880 w 8308848"/>
                  <a:gd name="connsiteY11" fmla="*/ 919480 h 480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8848" h="4800600">
                    <a:moveTo>
                      <a:pt x="1198880" y="919480"/>
                    </a:moveTo>
                    <a:lnTo>
                      <a:pt x="2810510" y="3810"/>
                    </a:lnTo>
                    <a:lnTo>
                      <a:pt x="3829050" y="0"/>
                    </a:lnTo>
                    <a:lnTo>
                      <a:pt x="4973320" y="655320"/>
                    </a:lnTo>
                    <a:lnTo>
                      <a:pt x="6096000" y="0"/>
                    </a:lnTo>
                    <a:lnTo>
                      <a:pt x="7068312" y="0"/>
                    </a:lnTo>
                    <a:lnTo>
                      <a:pt x="8308848" y="707136"/>
                    </a:lnTo>
                    <a:lnTo>
                      <a:pt x="8305800" y="2148840"/>
                    </a:lnTo>
                    <a:lnTo>
                      <a:pt x="3733800" y="4800600"/>
                    </a:lnTo>
                    <a:lnTo>
                      <a:pt x="0" y="2646680"/>
                    </a:lnTo>
                    <a:lnTo>
                      <a:pt x="2098040" y="1432560"/>
                    </a:lnTo>
                    <a:lnTo>
                      <a:pt x="1198880" y="919480"/>
                    </a:lnTo>
                    <a:close/>
                  </a:path>
                </a:pathLst>
              </a:custGeom>
              <a:blipFill dpi="0" rotWithShape="1">
                <a:blip r:embed="rId5" cstate="print"/>
                <a:srcRect/>
                <a:tile tx="0" ty="0" sx="10000" sy="10000" flip="xy" algn="tl"/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6661" tIns="48331" rIns="96661" bIns="48331"/>
              <a:lstStyle/>
              <a:p>
                <a:pPr defTabSz="1150605">
                  <a:defRPr/>
                </a:pPr>
                <a:endParaRPr lang="en-US" sz="1900" dirty="0"/>
              </a:p>
            </p:txBody>
          </p:sp>
          <p:pic>
            <p:nvPicPr>
              <p:cNvPr id="29718" name="Picture 3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5050" y="1159512"/>
                <a:ext cx="6904038" cy="421322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5605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057703" y="2857500"/>
              <a:ext cx="1676702" cy="1331640"/>
            </a:xfrm>
            <a:prstGeom prst="rect">
              <a:avLst/>
            </a:prstGeom>
          </p:spPr>
        </p:pic>
        <p:cxnSp>
          <p:nvCxnSpPr>
            <p:cNvPr id="38" name="Straight Connector 306"/>
            <p:cNvCxnSpPr>
              <a:cxnSpLocks noChangeShapeType="1"/>
            </p:cNvCxnSpPr>
            <p:nvPr/>
          </p:nvCxnSpPr>
          <p:spPr bwMode="auto">
            <a:xfrm rot="-1800000">
              <a:off x="666751" y="4192488"/>
              <a:ext cx="53370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 rot="1800000">
              <a:off x="1124857" y="4193605"/>
              <a:ext cx="5337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grpSp>
          <p:nvGrpSpPr>
            <p:cNvPr id="40" name="Group 767"/>
            <p:cNvGrpSpPr>
              <a:grpSpLocks/>
            </p:cNvGrpSpPr>
            <p:nvPr/>
          </p:nvGrpSpPr>
          <p:grpSpPr bwMode="auto">
            <a:xfrm rot="21351541">
              <a:off x="-72577" y="3218786"/>
              <a:ext cx="1211971" cy="403859"/>
              <a:chOff x="6861944" y="4250386"/>
              <a:chExt cx="1622640" cy="720536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7238409" y="4250386"/>
                <a:ext cx="1246175" cy="514793"/>
              </a:xfrm>
              <a:prstGeom prst="rect">
                <a:avLst/>
              </a:prstGeom>
              <a:noFill/>
              <a:scene3d>
                <a:camera prst="isometricLeftDown">
                  <a:rot lat="2100000" lon="2580000" rev="0"/>
                </a:camera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900" b="1" dirty="0"/>
                  <a:t>VIRTUAL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861944" y="4456129"/>
                <a:ext cx="1421624" cy="514793"/>
              </a:xfrm>
              <a:prstGeom prst="rect">
                <a:avLst/>
              </a:prstGeom>
              <a:noFill/>
              <a:scene3d>
                <a:camera prst="isometricLeftDown">
                  <a:rot lat="2100000" lon="2580000" rev="0"/>
                </a:camera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900" b="1" dirty="0"/>
                  <a:t>PHYSICAL</a:t>
                </a:r>
              </a:p>
            </p:txBody>
          </p:sp>
        </p:grpSp>
        <p:cxnSp>
          <p:nvCxnSpPr>
            <p:cNvPr id="43" name="Straight Connector 42"/>
            <p:cNvCxnSpPr/>
            <p:nvPr/>
          </p:nvCxnSpPr>
          <p:spPr>
            <a:xfrm rot="60000">
              <a:off x="473227" y="3441279"/>
              <a:ext cx="3444119" cy="14276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2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390953" y="4211464"/>
              <a:ext cx="480786" cy="22212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654423" y="4442641"/>
              <a:ext cx="1262476" cy="338801"/>
            </a:xfrm>
            <a:prstGeom prst="rect">
              <a:avLst/>
            </a:prstGeom>
            <a:noFill/>
            <a:scene3d>
              <a:camera prst="isometricLeftDown">
                <a:rot lat="2100000" lon="2580000" rev="0"/>
              </a:camera>
              <a:lightRig rig="threePt" dir="t"/>
            </a:scene3d>
          </p:spPr>
          <p:txBody>
            <a:bodyPr wrap="none" lIns="81607" tIns="40803" rIns="81607" bIns="40803">
              <a:spAutoFit/>
            </a:bodyPr>
            <a:lstStyle/>
            <a:p>
              <a:pPr>
                <a:defRPr/>
              </a:pPr>
              <a:r>
                <a:rPr lang="en-US" sz="1200" b="1" dirty="0"/>
                <a:t>SERVICE PROVIDER</a:t>
              </a:r>
            </a:p>
            <a:p>
              <a:pPr>
                <a:defRPr/>
              </a:pPr>
              <a:r>
                <a:rPr lang="en-US" sz="1200" b="1" dirty="0"/>
                <a:t>EQUIPMENT</a:t>
              </a:r>
            </a:p>
          </p:txBody>
        </p:sp>
        <p:sp>
          <p:nvSpPr>
            <p:cNvPr id="46" name="Left-Up Arrow 45"/>
            <p:cNvSpPr/>
            <p:nvPr/>
          </p:nvSpPr>
          <p:spPr bwMode="auto">
            <a:xfrm rot="21180000">
              <a:off x="3225800" y="4059758"/>
              <a:ext cx="2438400" cy="676072"/>
            </a:xfrm>
            <a:prstGeom prst="leftUpArrow">
              <a:avLst>
                <a:gd name="adj1" fmla="val 43001"/>
                <a:gd name="adj2" fmla="val 30244"/>
                <a:gd name="adj3" fmla="val 2665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lIns="326522" tIns="40803" rIns="326428" bIns="40803" anchor="ctr"/>
            <a:lstStyle/>
            <a:p>
              <a:pPr defTabSz="1150277">
                <a:defRPr/>
              </a:pPr>
              <a:r>
                <a:rPr lang="en-US" sz="1200" dirty="0"/>
                <a:t>HIGH SPEED INTERCONNECT TO STORAGE NETWORK</a:t>
              </a:r>
            </a:p>
          </p:txBody>
        </p:sp>
        <p:sp>
          <p:nvSpPr>
            <p:cNvPr id="47" name="Left-Right Arrow 46"/>
            <p:cNvSpPr/>
            <p:nvPr/>
          </p:nvSpPr>
          <p:spPr bwMode="auto">
            <a:xfrm rot="10380000" flipV="1">
              <a:off x="838201" y="3829050"/>
              <a:ext cx="3352804" cy="386862"/>
            </a:xfrm>
            <a:prstGeom prst="leftRightArrow">
              <a:avLst>
                <a:gd name="adj1" fmla="val 66083"/>
                <a:gd name="adj2" fmla="val 56083"/>
              </a:avLst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>
                <a:rot lat="2123776" lon="18883146" rev="17982000"/>
              </a:camera>
              <a:lightRig rig="threePt" dir="t"/>
            </a:scene3d>
          </p:spPr>
          <p:txBody>
            <a:bodyPr lIns="81607" tIns="40803" rIns="81607" bIns="40803"/>
            <a:lstStyle/>
            <a:p>
              <a:pPr algn="ctr" defTabSz="1150277">
                <a:defRPr/>
              </a:pPr>
              <a:r>
                <a:rPr lang="en-US" sz="15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HIGH SPEED BACKPLANE (TB/s)</a:t>
              </a:r>
            </a:p>
          </p:txBody>
        </p:sp>
        <p:sp>
          <p:nvSpPr>
            <p:cNvPr id="49" name="Left-Right Arrow 48"/>
            <p:cNvSpPr/>
            <p:nvPr/>
          </p:nvSpPr>
          <p:spPr bwMode="auto">
            <a:xfrm>
              <a:off x="1717679" y="3997689"/>
              <a:ext cx="663418" cy="311423"/>
            </a:xfrm>
            <a:prstGeom prst="leftRightArrow">
              <a:avLst>
                <a:gd name="adj1" fmla="val 65863"/>
                <a:gd name="adj2" fmla="val 37512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/>
            <a:lstStyle/>
            <a:p>
              <a:pPr defTabSz="1150605">
                <a:defRPr/>
              </a:pPr>
              <a:endParaRPr lang="en-US" sz="19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706942" y="4003988"/>
              <a:ext cx="684892" cy="276999"/>
            </a:xfrm>
            <a:prstGeom prst="rect">
              <a:avLst/>
            </a:prstGeom>
            <a:scene3d>
              <a:camera prst="isometricTopUp"/>
              <a:lightRig rig="threePt" dir="t"/>
            </a:scene3d>
          </p:spPr>
          <p:txBody>
            <a:bodyPr>
              <a:spAutoFit/>
            </a:bodyPr>
            <a:lstStyle/>
            <a:p>
              <a:pPr algn="ctr" defTabSz="1150277">
                <a:defRPr/>
              </a:pPr>
              <a:r>
                <a:rPr lang="en-US" sz="900" b="1" dirty="0"/>
                <a:t>INGRESS</a:t>
              </a:r>
            </a:p>
            <a:p>
              <a:pPr algn="ctr" defTabSz="1150277">
                <a:defRPr/>
              </a:pPr>
              <a:r>
                <a:rPr lang="en-US" sz="900" b="1" dirty="0"/>
                <a:t>EGRESS</a:t>
              </a:r>
            </a:p>
          </p:txBody>
        </p:sp>
        <p:grpSp>
          <p:nvGrpSpPr>
            <p:cNvPr id="53" name="Group 1130"/>
            <p:cNvGrpSpPr>
              <a:grpSpLocks/>
            </p:cNvGrpSpPr>
            <p:nvPr/>
          </p:nvGrpSpPr>
          <p:grpSpPr bwMode="auto">
            <a:xfrm>
              <a:off x="51405" y="4007198"/>
              <a:ext cx="1050774" cy="460995"/>
              <a:chOff x="50798" y="5343524"/>
              <a:chExt cx="1050925" cy="614363"/>
            </a:xfrm>
          </p:grpSpPr>
          <p:pic>
            <p:nvPicPr>
              <p:cNvPr id="54" name="Picture 29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50798" y="5343524"/>
                <a:ext cx="1050925" cy="614363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246636" y="5496891"/>
                <a:ext cx="715683" cy="2768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INTERNET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919" y="348401"/>
            <a:ext cx="7838017" cy="738644"/>
          </a:xfrm>
        </p:spPr>
        <p:txBody>
          <a:bodyPr vert="horz" wrap="square" lIns="121904" tIns="60950" rIns="121904" bIns="60950" rtlCol="0" anchor="b">
            <a:spAutoFit/>
          </a:bodyPr>
          <a:lstStyle/>
          <a:p>
            <a:r>
              <a:rPr lang="en-US" dirty="0" smtClean="0"/>
              <a:t>Datacenter-In-A-Box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039413" y="4667156"/>
            <a:ext cx="3892343" cy="1693741"/>
            <a:chOff x="6864226" y="1776510"/>
            <a:chExt cx="2919257" cy="1270306"/>
          </a:xfrm>
        </p:grpSpPr>
        <p:sp>
          <p:nvSpPr>
            <p:cNvPr id="30" name="Rounded Rectangle 17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864226" y="1776510"/>
              <a:ext cx="2919257" cy="1270306"/>
            </a:xfrm>
            <a:prstGeom prst="roundRect">
              <a:avLst>
                <a:gd name="adj" fmla="val 6944"/>
              </a:avLst>
            </a:prstGeom>
            <a:solidFill>
              <a:srgbClr val="D47D1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77221" tIns="38611" rIns="77221" bIns="386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88453" fontAlgn="base">
                <a:spcBef>
                  <a:spcPct val="0"/>
                </a:spcBef>
                <a:spcAft>
                  <a:spcPct val="0"/>
                </a:spcAft>
              </a:pPr>
              <a:endParaRPr lang="en-US" sz="1900" dirty="0"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28716" y="2119276"/>
              <a:ext cx="2590277" cy="796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Template and roll out new datacenters on-demand</a:t>
              </a:r>
            </a:p>
          </p:txBody>
        </p:sp>
      </p:grpSp>
      <p:sp>
        <p:nvSpPr>
          <p:cNvPr id="32" name="Footer Placeholder 18"/>
          <p:cNvSpPr>
            <a:spLocks noGrp="1"/>
          </p:cNvSpPr>
          <p:nvPr>
            <p:ph type="ftr" sz="quarter" idx="4294967295"/>
          </p:nvPr>
        </p:nvSpPr>
        <p:spPr>
          <a:xfrm>
            <a:off x="449174" y="6650382"/>
            <a:ext cx="5320861" cy="137980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en-US" dirty="0" smtClean="0"/>
              <a:t>© 2013 Brocade Communications Systems, Inc. Company Proprietary Information</a:t>
            </a:r>
            <a:endParaRPr lang="en-US" dirty="0"/>
          </a:p>
        </p:txBody>
      </p:sp>
      <p:sp>
        <p:nvSpPr>
          <p:cNvPr id="33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10355658" y="6609637"/>
            <a:ext cx="342401" cy="155233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7BCC8D0D-EAEC-449D-9161-023DFF90F2E2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45</a:t>
            </a:fld>
            <a:endParaRPr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6" name="Picture 35">
            <a:hlinkClick r:id="" action="ppaction://noaction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05" y="5956025"/>
            <a:ext cx="694135" cy="698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877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203">
        <p:fade/>
      </p:transition>
    </mc:Choice>
    <mc:Fallback xmlns="">
      <p:transition spd="med" advTm="142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32" y="500742"/>
            <a:ext cx="7669050" cy="6063343"/>
          </a:xfrm>
        </p:spPr>
      </p:pic>
      <p:pic>
        <p:nvPicPr>
          <p:cNvPr id="3074" name="Picture 2" descr="C:\Users\Mehdi\Documents\Projects\VyOS Workshop\Materials\Images\Cisco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343" y="849085"/>
            <a:ext cx="3638249" cy="204651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3507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 Be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 smtClean="0"/>
              <a:t>Control or </a:t>
            </a:r>
            <a:r>
              <a:rPr lang="en-US" smtClean="0">
                <a:solidFill>
                  <a:srgbClr val="002060"/>
                </a:solidFill>
              </a:rPr>
              <a:t>Under</a:t>
            </a:r>
            <a:r>
              <a:rPr lang="en-US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Mehdi\Documents\Projects\VyOS Workshop\Materials\Images\red-pill-or-blue-pi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43" y="155121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4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Networking vs New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Hardware Focused</a:t>
            </a:r>
          </a:p>
          <a:p>
            <a:pPr lvl="1"/>
            <a:r>
              <a:rPr lang="en-US" dirty="0" smtClean="0"/>
              <a:t>CISCO, </a:t>
            </a:r>
          </a:p>
          <a:p>
            <a:pPr lvl="1"/>
            <a:r>
              <a:rPr lang="en-US" dirty="0" smtClean="0"/>
              <a:t>Juniper, </a:t>
            </a:r>
          </a:p>
          <a:p>
            <a:pPr lvl="1"/>
            <a:r>
              <a:rPr lang="en-US" dirty="0" smtClean="0"/>
              <a:t>Extreme, </a:t>
            </a:r>
          </a:p>
          <a:p>
            <a:pPr lvl="1"/>
            <a:r>
              <a:rPr lang="en-US" dirty="0" smtClean="0"/>
              <a:t>Brocade,</a:t>
            </a:r>
          </a:p>
          <a:p>
            <a:pPr lvl="1"/>
            <a:r>
              <a:rPr lang="en-US" dirty="0" smtClean="0"/>
              <a:t>Alcatel-Lucent, …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00B050"/>
                </a:solidFill>
              </a:rPr>
              <a:t>General Hardware and Software Focused</a:t>
            </a:r>
          </a:p>
          <a:p>
            <a:pPr lvl="1"/>
            <a:r>
              <a:rPr lang="en-US" dirty="0" err="1" smtClean="0"/>
              <a:t>Vyatta</a:t>
            </a:r>
            <a:endParaRPr lang="en-US" dirty="0" smtClean="0"/>
          </a:p>
          <a:p>
            <a:pPr lvl="1"/>
            <a:r>
              <a:rPr lang="en-US" dirty="0" err="1" smtClean="0"/>
              <a:t>VyOS</a:t>
            </a:r>
            <a:endParaRPr lang="en-US" dirty="0" smtClean="0"/>
          </a:p>
          <a:p>
            <a:pPr lvl="1"/>
            <a:r>
              <a:rPr lang="en-US" dirty="0" err="1" smtClean="0"/>
              <a:t>EdgeOS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ctr">
              <a:buNone/>
            </a:pPr>
            <a:r>
              <a:rPr lang="en-US" sz="4000" dirty="0" smtClean="0"/>
              <a:t>Open</a:t>
            </a:r>
            <a:r>
              <a:rPr lang="en-US" sz="6000" dirty="0" smtClean="0"/>
              <a:t> </a:t>
            </a:r>
            <a:r>
              <a:rPr lang="en-US" sz="4000" dirty="0" smtClean="0"/>
              <a:t>Source Software </a:t>
            </a:r>
          </a:p>
          <a:p>
            <a:pPr marL="114300" indent="0" algn="ctr">
              <a:buNone/>
            </a:pPr>
            <a:r>
              <a:rPr lang="en-US" sz="4000" b="1" dirty="0" smtClean="0"/>
              <a:t>with </a:t>
            </a:r>
            <a:r>
              <a:rPr lang="en-US" sz="4000" dirty="0" smtClean="0"/>
              <a:t>Active Community</a:t>
            </a:r>
            <a:r>
              <a:rPr lang="en-US" sz="4800" dirty="0" smtClean="0"/>
              <a:t>/Support</a:t>
            </a:r>
          </a:p>
          <a:p>
            <a:pPr marL="114300" indent="0" algn="ctr">
              <a:buNone/>
            </a:pPr>
            <a:endParaRPr lang="en-US" sz="4800" dirty="0" smtClean="0">
              <a:solidFill>
                <a:srgbClr val="002060"/>
              </a:solidFill>
            </a:endParaRPr>
          </a:p>
          <a:p>
            <a:pPr marL="114300" indent="0" algn="ctr">
              <a:buNone/>
            </a:pPr>
            <a:r>
              <a:rPr lang="en-US" sz="4800" dirty="0" smtClean="0">
                <a:solidFill>
                  <a:srgbClr val="002060"/>
                </a:solidFill>
              </a:rPr>
              <a:t>Leads to</a:t>
            </a:r>
          </a:p>
          <a:p>
            <a:pPr marL="114300" indent="0" algn="ctr">
              <a:buNone/>
            </a:pPr>
            <a:endParaRPr lang="en-US" sz="4800" dirty="0">
              <a:solidFill>
                <a:srgbClr val="002060"/>
              </a:solidFill>
            </a:endParaRPr>
          </a:p>
          <a:p>
            <a:pPr marL="114300" indent="0" algn="ctr">
              <a:buNone/>
            </a:pPr>
            <a:r>
              <a:rPr lang="en-US" sz="4800" dirty="0" smtClean="0">
                <a:solidFill>
                  <a:srgbClr val="00B050"/>
                </a:solidFill>
              </a:rPr>
              <a:t>Acceleration &amp; Quality</a:t>
            </a:r>
            <a:endParaRPr lang="en-US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3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Mehdi\Documents\Projects\VyOS Workshop\Materials\Images\vyatta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54" y="2156004"/>
            <a:ext cx="42672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ehdi\Documents\Projects\VyOS Workshop\Materials\Images\vyat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0" y="1729716"/>
            <a:ext cx="6004044" cy="384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94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Oy_4YsJnkuYmryo6_uXl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Oy_4YsJnkuYmryo6_uX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Oy_4YsJnkuYmryo6_uXl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7.3|6.3|3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Oy_4YsJnkuYmryo6_uXl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2.3|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Oy_4YsJnkuYmryo6_uXl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889</TotalTime>
  <Words>1810</Words>
  <Application>Microsoft Office PowerPoint</Application>
  <PresentationFormat>Custom</PresentationFormat>
  <Paragraphs>496</Paragraphs>
  <Slides>45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Clarity</vt:lpstr>
      <vt:lpstr>VyOS: Network Operating System</vt:lpstr>
      <vt:lpstr>Mehdi Sarmadi</vt:lpstr>
      <vt:lpstr>The Story</vt:lpstr>
      <vt:lpstr>PowerPoint Presentation</vt:lpstr>
      <vt:lpstr>PowerPoint Presentation</vt:lpstr>
      <vt:lpstr>To Be In Control or Under Control</vt:lpstr>
      <vt:lpstr>Traditional Networking vs New Vision</vt:lpstr>
      <vt:lpstr>Proven</vt:lpstr>
      <vt:lpstr>PowerPoint Presentation</vt:lpstr>
      <vt:lpstr>PowerPoint Presentation</vt:lpstr>
      <vt:lpstr>PowerPoint Presentation</vt:lpstr>
      <vt:lpstr>PowerPoint Presentation</vt:lpstr>
      <vt:lpstr>Vyatta Advantage</vt:lpstr>
      <vt:lpstr>Single, Integrated Product</vt:lpstr>
      <vt:lpstr>Router Highlights</vt:lpstr>
      <vt:lpstr>2013: Brocade Acquired/Killed Vyatta in</vt:lpstr>
      <vt:lpstr>Dead? - Not Totally</vt:lpstr>
      <vt:lpstr>PowerPoint Presentation</vt:lpstr>
      <vt:lpstr>PowerPoint Presentation</vt:lpstr>
      <vt:lpstr>PowerPoint Presentation</vt:lpstr>
      <vt:lpstr>PowerPoint Presentation</vt:lpstr>
      <vt:lpstr>VyOS</vt:lpstr>
      <vt:lpstr>Resources and References</vt:lpstr>
      <vt:lpstr>Hardware Resource</vt:lpstr>
      <vt:lpstr>Releases</vt:lpstr>
      <vt:lpstr>Workshop</vt:lpstr>
      <vt:lpstr>Install &amp; CLI</vt:lpstr>
      <vt:lpstr>CLI Concepts</vt:lpstr>
      <vt:lpstr>Basic Setup</vt:lpstr>
      <vt:lpstr>Basic Setup</vt:lpstr>
      <vt:lpstr>Static Route</vt:lpstr>
      <vt:lpstr>DNS Forwarder</vt:lpstr>
      <vt:lpstr>NAT</vt:lpstr>
      <vt:lpstr>Bridging</vt:lpstr>
      <vt:lpstr>Setup a DHCP Server </vt:lpstr>
      <vt:lpstr>Setup Web Proxy </vt:lpstr>
      <vt:lpstr>Resources and References</vt:lpstr>
      <vt:lpstr>Advanced Scenarios using Vyos/vyatta</vt:lpstr>
      <vt:lpstr>Cloud Bridging</vt:lpstr>
      <vt:lpstr>Virtual Networking</vt:lpstr>
      <vt:lpstr>Multi-Tenant Cloud Datacenter</vt:lpstr>
      <vt:lpstr>VyOS in the Public Cloud</vt:lpstr>
      <vt:lpstr>Software Defined Datacenter</vt:lpstr>
      <vt:lpstr>Virtualize the Network</vt:lpstr>
      <vt:lpstr>Datacenter-In-A-Box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Mehdi Sarmadi</cp:lastModifiedBy>
  <cp:revision>70</cp:revision>
  <dcterms:created xsi:type="dcterms:W3CDTF">2015-05-26T21:20:41Z</dcterms:created>
  <dcterms:modified xsi:type="dcterms:W3CDTF">2015-06-09T06:09:28Z</dcterms:modified>
</cp:coreProperties>
</file>