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krm" initials="m" lastIdx="1" clrIdx="0">
    <p:extLst>
      <p:ext uri="{19B8F6BF-5375-455C-9EA6-DF929625EA0E}">
        <p15:presenceInfo xmlns:p15="http://schemas.microsoft.com/office/powerpoint/2012/main" userId="187c9a46e08b1f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7-29T21:55:17.126" idx="1">
    <p:pos x="767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2B4051-31D6-4BD3-911B-B31AA6445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99B8FD3-2D4A-46C4-B1F7-8855FB9C4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D5291E5-DD4F-439A-BA88-771B3AAE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855D-F7CE-4E1E-BC83-DE573A859EC4}" type="datetimeFigureOut">
              <a:rPr lang="he-IL" smtClean="0"/>
              <a:t>כ"ג/תמוז/תשפ"ד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8F2E5D7-0951-4816-94B7-78F25164A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2A92AF7-4013-4212-88CD-A4AA70D3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CB5-2059-4837-9023-3BDC94BA7D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27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CABD06-A6C1-4DD9-9F3D-9039940F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A184499-AD1F-4C39-B840-675EC3896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D7CA81D-B680-4D82-B34E-A719F83F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855D-F7CE-4E1E-BC83-DE573A859EC4}" type="datetimeFigureOut">
              <a:rPr lang="he-IL" smtClean="0"/>
              <a:t>כ"ג/תמוז/תשפ"ד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AE2D0D6-D377-4535-B40D-113D28E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6C111B7-B868-4A2E-94E1-43206578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CB5-2059-4837-9023-3BDC94BA7D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104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8F6516D-C7DA-458F-8449-C6335C249D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3D179AA-DA9D-43CE-BD92-A6CB01C50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9DB0B60-F90B-4AF4-B34E-A99B87DE7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855D-F7CE-4E1E-BC83-DE573A859EC4}" type="datetimeFigureOut">
              <a:rPr lang="he-IL" smtClean="0"/>
              <a:t>כ"ג/תמוז/תשפ"ד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CD198E1-0C46-40A1-87F2-8954ED719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566CF7D-99C2-4973-89F5-E3BD5625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CB5-2059-4837-9023-3BDC94BA7D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641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8A2BC8-34FC-4014-9674-FF48BB82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F1E534D-C6F5-4A91-90FA-2D89DBE03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49C834C-7DA2-4A1E-8E9D-0DBEA1361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855D-F7CE-4E1E-BC83-DE573A859EC4}" type="datetimeFigureOut">
              <a:rPr lang="he-IL" smtClean="0"/>
              <a:t>כ"ג/תמוז/תשפ"ד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A978722-01ED-452F-8C7F-37381CC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DE82E1D-43FC-45CA-8B99-8EDFDA13A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CB5-2059-4837-9023-3BDC94BA7D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51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9BBA90-A02F-4453-BF53-321DEF3B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9A99F63-3D59-49D9-869A-98A6465E8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484E1F5-86C3-43EB-82FF-37D26422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855D-F7CE-4E1E-BC83-DE573A859EC4}" type="datetimeFigureOut">
              <a:rPr lang="he-IL" smtClean="0"/>
              <a:t>כ"ג/תמוז/תשפ"ד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47819F8-4A6A-4F6B-8D59-35E968DE6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638CE58-C998-4B94-B964-2E339566D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CB5-2059-4837-9023-3BDC94BA7D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078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7C879F-CEDC-46C7-832F-C39665575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DC58606-5346-43D6-9017-1847B19B57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B4E130B-7AC5-47F7-B022-B8D33F66C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4BE1C9D-4EF2-40AB-8E61-763436C4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855D-F7CE-4E1E-BC83-DE573A859EC4}" type="datetimeFigureOut">
              <a:rPr lang="he-IL" smtClean="0"/>
              <a:t>כ"ג/תמוז/תשפ"ד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6607127-C325-4EC4-B9B5-D0670A9C3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57F75BC-FFA4-4691-A16F-9B49AEA4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CB5-2059-4837-9023-3BDC94BA7D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0635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ED9BD1-65F5-4BDA-9966-717764181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8FAEFF9-0883-4180-AE3A-5B3A53958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0060BA0-6D2E-4D54-A393-892377E22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49C26E1E-D7C7-41BF-AFF5-855E0D2B7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CA0344BB-4842-43F7-88B3-4F119F5D1F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D8D17FF9-6058-479D-8C99-8A07DD37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855D-F7CE-4E1E-BC83-DE573A859EC4}" type="datetimeFigureOut">
              <a:rPr lang="he-IL" smtClean="0"/>
              <a:t>כ"ג/תמוז/תשפ"ד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F2623E6-B3E2-4C9E-949C-1D8BF7F1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031F751D-1317-4216-B9FD-1B0F30D25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CB5-2059-4837-9023-3BDC94BA7D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923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722969-4FFA-4CE5-9141-989B4675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434F9CA-42B9-4251-8BD4-18B5A4E0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855D-F7CE-4E1E-BC83-DE573A859EC4}" type="datetimeFigureOut">
              <a:rPr lang="he-IL" smtClean="0"/>
              <a:t>כ"ג/תמוז/תשפ"ד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BA11CD5-D1D0-49BD-8FBF-50BE0D2CF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668AC54-EC85-438D-8436-18055560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CB5-2059-4837-9023-3BDC94BA7D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522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7F28BAA9-666E-4C3D-832E-0052C5ED3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855D-F7CE-4E1E-BC83-DE573A859EC4}" type="datetimeFigureOut">
              <a:rPr lang="he-IL" smtClean="0"/>
              <a:t>כ"ג/תמוז/תשפ"ד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10F01E90-E2E7-4831-9622-D6D7A4EA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378941C-8357-415A-A2AE-2895900A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CB5-2059-4837-9023-3BDC94BA7D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14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D077EBB-F4CD-4C1A-B7F0-113AF650A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B898684-674C-482C-931E-43061CFC9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73A4E09-D8AB-4ED8-941F-F1024D503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10AE688-6AD6-425B-AFDC-64DC1CFC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855D-F7CE-4E1E-BC83-DE573A859EC4}" type="datetimeFigureOut">
              <a:rPr lang="he-IL" smtClean="0"/>
              <a:t>כ"ג/תמוז/תשפ"ד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35E0B56-7294-4F6A-BFF9-118AA3C7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221BFA3-340E-41D4-BD06-07575819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CB5-2059-4837-9023-3BDC94BA7D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437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7EB088-62CC-41F5-9072-1C07A4142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7A76E52-441C-4A59-B370-631D8F281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6D46358-620F-440B-B8DE-CE3722EDD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DD11FE5-A263-4192-9E48-0032090AF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855D-F7CE-4E1E-BC83-DE573A859EC4}" type="datetimeFigureOut">
              <a:rPr lang="he-IL" smtClean="0"/>
              <a:t>כ"ג/תמוז/תשפ"ד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7F406E1-1C29-49C6-8D32-44C0D49A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41CE398-C72B-471B-8A29-43A918A7A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CB5-2059-4837-9023-3BDC94BA7D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64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5EC2B1FC-EF9A-44A9-BC51-F24D144E9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D616814-BD67-46E0-8367-2D88FDD3A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430404F-9418-44C2-A39F-9FF12078A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F855D-F7CE-4E1E-BC83-DE573A859EC4}" type="datetimeFigureOut">
              <a:rPr lang="he-IL" smtClean="0"/>
              <a:t>כ"ג/תמוז/תשפ"ד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8F1A6E4-3F87-41B7-A295-6D14DED3F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493FD92-F585-4CA9-8882-A80475312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BACB5-2059-4837-9023-3BDC94BA7D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027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DF8939-9889-4DC7-A503-5AC0EB5E5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424" y="474849"/>
            <a:ext cx="9081247" cy="1125351"/>
          </a:xfrm>
        </p:spPr>
        <p:txBody>
          <a:bodyPr>
            <a:normAutofit/>
          </a:bodyPr>
          <a:lstStyle/>
          <a:p>
            <a:r>
              <a:rPr lang="he-IL" dirty="0"/>
              <a:t>(הקדמה)</a:t>
            </a:r>
            <a:r>
              <a:rPr lang="en-US" dirty="0"/>
              <a:t> Introduction 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41B8122-E916-4EE3-807E-FFA520E7B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5011"/>
            <a:ext cx="9144000" cy="4464423"/>
          </a:xfrm>
        </p:spPr>
        <p:txBody>
          <a:bodyPr/>
          <a:lstStyle/>
          <a:p>
            <a:r>
              <a:rPr lang="en-US" b="1" dirty="0"/>
              <a:t>Title:</a:t>
            </a:r>
          </a:p>
          <a:p>
            <a:r>
              <a:rPr lang="he-IL" dirty="0"/>
              <a:t>ניהול ספרייה דיגיטלית</a:t>
            </a:r>
            <a:endParaRPr lang="en-US" b="1" dirty="0"/>
          </a:p>
          <a:p>
            <a:endParaRPr lang="he-IL" b="1" dirty="0"/>
          </a:p>
          <a:p>
            <a:r>
              <a:rPr lang="en-US" b="1" dirty="0"/>
              <a:t>Content: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he-IL" b="1" dirty="0"/>
              <a:t>מטרת הפרויקט:</a:t>
            </a:r>
            <a:r>
              <a:rPr lang="he-IL" dirty="0"/>
              <a:t> פיתוח מערכת ניהול ספרייה שמאפשרת השאלה, החזרה וניהול מלאי של ספרים.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b="1" dirty="0"/>
              <a:t>תיאור כללי:</a:t>
            </a:r>
            <a:r>
              <a:rPr lang="he-IL" dirty="0"/>
              <a:t> מערכת ניהול ספרייה זו נבנתה על מנת לספק פתרון יעיל וממוחשב לניהול ספריית האוניברסיטה.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9441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2F1C59E-3E4A-4094-A55D-FE08EEE14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 Patterns </a:t>
            </a:r>
            <a:r>
              <a:rPr lang="he-IL" dirty="0"/>
              <a:t>(תבניות עיצוב)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F42048A-6095-4DC3-97E9-DFE7DE106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e-IL" dirty="0"/>
              <a:t>שימוש בתבניות עיצוב בפרויקט</a:t>
            </a:r>
          </a:p>
          <a:p>
            <a:pPr marL="0" indent="0">
              <a:buNone/>
            </a:pPr>
            <a:r>
              <a:rPr lang="en-US" dirty="0"/>
              <a:t>Singleton Pattern:</a:t>
            </a:r>
          </a:p>
          <a:p>
            <a:pPr marL="0" indent="0">
              <a:buNone/>
            </a:pPr>
            <a:r>
              <a:rPr lang="he-IL" sz="2400" dirty="0"/>
              <a:t>המערכת משתמשת בתבנית </a:t>
            </a:r>
            <a:r>
              <a:rPr lang="en-US" sz="2400" dirty="0"/>
              <a:t>Singleton </a:t>
            </a:r>
            <a:r>
              <a:rPr lang="he-IL" sz="2400" dirty="0"/>
              <a:t>לניהול מופע יחיד של הספרייה, מה שמבטיח שכל פעולות הניהול מתבצעות על אותו מאגר נתונים.</a:t>
            </a:r>
          </a:p>
          <a:p>
            <a:pPr marL="0" indent="0">
              <a:buNone/>
            </a:pPr>
            <a:endParaRPr lang="he-IL" sz="2400" dirty="0"/>
          </a:p>
          <a:p>
            <a:pPr marL="0" indent="0">
              <a:buNone/>
            </a:pPr>
            <a:r>
              <a:rPr lang="en-US" dirty="0"/>
              <a:t>Factory Method</a:t>
            </a:r>
            <a:endParaRPr lang="he-IL" dirty="0"/>
          </a:p>
          <a:p>
            <a:pPr marL="0" indent="0">
              <a:buNone/>
            </a:pPr>
            <a:r>
              <a:rPr lang="he-IL" sz="2400" dirty="0"/>
              <a:t>תבנית </a:t>
            </a:r>
            <a:r>
              <a:rPr lang="en-US" sz="2400" dirty="0"/>
              <a:t>Factory Method </a:t>
            </a:r>
            <a:r>
              <a:rPr lang="he-IL" sz="2400" dirty="0"/>
              <a:t>משמשת ליצירת אובייקטים של ספרים ומשתמשים, מאפשרת להוסיף סוגים חדשים של אובייקטים בעתיד בקלות ובפשטות.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91481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54ECBD-35E6-4AA0-A7C1-E2348BDB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Class structure and relationships</a:t>
            </a:r>
            <a:r>
              <a:rPr lang="he-IL" sz="3600" dirty="0"/>
              <a:t> (מבנה מחלקות ויחסים)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11A062D-4DA0-41CD-BACD-65B15F262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0187" y="1491877"/>
            <a:ext cx="9251577" cy="510857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dirty="0"/>
              <a:t>: Program classes</a:t>
            </a:r>
          </a:p>
          <a:p>
            <a:pPr marL="0" indent="0">
              <a:buNone/>
            </a:pPr>
            <a:r>
              <a:rPr lang="en-US" sz="2400" dirty="0"/>
              <a:t>Book </a:t>
            </a:r>
            <a:endParaRPr lang="he-IL" sz="2400" dirty="0"/>
          </a:p>
          <a:p>
            <a:pPr marL="0" indent="0">
              <a:buNone/>
            </a:pP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מייצג ספר במערכת ספרייה, כולל כותרת, מחבר, שנת הוצאה לאור וכמות עותקים</a:t>
            </a:r>
          </a:p>
          <a:p>
            <a:pPr marL="0" indent="0"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Libririan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מייצג ספרן שאחראי על יצירת עצמים של ספרים וחברים במערכת הספרייה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</a:p>
          <a:p>
            <a:pPr marL="0" indent="0">
              <a:buNone/>
            </a:pP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מייצג את מערכת הניהול המרכזית של הספרייה, כולל ניהול ספרים, חברים והשאלות</a:t>
            </a:r>
            <a:endParaRPr kumimoji="0" lang="en-US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LibraryGUI</a:t>
            </a: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ממשק המשתמש הגרפי למערכת הספרייה, מטפל באינטראקציות עם המשתמש ומציג מידע בהתאם לתפקידו של המשתמש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Loan</a:t>
            </a:r>
          </a:p>
          <a:p>
            <a:pPr marL="0" indent="0">
              <a:buNone/>
            </a:pP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מייצג השאלת ספר לחבר בספרייה, כולל פרטים על הספר, החבר, תאריך ההשאלה ותאריך ההחזרה</a:t>
            </a:r>
          </a:p>
          <a:p>
            <a:pPr marL="0" indent="0"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LoginDialog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דיאלוג התחברות למערכת, אחראי לאימות זהות המשתמש וקביעת תפקידו במערכת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</a:p>
          <a:p>
            <a:pPr marL="0" indent="0">
              <a:buNone/>
            </a:pP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מייצג חבר בספרייה, כולל שם, מזהה ייחודי ורשימת השאלות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  <a:p>
            <a:pPr marL="0" indent="0">
              <a:buNone/>
            </a:pP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מחלקה אבסטרקטית המייצגת משתמש במערכת, יכול להיות ספרן או חבר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 algn="l">
              <a:buNone/>
            </a:pPr>
            <a:endParaRPr lang="en-US" dirty="0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5131203D-86B8-41CD-9E85-17FDD77B4C41}"/>
              </a:ext>
            </a:extLst>
          </p:cNvPr>
          <p:cNvSpPr txBox="1">
            <a:spLocks/>
          </p:cNvSpPr>
          <p:nvPr/>
        </p:nvSpPr>
        <p:spPr>
          <a:xfrm>
            <a:off x="1358151" y="1967007"/>
            <a:ext cx="9103662" cy="253327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9B5BDF3F-0AA8-42EF-B15A-37A0E4D2D8D9}"/>
              </a:ext>
            </a:extLst>
          </p:cNvPr>
          <p:cNvSpPr txBox="1">
            <a:spLocks/>
          </p:cNvSpPr>
          <p:nvPr/>
        </p:nvSpPr>
        <p:spPr>
          <a:xfrm>
            <a:off x="0" y="5950138"/>
            <a:ext cx="4576482" cy="40584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700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UML Diagram in GitHub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290881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DE6BBA-BC40-42B5-851D-A48DAB0B1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Interface </a:t>
            </a:r>
            <a:r>
              <a:rPr lang="he-IL" dirty="0"/>
              <a:t>(ממשק משתמש)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00E03A3-6C39-45F0-BAA5-1ACFEF645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בתוכנית שלנו יש שתי סוגים ל משתמשים </a:t>
            </a:r>
          </a:p>
          <a:p>
            <a:pPr marL="0" indent="0">
              <a:buNone/>
            </a:pPr>
            <a:r>
              <a:rPr lang="he-IL" dirty="0"/>
              <a:t>1- מנהל הספרייה </a:t>
            </a:r>
            <a:r>
              <a:rPr lang="en-US" dirty="0" err="1"/>
              <a:t>Libririan</a:t>
            </a:r>
            <a:endParaRPr lang="en-US" dirty="0"/>
          </a:p>
          <a:p>
            <a:pPr marL="0" indent="0">
              <a:buNone/>
            </a:pPr>
            <a:r>
              <a:rPr lang="he-IL" dirty="0"/>
              <a:t>2- משתמש רגיל </a:t>
            </a:r>
            <a:r>
              <a:rPr lang="en-US" dirty="0"/>
              <a:t>Member</a:t>
            </a:r>
          </a:p>
          <a:p>
            <a:pPr marL="0" indent="0">
              <a:buNone/>
            </a:pPr>
            <a:r>
              <a:rPr lang="he-IL" dirty="0"/>
              <a:t> שהוספנו ל פרויקט ממשק משתמש היינו חייבים להוסיף שתי סוגים למשתמשים כי משתמש רגיל לא יכול לקבל הרשאות רגישות כמו להוסיף ולמחוק משתמשים/ או להוסיף ולמחוק ספרים אז הגבלנו  את הגישה וההרשאות של המשתמש הרגיל.</a:t>
            </a:r>
          </a:p>
          <a:p>
            <a:pPr marL="0" indent="0">
              <a:buNone/>
            </a:pPr>
            <a:r>
              <a:rPr lang="he-IL" dirty="0"/>
              <a:t>כמובן נתנו את כל ההרשאות למנהל הספרייה : להוסיף ולמחוק ספרים ומשתמשים.</a:t>
            </a:r>
          </a:p>
        </p:txBody>
      </p:sp>
    </p:spTree>
    <p:extLst>
      <p:ext uri="{BB962C8B-B14F-4D97-AF65-F5344CB8AC3E}">
        <p14:creationId xmlns:p14="http://schemas.microsoft.com/office/powerpoint/2010/main" val="203981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CF8CC76C-F4C0-49A0-9D3F-EABF63873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353" y="4035282"/>
            <a:ext cx="3664929" cy="2563202"/>
          </a:xfrm>
        </p:spPr>
      </p:pic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5C4BF8EB-F9A7-41A7-8765-0DE22C098835}"/>
              </a:ext>
            </a:extLst>
          </p:cNvPr>
          <p:cNvSpPr txBox="1">
            <a:spLocks/>
          </p:cNvSpPr>
          <p:nvPr/>
        </p:nvSpPr>
        <p:spPr>
          <a:xfrm>
            <a:off x="1331259" y="25951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400" dirty="0"/>
              <a:t>בתמונה זאת אנחנו יכולים לראות שיש דף כניסה שמקבל שתי פרמטרים אחד לשם ו אחד ל </a:t>
            </a:r>
            <a:r>
              <a:rPr lang="en-US" sz="2400" dirty="0"/>
              <a:t>ID</a:t>
            </a:r>
            <a:r>
              <a:rPr lang="he-IL" sz="2400" dirty="0"/>
              <a:t> </a:t>
            </a:r>
            <a:br>
              <a:rPr lang="he-IL" sz="2400" dirty="0"/>
            </a:br>
            <a:r>
              <a:rPr lang="he-IL" sz="2400" dirty="0"/>
              <a:t>ו המערכת בודקת:</a:t>
            </a:r>
          </a:p>
          <a:p>
            <a:pPr marL="0" indent="0">
              <a:buNone/>
            </a:pPr>
            <a:r>
              <a:rPr lang="he-IL" sz="2400" dirty="0"/>
              <a:t>1- אם שם המשתמש ו</a:t>
            </a:r>
            <a:r>
              <a:rPr lang="en-US" sz="2400" dirty="0"/>
              <a:t>ID</a:t>
            </a:r>
            <a:r>
              <a:rPr lang="he-IL" sz="2400" dirty="0"/>
              <a:t> שווה ל 0,0 אז זה מנהל הספרייה ויפתח עמוד ספציפי למנהל הספרייה בו הוא יכול לעשות את כל הפעולות הקשורות לו.</a:t>
            </a:r>
          </a:p>
          <a:p>
            <a:pPr marL="0" indent="0">
              <a:buNone/>
            </a:pPr>
            <a:r>
              <a:rPr lang="he-IL" sz="2400" dirty="0"/>
              <a:t>ואם היה משתמש אחר שהוא לא המנהל אז יבדוק אם יש כבר </a:t>
            </a:r>
            <a:r>
              <a:rPr lang="en-US" sz="2400" dirty="0"/>
              <a:t>ID</a:t>
            </a:r>
            <a:r>
              <a:rPr lang="he-IL" sz="2400" dirty="0"/>
              <a:t> שווה ל </a:t>
            </a:r>
            <a:r>
              <a:rPr lang="en-US" sz="2400" dirty="0"/>
              <a:t>ID</a:t>
            </a:r>
            <a:r>
              <a:rPr lang="he-IL" sz="2400" dirty="0"/>
              <a:t> הזה במערכת אם כן יכניס אותו.</a:t>
            </a:r>
          </a:p>
          <a:p>
            <a:pPr marL="0" indent="0">
              <a:buNone/>
            </a:pPr>
            <a:r>
              <a:rPr lang="he-IL" sz="2400" dirty="0"/>
              <a:t>אם ה </a:t>
            </a:r>
            <a:r>
              <a:rPr lang="en-US" sz="2400" dirty="0"/>
              <a:t>ID</a:t>
            </a:r>
            <a:r>
              <a:rPr lang="he-IL" sz="2400" dirty="0"/>
              <a:t> לא של המנהל ולא של משתמש אחר אז יוצר משתמש רגיל חדש.</a:t>
            </a:r>
            <a:br>
              <a:rPr lang="he-IL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8286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>
            <a:extLst>
              <a:ext uri="{FF2B5EF4-FFF2-40B4-BE49-F238E27FC236}">
                <a16:creationId xmlns:a16="http://schemas.microsoft.com/office/drawing/2014/main" id="{1A8F1161-D054-4AAD-A2EE-AB9175756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19" y="224117"/>
            <a:ext cx="5237983" cy="3500007"/>
          </a:xfrm>
          <a:prstGeom prst="rect">
            <a:avLst/>
          </a:prstGeom>
        </p:spPr>
      </p:pic>
      <p:sp>
        <p:nvSpPr>
          <p:cNvPr id="11" name="כותרת 10">
            <a:extLst>
              <a:ext uri="{FF2B5EF4-FFF2-40B4-BE49-F238E27FC236}">
                <a16:creationId xmlns:a16="http://schemas.microsoft.com/office/drawing/2014/main" id="{A2F3028E-AF02-46B4-829B-497D2E1B6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46" y="468609"/>
            <a:ext cx="2886583" cy="663389"/>
          </a:xfrm>
        </p:spPr>
        <p:txBody>
          <a:bodyPr>
            <a:normAutofit/>
          </a:bodyPr>
          <a:lstStyle/>
          <a:p>
            <a:r>
              <a:rPr lang="he-IL" sz="2800" dirty="0"/>
              <a:t>דף רגיל למשתמש </a:t>
            </a:r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A624CA75-F74C-4468-A3D2-F757582D6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19" y="3562562"/>
            <a:ext cx="4745917" cy="3295438"/>
          </a:xfrm>
          <a:prstGeom prst="rect">
            <a:avLst/>
          </a:prstGeom>
        </p:spPr>
      </p:pic>
      <p:sp>
        <p:nvSpPr>
          <p:cNvPr id="16" name="כותרת 10">
            <a:extLst>
              <a:ext uri="{FF2B5EF4-FFF2-40B4-BE49-F238E27FC236}">
                <a16:creationId xmlns:a16="http://schemas.microsoft.com/office/drawing/2014/main" id="{CDB2410B-1F96-4572-82F5-FB43B73B80DB}"/>
              </a:ext>
            </a:extLst>
          </p:cNvPr>
          <p:cNvSpPr txBox="1">
            <a:spLocks/>
          </p:cNvSpPr>
          <p:nvPr/>
        </p:nvSpPr>
        <p:spPr>
          <a:xfrm>
            <a:off x="5871882" y="1335741"/>
            <a:ext cx="5082936" cy="1855693"/>
          </a:xfrm>
          <a:prstGeom prst="rect">
            <a:avLst/>
          </a:prstGeom>
        </p:spPr>
        <p:txBody>
          <a:bodyPr vert="horz" lIns="91440" tIns="45720" rIns="91440" bIns="45720" rtlCol="1" anchor="b">
            <a:normAutofit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/>
              <a:t>בעמוד הראשי מוצג רשימה כל הספרים בספרייה.</a:t>
            </a:r>
          </a:p>
          <a:p>
            <a:r>
              <a:rPr lang="he-IL" sz="2800" dirty="0"/>
              <a:t>ורשימה כל הספרים הזמנים עם הכמות.</a:t>
            </a:r>
          </a:p>
          <a:p>
            <a:r>
              <a:rPr lang="he-IL" sz="2800" dirty="0"/>
              <a:t>עם כפתור לרענן</a:t>
            </a:r>
          </a:p>
          <a:p>
            <a:r>
              <a:rPr lang="he-IL" sz="2800" dirty="0"/>
              <a:t>וכפתור יציאה</a:t>
            </a:r>
          </a:p>
        </p:txBody>
      </p:sp>
      <p:sp>
        <p:nvSpPr>
          <p:cNvPr id="17" name="כותרת 10">
            <a:extLst>
              <a:ext uri="{FF2B5EF4-FFF2-40B4-BE49-F238E27FC236}">
                <a16:creationId xmlns:a16="http://schemas.microsoft.com/office/drawing/2014/main" id="{FBE33D0D-49CA-468E-B6DB-D80AC5BB81E0}"/>
              </a:ext>
            </a:extLst>
          </p:cNvPr>
          <p:cNvSpPr txBox="1">
            <a:spLocks/>
          </p:cNvSpPr>
          <p:nvPr/>
        </p:nvSpPr>
        <p:spPr>
          <a:xfrm>
            <a:off x="6006353" y="4796118"/>
            <a:ext cx="5082936" cy="1021976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/>
              <a:t>בעמוד הזה המשתמש יכול לעשות </a:t>
            </a:r>
          </a:p>
          <a:p>
            <a:r>
              <a:rPr lang="he-IL" sz="2800" dirty="0"/>
              <a:t>השאלה והחזרה לספר </a:t>
            </a:r>
          </a:p>
        </p:txBody>
      </p:sp>
    </p:spTree>
    <p:extLst>
      <p:ext uri="{BB962C8B-B14F-4D97-AF65-F5344CB8AC3E}">
        <p14:creationId xmlns:p14="http://schemas.microsoft.com/office/powerpoint/2010/main" val="198323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0">
            <a:extLst>
              <a:ext uri="{FF2B5EF4-FFF2-40B4-BE49-F238E27FC236}">
                <a16:creationId xmlns:a16="http://schemas.microsoft.com/office/drawing/2014/main" id="{0C898843-492A-44CD-9275-D621D5CA96EF}"/>
              </a:ext>
            </a:extLst>
          </p:cNvPr>
          <p:cNvSpPr txBox="1">
            <a:spLocks/>
          </p:cNvSpPr>
          <p:nvPr/>
        </p:nvSpPr>
        <p:spPr>
          <a:xfrm>
            <a:off x="3085854" y="0"/>
            <a:ext cx="4043030" cy="663389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/>
              <a:t>דף מנהל הספרייה 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C98AEB5-CE0F-4919-AE9F-1D2A3F618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45" y="803700"/>
            <a:ext cx="4269903" cy="2844935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147C4B2A-B2E0-45BB-BFDA-25B476F85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45" y="3720353"/>
            <a:ext cx="4722783" cy="3018961"/>
          </a:xfrm>
          <a:prstGeom prst="rect">
            <a:avLst/>
          </a:prstGeom>
        </p:spPr>
      </p:pic>
      <p:sp>
        <p:nvSpPr>
          <p:cNvPr id="8" name="כותרת 10">
            <a:extLst>
              <a:ext uri="{FF2B5EF4-FFF2-40B4-BE49-F238E27FC236}">
                <a16:creationId xmlns:a16="http://schemas.microsoft.com/office/drawing/2014/main" id="{C71D40AD-343D-4F3A-AC9A-52E2D59FC794}"/>
              </a:ext>
            </a:extLst>
          </p:cNvPr>
          <p:cNvSpPr txBox="1">
            <a:spLocks/>
          </p:cNvSpPr>
          <p:nvPr/>
        </p:nvSpPr>
        <p:spPr>
          <a:xfrm>
            <a:off x="5988424" y="1204191"/>
            <a:ext cx="5082936" cy="1021976"/>
          </a:xfrm>
          <a:prstGeom prst="rect">
            <a:avLst/>
          </a:prstGeom>
        </p:spPr>
        <p:txBody>
          <a:bodyPr vert="horz" lIns="91440" tIns="45720" rIns="91440" bIns="45720" rtlCol="1" anchor="b">
            <a:normAutofit fontScale="700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/>
              <a:t>בעמוד הזה המנהל יכול לראות </a:t>
            </a:r>
          </a:p>
          <a:p>
            <a:r>
              <a:rPr lang="he-IL" sz="2800" dirty="0"/>
              <a:t>כל הספרים בספריה</a:t>
            </a:r>
          </a:p>
          <a:p>
            <a:r>
              <a:rPr lang="he-IL" sz="2800" dirty="0"/>
              <a:t>כל הספרים הזמנים עם הכמות</a:t>
            </a:r>
          </a:p>
          <a:p>
            <a:r>
              <a:rPr lang="he-IL" sz="2800" dirty="0"/>
              <a:t>כל המשתמשים במערכת</a:t>
            </a:r>
          </a:p>
        </p:txBody>
      </p:sp>
      <p:sp>
        <p:nvSpPr>
          <p:cNvPr id="9" name="כותרת 10">
            <a:extLst>
              <a:ext uri="{FF2B5EF4-FFF2-40B4-BE49-F238E27FC236}">
                <a16:creationId xmlns:a16="http://schemas.microsoft.com/office/drawing/2014/main" id="{FE0F099F-CB22-46C0-90D8-FF076FFA96B6}"/>
              </a:ext>
            </a:extLst>
          </p:cNvPr>
          <p:cNvSpPr txBox="1">
            <a:spLocks/>
          </p:cNvSpPr>
          <p:nvPr/>
        </p:nvSpPr>
        <p:spPr>
          <a:xfrm>
            <a:off x="5862918" y="4386662"/>
            <a:ext cx="5082936" cy="1021976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/>
              <a:t>בעמוד הזה המנהל יכול להוסיף משתמשים או למחוק</a:t>
            </a:r>
          </a:p>
        </p:txBody>
      </p:sp>
    </p:spTree>
    <p:extLst>
      <p:ext uri="{BB962C8B-B14F-4D97-AF65-F5344CB8AC3E}">
        <p14:creationId xmlns:p14="http://schemas.microsoft.com/office/powerpoint/2010/main" val="1081728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0">
            <a:extLst>
              <a:ext uri="{FF2B5EF4-FFF2-40B4-BE49-F238E27FC236}">
                <a16:creationId xmlns:a16="http://schemas.microsoft.com/office/drawing/2014/main" id="{7DC2F204-44CC-45D6-94C2-3B587D88F6BD}"/>
              </a:ext>
            </a:extLst>
          </p:cNvPr>
          <p:cNvSpPr txBox="1">
            <a:spLocks/>
          </p:cNvSpPr>
          <p:nvPr/>
        </p:nvSpPr>
        <p:spPr>
          <a:xfrm>
            <a:off x="6598024" y="854568"/>
            <a:ext cx="5082936" cy="1021976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/>
              <a:t>בעמוד הזה המנהל יכול להוסיף ולמחוק ספרים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C923A7EE-F8AA-455B-9C2A-0E871DC68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31" y="297397"/>
            <a:ext cx="4424960" cy="2974721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68D7C642-5225-4CBC-A910-61D301DC3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94" y="3727340"/>
            <a:ext cx="4364297" cy="2974721"/>
          </a:xfrm>
          <a:prstGeom prst="rect">
            <a:avLst/>
          </a:prstGeom>
        </p:spPr>
      </p:pic>
      <p:sp>
        <p:nvSpPr>
          <p:cNvPr id="9" name="כותרת 10">
            <a:extLst>
              <a:ext uri="{FF2B5EF4-FFF2-40B4-BE49-F238E27FC236}">
                <a16:creationId xmlns:a16="http://schemas.microsoft.com/office/drawing/2014/main" id="{79D5A7F9-7011-4273-A325-605971266A7C}"/>
              </a:ext>
            </a:extLst>
          </p:cNvPr>
          <p:cNvSpPr txBox="1">
            <a:spLocks/>
          </p:cNvSpPr>
          <p:nvPr/>
        </p:nvSpPr>
        <p:spPr>
          <a:xfrm>
            <a:off x="6284259" y="4305979"/>
            <a:ext cx="5082936" cy="1021976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/>
              <a:t>בעמוד הזה המנהל יכול לעשות</a:t>
            </a:r>
          </a:p>
          <a:p>
            <a:r>
              <a:rPr lang="he-IL" sz="2800" dirty="0"/>
              <a:t>השאלה והחזרה לספרים לכל המשתמשים</a:t>
            </a:r>
          </a:p>
        </p:txBody>
      </p:sp>
    </p:spTree>
    <p:extLst>
      <p:ext uri="{BB962C8B-B14F-4D97-AF65-F5344CB8AC3E}">
        <p14:creationId xmlns:p14="http://schemas.microsoft.com/office/powerpoint/2010/main" val="1607577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F48032-CB73-4E26-A47D-8CE81BAF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862" y="0"/>
            <a:ext cx="10515600" cy="106624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Main Functionality </a:t>
            </a:r>
            <a:r>
              <a:rPr lang="he-IL" sz="3600" dirty="0"/>
              <a:t>(פונקציונליות עיקרית)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D8D94EF-03C8-4B6C-95DB-D4E0BF0B1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22459" y="1562302"/>
            <a:ext cx="4343400" cy="518552"/>
          </a:xfrm>
        </p:spPr>
        <p:txBody>
          <a:bodyPr/>
          <a:lstStyle/>
          <a:p>
            <a:r>
              <a:rPr lang="he-IL" dirty="0">
                <a:solidFill>
                  <a:schemeClr val="tx1"/>
                </a:solidFill>
              </a:rPr>
              <a:t>פונקציונליות מרכזית של המערכת</a:t>
            </a:r>
            <a:endParaRPr lang="en-US" dirty="0">
              <a:solidFill>
                <a:schemeClr val="tx1"/>
              </a:solidFill>
            </a:endParaRPr>
          </a:p>
          <a:p>
            <a:endParaRPr lang="he-IL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1A4B6CDC-087F-4FCB-AA56-64DE177E7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1" y="2576917"/>
            <a:ext cx="743360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ניהול משתמשים: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תהליכים להוספה והסרה של משתמשים, וניהול פרטים אישיים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385D1C4B-C980-416F-8758-CA0B56548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3138" y="3105834"/>
            <a:ext cx="64527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ניהול ספרים: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תיאור המנגנונים להוספת ספרים חדשים, עדכון ומחיקה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95CE3A5F-A1A8-4E47-B7AC-28238DEEFE96}"/>
              </a:ext>
            </a:extLst>
          </p:cNvPr>
          <p:cNvSpPr txBox="1"/>
          <p:nvPr/>
        </p:nvSpPr>
        <p:spPr>
          <a:xfrm>
            <a:off x="3558988" y="3634753"/>
            <a:ext cx="7906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b="1" dirty="0"/>
              <a:t>השאלות והחזרות:</a:t>
            </a:r>
            <a:r>
              <a:rPr lang="he-IL" dirty="0"/>
              <a:t> ניהול מעקב אחר השאלות והחזרות, כולל ניהול כמויות של העתקים.</a:t>
            </a:r>
          </a:p>
        </p:txBody>
      </p:sp>
    </p:spTree>
    <p:extLst>
      <p:ext uri="{BB962C8B-B14F-4D97-AF65-F5344CB8AC3E}">
        <p14:creationId xmlns:p14="http://schemas.microsoft.com/office/powerpoint/2010/main" val="87776671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518</Words>
  <Application>Microsoft Office PowerPoint</Application>
  <PresentationFormat>מסך רחב</PresentationFormat>
  <Paragraphs>65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ערכת נושא Office</vt:lpstr>
      <vt:lpstr>(הקדמה) Introduction </vt:lpstr>
      <vt:lpstr>Design Patterns (תבניות עיצוב)</vt:lpstr>
      <vt:lpstr>Class structure and relationships (מבנה מחלקות ויחסים)</vt:lpstr>
      <vt:lpstr>User Interface (ממשק משתמש)</vt:lpstr>
      <vt:lpstr>מצגת של PowerPoint‏</vt:lpstr>
      <vt:lpstr>דף רגיל למשתמש </vt:lpstr>
      <vt:lpstr>מצגת של PowerPoint‏</vt:lpstr>
      <vt:lpstr>מצגת של PowerPoint‏</vt:lpstr>
      <vt:lpstr>Main Functionality (פונקציונליות עיקרית)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(הקדמה) Introduction</dc:title>
  <dc:creator>makrm</dc:creator>
  <cp:lastModifiedBy>makrm</cp:lastModifiedBy>
  <cp:revision>7</cp:revision>
  <dcterms:created xsi:type="dcterms:W3CDTF">2024-07-29T18:34:40Z</dcterms:created>
  <dcterms:modified xsi:type="dcterms:W3CDTF">2024-07-29T19:25:00Z</dcterms:modified>
</cp:coreProperties>
</file>