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256" r:id="rId3"/>
    <p:sldId id="311" r:id="rId4"/>
    <p:sldId id="342" r:id="rId5"/>
    <p:sldId id="349" r:id="rId6"/>
    <p:sldId id="350" r:id="rId7"/>
    <p:sldId id="352" r:id="rId8"/>
    <p:sldId id="345" r:id="rId9"/>
    <p:sldId id="353" r:id="rId10"/>
    <p:sldId id="346" r:id="rId11"/>
    <p:sldId id="351" r:id="rId12"/>
    <p:sldId id="347" r:id="rId13"/>
    <p:sldId id="3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2"/>
    <a:srgbClr val="09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38" y="9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828F1D8-E3D4-4B2E-A29F-AD94D575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31386"/>
              </p:ext>
            </p:extLst>
          </p:nvPr>
        </p:nvGraphicFramePr>
        <p:xfrm>
          <a:off x="5675083" y="3862805"/>
          <a:ext cx="6500062" cy="838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62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32921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Project Presentation Team-02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851F960-AC2F-4279-87C5-7D8A2B617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09185"/>
              </p:ext>
            </p:extLst>
          </p:nvPr>
        </p:nvGraphicFramePr>
        <p:xfrm>
          <a:off x="8921734" y="2948405"/>
          <a:ext cx="32534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1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329211">
                <a:tc>
                  <a:txBody>
                    <a:bodyPr/>
                    <a:lstStyle/>
                    <a:p>
                      <a:pPr algn="l"/>
                      <a:r>
                        <a:rPr lang="en-US" sz="5400" b="1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CSE-1222</a:t>
                      </a:r>
                      <a:endParaRPr lang="en-US" sz="5400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3F5ECF1D-65CD-4334-BA41-9751525E066F}"/>
              </a:ext>
            </a:extLst>
          </p:cNvPr>
          <p:cNvSpPr/>
          <p:nvPr/>
        </p:nvSpPr>
        <p:spPr>
          <a:xfrm rot="10800000">
            <a:off x="10165279" y="5682343"/>
            <a:ext cx="2017486" cy="11756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A938604E-6FB2-4C4B-A381-42AFF2BF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88700"/>
              </p:ext>
            </p:extLst>
          </p:nvPr>
        </p:nvGraphicFramePr>
        <p:xfrm>
          <a:off x="10533005" y="5981383"/>
          <a:ext cx="1642140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40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Intro Slide: 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4794759-2713-48E7-99C1-DAF057A5E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6" y="26126"/>
            <a:ext cx="1704138" cy="1799286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4DC948E-01F2-4B20-BDB1-CC6C455F7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1855"/>
              </p:ext>
            </p:extLst>
          </p:nvPr>
        </p:nvGraphicFramePr>
        <p:xfrm>
          <a:off x="1900084" y="89749"/>
          <a:ext cx="9226723" cy="117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723">
                  <a:extLst>
                    <a:ext uri="{9D8B030D-6E8A-4147-A177-3AD203B41FA5}">
                      <a16:colId xmlns:a16="http://schemas.microsoft.com/office/drawing/2014/main" val="4111839009"/>
                    </a:ext>
                  </a:extLst>
                </a:gridCol>
              </a:tblGrid>
              <a:tr h="1178388">
                <a:tc>
                  <a:txBody>
                    <a:bodyPr/>
                    <a:lstStyle/>
                    <a:p>
                      <a:pPr algn="l"/>
                      <a:r>
                        <a:rPr lang="en-US" sz="3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Islamic University Chittagong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66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A03FCA-D53F-4F08-A486-1D2BB078DD24}"/>
              </a:ext>
            </a:extLst>
          </p:cNvPr>
          <p:cNvSpPr txBox="1"/>
          <p:nvPr/>
        </p:nvSpPr>
        <p:spPr>
          <a:xfrm>
            <a:off x="3050177" y="2703399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F8EEE-65C5-491E-BAA8-B0B2F5C06673}"/>
              </a:ext>
            </a:extLst>
          </p:cNvPr>
          <p:cNvSpPr txBox="1"/>
          <p:nvPr/>
        </p:nvSpPr>
        <p:spPr>
          <a:xfrm>
            <a:off x="75156" y="5214617"/>
            <a:ext cx="3908121" cy="15696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Nazmul Arefin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Assistance Lecturer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 IIUC</a:t>
            </a: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3414F765-9FF9-45A6-8312-CCAA8BCDC74D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0A1669-1E02-4BD5-958B-132C834D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46721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CA43500-5870-42A5-9774-2158A80E8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Termination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F8086-913B-4A86-8269-F5CF68AA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74" y="1436252"/>
            <a:ext cx="7868036" cy="4541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C17A9B-F7EB-413B-BCC9-769718753DA3}"/>
              </a:ext>
            </a:extLst>
          </p:cNvPr>
          <p:cNvSpPr txBox="1"/>
          <p:nvPr/>
        </p:nvSpPr>
        <p:spPr>
          <a:xfrm>
            <a:off x="144984" y="1398935"/>
            <a:ext cx="38508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ourier MT"/>
              </a:rPr>
              <a:t>Finally,  if you want to exit, you have to choose 5 </a:t>
            </a:r>
            <a:r>
              <a:rPr lang="en-US" sz="2200" b="1" i="1" dirty="0">
                <a:latin typeface="Courier MT"/>
              </a:rPr>
              <a:t>( </a:t>
            </a:r>
            <a:r>
              <a:rPr lang="en-US" sz="2200" b="1" i="1" u="sng" dirty="0">
                <a:latin typeface="Courier MT"/>
              </a:rPr>
              <a:t>5. Exit</a:t>
            </a:r>
            <a:r>
              <a:rPr lang="en-US" sz="2200" i="1" dirty="0">
                <a:latin typeface="Courier MT"/>
              </a:rPr>
              <a:t> )</a:t>
            </a:r>
            <a:r>
              <a:rPr lang="en-US" sz="2200" dirty="0">
                <a:latin typeface="Courier MT"/>
              </a:rPr>
              <a:t> to exit, &amp; the compiler will show you the developers details &amp; exit.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D2B6033-A0C6-480B-ABC9-E9C0E82AE291}"/>
              </a:ext>
            </a:extLst>
          </p:cNvPr>
          <p:cNvSpPr/>
          <p:nvPr/>
        </p:nvSpPr>
        <p:spPr>
          <a:xfrm flipV="1">
            <a:off x="1612676" y="3953213"/>
            <a:ext cx="1806929" cy="994299"/>
          </a:xfrm>
          <a:prstGeom prst="bentArrow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7DDA4F2-053A-4B25-941F-22FADD7E4B55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906516-C8BF-4C64-9BE1-A30AE1F33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31885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85DF5A4-E421-44E9-995C-007BFA67B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Sample Input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5B6EB-70CE-4AB9-AF8A-87E9B093CB55}"/>
              </a:ext>
            </a:extLst>
          </p:cNvPr>
          <p:cNvSpPr/>
          <p:nvPr/>
        </p:nvSpPr>
        <p:spPr>
          <a:xfrm>
            <a:off x="6110127" y="1822643"/>
            <a:ext cx="4580351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MT"/>
              </a:rPr>
              <a:t>ThorTheDarkWorld</a:t>
            </a:r>
          </a:p>
          <a:p>
            <a:r>
              <a:rPr lang="en-US" sz="2400" dirty="0">
                <a:latin typeface="Courier MT"/>
              </a:rPr>
              <a:t>RossBrothers</a:t>
            </a:r>
          </a:p>
          <a:p>
            <a:r>
              <a:rPr lang="en-US" sz="2400" dirty="0">
                <a:latin typeface="Courier MT"/>
              </a:rPr>
              <a:t>MarvelCinematicUniverse</a:t>
            </a:r>
          </a:p>
          <a:p>
            <a:r>
              <a:rPr lang="en-US" sz="2400" dirty="0">
                <a:latin typeface="Courier MT"/>
              </a:rPr>
              <a:t>250</a:t>
            </a:r>
          </a:p>
          <a:p>
            <a:r>
              <a:rPr lang="en-US" sz="2400" dirty="0">
                <a:latin typeface="Courier MT"/>
              </a:rPr>
              <a:t>7</a:t>
            </a:r>
          </a:p>
          <a:p>
            <a:endParaRPr lang="en-US" sz="2400" dirty="0">
              <a:latin typeface="Courier MT"/>
            </a:endParaRPr>
          </a:p>
          <a:p>
            <a:r>
              <a:rPr lang="en-US" sz="2400" dirty="0">
                <a:latin typeface="Courier MT"/>
              </a:rPr>
              <a:t>OnePunchMan</a:t>
            </a:r>
          </a:p>
          <a:p>
            <a:r>
              <a:rPr lang="en-US" sz="2400" dirty="0">
                <a:latin typeface="Courier MT"/>
              </a:rPr>
              <a:t>YusukeMurata</a:t>
            </a:r>
          </a:p>
          <a:p>
            <a:r>
              <a:rPr lang="en-US" sz="2400" dirty="0">
                <a:latin typeface="Courier MT"/>
              </a:rPr>
              <a:t>Shueisha</a:t>
            </a:r>
          </a:p>
          <a:p>
            <a:r>
              <a:rPr lang="en-US" sz="2400" dirty="0">
                <a:latin typeface="Courier MT"/>
              </a:rPr>
              <a:t>175</a:t>
            </a:r>
          </a:p>
          <a:p>
            <a:r>
              <a:rPr lang="en-US" sz="2400" dirty="0">
                <a:latin typeface="Courier MT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32333-2005-41E5-8214-19D7F3CA782C}"/>
              </a:ext>
            </a:extLst>
          </p:cNvPr>
          <p:cNvSpPr/>
          <p:nvPr/>
        </p:nvSpPr>
        <p:spPr>
          <a:xfrm>
            <a:off x="323529" y="3438470"/>
            <a:ext cx="4010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MT"/>
              </a:rPr>
              <a:t>Sample Working Input</a:t>
            </a:r>
          </a:p>
        </p:txBody>
      </p:sp>
    </p:spTree>
    <p:extLst>
      <p:ext uri="{BB962C8B-B14F-4D97-AF65-F5344CB8AC3E}">
        <p14:creationId xmlns:p14="http://schemas.microsoft.com/office/powerpoint/2010/main" val="218963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E9AA6A12-8C00-4EAA-AD88-3CAA00FD2A82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36E38E-5132-4F93-9FBD-4199AB00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69382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72CF2B3-0616-49E9-9B3F-533F48C56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7566"/>
              </p:ext>
            </p:extLst>
          </p:nvPr>
        </p:nvGraphicFramePr>
        <p:xfrm>
          <a:off x="4108450" y="1316684"/>
          <a:ext cx="39751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0">
                  <a:extLst>
                    <a:ext uri="{9D8B030D-6E8A-4147-A177-3AD203B41FA5}">
                      <a16:colId xmlns:a16="http://schemas.microsoft.com/office/drawing/2014/main" val="217721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Thanks a lot.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120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FDBBCF-B699-4818-9FD4-6EAF775B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9213"/>
              </p:ext>
            </p:extLst>
          </p:nvPr>
        </p:nvGraphicFramePr>
        <p:xfrm>
          <a:off x="2679700" y="2463917"/>
          <a:ext cx="6832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600">
                  <a:extLst>
                    <a:ext uri="{9D8B030D-6E8A-4147-A177-3AD203B41FA5}">
                      <a16:colId xmlns:a16="http://schemas.microsoft.com/office/drawing/2014/main" val="2177219097"/>
                    </a:ext>
                  </a:extLst>
                </a:gridCol>
              </a:tblGrid>
              <a:tr h="341206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Jajakallah Khairan</a:t>
                      </a:r>
                    </a:p>
                    <a:p>
                      <a:pPr algn="ctr"/>
                      <a:r>
                        <a:rPr lang="en-US" sz="5400" b="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Allah Hafiz.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12040"/>
                  </a:ext>
                </a:extLst>
              </a:tr>
            </a:tbl>
          </a:graphicData>
        </a:graphic>
      </p:graphicFrame>
      <p:graphicFrame>
        <p:nvGraphicFramePr>
          <p:cNvPr id="9" name="Table 140">
            <a:extLst>
              <a:ext uri="{FF2B5EF4-FFF2-40B4-BE49-F238E27FC236}">
                <a16:creationId xmlns:a16="http://schemas.microsoft.com/office/drawing/2014/main" id="{992B48F9-26CC-42DD-BF2F-B4347230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9075"/>
              </p:ext>
            </p:extLst>
          </p:nvPr>
        </p:nvGraphicFramePr>
        <p:xfrm>
          <a:off x="1816916" y="4586510"/>
          <a:ext cx="855816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168">
                  <a:extLst>
                    <a:ext uri="{9D8B030D-6E8A-4147-A177-3AD203B41FA5}">
                      <a16:colId xmlns:a16="http://schemas.microsoft.com/office/drawing/2014/main" val="7169196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rgbClr val="00B0F0"/>
                          </a:solidFill>
                          <a:latin typeface="Arabic Typesetting" panose="03020402040406030203" pitchFamily="66" charset="-78"/>
                          <a:cs typeface="Arabic Typesetting" panose="03020402040406030203" pitchFamily="66" charset="-78"/>
                        </a:rPr>
                        <a:t>Assalamu ‘alaikum waa- Rahmatullahi waa- Barak’ atuhu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19248"/>
                  </a:ext>
                </a:extLst>
              </a:tr>
            </a:tbl>
          </a:graphicData>
        </a:graphic>
      </p:graphicFrame>
      <p:graphicFrame>
        <p:nvGraphicFramePr>
          <p:cNvPr id="12" name="Table 153">
            <a:extLst>
              <a:ext uri="{FF2B5EF4-FFF2-40B4-BE49-F238E27FC236}">
                <a16:creationId xmlns:a16="http://schemas.microsoft.com/office/drawing/2014/main" id="{EFC9AF4B-BCD2-4593-B3F4-F98CA2BB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66596"/>
              </p:ext>
            </p:extLst>
          </p:nvPr>
        </p:nvGraphicFramePr>
        <p:xfrm>
          <a:off x="8795658" y="6404797"/>
          <a:ext cx="331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709">
                  <a:extLst>
                    <a:ext uri="{9D8B030D-6E8A-4147-A177-3AD203B41FA5}">
                      <a16:colId xmlns:a16="http://schemas.microsoft.com/office/drawing/2014/main" val="361247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Bembo" panose="020B0604020202020204" pitchFamily="18" charset="0"/>
                          <a:cs typeface="Cordia New" panose="020B0304020202020204" pitchFamily="34" charset="-34"/>
                        </a:rPr>
                        <a:t>Submission Date:  27/02/2021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21465"/>
                  </a:ext>
                </a:extLst>
              </a:tr>
            </a:tbl>
          </a:graphicData>
        </a:graphic>
      </p:graphicFrame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7F137F1-9888-45E0-9654-75E77D903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Slide</a:t>
            </a:r>
          </a:p>
        </p:txBody>
      </p:sp>
    </p:spTree>
    <p:extLst>
      <p:ext uri="{BB962C8B-B14F-4D97-AF65-F5344CB8AC3E}">
        <p14:creationId xmlns:p14="http://schemas.microsoft.com/office/powerpoint/2010/main" val="41089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67ADF7-6D55-4955-85B0-BB2D2B626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13126"/>
              </p:ext>
            </p:extLst>
          </p:nvPr>
        </p:nvGraphicFramePr>
        <p:xfrm>
          <a:off x="2386198" y="2674932"/>
          <a:ext cx="3394303" cy="128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303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11390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Mostafa Shahriar Asif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ID : C201014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c201014@ugrad.iiuc.ac.bd</a:t>
                      </a:r>
                      <a:endParaRPr lang="en-US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13B61FB-307D-4ED4-8C5C-400825494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86936"/>
              </p:ext>
            </p:extLst>
          </p:nvPr>
        </p:nvGraphicFramePr>
        <p:xfrm>
          <a:off x="6411501" y="2697409"/>
          <a:ext cx="3394303" cy="128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303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11390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Md. Sorowar Mahabub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ID : C201032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c201032@ugrad.iiuc.ac.bd</a:t>
                      </a:r>
                      <a:endParaRPr lang="en-US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63A3125-81D5-4FF3-B031-05C7BE7B1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70540"/>
              </p:ext>
            </p:extLst>
          </p:nvPr>
        </p:nvGraphicFramePr>
        <p:xfrm>
          <a:off x="4398846" y="4279432"/>
          <a:ext cx="3394303" cy="128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303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11390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Mohammad Shahin Shah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ID : C201035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c201035@ugrad.iiuc.ac.bd</a:t>
                      </a:r>
                      <a:endParaRPr lang="en-US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688DDB56-2860-4C1B-A0A5-55A15E8C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5167"/>
              </p:ext>
            </p:extLst>
          </p:nvPr>
        </p:nvGraphicFramePr>
        <p:xfrm>
          <a:off x="2679579" y="734033"/>
          <a:ext cx="6832835" cy="141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835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1410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Team Members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47" name="Arrow: Right 46">
            <a:extLst>
              <a:ext uri="{FF2B5EF4-FFF2-40B4-BE49-F238E27FC236}">
                <a16:creationId xmlns:a16="http://schemas.microsoft.com/office/drawing/2014/main" id="{1CD6CE20-1D97-4CFC-B835-374173209D06}"/>
              </a:ext>
            </a:extLst>
          </p:cNvPr>
          <p:cNvSpPr/>
          <p:nvPr/>
        </p:nvSpPr>
        <p:spPr>
          <a:xfrm rot="10800000">
            <a:off x="10165279" y="5682343"/>
            <a:ext cx="2017486" cy="11756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32F8A7E7-C523-4D47-A8C5-2709366E9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30009"/>
              </p:ext>
            </p:extLst>
          </p:nvPr>
        </p:nvGraphicFramePr>
        <p:xfrm>
          <a:off x="10533005" y="5981383"/>
          <a:ext cx="1642140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40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Intro Slide: 02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Description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414BB41-3449-4CC9-AAAB-A39FF6999F56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3979BD-9E2C-4FC3-B94E-3627FFC8B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39861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DCCA34-D178-4CA7-AEB4-94292DE53EC5}"/>
              </a:ext>
            </a:extLst>
          </p:cNvPr>
          <p:cNvSpPr txBox="1"/>
          <p:nvPr/>
        </p:nvSpPr>
        <p:spPr>
          <a:xfrm>
            <a:off x="916732" y="1441273"/>
            <a:ext cx="1035853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600" dirty="0">
                <a:latin typeface="Courier MT"/>
                <a:cs typeface="Courier New" panose="02070309020205020404" pitchFamily="49" charset="0"/>
              </a:rPr>
              <a:t>MO’ RASA is a comic lover. He has a fantasy of reading &amp; collecting Comics. He has a personal comic collection. He named it as </a:t>
            </a:r>
            <a:r>
              <a:rPr lang="en-US" sz="2600" b="1" dirty="0">
                <a:latin typeface="Courier MT"/>
                <a:cs typeface="Courier New" panose="02070309020205020404" pitchFamily="49" charset="0"/>
              </a:rPr>
              <a:t>SAS Comics Collection</a:t>
            </a:r>
            <a:r>
              <a:rPr lang="en-US" sz="2600" dirty="0">
                <a:latin typeface="Courier MT"/>
                <a:cs typeface="Courier New" panose="02070309020205020404" pitchFamily="49" charset="0"/>
              </a:rPr>
              <a:t>. He often </a:t>
            </a:r>
            <a:r>
              <a:rPr lang="en-US" sz="2600" b="1" dirty="0">
                <a:latin typeface="Courier MT"/>
                <a:cs typeface="Courier New" panose="02070309020205020404" pitchFamily="49" charset="0"/>
              </a:rPr>
              <a:t>ADD</a:t>
            </a:r>
            <a:r>
              <a:rPr lang="en-US" sz="2600" dirty="0">
                <a:latin typeface="Courier MT"/>
                <a:cs typeface="Courier New" panose="02070309020205020404" pitchFamily="49" charset="0"/>
              </a:rPr>
              <a:t> &amp; </a:t>
            </a:r>
            <a:r>
              <a:rPr lang="en-US" sz="2600" b="1" dirty="0">
                <a:latin typeface="Courier MT"/>
                <a:cs typeface="Courier New" panose="02070309020205020404" pitchFamily="49" charset="0"/>
              </a:rPr>
              <a:t>DISPLAY</a:t>
            </a:r>
            <a:r>
              <a:rPr lang="en-US" sz="2600" dirty="0">
                <a:latin typeface="Courier MT"/>
                <a:cs typeface="Courier New" panose="02070309020205020404" pitchFamily="49" charset="0"/>
              </a:rPr>
              <a:t> new comics in his collection. Sometimes he needs to </a:t>
            </a:r>
            <a:r>
              <a:rPr lang="en-US" sz="2600" b="1" dirty="0">
                <a:latin typeface="Courier MT"/>
                <a:cs typeface="Courier New" panose="02070309020205020404" pitchFamily="49" charset="0"/>
              </a:rPr>
              <a:t>SEARCH</a:t>
            </a:r>
            <a:r>
              <a:rPr lang="en-US" sz="2600" dirty="0">
                <a:latin typeface="Courier MT"/>
                <a:cs typeface="Courier New" panose="02070309020205020404" pitchFamily="49" charset="0"/>
              </a:rPr>
              <a:t> a specific comic series &amp; see </a:t>
            </a:r>
            <a:r>
              <a:rPr lang="en-US" sz="2600" b="1" dirty="0">
                <a:latin typeface="Courier MT"/>
                <a:cs typeface="Courier New" panose="02070309020205020404" pitchFamily="49" charset="0"/>
              </a:rPr>
              <a:t>Available</a:t>
            </a:r>
            <a:r>
              <a:rPr lang="en-US" sz="2600" dirty="0">
                <a:latin typeface="Courier MT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MT"/>
                <a:cs typeface="Courier New" panose="02070309020205020404" pitchFamily="49" charset="0"/>
              </a:rPr>
              <a:t>Comics</a:t>
            </a:r>
            <a:r>
              <a:rPr lang="en-US" sz="2600" dirty="0">
                <a:latin typeface="Courier MT"/>
                <a:cs typeface="Courier New" panose="02070309020205020404" pitchFamily="49" charset="0"/>
              </a:rPr>
              <a:t> after lending to someone. For all this process he needs your help to build a program to make his doings easy. Now make a program that fulfill all his needs &amp; setup an </a:t>
            </a:r>
            <a:r>
              <a:rPr lang="en-US" sz="2600" b="1" dirty="0">
                <a:latin typeface="Courier MT"/>
                <a:cs typeface="Courier New" panose="02070309020205020404" pitchFamily="49" charset="0"/>
              </a:rPr>
              <a:t>EXIT</a:t>
            </a:r>
            <a:r>
              <a:rPr lang="en-US" sz="2600" dirty="0">
                <a:latin typeface="Courier MT"/>
                <a:cs typeface="Courier New" panose="02070309020205020404" pitchFamily="49" charset="0"/>
              </a:rPr>
              <a:t> system when he is done.</a:t>
            </a:r>
          </a:p>
        </p:txBody>
      </p: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091454B-FDF0-4980-A3DE-7275224846EE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E46A2-8FBB-432F-AD8E-A7973F899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1150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EB45E9BC-388E-4A3F-8B1A-5625F90AB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Feature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0A6E-F23E-409D-B6E4-F7F406EFD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03"/>
          <a:stretch/>
        </p:blipFill>
        <p:spPr>
          <a:xfrm>
            <a:off x="5914960" y="2242159"/>
            <a:ext cx="5981766" cy="2574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430D03-4E85-473F-9E74-B5BD6B04C806}"/>
              </a:ext>
            </a:extLst>
          </p:cNvPr>
          <p:cNvSpPr txBox="1"/>
          <p:nvPr/>
        </p:nvSpPr>
        <p:spPr>
          <a:xfrm>
            <a:off x="265053" y="2692670"/>
            <a:ext cx="405642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600" dirty="0">
                <a:latin typeface="Courier MT"/>
                <a:cs typeface="Courier New" panose="02070309020205020404" pitchFamily="49" charset="0"/>
              </a:rPr>
              <a:t>Following Features will be display in our program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D507A5-2C0C-45C2-BF03-381C87D09680}"/>
              </a:ext>
            </a:extLst>
          </p:cNvPr>
          <p:cNvCxnSpPr/>
          <p:nvPr/>
        </p:nvCxnSpPr>
        <p:spPr>
          <a:xfrm>
            <a:off x="4622104" y="3582444"/>
            <a:ext cx="1039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E0E4F37A-37E2-4906-BE39-F990C427CB74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6E7A5E-E7F6-4A9E-BAF9-096D2EB8A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92269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AEC2225-5486-4107-BDA7-E718AE4CB2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Process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20839-7F28-44CC-AEFF-66F95B759222}"/>
              </a:ext>
            </a:extLst>
          </p:cNvPr>
          <p:cNvSpPr txBox="1"/>
          <p:nvPr/>
        </p:nvSpPr>
        <p:spPr>
          <a:xfrm>
            <a:off x="323529" y="2828929"/>
            <a:ext cx="39845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Courier MT"/>
                <a:cs typeface="Times New Roman" panose="02020603050405020304" pitchFamily="18" charset="0"/>
              </a:rPr>
              <a:t>After Running our Project file (.</a:t>
            </a:r>
            <a:r>
              <a:rPr lang="en-US" sz="2400" dirty="0" err="1">
                <a:latin typeface="Courier MT"/>
                <a:cs typeface="Times New Roman" panose="02020603050405020304" pitchFamily="18" charset="0"/>
              </a:rPr>
              <a:t>cpp</a:t>
            </a:r>
            <a:r>
              <a:rPr lang="en-US" sz="2400" dirty="0">
                <a:latin typeface="Courier MT"/>
                <a:cs typeface="Times New Roman" panose="02020603050405020304" pitchFamily="18" charset="0"/>
              </a:rPr>
              <a:t>),  we can see a window like beside:</a:t>
            </a:r>
            <a:endParaRPr lang="en-US" sz="3600" dirty="0">
              <a:latin typeface="Courier M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4D064-21EB-4BDE-BB45-7F37C878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0285"/>
            <a:ext cx="5967869" cy="45469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D96E3F-3A2C-4A52-9F75-AAEB595AA633}"/>
              </a:ext>
            </a:extLst>
          </p:cNvPr>
          <p:cNvCxnSpPr/>
          <p:nvPr/>
        </p:nvCxnSpPr>
        <p:spPr>
          <a:xfrm>
            <a:off x="4647156" y="3582444"/>
            <a:ext cx="1039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E0E4F37A-37E2-4906-BE39-F990C427CB74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6E7A5E-E7F6-4A9E-BAF9-096D2EB8A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98066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505558E-59E2-44FD-B79D-9106B1821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Process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5B9CC-2376-47F6-A096-C5A6BEAD22FA}"/>
              </a:ext>
            </a:extLst>
          </p:cNvPr>
          <p:cNvSpPr txBox="1"/>
          <p:nvPr/>
        </p:nvSpPr>
        <p:spPr>
          <a:xfrm>
            <a:off x="82352" y="1644889"/>
            <a:ext cx="39510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latin typeface="Courier MT"/>
              </a:rPr>
              <a:t>If user’s Choice is   1</a:t>
            </a:r>
            <a:r>
              <a:rPr lang="en-US" sz="2400" i="1" dirty="0">
                <a:latin typeface="Courier MT"/>
              </a:rPr>
              <a:t>(</a:t>
            </a:r>
            <a:r>
              <a:rPr lang="en-US" sz="2400" b="1" i="1" u="sng" dirty="0">
                <a:latin typeface="Courier MT"/>
              </a:rPr>
              <a:t>1. Add Comics</a:t>
            </a:r>
            <a:r>
              <a:rPr lang="en-US" sz="2400" i="1" dirty="0">
                <a:latin typeface="Courier MT"/>
              </a:rPr>
              <a:t>),</a:t>
            </a:r>
            <a:r>
              <a:rPr lang="en-US" sz="2400" dirty="0">
                <a:latin typeface="Courier MT"/>
              </a:rPr>
              <a:t> the right-side window will appear, and user will place his/her input:</a:t>
            </a:r>
            <a:endParaRPr lang="en-US" sz="4400" dirty="0">
              <a:latin typeface="Courier MT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E9DEDD-317A-419B-A8CE-85D7FC9F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49" y="1644889"/>
            <a:ext cx="7934399" cy="4517916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F653F348-18D5-4C2D-9A44-DC16D419A56D}"/>
              </a:ext>
            </a:extLst>
          </p:cNvPr>
          <p:cNvSpPr/>
          <p:nvPr/>
        </p:nvSpPr>
        <p:spPr>
          <a:xfrm flipV="1">
            <a:off x="1612676" y="3953213"/>
            <a:ext cx="1806929" cy="994299"/>
          </a:xfrm>
          <a:prstGeom prst="bentArrow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D892630F-6EB4-464B-88E4-B04567EEA3BA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55C456-F013-4A09-9A79-3402869DD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04236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A85F3B5-32ED-4B15-96D4-EA0913457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Process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E22E4-8AAC-421A-9C96-D37E7148BAF1}"/>
              </a:ext>
            </a:extLst>
          </p:cNvPr>
          <p:cNvSpPr txBox="1"/>
          <p:nvPr/>
        </p:nvSpPr>
        <p:spPr>
          <a:xfrm>
            <a:off x="220139" y="1323779"/>
            <a:ext cx="420154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ourier MT"/>
              </a:rPr>
              <a:t>After adding data successfully to Add Comics, now If user’s Choice is 2</a:t>
            </a:r>
            <a:r>
              <a:rPr lang="en-US" sz="2200" i="1" dirty="0">
                <a:latin typeface="Courier MT"/>
              </a:rPr>
              <a:t> </a:t>
            </a:r>
            <a:r>
              <a:rPr lang="en-US" sz="2200" b="1" i="1" dirty="0">
                <a:latin typeface="Courier MT"/>
              </a:rPr>
              <a:t>( </a:t>
            </a:r>
            <a:r>
              <a:rPr lang="en-US" sz="2200" b="1" i="1" u="sng" dirty="0">
                <a:latin typeface="Courier MT"/>
              </a:rPr>
              <a:t>2. Display</a:t>
            </a:r>
            <a:r>
              <a:rPr lang="en-US" sz="2200" b="1" i="1" dirty="0">
                <a:latin typeface="Courier MT"/>
              </a:rPr>
              <a:t>)</a:t>
            </a:r>
            <a:r>
              <a:rPr lang="en-US" sz="2200" dirty="0">
                <a:latin typeface="Courier MT"/>
              </a:rPr>
              <a:t>, the result will appear that will show what kind of comics are available &amp; also what are they, Available stock, Price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D9854-B86F-4813-BB22-FE0A73E4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82" y="1323779"/>
            <a:ext cx="7404494" cy="5127125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AA1435D3-57DE-4594-B7E3-188B4F06472B}"/>
              </a:ext>
            </a:extLst>
          </p:cNvPr>
          <p:cNvSpPr/>
          <p:nvPr/>
        </p:nvSpPr>
        <p:spPr>
          <a:xfrm flipV="1">
            <a:off x="1828442" y="5037071"/>
            <a:ext cx="1806929" cy="994299"/>
          </a:xfrm>
          <a:prstGeom prst="bentArrow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D892630F-6EB4-464B-88E4-B04567EEA3BA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55C456-F013-4A09-9A79-3402869DD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08400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5AD4CCE-0439-4CA1-8862-370E4EE2F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Process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35974-DBEB-4C4C-8B5E-6BA00E11A189}"/>
              </a:ext>
            </a:extLst>
          </p:cNvPr>
          <p:cNvSpPr txBox="1"/>
          <p:nvPr/>
        </p:nvSpPr>
        <p:spPr>
          <a:xfrm>
            <a:off x="220139" y="1336305"/>
            <a:ext cx="43393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ourier MT"/>
              </a:rPr>
              <a:t>Now, if user want to search any specific comics, ha has to Enter 3</a:t>
            </a:r>
            <a:r>
              <a:rPr lang="en-US" sz="2200" i="1" dirty="0">
                <a:latin typeface="Courier MT"/>
              </a:rPr>
              <a:t> </a:t>
            </a:r>
            <a:r>
              <a:rPr lang="en-US" sz="2200" b="1" i="1" dirty="0">
                <a:latin typeface="Courier MT"/>
              </a:rPr>
              <a:t>( </a:t>
            </a:r>
            <a:r>
              <a:rPr lang="en-US" sz="2200" b="1" i="1" u="sng" dirty="0">
                <a:latin typeface="Courier MT"/>
              </a:rPr>
              <a:t>3. Search</a:t>
            </a:r>
            <a:r>
              <a:rPr lang="en-US" sz="2200" b="1" i="1" dirty="0">
                <a:latin typeface="Courier MT"/>
              </a:rPr>
              <a:t> )</a:t>
            </a:r>
            <a:r>
              <a:rPr lang="en-US" sz="2200" dirty="0">
                <a:latin typeface="Courier MT"/>
              </a:rPr>
              <a:t> as his choice. Then the respective search will appear in the upcoming window. If nothing found, it will terminate automatically, &amp; will show you the home window again.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05A44-B08B-4305-9782-C2D77877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45" y="1624404"/>
            <a:ext cx="7321316" cy="4459816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8048CC5D-9428-4F72-A993-22564AABEE4D}"/>
              </a:ext>
            </a:extLst>
          </p:cNvPr>
          <p:cNvSpPr/>
          <p:nvPr/>
        </p:nvSpPr>
        <p:spPr>
          <a:xfrm flipV="1">
            <a:off x="2276556" y="5185193"/>
            <a:ext cx="1806929" cy="994299"/>
          </a:xfrm>
          <a:prstGeom prst="bentArrow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3414F765-9FF9-45A6-8312-CCAA8BCDC74D}"/>
              </a:ext>
            </a:extLst>
          </p:cNvPr>
          <p:cNvSpPr/>
          <p:nvPr/>
        </p:nvSpPr>
        <p:spPr>
          <a:xfrm>
            <a:off x="0" y="5682343"/>
            <a:ext cx="1988457" cy="11756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0A1669-1E02-4BD5-958B-132C834D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14935"/>
              </p:ext>
            </p:extLst>
          </p:nvPr>
        </p:nvGraphicFramePr>
        <p:xfrm>
          <a:off x="0" y="5977627"/>
          <a:ext cx="1479421" cy="57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21">
                  <a:extLst>
                    <a:ext uri="{9D8B030D-6E8A-4147-A177-3AD203B41FA5}">
                      <a16:colId xmlns:a16="http://schemas.microsoft.com/office/drawing/2014/main" val="1481331092"/>
                    </a:ext>
                  </a:extLst>
                </a:gridCol>
              </a:tblGrid>
              <a:tr h="57757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Slide No: 07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32374"/>
                  </a:ext>
                </a:extLst>
              </a:tr>
            </a:tbl>
          </a:graphicData>
        </a:graphic>
      </p:graphicFrame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1236F12-B3E1-4ACD-8F1D-BADA0E302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71413"/>
            <a:ext cx="11573197" cy="724247"/>
          </a:xfrm>
        </p:spPr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Project Process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4C3D2-5F6E-4706-B0D5-F2D39C3F0EB3}"/>
              </a:ext>
            </a:extLst>
          </p:cNvPr>
          <p:cNvSpPr txBox="1"/>
          <p:nvPr/>
        </p:nvSpPr>
        <p:spPr>
          <a:xfrm>
            <a:off x="144983" y="1348831"/>
            <a:ext cx="433933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Courier MT"/>
              </a:rPr>
              <a:t>If he lend any book to someone then he can update his available stock by choosing 4 </a:t>
            </a:r>
            <a:r>
              <a:rPr lang="en-US" sz="2200" b="1" dirty="0">
                <a:latin typeface="Courier MT"/>
              </a:rPr>
              <a:t>(</a:t>
            </a:r>
            <a:r>
              <a:rPr lang="en-US" sz="2200" b="1" i="1" u="sng" dirty="0">
                <a:latin typeface="Courier MT"/>
              </a:rPr>
              <a:t>4. Available Comics</a:t>
            </a:r>
            <a:r>
              <a:rPr lang="en-US" sz="2200" b="1" dirty="0">
                <a:latin typeface="Courier MT"/>
              </a:rPr>
              <a:t>)</a:t>
            </a:r>
            <a:r>
              <a:rPr lang="en-US" sz="2200" dirty="0">
                <a:latin typeface="Courier MT"/>
              </a:rPr>
              <a:t>.</a:t>
            </a:r>
            <a:endParaRPr lang="en-US" sz="2200" b="1" dirty="0">
              <a:latin typeface="Courier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644494-A43C-4991-BC1C-37E21EF0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02" y="1348831"/>
            <a:ext cx="7304415" cy="4428213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D1652EFE-46E0-4386-998B-E5F9639D86A3}"/>
              </a:ext>
            </a:extLst>
          </p:cNvPr>
          <p:cNvSpPr/>
          <p:nvPr/>
        </p:nvSpPr>
        <p:spPr>
          <a:xfrm flipV="1">
            <a:off x="1988457" y="3226916"/>
            <a:ext cx="1806929" cy="994299"/>
          </a:xfrm>
          <a:prstGeom prst="bentArrow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473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Arabic Typesetting</vt:lpstr>
      <vt:lpstr>Arial</vt:lpstr>
      <vt:lpstr>Bell MT</vt:lpstr>
      <vt:lpstr>Bembo</vt:lpstr>
      <vt:lpstr>Bookman Old Style</vt:lpstr>
      <vt:lpstr>Calibri</vt:lpstr>
      <vt:lpstr>Courier MT</vt:lpstr>
      <vt:lpstr>Times New Roman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Sultan Shah</cp:lastModifiedBy>
  <cp:revision>149</cp:revision>
  <dcterms:created xsi:type="dcterms:W3CDTF">2020-01-20T05:08:25Z</dcterms:created>
  <dcterms:modified xsi:type="dcterms:W3CDTF">2021-02-26T19:05:18Z</dcterms:modified>
</cp:coreProperties>
</file>