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notesMasterIdLst>
    <p:notesMasterId r:id="rId16"/>
  </p:notesMasterIdLst>
  <p:sldIdLst>
    <p:sldId id="256" r:id="rId4"/>
    <p:sldId id="340" r:id="rId5"/>
    <p:sldId id="314" r:id="rId6"/>
    <p:sldId id="339" r:id="rId7"/>
    <p:sldId id="321" r:id="rId8"/>
    <p:sldId id="322" r:id="rId9"/>
    <p:sldId id="331" r:id="rId10"/>
    <p:sldId id="342" r:id="rId11"/>
    <p:sldId id="332" r:id="rId12"/>
    <p:sldId id="334" r:id="rId13"/>
    <p:sldId id="328" r:id="rId14"/>
    <p:sldId id="3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37"/>
    <p:restoredTop sz="94694"/>
  </p:normalViewPr>
  <p:slideViewPr>
    <p:cSldViewPr snapToGrid="0" snapToObjects="1">
      <p:cViewPr varScale="1">
        <p:scale>
          <a:sx n="124" d="100"/>
          <a:sy n="124" d="100"/>
        </p:scale>
        <p:origin x="472"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B71552-8708-1A4C-8FFD-DFB692B1DB4F}"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71552-8708-1A4C-8FFD-DFB692B1DB4F}"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71552-8708-1A4C-8FFD-DFB692B1DB4F}"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71552-8708-1A4C-8FFD-DFB692B1DB4F}"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71552-8708-1A4C-8FFD-DFB692B1DB4F}"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B71552-8708-1A4C-8FFD-DFB692B1DB4F}"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B71552-8708-1A4C-8FFD-DFB692B1DB4F}" type="datetimeFigureOut">
              <a:rPr lang="en-US" smtClean="0"/>
              <a:t>10/19/22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B71552-8708-1A4C-8FFD-DFB692B1DB4F}" type="datetimeFigureOut">
              <a:rPr lang="en-US" smtClean="0"/>
              <a:t>10/19/22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71552-8708-1A4C-8FFD-DFB692B1DB4F}" type="datetimeFigureOut">
              <a:rPr lang="en-US" smtClean="0"/>
              <a:t>10/19/22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71552-8708-1A4C-8FFD-DFB692B1DB4F}"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71552-8708-1A4C-8FFD-DFB692B1DB4F}"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5720F-4CA3-B643-990B-11605A896A93}"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71552-8708-1A4C-8FFD-DFB692B1DB4F}" type="datetimeFigureOut">
              <a:rPr lang="en-US" smtClean="0"/>
              <a:t>10/19/22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5720F-4CA3-B643-990B-11605A896A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36420"/>
            <a:ext cx="9144000" cy="1978660"/>
          </a:xfrm>
        </p:spPr>
        <p:txBody>
          <a:bodyPr/>
          <a:lstStyle/>
          <a:p>
            <a:r>
              <a:rPr lang="en-US" altLang="zh-CN" dirty="0">
                <a:latin typeface="Bangla MN Regular" panose="00000500000000000000" charset="0"/>
                <a:cs typeface="Bangla MN Regular" panose="00000500000000000000" charset="0"/>
              </a:rPr>
              <a:t>STAT 628: MODULE 2​</a:t>
            </a:r>
            <a:br>
              <a:rPr lang="en-US" altLang="zh-CN" dirty="0">
                <a:latin typeface="Bangla MN Regular" panose="00000500000000000000" charset="0"/>
                <a:cs typeface="Bangla MN Regular" panose="00000500000000000000" charset="0"/>
              </a:rPr>
            </a:br>
            <a:r>
              <a:rPr lang="en-US" altLang="zh-CN" dirty="0">
                <a:latin typeface="Bangla MN Regular" panose="00000500000000000000" charset="0"/>
                <a:cs typeface="Bangla MN Regular" panose="00000500000000000000" charset="0"/>
              </a:rPr>
              <a:t>Body Fat Project​</a:t>
            </a:r>
          </a:p>
        </p:txBody>
      </p:sp>
      <p:sp>
        <p:nvSpPr>
          <p:cNvPr id="3" name="Subtitle 2"/>
          <p:cNvSpPr>
            <a:spLocks noGrp="1"/>
          </p:cNvSpPr>
          <p:nvPr>
            <p:ph type="subTitle" idx="1"/>
          </p:nvPr>
        </p:nvSpPr>
        <p:spPr>
          <a:xfrm>
            <a:off x="1524000" y="3806190"/>
            <a:ext cx="9144000" cy="1451610"/>
          </a:xfrm>
        </p:spPr>
        <p:txBody>
          <a:bodyPr>
            <a:noAutofit/>
          </a:bodyPr>
          <a:lstStyle/>
          <a:p>
            <a:r>
              <a:rPr lang="en-US" sz="1800" i="0" u="none" strike="noStrike">
                <a:latin typeface="Arial Black" panose="020B0A04020102020204" charset="0"/>
                <a:cs typeface="Arial Black" panose="020B0A04020102020204" charset="0"/>
              </a:rPr>
              <a:t>Group 18​</a:t>
            </a:r>
          </a:p>
          <a:p>
            <a:r>
              <a:rPr lang="en-US" sz="1800" i="0" u="none" strike="noStrike">
                <a:latin typeface="Arial Black" panose="020B0A04020102020204" charset="0"/>
                <a:cs typeface="Arial Black" panose="020B0A04020102020204" charset="0"/>
              </a:rPr>
              <a:t>Midhun Satheesh​</a:t>
            </a:r>
          </a:p>
          <a:p>
            <a:r>
              <a:rPr lang="en-US" sz="1800" i="0" u="none" strike="noStrike">
                <a:latin typeface="Arial Black" panose="020B0A04020102020204" charset="0"/>
                <a:cs typeface="Arial Black" panose="020B0A04020102020204" charset="0"/>
              </a:rPr>
              <a:t>Jiaqi Xia​</a:t>
            </a:r>
          </a:p>
          <a:p>
            <a:r>
              <a:rPr lang="en-US" sz="1800" i="0" u="none" strike="noStrike">
                <a:latin typeface="Arial Black" panose="020B0A04020102020204" charset="0"/>
                <a:cs typeface="Arial Black" panose="020B0A04020102020204" charset="0"/>
              </a:rPr>
              <a:t>Yulong Zhao​</a:t>
            </a:r>
          </a:p>
        </p:txBody>
      </p:sp>
      <p:sp>
        <p:nvSpPr>
          <p:cNvPr id="4" name="灯片编号占位符 3"/>
          <p:cNvSpPr>
            <a:spLocks noGrp="1"/>
          </p:cNvSpPr>
          <p:nvPr>
            <p:ph type="sldNum" sz="quarter" idx="12"/>
          </p:nvPr>
        </p:nvSpPr>
        <p:spPr/>
        <p:txBody>
          <a:bodyPr/>
          <a:lstStyle/>
          <a:p>
            <a:fld id="{A605720F-4CA3-B643-990B-11605A896A93}"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2937"/>
    </mc:Choice>
    <mc:Fallback xmlns="">
      <p:transition spd="slow" advTm="429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Diagnostics</a:t>
            </a:r>
          </a:p>
        </p:txBody>
      </p:sp>
      <p:pic>
        <p:nvPicPr>
          <p:cNvPr id="5" name="内容占位符 4"/>
          <p:cNvPicPr>
            <a:picLocks noGrp="1" noChangeAspect="1"/>
          </p:cNvPicPr>
          <p:nvPr>
            <p:ph idx="1"/>
          </p:nvPr>
        </p:nvPicPr>
        <p:blipFill>
          <a:blip r:embed="rId2"/>
          <a:stretch>
            <a:fillRect/>
          </a:stretch>
        </p:blipFill>
        <p:spPr>
          <a:xfrm>
            <a:off x="838200" y="1344482"/>
            <a:ext cx="3192262" cy="2786896"/>
          </a:xfrm>
        </p:spPr>
      </p:pic>
      <p:pic>
        <p:nvPicPr>
          <p:cNvPr id="7" name="图片 6"/>
          <p:cNvPicPr>
            <a:picLocks noChangeAspect="1"/>
          </p:cNvPicPr>
          <p:nvPr/>
        </p:nvPicPr>
        <p:blipFill>
          <a:blip r:embed="rId3"/>
          <a:stretch>
            <a:fillRect/>
          </a:stretch>
        </p:blipFill>
        <p:spPr>
          <a:xfrm>
            <a:off x="4103569" y="1344482"/>
            <a:ext cx="3192262" cy="2786896"/>
          </a:xfrm>
          <a:prstGeom prst="rect">
            <a:avLst/>
          </a:prstGeom>
        </p:spPr>
      </p:pic>
      <p:pic>
        <p:nvPicPr>
          <p:cNvPr id="9" name="图片 8"/>
          <p:cNvPicPr>
            <a:picLocks noChangeAspect="1"/>
          </p:cNvPicPr>
          <p:nvPr/>
        </p:nvPicPr>
        <p:blipFill>
          <a:blip r:embed="rId4"/>
          <a:stretch>
            <a:fillRect/>
          </a:stretch>
        </p:blipFill>
        <p:spPr>
          <a:xfrm>
            <a:off x="838200" y="4051901"/>
            <a:ext cx="3192261" cy="2786895"/>
          </a:xfrm>
          <a:prstGeom prst="rect">
            <a:avLst/>
          </a:prstGeom>
        </p:spPr>
      </p:pic>
      <p:pic>
        <p:nvPicPr>
          <p:cNvPr id="11" name="图片 10"/>
          <p:cNvPicPr>
            <a:picLocks noChangeAspect="1"/>
          </p:cNvPicPr>
          <p:nvPr/>
        </p:nvPicPr>
        <p:blipFill>
          <a:blip r:embed="rId5"/>
          <a:stretch>
            <a:fillRect/>
          </a:stretch>
        </p:blipFill>
        <p:spPr>
          <a:xfrm>
            <a:off x="4103569" y="4131378"/>
            <a:ext cx="3192261" cy="2786895"/>
          </a:xfrm>
          <a:prstGeom prst="rect">
            <a:avLst/>
          </a:prstGeom>
        </p:spPr>
      </p:pic>
      <p:sp>
        <p:nvSpPr>
          <p:cNvPr id="3" name="灯片编号占位符 2"/>
          <p:cNvSpPr>
            <a:spLocks noGrp="1"/>
          </p:cNvSpPr>
          <p:nvPr>
            <p:ph type="sldNum" sz="quarter" idx="12"/>
          </p:nvPr>
        </p:nvSpPr>
        <p:spPr/>
        <p:txBody>
          <a:bodyPr/>
          <a:lstStyle/>
          <a:p>
            <a:fld id="{A605720F-4CA3-B643-990B-11605A896A93}"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0774"/>
    </mc:Choice>
    <mc:Fallback xmlns="">
      <p:transition spd="slow" advTm="10077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Strengths and Weaknesses</a:t>
            </a:r>
          </a:p>
        </p:txBody>
      </p:sp>
      <p:sp>
        <p:nvSpPr>
          <p:cNvPr id="3" name="Content Placeholder 2"/>
          <p:cNvSpPr>
            <a:spLocks noGrp="1"/>
          </p:cNvSpPr>
          <p:nvPr>
            <p:ph idx="1"/>
          </p:nvPr>
        </p:nvSpPr>
        <p:spPr>
          <a:xfrm>
            <a:off x="926757" y="1600200"/>
            <a:ext cx="10515600" cy="4983162"/>
          </a:xfrm>
        </p:spPr>
        <p:txBody>
          <a:bodyPr>
            <a:normAutofit lnSpcReduction="10000"/>
          </a:bodyPr>
          <a:lstStyle/>
          <a:p>
            <a:pPr marL="0" indent="0" algn="ctr">
              <a:buNone/>
            </a:pPr>
            <a:r>
              <a:rPr lang="en-US" u="sng" dirty="0"/>
              <a:t>Final Model</a:t>
            </a:r>
            <a:r>
              <a:rPr lang="en-US" dirty="0"/>
              <a:t>: </a:t>
            </a:r>
          </a:p>
          <a:p>
            <a:pPr marL="0" indent="0" algn="ctr">
              <a:buNone/>
            </a:pPr>
            <a:r>
              <a:rPr lang="en-US" altLang="zh-CN" dirty="0"/>
              <a:t>BODYFAT = -43.6366 -0.1211 * WEIGHT + 0.9110 * ABDOMEN</a:t>
            </a:r>
          </a:p>
          <a:p>
            <a:pPr marL="0" indent="0" algn="ctr">
              <a:buNone/>
            </a:pPr>
            <a:endParaRPr lang="en-US" dirty="0"/>
          </a:p>
          <a:p>
            <a:r>
              <a:rPr lang="en-US" b="1" dirty="0"/>
              <a:t>Strengths</a:t>
            </a:r>
          </a:p>
          <a:p>
            <a:pPr lvl="1"/>
            <a:r>
              <a:rPr lang="en-US" altLang="zh-CN" dirty="0"/>
              <a:t>Model simplicity</a:t>
            </a:r>
          </a:p>
          <a:p>
            <a:pPr lvl="1"/>
            <a:r>
              <a:rPr lang="en-US" altLang="zh-CN" dirty="0"/>
              <a:t>Model assumptions</a:t>
            </a:r>
            <a:endParaRPr lang="en-US" dirty="0"/>
          </a:p>
          <a:p>
            <a:r>
              <a:rPr lang="en-US" b="1" dirty="0"/>
              <a:t>Weaknesses</a:t>
            </a:r>
          </a:p>
          <a:p>
            <a:pPr lvl="1"/>
            <a:r>
              <a:rPr lang="en-US" altLang="zh-CN" dirty="0"/>
              <a:t>Constant effects</a:t>
            </a:r>
          </a:p>
          <a:p>
            <a:pPr lvl="1"/>
            <a:r>
              <a:rPr lang="en-US" altLang="zh-CN" dirty="0"/>
              <a:t>Relatively low R-square</a:t>
            </a:r>
            <a:endParaRPr lang="en-US" dirty="0"/>
          </a:p>
        </p:txBody>
      </p:sp>
      <p:sp>
        <p:nvSpPr>
          <p:cNvPr id="4" name="灯片编号占位符 3"/>
          <p:cNvSpPr>
            <a:spLocks noGrp="1"/>
          </p:cNvSpPr>
          <p:nvPr>
            <p:ph type="sldNum" sz="quarter" idx="12"/>
          </p:nvPr>
        </p:nvSpPr>
        <p:spPr/>
        <p:txBody>
          <a:bodyPr/>
          <a:lstStyle/>
          <a:p>
            <a:fld id="{A605720F-4CA3-B643-990B-11605A896A93}"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74135"/>
    </mc:Choice>
    <mc:Fallback xmlns="">
      <p:transition spd="slow" advTm="1741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	</a:t>
            </a:r>
            <a:endParaRPr lang="zh-CN" altLang="en-US" dirty="0"/>
          </a:p>
        </p:txBody>
      </p:sp>
      <p:sp>
        <p:nvSpPr>
          <p:cNvPr id="3" name="内容占位符 2"/>
          <p:cNvSpPr>
            <a:spLocks noGrp="1"/>
          </p:cNvSpPr>
          <p:nvPr>
            <p:ph idx="1"/>
          </p:nvPr>
        </p:nvSpPr>
        <p:spPr>
          <a:xfrm>
            <a:off x="838200" y="2042795"/>
            <a:ext cx="10515600" cy="4134485"/>
          </a:xfrm>
        </p:spPr>
        <p:txBody>
          <a:bodyPr/>
          <a:lstStyle/>
          <a:p>
            <a:r>
              <a:rPr lang="en-US" altLang="zh-CN" dirty="0"/>
              <a:t>A very simple way of predict</a:t>
            </a:r>
            <a:r>
              <a:rPr lang="en-US" altLang="zh-CN" dirty="0" err="1"/>
              <a:t>ing</a:t>
            </a:r>
            <a:r>
              <a:rPr lang="en-US" altLang="zh-CN" dirty="0"/>
              <a:t> the body fat % purely based on only </a:t>
            </a:r>
            <a:r>
              <a:rPr lang="en-US" altLang="zh-CN" b="1" dirty="0"/>
              <a:t>weight and abdomen</a:t>
            </a:r>
            <a:r>
              <a:rPr lang="en-US" altLang="zh-CN" dirty="0"/>
              <a:t> circumference</a:t>
            </a:r>
          </a:p>
          <a:p>
            <a:r>
              <a:rPr lang="en-US" altLang="zh-CN" dirty="0"/>
              <a:t>MLR assumptions (linearity, homoscedasticity and normality) are plausible</a:t>
            </a:r>
          </a:p>
          <a:p>
            <a:r>
              <a:rPr lang="en-US" altLang="zh-CN" dirty="0"/>
              <a:t>Not any </a:t>
            </a:r>
            <a:r>
              <a:rPr lang="en-US" altLang="zh-CN" b="1" dirty="0"/>
              <a:t>leverage points and influential points </a:t>
            </a:r>
            <a:r>
              <a:rPr lang="en-US" altLang="zh-CN" dirty="0"/>
              <a:t>after removing outliers. </a:t>
            </a:r>
          </a:p>
          <a:p>
            <a:r>
              <a:rPr lang="en-US" altLang="zh-CN" dirty="0"/>
              <a:t>The </a:t>
            </a:r>
            <a:r>
              <a:rPr lang="en-US" altLang="zh-CN" b="1" dirty="0"/>
              <a:t>constant effect</a:t>
            </a:r>
            <a:r>
              <a:rPr lang="en-US" altLang="zh-CN" dirty="0"/>
              <a:t> assumption is likely violated</a:t>
            </a:r>
            <a:endParaRPr lang="zh-CN" altLang="en-US" dirty="0"/>
          </a:p>
        </p:txBody>
      </p:sp>
      <p:sp>
        <p:nvSpPr>
          <p:cNvPr id="4" name="灯片编号占位符 3"/>
          <p:cNvSpPr>
            <a:spLocks noGrp="1"/>
          </p:cNvSpPr>
          <p:nvPr>
            <p:ph type="sldNum" sz="quarter" idx="12"/>
          </p:nvPr>
        </p:nvSpPr>
        <p:spPr/>
        <p:txBody>
          <a:bodyPr/>
          <a:lstStyle/>
          <a:p>
            <a:fld id="{A605720F-4CA3-B643-990B-11605A896A93}" type="slidenum">
              <a:rPr lang="en-US" smtClean="0"/>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Review</a:t>
            </a:r>
            <a:endParaRPr lang="zh-CN" altLang="en-US" dirty="0"/>
          </a:p>
        </p:txBody>
      </p:sp>
      <p:pic>
        <p:nvPicPr>
          <p:cNvPr id="5" name="内容占位符 4"/>
          <p:cNvPicPr>
            <a:picLocks noGrp="1" noChangeAspect="1"/>
          </p:cNvPicPr>
          <p:nvPr>
            <p:ph idx="1"/>
          </p:nvPr>
        </p:nvPicPr>
        <p:blipFill>
          <a:blip r:embed="rId2"/>
          <a:stretch>
            <a:fillRect/>
          </a:stretch>
        </p:blipFill>
        <p:spPr>
          <a:xfrm>
            <a:off x="838200" y="1530985"/>
            <a:ext cx="4559935" cy="4559935"/>
          </a:xfrm>
        </p:spPr>
      </p:pic>
      <p:pic>
        <p:nvPicPr>
          <p:cNvPr id="7" name="图片 6"/>
          <p:cNvPicPr>
            <a:picLocks noChangeAspect="1"/>
          </p:cNvPicPr>
          <p:nvPr/>
        </p:nvPicPr>
        <p:blipFill>
          <a:blip r:embed="rId3"/>
          <a:stretch>
            <a:fillRect/>
          </a:stretch>
        </p:blipFill>
        <p:spPr>
          <a:xfrm>
            <a:off x="6515735" y="1530985"/>
            <a:ext cx="4559935" cy="4559935"/>
          </a:xfrm>
          <a:prstGeom prst="rect">
            <a:avLst/>
          </a:prstGeom>
        </p:spPr>
      </p:pic>
      <p:sp>
        <p:nvSpPr>
          <p:cNvPr id="3" name="灯片编号占位符 2"/>
          <p:cNvSpPr>
            <a:spLocks noGrp="1"/>
          </p:cNvSpPr>
          <p:nvPr>
            <p:ph type="sldNum" sz="quarter" idx="12"/>
          </p:nvPr>
        </p:nvSpPr>
        <p:spPr/>
        <p:txBody>
          <a:bodyPr/>
          <a:lstStyle/>
          <a:p>
            <a:fld id="{A605720F-4CA3-B643-990B-11605A896A93}"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0309"/>
            <a:ext cx="8229600" cy="1143000"/>
          </a:xfrm>
        </p:spPr>
        <p:txBody>
          <a:bodyPr>
            <a:normAutofit/>
          </a:bodyPr>
          <a:lstStyle/>
          <a:p>
            <a:r>
              <a:rPr lang="en-US" dirty="0"/>
              <a:t>Summary of Data Cleaning</a:t>
            </a:r>
          </a:p>
        </p:txBody>
      </p:sp>
      <p:sp>
        <p:nvSpPr>
          <p:cNvPr id="3" name="Content Placeholder 2"/>
          <p:cNvSpPr>
            <a:spLocks noGrp="1"/>
          </p:cNvSpPr>
          <p:nvPr>
            <p:ph idx="1"/>
          </p:nvPr>
        </p:nvSpPr>
        <p:spPr>
          <a:xfrm>
            <a:off x="685800" y="1125322"/>
            <a:ext cx="10992678" cy="5626426"/>
          </a:xfrm>
        </p:spPr>
        <p:txBody>
          <a:bodyPr>
            <a:normAutofit/>
          </a:bodyPr>
          <a:lstStyle/>
          <a:p>
            <a:pPr marL="0" indent="0">
              <a:buNone/>
            </a:pPr>
            <a:endParaRPr lang="en-US" dirty="0"/>
          </a:p>
          <a:p>
            <a:r>
              <a:rPr lang="en-US" dirty="0"/>
              <a:t>We deleted </a:t>
            </a:r>
            <a:r>
              <a:rPr lang="en-US" b="1" dirty="0"/>
              <a:t>four outliers</a:t>
            </a:r>
            <a:endParaRPr lang="en-US" dirty="0"/>
          </a:p>
          <a:p>
            <a:endParaRPr lang="en-US" b="1" dirty="0"/>
          </a:p>
          <a:p>
            <a:endParaRPr lang="en-US" dirty="0"/>
          </a:p>
          <a:p>
            <a:endParaRPr lang="en-US" dirty="0"/>
          </a:p>
          <a:p>
            <a:endParaRPr lang="en-US" u="sng" dirty="0"/>
          </a:p>
          <a:p>
            <a:endParaRPr lang="en-US" u="sng" dirty="0"/>
          </a:p>
          <a:p>
            <a:r>
              <a:rPr lang="en-US" u="sng" dirty="0"/>
              <a:t>Final Cleaned Data</a:t>
            </a:r>
            <a:r>
              <a:rPr lang="en-US" dirty="0"/>
              <a:t>: </a:t>
            </a:r>
            <a:r>
              <a:rPr lang="en-US" b="1" dirty="0"/>
              <a:t>n=248 </a:t>
            </a:r>
            <a:r>
              <a:rPr lang="en-US" dirty="0"/>
              <a:t>(from n=252)</a:t>
            </a:r>
          </a:p>
          <a:p>
            <a:pPr lvl="1"/>
            <a:r>
              <a:rPr lang="en-US" dirty="0"/>
              <a:t>Predictors: Weight, Abdomen</a:t>
            </a:r>
          </a:p>
          <a:p>
            <a:pPr marL="0" indent="0">
              <a:buNone/>
            </a:pPr>
            <a:endParaRPr lang="en-US" dirty="0"/>
          </a:p>
        </p:txBody>
      </p:sp>
      <p:graphicFrame>
        <p:nvGraphicFramePr>
          <p:cNvPr id="6" name="Content Placeholder 3"/>
          <p:cNvGraphicFramePr/>
          <p:nvPr/>
        </p:nvGraphicFramePr>
        <p:xfrm>
          <a:off x="1096337" y="2232218"/>
          <a:ext cx="6606862" cy="2258620"/>
        </p:xfrm>
        <a:graphic>
          <a:graphicData uri="http://schemas.openxmlformats.org/drawingml/2006/table">
            <a:tbl>
              <a:tblPr firstRow="1" bandRow="1">
                <a:tableStyleId>{5C22544A-7EE6-4342-B048-85BDC9FD1C3A}</a:tableStyleId>
              </a:tblPr>
              <a:tblGrid>
                <a:gridCol w="2749897">
                  <a:extLst>
                    <a:ext uri="{9D8B030D-6E8A-4147-A177-3AD203B41FA5}">
                      <a16:colId xmlns:a16="http://schemas.microsoft.com/office/drawing/2014/main" val="20000"/>
                    </a:ext>
                  </a:extLst>
                </a:gridCol>
                <a:gridCol w="3856965">
                  <a:extLst>
                    <a:ext uri="{9D8B030D-6E8A-4147-A177-3AD203B41FA5}">
                      <a16:colId xmlns:a16="http://schemas.microsoft.com/office/drawing/2014/main" val="20001"/>
                    </a:ext>
                  </a:extLst>
                </a:gridCol>
              </a:tblGrid>
              <a:tr h="483664">
                <a:tc>
                  <a:txBody>
                    <a:bodyPr/>
                    <a:lstStyle/>
                    <a:p>
                      <a:r>
                        <a:rPr lang="en-US" dirty="0"/>
                        <a:t>Individual (IDNO)</a:t>
                      </a:r>
                    </a:p>
                  </a:txBody>
                  <a:tcPr/>
                </a:tc>
                <a:tc>
                  <a:txBody>
                    <a:bodyPr/>
                    <a:lstStyle/>
                    <a:p>
                      <a:r>
                        <a:rPr lang="en-US" dirty="0"/>
                        <a:t>Original Obs.</a:t>
                      </a:r>
                    </a:p>
                  </a:txBody>
                  <a:tcPr/>
                </a:tc>
                <a:extLst>
                  <a:ext uri="{0D108BD9-81ED-4DB2-BD59-A6C34878D82A}">
                    <a16:rowId xmlns:a16="http://schemas.microsoft.com/office/drawing/2014/main" val="10000"/>
                  </a:ext>
                </a:extLst>
              </a:tr>
              <a:tr h="443739">
                <a:tc>
                  <a:txBody>
                    <a:bodyPr/>
                    <a:lstStyle/>
                    <a:p>
                      <a:r>
                        <a:rPr lang="en-US" dirty="0"/>
                        <a:t>39</a:t>
                      </a:r>
                    </a:p>
                  </a:txBody>
                  <a:tcPr/>
                </a:tc>
                <a:tc>
                  <a:txBody>
                    <a:bodyPr/>
                    <a:lstStyle/>
                    <a:p>
                      <a:pPr algn="l" fontAlgn="ctr"/>
                      <a:r>
                        <a:rPr lang="en-US" altLang="zh-CN" sz="1800" kern="1200" dirty="0">
                          <a:solidFill>
                            <a:schemeClr val="dk1"/>
                          </a:solidFill>
                          <a:latin typeface="+mn-lt"/>
                          <a:ea typeface="+mn-ea"/>
                          <a:cs typeface="+mn-cs"/>
                        </a:rPr>
                        <a:t>33.8</a:t>
                      </a:r>
                    </a:p>
                  </a:txBody>
                  <a:tcPr marL="7620" marR="7620" marT="7620" marB="0" anchor="ctr"/>
                </a:tc>
                <a:extLst>
                  <a:ext uri="{0D108BD9-81ED-4DB2-BD59-A6C34878D82A}">
                    <a16:rowId xmlns:a16="http://schemas.microsoft.com/office/drawing/2014/main" val="10001"/>
                  </a:ext>
                </a:extLst>
              </a:tr>
              <a:tr h="443739">
                <a:tc>
                  <a:txBody>
                    <a:bodyPr/>
                    <a:lstStyle/>
                    <a:p>
                      <a:pPr marL="0" algn="l" defTabSz="914400" rtl="0" eaLnBrk="1" fontAlgn="ctr" latinLnBrk="0" hangingPunct="1"/>
                      <a:r>
                        <a:rPr lang="en-US" sz="1800" kern="1200" dirty="0">
                          <a:solidFill>
                            <a:schemeClr val="dk1"/>
                          </a:solidFill>
                          <a:latin typeface="+mn-lt"/>
                          <a:ea typeface="+mn-ea"/>
                          <a:cs typeface="+mn-cs"/>
                        </a:rPr>
                        <a:t>41</a:t>
                      </a:r>
                    </a:p>
                  </a:txBody>
                  <a:tcPr/>
                </a:tc>
                <a:tc>
                  <a:txBody>
                    <a:bodyPr/>
                    <a:lstStyle/>
                    <a:p>
                      <a:pPr marL="0" algn="l" defTabSz="914400" rtl="0" eaLnBrk="1" fontAlgn="ctr" latinLnBrk="0" hangingPunct="1"/>
                      <a:r>
                        <a:rPr lang="en-US" altLang="zh-CN" sz="1800" kern="1200" dirty="0">
                          <a:solidFill>
                            <a:schemeClr val="dk1"/>
                          </a:solidFill>
                          <a:latin typeface="+mn-lt"/>
                          <a:ea typeface="+mn-ea"/>
                          <a:cs typeface="+mn-cs"/>
                        </a:rPr>
                        <a:t>33.1</a:t>
                      </a:r>
                    </a:p>
                  </a:txBody>
                  <a:tcPr marL="7620" marR="7620" marT="7620" marB="0" anchor="ctr"/>
                </a:tc>
                <a:extLst>
                  <a:ext uri="{0D108BD9-81ED-4DB2-BD59-A6C34878D82A}">
                    <a16:rowId xmlns:a16="http://schemas.microsoft.com/office/drawing/2014/main" val="10002"/>
                  </a:ext>
                </a:extLst>
              </a:tr>
              <a:tr h="443739">
                <a:tc>
                  <a:txBody>
                    <a:bodyPr/>
                    <a:lstStyle/>
                    <a:p>
                      <a:pPr marL="0" algn="l" defTabSz="914400" rtl="0" eaLnBrk="1" fontAlgn="ctr" latinLnBrk="0" hangingPunct="1"/>
                      <a:r>
                        <a:rPr lang="en-US" sz="1800" kern="1200" dirty="0">
                          <a:solidFill>
                            <a:schemeClr val="dk1"/>
                          </a:solidFill>
                          <a:latin typeface="+mn-lt"/>
                          <a:ea typeface="+mn-ea"/>
                          <a:cs typeface="+mn-cs"/>
                        </a:rPr>
                        <a:t>226</a:t>
                      </a:r>
                    </a:p>
                  </a:txBody>
                  <a:tcPr/>
                </a:tc>
                <a:tc>
                  <a:txBody>
                    <a:bodyPr/>
                    <a:lstStyle/>
                    <a:p>
                      <a:pPr marL="0" algn="l" defTabSz="914400" rtl="0" eaLnBrk="1" fontAlgn="ctr" latinLnBrk="0" hangingPunct="1"/>
                      <a:r>
                        <a:rPr lang="en-US" altLang="zh-CN" sz="1800" kern="1200" dirty="0">
                          <a:solidFill>
                            <a:schemeClr val="dk1"/>
                          </a:solidFill>
                          <a:latin typeface="+mn-lt"/>
                          <a:ea typeface="+mn-ea"/>
                          <a:cs typeface="+mn-cs"/>
                        </a:rPr>
                        <a:t>12.8</a:t>
                      </a:r>
                    </a:p>
                  </a:txBody>
                  <a:tcPr marL="7620" marR="7620" marT="7620" marB="0" anchor="ctr"/>
                </a:tc>
                <a:extLst>
                  <a:ext uri="{0D108BD9-81ED-4DB2-BD59-A6C34878D82A}">
                    <a16:rowId xmlns:a16="http://schemas.microsoft.com/office/drawing/2014/main" val="10003"/>
                  </a:ext>
                </a:extLst>
              </a:tr>
              <a:tr h="443739">
                <a:tc>
                  <a:txBody>
                    <a:bodyPr/>
                    <a:lstStyle/>
                    <a:p>
                      <a:pPr marL="0" algn="l" defTabSz="914400" rtl="0" eaLnBrk="1" fontAlgn="ctr" latinLnBrk="0" hangingPunct="1"/>
                      <a:r>
                        <a:rPr lang="en-US" sz="1800" kern="1200" dirty="0">
                          <a:solidFill>
                            <a:schemeClr val="dk1"/>
                          </a:solidFill>
                          <a:latin typeface="+mn-lt"/>
                          <a:ea typeface="+mn-ea"/>
                          <a:cs typeface="+mn-cs"/>
                        </a:rPr>
                        <a:t>252</a:t>
                      </a:r>
                    </a:p>
                  </a:txBody>
                  <a:tcPr/>
                </a:tc>
                <a:tc>
                  <a:txBody>
                    <a:bodyPr/>
                    <a:lstStyle/>
                    <a:p>
                      <a:pPr marL="0" algn="l" defTabSz="914400" rtl="0" eaLnBrk="1" fontAlgn="ctr" latinLnBrk="0" hangingPunct="1"/>
                      <a:r>
                        <a:rPr lang="en-US" altLang="zh-CN" sz="1800" kern="1200" dirty="0">
                          <a:solidFill>
                            <a:schemeClr val="dk1"/>
                          </a:solidFill>
                          <a:latin typeface="+mn-lt"/>
                          <a:ea typeface="+mn-ea"/>
                          <a:cs typeface="+mn-cs"/>
                        </a:rPr>
                        <a:t>30.7</a:t>
                      </a:r>
                    </a:p>
                  </a:txBody>
                  <a:tcPr marL="7620" marR="7620" marT="7620" marB="0" anchor="ct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p:txBody>
          <a:bodyPr/>
          <a:lstStyle/>
          <a:p>
            <a:fld id="{A605720F-4CA3-B643-990B-11605A896A93}"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77354"/>
    </mc:Choice>
    <mc:Fallback xmlns="">
      <p:transition spd="slow" advTm="17735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sz="3600" dirty="0"/>
              <a:t>Correlation between variables</a:t>
            </a:r>
          </a:p>
        </p:txBody>
      </p:sp>
      <p:pic>
        <p:nvPicPr>
          <p:cNvPr id="5" name="内容占位符 4"/>
          <p:cNvPicPr>
            <a:picLocks noGrp="1" noChangeAspect="1"/>
          </p:cNvPicPr>
          <p:nvPr>
            <p:ph idx="1"/>
          </p:nvPr>
        </p:nvPicPr>
        <p:blipFill>
          <a:blip r:embed="rId2"/>
          <a:stretch>
            <a:fillRect/>
          </a:stretch>
        </p:blipFill>
        <p:spPr>
          <a:xfrm>
            <a:off x="2849880" y="1021080"/>
            <a:ext cx="6492240" cy="5760085"/>
          </a:xfrm>
        </p:spPr>
      </p:pic>
      <p:sp>
        <p:nvSpPr>
          <p:cNvPr id="3" name="灯片编号占位符 2"/>
          <p:cNvSpPr>
            <a:spLocks noGrp="1"/>
          </p:cNvSpPr>
          <p:nvPr>
            <p:ph type="sldNum" sz="quarter" idx="12"/>
          </p:nvPr>
        </p:nvSpPr>
        <p:spPr/>
        <p:txBody>
          <a:bodyPr/>
          <a:lstStyle/>
          <a:p>
            <a:fld id="{A605720F-4CA3-B643-990B-11605A896A9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Best Model for Body Fat</a:t>
            </a:r>
          </a:p>
        </p:txBody>
      </p:sp>
      <p:sp>
        <p:nvSpPr>
          <p:cNvPr id="3" name="Content Placeholder 2"/>
          <p:cNvSpPr>
            <a:spLocks noGrp="1"/>
          </p:cNvSpPr>
          <p:nvPr>
            <p:ph idx="1"/>
          </p:nvPr>
        </p:nvSpPr>
        <p:spPr>
          <a:xfrm>
            <a:off x="626165" y="1560443"/>
            <a:ext cx="11022496" cy="5118652"/>
          </a:xfrm>
        </p:spPr>
        <p:txBody>
          <a:bodyPr>
            <a:normAutofit/>
          </a:bodyPr>
          <a:lstStyle/>
          <a:p>
            <a:r>
              <a:rPr lang="en-US" u="sng" dirty="0"/>
              <a:t>Metric for Model Performance</a:t>
            </a:r>
            <a:r>
              <a:rPr lang="en-US" dirty="0"/>
              <a:t>: We’ll define the “best” model based on the following criteria</a:t>
            </a:r>
          </a:p>
          <a:p>
            <a:pPr marL="914400" lvl="1" indent="-457200">
              <a:buFont typeface="+mj-lt"/>
              <a:buAutoNum type="arabicPeriod"/>
            </a:pPr>
            <a:r>
              <a:rPr lang="en-US" dirty="0"/>
              <a:t>R^2</a:t>
            </a:r>
          </a:p>
          <a:p>
            <a:pPr marL="914400" lvl="1" indent="-457200">
              <a:buFont typeface="+mj-lt"/>
              <a:buAutoNum type="arabicPeriod"/>
            </a:pPr>
            <a:r>
              <a:rPr lang="en-US" dirty="0"/>
              <a:t>Number of Predictors</a:t>
            </a:r>
          </a:p>
          <a:p>
            <a:pPr lvl="1"/>
            <a:endParaRPr lang="en-US" dirty="0"/>
          </a:p>
          <a:p>
            <a:r>
              <a:rPr lang="en-US" u="sng" dirty="0"/>
              <a:t>Candidate Models</a:t>
            </a:r>
            <a:r>
              <a:rPr lang="en-US" dirty="0"/>
              <a:t>:</a:t>
            </a:r>
            <a:endParaRPr lang="en-US" b="1" dirty="0"/>
          </a:p>
          <a:p>
            <a:pPr marL="971550" lvl="1" indent="-514350">
              <a:buFont typeface="+mj-lt"/>
              <a:buAutoNum type="arabicPeriod"/>
            </a:pPr>
            <a:r>
              <a:rPr lang="en-US" dirty="0"/>
              <a:t>Y ~ WEIGHT + AGE + HIP + ABDOMEN</a:t>
            </a:r>
          </a:p>
          <a:p>
            <a:pPr marL="971550" lvl="1" indent="-514350">
              <a:buFont typeface="+mj-lt"/>
              <a:buAutoNum type="arabicPeriod"/>
            </a:pPr>
            <a:r>
              <a:rPr lang="en-US" dirty="0"/>
              <a:t>Y ~ WEIGHT + ABDOMEN</a:t>
            </a:r>
          </a:p>
          <a:p>
            <a:pPr marL="971550" lvl="1" indent="-514350">
              <a:buFont typeface="+mj-lt"/>
              <a:buAutoNum type="arabicPeriod"/>
            </a:pPr>
            <a:r>
              <a:rPr lang="en-US" dirty="0"/>
              <a:t>Y ~ WEIGHT + THIGH + ABDOMEN + I(ABDOMEN^2)</a:t>
            </a:r>
          </a:p>
          <a:p>
            <a:pPr marL="457200" lvl="1" indent="0">
              <a:buNone/>
            </a:pPr>
            <a:r>
              <a:rPr lang="en-US" dirty="0"/>
              <a:t>4.    Y ~ ABDOMEN + I(ABDOMEN^2)</a:t>
            </a:r>
          </a:p>
          <a:p>
            <a:r>
              <a:rPr lang="en-US" dirty="0"/>
              <a:t>We used AIC, BIC and R^2 evaluated each candidate model’s performance </a:t>
            </a:r>
          </a:p>
        </p:txBody>
      </p:sp>
      <p:sp>
        <p:nvSpPr>
          <p:cNvPr id="4" name="灯片编号占位符 3"/>
          <p:cNvSpPr>
            <a:spLocks noGrp="1"/>
          </p:cNvSpPr>
          <p:nvPr>
            <p:ph type="sldNum" sz="quarter" idx="12"/>
          </p:nvPr>
        </p:nvSpPr>
        <p:spPr/>
        <p:txBody>
          <a:bodyPr/>
          <a:lstStyle/>
          <a:p>
            <a:fld id="{A605720F-4CA3-B643-990B-11605A896A93}"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28155"/>
    </mc:Choice>
    <mc:Fallback xmlns="">
      <p:transition spd="slow" advTm="12815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nvPr>
        </p:nvGraphicFramePr>
        <p:xfrm>
          <a:off x="1981200" y="1600200"/>
          <a:ext cx="8229600" cy="4360724"/>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77444">
                <a:tc>
                  <a:txBody>
                    <a:bodyPr/>
                    <a:lstStyle/>
                    <a:p>
                      <a:r>
                        <a:rPr lang="en-US" dirty="0"/>
                        <a:t>Model</a:t>
                      </a:r>
                    </a:p>
                  </a:txBody>
                  <a:tcPr/>
                </a:tc>
                <a:tc>
                  <a:txBody>
                    <a:bodyPr/>
                    <a:lstStyle/>
                    <a:p>
                      <a:r>
                        <a:rPr lang="en-US" dirty="0"/>
                        <a:t>R squared</a:t>
                      </a:r>
                    </a:p>
                  </a:txBody>
                  <a:tcPr/>
                </a:tc>
                <a:tc>
                  <a:txBody>
                    <a:bodyPr/>
                    <a:lstStyle/>
                    <a:p>
                      <a:r>
                        <a:rPr lang="en-US" dirty="0"/>
                        <a:t>AIC</a:t>
                      </a:r>
                    </a:p>
                  </a:txBody>
                  <a:tcPr/>
                </a:tc>
                <a:tc>
                  <a:txBody>
                    <a:bodyPr/>
                    <a:lstStyle/>
                    <a:p>
                      <a:r>
                        <a:rPr lang="en-US" dirty="0"/>
                        <a:t>BIC</a:t>
                      </a:r>
                    </a:p>
                  </a:txBody>
                  <a:tcPr/>
                </a:tc>
                <a:extLst>
                  <a:ext uri="{0D108BD9-81ED-4DB2-BD59-A6C34878D82A}">
                    <a16:rowId xmlns:a16="http://schemas.microsoft.com/office/drawing/2014/main" val="10000"/>
                  </a:ext>
                </a:extLst>
              </a:tr>
              <a:tr h="566297">
                <a:tc>
                  <a:txBody>
                    <a:bodyPr/>
                    <a:lstStyle/>
                    <a:p>
                      <a:r>
                        <a:rPr lang="en-US" dirty="0"/>
                        <a:t>Y ~ </a:t>
                      </a:r>
                      <a:r>
                        <a:rPr lang="en-US" altLang="zh-CN" dirty="0"/>
                        <a:t>WEIGHT + AGE + HIP + ABDOMEN</a:t>
                      </a:r>
                      <a:endParaRPr lang="en-US" dirty="0"/>
                    </a:p>
                  </a:txBody>
                  <a:tcPr/>
                </a:tc>
                <a:tc>
                  <a:txBody>
                    <a:bodyPr/>
                    <a:lstStyle/>
                    <a:p>
                      <a:r>
                        <a:rPr lang="en-US" dirty="0"/>
                        <a:t>0.7202</a:t>
                      </a:r>
                    </a:p>
                  </a:txBody>
                  <a:tcPr/>
                </a:tc>
                <a:tc>
                  <a:txBody>
                    <a:bodyPr/>
                    <a:lstStyle/>
                    <a:p>
                      <a:r>
                        <a:rPr lang="en-US" dirty="0"/>
                        <a:t>1408.528</a:t>
                      </a:r>
                    </a:p>
                  </a:txBody>
                  <a:tcPr/>
                </a:tc>
                <a:tc>
                  <a:txBody>
                    <a:bodyPr/>
                    <a:lstStyle/>
                    <a:p>
                      <a:r>
                        <a:rPr lang="en-US" dirty="0"/>
                        <a:t>1429.609</a:t>
                      </a:r>
                    </a:p>
                  </a:txBody>
                  <a:tcPr/>
                </a:tc>
                <a:extLst>
                  <a:ext uri="{0D108BD9-81ED-4DB2-BD59-A6C34878D82A}">
                    <a16:rowId xmlns:a16="http://schemas.microsoft.com/office/drawing/2014/main" val="10001"/>
                  </a:ext>
                </a:extLst>
              </a:tr>
              <a:tr h="566297">
                <a:tc>
                  <a:txBody>
                    <a:bodyPr/>
                    <a:lstStyle/>
                    <a:p>
                      <a:r>
                        <a:rPr lang="en-US" dirty="0"/>
                        <a:t>Y ~ </a:t>
                      </a:r>
                      <a:r>
                        <a:rPr lang="en-US" altLang="zh-CN" dirty="0"/>
                        <a:t>WEIGHT + ABDOMEN</a:t>
                      </a:r>
                      <a:endParaRPr lang="en-US" dirty="0"/>
                    </a:p>
                  </a:txBody>
                  <a:tcPr/>
                </a:tc>
                <a:tc>
                  <a:txBody>
                    <a:bodyPr/>
                    <a:lstStyle/>
                    <a:p>
                      <a:r>
                        <a:rPr lang="en-US" dirty="0"/>
                        <a:t>0.7195</a:t>
                      </a:r>
                    </a:p>
                  </a:txBody>
                  <a:tcPr/>
                </a:tc>
                <a:tc>
                  <a:txBody>
                    <a:bodyPr/>
                    <a:lstStyle/>
                    <a:p>
                      <a:r>
                        <a:rPr lang="en-US" sz="1800" kern="1200" dirty="0">
                          <a:solidFill>
                            <a:schemeClr val="dk1"/>
                          </a:solidFill>
                          <a:latin typeface="+mn-lt"/>
                          <a:ea typeface="+mn-ea"/>
                          <a:cs typeface="+mn-cs"/>
                        </a:rPr>
                        <a:t>1405.156</a:t>
                      </a:r>
                    </a:p>
                  </a:txBody>
                  <a:tcPr/>
                </a:tc>
                <a:tc>
                  <a:txBody>
                    <a:bodyPr/>
                    <a:lstStyle/>
                    <a:p>
                      <a:r>
                        <a:rPr lang="en-US" dirty="0"/>
                        <a:t>1419.209</a:t>
                      </a:r>
                    </a:p>
                  </a:txBody>
                  <a:tcPr/>
                </a:tc>
                <a:extLst>
                  <a:ext uri="{0D108BD9-81ED-4DB2-BD59-A6C34878D82A}">
                    <a16:rowId xmlns:a16="http://schemas.microsoft.com/office/drawing/2014/main" val="10002"/>
                  </a:ext>
                </a:extLst>
              </a:tr>
              <a:tr h="56629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Y ~ </a:t>
                      </a:r>
                      <a:r>
                        <a:rPr lang="en-US" altLang="zh-CN" dirty="0"/>
                        <a:t>WEIGHT + THIGH + ABDOMEN + I(ABDOMEN^2)</a:t>
                      </a:r>
                    </a:p>
                    <a:p>
                      <a:endParaRPr lang="en-US" dirty="0"/>
                    </a:p>
                  </a:txBody>
                  <a:tcPr/>
                </a:tc>
                <a:tc>
                  <a:txBody>
                    <a:bodyPr/>
                    <a:lstStyle/>
                    <a:p>
                      <a:r>
                        <a:rPr lang="en-US" dirty="0"/>
                        <a:t>0.7248</a:t>
                      </a:r>
                    </a:p>
                  </a:txBody>
                  <a:tcPr/>
                </a:tc>
                <a:tc>
                  <a:txBody>
                    <a:bodyPr/>
                    <a:lstStyle/>
                    <a:p>
                      <a:r>
                        <a:rPr lang="en-US" dirty="0"/>
                        <a:t>1404.36</a:t>
                      </a:r>
                    </a:p>
                  </a:txBody>
                  <a:tcPr/>
                </a:tc>
                <a:tc>
                  <a:txBody>
                    <a:bodyPr/>
                    <a:lstStyle/>
                    <a:p>
                      <a:r>
                        <a:rPr lang="en-US" dirty="0"/>
                        <a:t>1425.441</a:t>
                      </a:r>
                    </a:p>
                  </a:txBody>
                  <a:tcPr/>
                </a:tc>
                <a:extLst>
                  <a:ext uri="{0D108BD9-81ED-4DB2-BD59-A6C34878D82A}">
                    <a16:rowId xmlns:a16="http://schemas.microsoft.com/office/drawing/2014/main" val="10003"/>
                  </a:ext>
                </a:extLst>
              </a:tr>
              <a:tr h="56629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Y ~ </a:t>
                      </a:r>
                      <a:r>
                        <a:rPr lang="en-US" altLang="zh-CN" dirty="0"/>
                        <a:t>ABDOMEN + I(ABDOMEN^2)</a:t>
                      </a:r>
                    </a:p>
                    <a:p>
                      <a:endParaRPr lang="en-US" dirty="0"/>
                    </a:p>
                  </a:txBody>
                  <a:tcPr/>
                </a:tc>
                <a:tc>
                  <a:txBody>
                    <a:bodyPr/>
                    <a:lstStyle/>
                    <a:p>
                      <a:r>
                        <a:rPr lang="en-US" dirty="0"/>
                        <a:t>0.6766</a:t>
                      </a:r>
                    </a:p>
                  </a:txBody>
                  <a:tcPr/>
                </a:tc>
                <a:tc>
                  <a:txBody>
                    <a:bodyPr/>
                    <a:lstStyle/>
                    <a:p>
                      <a:r>
                        <a:rPr lang="en-US" dirty="0"/>
                        <a:t>1440.448</a:t>
                      </a:r>
                    </a:p>
                  </a:txBody>
                  <a:tcPr/>
                </a:tc>
                <a:tc>
                  <a:txBody>
                    <a:bodyPr/>
                    <a:lstStyle/>
                    <a:p>
                      <a:r>
                        <a:rPr lang="en-US" dirty="0"/>
                        <a:t>1454.502</a:t>
                      </a:r>
                    </a:p>
                  </a:txBody>
                  <a:tcP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fld id="{A605720F-4CA3-B643-990B-11605A896A93}"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6833"/>
    </mc:Choice>
    <mc:Fallback xmlns="">
      <p:transition spd="slow" advTm="468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4723"/>
          </a:xfrm>
        </p:spPr>
        <p:txBody>
          <a:bodyPr/>
          <a:lstStyle/>
          <a:p>
            <a:r>
              <a:rPr lang="en-US" dirty="0"/>
              <a:t>Final Model</a:t>
            </a:r>
          </a:p>
        </p:txBody>
      </p:sp>
      <p:sp>
        <p:nvSpPr>
          <p:cNvPr id="3" name="Content Placeholder 2"/>
          <p:cNvSpPr>
            <a:spLocks noGrp="1"/>
          </p:cNvSpPr>
          <p:nvPr>
            <p:ph idx="1"/>
          </p:nvPr>
        </p:nvSpPr>
        <p:spPr>
          <a:xfrm>
            <a:off x="838200" y="1419323"/>
            <a:ext cx="10515600" cy="4351338"/>
          </a:xfrm>
        </p:spPr>
        <p:txBody>
          <a:bodyPr>
            <a:normAutofit lnSpcReduction="10000"/>
          </a:bodyPr>
          <a:lstStyle/>
          <a:p>
            <a:pPr marL="0" indent="0" algn="ctr">
              <a:buNone/>
            </a:pPr>
            <a:r>
              <a:rPr lang="en-US" dirty="0"/>
              <a:t> </a:t>
            </a:r>
            <a:r>
              <a:rPr lang="en-US" altLang="zh-CN" dirty="0"/>
              <a:t>BODYFAT = -43.6366 -0.1211 * WEIGHT + 0.9110 * ABDOMEN</a:t>
            </a:r>
            <a:endParaRPr lang="en-US" dirty="0"/>
          </a:p>
          <a:p>
            <a:endParaRPr lang="en-US" dirty="0"/>
          </a:p>
          <a:p>
            <a:r>
              <a:rPr lang="en-US" dirty="0"/>
              <a:t>Some description of the final model in words</a:t>
            </a:r>
          </a:p>
          <a:p>
            <a:pPr marL="457200" lvl="1" indent="0">
              <a:buNone/>
            </a:pPr>
            <a:r>
              <a:rPr lang="en-US" dirty="0"/>
              <a:t>Bodyfat will increase as men’s weight decreases and abdomen increases. Here, that weight decreases leads to bodyfat increases seems to be counterintuitive. Our explanation is that if one’s abdomen keeps unchanged, weight increases means the increase in muscle, which in turn will cause the decrease of bodyfat. </a:t>
            </a:r>
          </a:p>
          <a:p>
            <a:r>
              <a:rPr lang="en-US" dirty="0"/>
              <a:t>Example Usage</a:t>
            </a:r>
          </a:p>
          <a:p>
            <a:pPr marL="457200" lvl="1" indent="0">
              <a:buNone/>
            </a:pPr>
            <a:r>
              <a:rPr lang="en-US" altLang="zh-CN" dirty="0"/>
              <a:t>A man with 180 </a:t>
            </a:r>
            <a:r>
              <a:rPr lang="en-US" altLang="zh-CN" dirty="0" err="1"/>
              <a:t>lbs</a:t>
            </a:r>
            <a:r>
              <a:rPr lang="en-US" altLang="zh-CN" dirty="0"/>
              <a:t> and 90 cm of abdomen circumference is expected to have a body fat % of 16.55 based on our model, which is healthy according to Bodyfat Percentage Chart. </a:t>
            </a:r>
            <a:endParaRPr lang="en-US" dirty="0"/>
          </a:p>
        </p:txBody>
      </p:sp>
      <p:sp>
        <p:nvSpPr>
          <p:cNvPr id="4" name="灯片编号占位符 3"/>
          <p:cNvSpPr>
            <a:spLocks noGrp="1"/>
          </p:cNvSpPr>
          <p:nvPr>
            <p:ph type="sldNum" sz="quarter" idx="12"/>
          </p:nvPr>
        </p:nvSpPr>
        <p:spPr/>
        <p:txBody>
          <a:bodyPr/>
          <a:lstStyle/>
          <a:p>
            <a:fld id="{A605720F-4CA3-B643-990B-11605A896A93}"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76925"/>
    </mc:Choice>
    <mc:Fallback xmlns="">
      <p:transition spd="slow" advTm="1769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chose the final model</a:t>
            </a:r>
            <a:endParaRPr lang="zh-CN" altLang="en-US" dirty="0"/>
          </a:p>
        </p:txBody>
      </p:sp>
      <p:sp>
        <p:nvSpPr>
          <p:cNvPr id="3" name="内容占位符 2"/>
          <p:cNvSpPr>
            <a:spLocks noGrp="1"/>
          </p:cNvSpPr>
          <p:nvPr>
            <p:ph idx="1"/>
          </p:nvPr>
        </p:nvSpPr>
        <p:spPr>
          <a:xfrm>
            <a:off x="841899" y="1825625"/>
            <a:ext cx="10515600" cy="4351338"/>
          </a:xfrm>
        </p:spPr>
        <p:txBody>
          <a:bodyPr>
            <a:normAutofit lnSpcReduction="10000"/>
          </a:bodyPr>
          <a:lstStyle/>
          <a:p>
            <a:r>
              <a:rPr lang="en-US" altLang="zh-CN" dirty="0"/>
              <a:t>All variables are easy to obtain. </a:t>
            </a:r>
          </a:p>
          <a:p>
            <a:r>
              <a:rPr lang="en-US" altLang="zh-CN" dirty="0"/>
              <a:t>We understood the relationships between variables and we found that bodyfat is linear correlated with variables we chose, so we think multiple linear regression is reasonable. </a:t>
            </a:r>
          </a:p>
          <a:p>
            <a:r>
              <a:rPr lang="en-US" altLang="zh-CN" dirty="0"/>
              <a:t>Other models with other more variables, THIGH for example, have similar performance with the final model. </a:t>
            </a:r>
          </a:p>
          <a:p>
            <a:pPr marL="0" indent="0">
              <a:buNone/>
            </a:pPr>
            <a:r>
              <a:rPr lang="en-US" altLang="zh-CN" dirty="0"/>
              <a:t>Considering the model simplicity, we choose our final model with only WEIGHT and ABDOMEN</a:t>
            </a:r>
          </a:p>
          <a:p>
            <a:pPr marL="0" indent="0">
              <a:buNone/>
            </a:pPr>
            <a:endParaRPr lang="en-US" altLang="zh-CN" dirty="0"/>
          </a:p>
          <a:p>
            <a:pPr marL="0" indent="0">
              <a:buNone/>
            </a:pPr>
            <a:r>
              <a:rPr lang="en-US" altLang="zh-CN" dirty="0"/>
              <a:t>Rule </a:t>
            </a:r>
            <a:r>
              <a:rPr lang="en-US" altLang="zh-CN"/>
              <a:t>of Thumb: </a:t>
            </a:r>
            <a:r>
              <a:rPr lang="en-US" altLang="zh-CN" dirty="0"/>
              <a:t>BODYFAT = -44 + 0.9* ABDOMEN -0.1*WEIGHT</a:t>
            </a:r>
            <a:endParaRPr lang="zh-CN" altLang="en-US"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A605720F-4CA3-B643-990B-11605A896A9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Properties of Final Model</a:t>
            </a:r>
          </a:p>
        </p:txBody>
      </p:sp>
      <p:sp>
        <p:nvSpPr>
          <p:cNvPr id="3" name="Content Placeholder 2"/>
          <p:cNvSpPr>
            <a:spLocks noGrp="1"/>
          </p:cNvSpPr>
          <p:nvPr>
            <p:ph idx="1"/>
          </p:nvPr>
        </p:nvSpPr>
        <p:spPr>
          <a:xfrm>
            <a:off x="838200" y="1461052"/>
            <a:ext cx="10515600" cy="4715911"/>
          </a:xfrm>
        </p:spPr>
        <p:txBody>
          <a:bodyPr>
            <a:normAutofit/>
          </a:bodyPr>
          <a:lstStyle/>
          <a:p>
            <a:r>
              <a:rPr lang="en-US" dirty="0"/>
              <a:t>Describe some important, statistical properties of the model</a:t>
            </a:r>
          </a:p>
          <a:p>
            <a:pPr lvl="1"/>
            <a:r>
              <a:rPr lang="en-US" u="sng" dirty="0"/>
              <a:t>Example 1</a:t>
            </a:r>
            <a:r>
              <a:rPr lang="en-US" dirty="0"/>
              <a:t>: </a:t>
            </a:r>
            <a:r>
              <a:rPr lang="en-US" dirty="0" err="1"/>
              <a:t>Coef</a:t>
            </a:r>
            <a:r>
              <a:rPr lang="en-US" dirty="0"/>
              <a:t> are all significant at 0.05 based on two-sided t-test with p-values</a:t>
            </a:r>
          </a:p>
          <a:p>
            <a:pPr lvl="1"/>
            <a:r>
              <a:rPr lang="en-US" u="sng" dirty="0"/>
              <a:t>Example 2</a:t>
            </a:r>
            <a:r>
              <a:rPr lang="en-US" dirty="0"/>
              <a:t>: Overall model is significant at 0.05 based on F-test with p-value</a:t>
            </a:r>
          </a:p>
          <a:p>
            <a:pPr lvl="1"/>
            <a:r>
              <a:rPr lang="en-US" u="sng" dirty="0"/>
              <a:t>Example 3</a:t>
            </a:r>
            <a:r>
              <a:rPr lang="en-US" dirty="0"/>
              <a:t>: R^2 =0.7195.</a:t>
            </a:r>
          </a:p>
          <a:p>
            <a:r>
              <a:rPr lang="en-US" dirty="0"/>
              <a:t>The summary of the model</a:t>
            </a:r>
          </a:p>
          <a:p>
            <a:endParaRPr lang="en-US" dirty="0"/>
          </a:p>
        </p:txBody>
      </p:sp>
      <p:pic>
        <p:nvPicPr>
          <p:cNvPr id="7" name="图片 6"/>
          <p:cNvPicPr>
            <a:picLocks noChangeAspect="1"/>
          </p:cNvPicPr>
          <p:nvPr/>
        </p:nvPicPr>
        <p:blipFill>
          <a:blip r:embed="rId2"/>
          <a:stretch>
            <a:fillRect/>
          </a:stretch>
        </p:blipFill>
        <p:spPr>
          <a:xfrm>
            <a:off x="1381124" y="3909242"/>
            <a:ext cx="4234763" cy="2583633"/>
          </a:xfrm>
          <a:prstGeom prst="rect">
            <a:avLst/>
          </a:prstGeom>
        </p:spPr>
      </p:pic>
      <p:sp>
        <p:nvSpPr>
          <p:cNvPr id="4" name="灯片编号占位符 3"/>
          <p:cNvSpPr>
            <a:spLocks noGrp="1"/>
          </p:cNvSpPr>
          <p:nvPr>
            <p:ph type="sldNum" sz="quarter" idx="12"/>
          </p:nvPr>
        </p:nvSpPr>
        <p:spPr/>
        <p:txBody>
          <a:bodyPr/>
          <a:lstStyle/>
          <a:p>
            <a:fld id="{A605720F-4CA3-B643-990B-11605A896A93}"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7680"/>
    </mc:Choice>
    <mc:Fallback xmlns="">
      <p:transition spd="slow" advTm="9768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0818847BAEC5418FAAD985D07452E7" ma:contentTypeVersion="8" ma:contentTypeDescription="Create a new document." ma:contentTypeScope="" ma:versionID="496a34566820f1775c7c4a7197828304">
  <xsd:schema xmlns:xsd="http://www.w3.org/2001/XMLSchema" xmlns:xs="http://www.w3.org/2001/XMLSchema" xmlns:p="http://schemas.microsoft.com/office/2006/metadata/properties" xmlns:ns2="a4b9a3d1-a222-4e69-b1b0-6f20ac6ef04e" xmlns:ns3="f98a4a3c-226d-4c5b-9524-b883ee575797" targetNamespace="http://schemas.microsoft.com/office/2006/metadata/properties" ma:root="true" ma:fieldsID="f7f20ae2c6a5531efd84b20edee7b1b6" ns2:_="" ns3:_="">
    <xsd:import namespace="a4b9a3d1-a222-4e69-b1b0-6f20ac6ef04e"/>
    <xsd:import namespace="f98a4a3c-226d-4c5b-9524-b883ee57579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b9a3d1-a222-4e69-b1b0-6f20ac6ef04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3718347-7ac7-43d2-8bc2-3254bf33472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8a4a3c-226d-4c5b-9524-b883ee57579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25cdd1d-fa14-4574-8637-38ce94b02042}" ma:internalName="TaxCatchAll" ma:showField="CatchAllData" ma:web="f98a4a3c-226d-4c5b-9524-b883ee5757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98D4C0-0574-4DCE-B46C-3C04196E9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b9a3d1-a222-4e69-b1b0-6f20ac6ef04e"/>
    <ds:schemaRef ds:uri="f98a4a3c-226d-4c5b-9524-b883ee5757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B52FF2-D374-4BCB-BB3E-A331298699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557</Words>
  <Application>Microsoft Macintosh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Bangla MN Regular</vt:lpstr>
      <vt:lpstr>Calibri</vt:lpstr>
      <vt:lpstr>Calibri Light</vt:lpstr>
      <vt:lpstr>Office Theme</vt:lpstr>
      <vt:lpstr>STAT 628: MODULE 2​ Body Fat Project​</vt:lpstr>
      <vt:lpstr>Data Review</vt:lpstr>
      <vt:lpstr>Summary of Data Cleaning</vt:lpstr>
      <vt:lpstr>Correlation between variables</vt:lpstr>
      <vt:lpstr>Finding Best Model for Body Fat</vt:lpstr>
      <vt:lpstr>Results</vt:lpstr>
      <vt:lpstr>Final Model</vt:lpstr>
      <vt:lpstr>Why chose the final model</vt:lpstr>
      <vt:lpstr>Statistical Properties of Final Model</vt:lpstr>
      <vt:lpstr>Model Diagnostics</vt:lpstr>
      <vt:lpstr>Strengths and Weaknesses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HYUNSEUNG KANG</dc:creator>
  <cp:lastModifiedBy>MIDHUN SATHEESH</cp:lastModifiedBy>
  <cp:revision>23</cp:revision>
  <cp:lastPrinted>2022-10-20T03:07:24Z</cp:lastPrinted>
  <dcterms:created xsi:type="dcterms:W3CDTF">2022-10-20T03:07:24Z</dcterms:created>
  <dcterms:modified xsi:type="dcterms:W3CDTF">2022-10-20T03:27:33Z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53EDB4331FFCA6926CBB5063007F79C3</vt:lpwstr>
  </property>
  <property fmtid="{D5CDD505-2E9C-101B-9397-08002B2CF9AE}" pid="3" name="KSOProductBuildVer">
    <vt:lpwstr>2052-4.6.1.7467</vt:lpwstr>
  </property>
</Properties>
</file>