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54dcac35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54dcac35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54dcac35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54dcac35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54dcac35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54dcac35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54dcac35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54dcac35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54dcac35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54dcac35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54dcac35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54dcac35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Predicting a Startup’s Acquisition Status</a:t>
            </a:r>
            <a:endParaRPr sz="30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MEGA SATISH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1" name="Google Shape;71;p14"/>
          <p:cNvSpPr txBox="1"/>
          <p:nvPr>
            <p:ph idx="1" type="body"/>
          </p:nvPr>
        </p:nvSpPr>
        <p:spPr>
          <a:xfrm>
            <a:off x="4644675" y="522450"/>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Startups are newly formed companies created by entrepreneurs.</a:t>
            </a:r>
            <a:br>
              <a:rPr lang="en-GB"/>
            </a:br>
            <a:endParaRPr/>
          </a:p>
          <a:p>
            <a:pPr indent="-311150" lvl="0" marL="457200" rtl="0" algn="l">
              <a:spcBef>
                <a:spcPts val="0"/>
              </a:spcBef>
              <a:spcAft>
                <a:spcPts val="0"/>
              </a:spcAft>
              <a:buSzPts val="1300"/>
              <a:buChar char="-"/>
            </a:pPr>
            <a:r>
              <a:rPr lang="en-GB"/>
              <a:t>However, startups might succeed, but they can also fail and get acquired by other big firms. </a:t>
            </a:r>
            <a:br>
              <a:rPr lang="en-GB"/>
            </a:br>
            <a:endParaRPr/>
          </a:p>
          <a:p>
            <a:pPr indent="-311150" lvl="0" marL="457200" rtl="0" algn="l">
              <a:spcBef>
                <a:spcPts val="0"/>
              </a:spcBef>
              <a:spcAft>
                <a:spcPts val="0"/>
              </a:spcAft>
              <a:buSzPts val="1300"/>
              <a:buChar char="-"/>
            </a:pPr>
            <a:r>
              <a:rPr lang="en-GB"/>
              <a:t>The aim of this project is to figure out whether we can predict a startup’s acquisition status based on its financial situation. </a:t>
            </a:r>
            <a:br>
              <a:rPr lang="en-GB"/>
            </a:br>
            <a:endParaRPr/>
          </a:p>
          <a:p>
            <a:pPr indent="-311150" lvl="0" marL="457200" rtl="0" algn="l">
              <a:spcBef>
                <a:spcPts val="0"/>
              </a:spcBef>
              <a:spcAft>
                <a:spcPts val="0"/>
              </a:spcAft>
              <a:buSzPts val="1300"/>
              <a:buChar char="-"/>
            </a:pPr>
            <a:r>
              <a:rPr lang="en-GB"/>
              <a:t>In order to avoid using under/over sampling for the biased data, a new model is proposed.</a:t>
            </a:r>
            <a:br>
              <a:rPr lang="en-GB"/>
            </a:br>
            <a:endParaRPr/>
          </a:p>
          <a:p>
            <a:pPr indent="-311150" lvl="0" marL="457200" rtl="0" algn="l">
              <a:spcBef>
                <a:spcPts val="0"/>
              </a:spcBef>
              <a:spcAft>
                <a:spcPts val="0"/>
              </a:spcAft>
              <a:buSzPts val="1300"/>
              <a:buChar char="-"/>
            </a:pPr>
            <a:r>
              <a:rPr lang="en-GB"/>
              <a:t>The model should yield higher accuracy </a:t>
            </a:r>
            <a:r>
              <a:rPr lang="en-GB"/>
              <a:t>with higher precision.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DATASET &amp; FEATURES</a:t>
            </a:r>
            <a:endParaRPr/>
          </a:p>
        </p:txBody>
      </p:sp>
      <p:sp>
        <p:nvSpPr>
          <p:cNvPr id="77" name="Google Shape;77;p15"/>
          <p:cNvSpPr txBox="1"/>
          <p:nvPr>
            <p:ph idx="4294967295" type="body"/>
          </p:nvPr>
        </p:nvSpPr>
        <p:spPr>
          <a:xfrm>
            <a:off x="498750" y="1284450"/>
            <a:ext cx="8146500" cy="38592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sz="1400">
              <a:solidFill>
                <a:srgbClr val="000000"/>
              </a:solidFill>
            </a:endParaRPr>
          </a:p>
          <a:p>
            <a:pPr indent="-317500" lvl="0" marL="457200" rtl="0" algn="l">
              <a:spcBef>
                <a:spcPts val="1200"/>
              </a:spcBef>
              <a:spcAft>
                <a:spcPts val="0"/>
              </a:spcAft>
              <a:buClr>
                <a:srgbClr val="000000"/>
              </a:buClr>
              <a:buSzPts val="1400"/>
              <a:buChar char="●"/>
            </a:pPr>
            <a:r>
              <a:rPr lang="en-GB" sz="1400">
                <a:solidFill>
                  <a:srgbClr val="000000"/>
                </a:solidFill>
              </a:rPr>
              <a:t>Dataset used is Kaggle Dataset ‘Crunchbase 2013 - Companies, Investors, etc. </a:t>
            </a:r>
            <a:br>
              <a:rPr lang="en-GB" sz="1400">
                <a:solidFill>
                  <a:srgbClr val="000000"/>
                </a:solidFill>
              </a:rPr>
            </a:br>
            <a:r>
              <a:rPr lang="en-GB" sz="1400">
                <a:solidFill>
                  <a:srgbClr val="000000"/>
                </a:solidFill>
              </a:rPr>
              <a:t>Each row of the dataset contains financial information about a company </a:t>
            </a:r>
            <a:r>
              <a:rPr lang="en-GB" sz="1400">
                <a:solidFill>
                  <a:srgbClr val="000000"/>
                </a:solidFill>
              </a:rPr>
              <a:t> and is labeled with its current status(Operating, Closed, IPO, Acquired).</a:t>
            </a:r>
            <a:br>
              <a:rPr lang="en-GB" sz="1400">
                <a:solidFill>
                  <a:srgbClr val="000000"/>
                </a:solidFill>
              </a:rPr>
            </a:b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To extract the features, we will have to perform Exploratory Data Analysis (EDA) so that we can transform the data into a quantitative dataset.</a:t>
            </a:r>
            <a:br>
              <a:rPr lang="en-GB" sz="1400">
                <a:solidFill>
                  <a:srgbClr val="000000"/>
                </a:solidFill>
              </a:rPr>
            </a:br>
            <a:r>
              <a:rPr lang="en-GB" sz="1400">
                <a:solidFill>
                  <a:srgbClr val="000000"/>
                </a:solidFill>
              </a:rPr>
              <a:t>-  Dates are converted from string to integers and Locations are converted from string to float.</a:t>
            </a:r>
            <a:br>
              <a:rPr lang="en-GB" sz="1400">
                <a:solidFill>
                  <a:srgbClr val="000000"/>
                </a:solidFill>
              </a:rPr>
            </a:br>
            <a:r>
              <a:rPr lang="en-GB" sz="1400">
                <a:solidFill>
                  <a:srgbClr val="000000"/>
                </a:solidFill>
              </a:rPr>
              <a:t>-  Scaling and Normalization are performed to remove any bias.</a:t>
            </a:r>
            <a:br>
              <a:rPr lang="en-GB" sz="1400">
                <a:solidFill>
                  <a:srgbClr val="000000"/>
                </a:solidFill>
              </a:rPr>
            </a:br>
            <a:r>
              <a:rPr lang="en-GB" sz="1400">
                <a:solidFill>
                  <a:srgbClr val="000000"/>
                </a:solidFill>
              </a:rPr>
              <a:t>After preprocessing, the dataset is split 60/20/20 between training data, validation data and test data. </a:t>
            </a:r>
            <a:br>
              <a:rPr lang="en-GB" sz="1400">
                <a:solidFill>
                  <a:srgbClr val="000000"/>
                </a:solidFill>
              </a:rPr>
            </a:b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Feature selection is done using forward selection to optimize the features as different combination of features are used for different models. Choosing important features is primordial for the model to give the desired results. </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MODELS </a:t>
            </a:r>
            <a:endParaRPr/>
          </a:p>
        </p:txBody>
      </p:sp>
      <p:sp>
        <p:nvSpPr>
          <p:cNvPr id="83" name="Google Shape;83;p16"/>
          <p:cNvSpPr txBox="1"/>
          <p:nvPr/>
        </p:nvSpPr>
        <p:spPr>
          <a:xfrm>
            <a:off x="44825" y="1299875"/>
            <a:ext cx="9054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Baseline Model: </a:t>
            </a:r>
            <a:br>
              <a:rPr lang="en-GB">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As the dataset is biased, it will output ‘Operating’  no matter </a:t>
            </a:r>
            <a:r>
              <a:rPr lang="en-GB">
                <a:latin typeface="Roboto"/>
                <a:ea typeface="Roboto"/>
                <a:cs typeface="Roboto"/>
                <a:sym typeface="Roboto"/>
              </a:rPr>
              <a:t>what</a:t>
            </a:r>
            <a:r>
              <a:rPr lang="en-GB">
                <a:latin typeface="Roboto"/>
                <a:ea typeface="Roboto"/>
                <a:cs typeface="Roboto"/>
                <a:sym typeface="Roboto"/>
              </a:rPr>
              <a:t> the input will be.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Accuracy is high but </a:t>
            </a:r>
            <a:r>
              <a:rPr lang="en-GB">
                <a:latin typeface="Roboto"/>
                <a:ea typeface="Roboto"/>
                <a:cs typeface="Roboto"/>
                <a:sym typeface="Roboto"/>
              </a:rPr>
              <a:t>precision is low.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Ensemble Technique: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It is the combination of Quadratic Discriminant Analysis and Random Forest Classifier models.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QDA model </a:t>
            </a:r>
            <a:r>
              <a:rPr lang="en-GB">
                <a:latin typeface="Roboto"/>
                <a:ea typeface="Roboto"/>
                <a:cs typeface="Roboto"/>
                <a:sym typeface="Roboto"/>
              </a:rPr>
              <a:t>focuses on the precision while the Random Classifier  prioritizes the accuracy.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By merging these two models, we can get higher accuracy and higher precision.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Quadratic Discriminant Analysis: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Identify the subset of Operating classes with high precision to balance the remaining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Give priority to precision by increasing threshold as recall can be achieved by the second model.</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Random Forest Classifier: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Classify the remaining subset as input data is sampled from a more balanced distribution of classes which results in higher precision.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MODELS </a:t>
            </a:r>
            <a:endParaRPr/>
          </a:p>
        </p:txBody>
      </p:sp>
      <p:sp>
        <p:nvSpPr>
          <p:cNvPr id="89" name="Google Shape;89;p17"/>
          <p:cNvSpPr txBox="1"/>
          <p:nvPr/>
        </p:nvSpPr>
        <p:spPr>
          <a:xfrm>
            <a:off x="44825" y="1299875"/>
            <a:ext cx="9054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Roboto"/>
                <a:ea typeface="Roboto"/>
                <a:cs typeface="Roboto"/>
                <a:sym typeface="Roboto"/>
              </a:rPr>
              <a:t>Flow diagram for prediction of output</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2515964" y="1739375"/>
            <a:ext cx="4112119" cy="331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RESULTS</a:t>
            </a:r>
            <a:endParaRPr/>
          </a:p>
        </p:txBody>
      </p:sp>
      <p:pic>
        <p:nvPicPr>
          <p:cNvPr id="96" name="Google Shape;96;p18"/>
          <p:cNvPicPr preferRelativeResize="0"/>
          <p:nvPr/>
        </p:nvPicPr>
        <p:blipFill>
          <a:blip r:embed="rId3">
            <a:alphaModFix/>
          </a:blip>
          <a:stretch>
            <a:fillRect/>
          </a:stretch>
        </p:blipFill>
        <p:spPr>
          <a:xfrm>
            <a:off x="0" y="1323850"/>
            <a:ext cx="5665076" cy="3819650"/>
          </a:xfrm>
          <a:prstGeom prst="rect">
            <a:avLst/>
          </a:prstGeom>
          <a:noFill/>
          <a:ln>
            <a:noFill/>
          </a:ln>
        </p:spPr>
      </p:pic>
      <p:sp>
        <p:nvSpPr>
          <p:cNvPr id="97" name="Google Shape;97;p18"/>
          <p:cNvSpPr txBox="1"/>
          <p:nvPr/>
        </p:nvSpPr>
        <p:spPr>
          <a:xfrm>
            <a:off x="5577600" y="1323850"/>
            <a:ext cx="35664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Comparison</a:t>
            </a:r>
            <a:r>
              <a:rPr lang="en-GB">
                <a:latin typeface="Roboto"/>
                <a:ea typeface="Roboto"/>
                <a:cs typeface="Roboto"/>
                <a:sym typeface="Roboto"/>
              </a:rPr>
              <a:t> of </a:t>
            </a:r>
            <a:r>
              <a:rPr lang="en-GB">
                <a:latin typeface="Roboto"/>
                <a:ea typeface="Roboto"/>
                <a:cs typeface="Roboto"/>
                <a:sym typeface="Roboto"/>
              </a:rPr>
              <a:t>performance</a:t>
            </a:r>
            <a:r>
              <a:rPr lang="en-GB">
                <a:latin typeface="Roboto"/>
                <a:ea typeface="Roboto"/>
                <a:cs typeface="Roboto"/>
                <a:sym typeface="Roboto"/>
              </a:rPr>
              <a:t> for  different models: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Ensemble technique yields better results than other models.</a:t>
            </a:r>
            <a:br>
              <a:rPr lang="en-GB">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QDA can’t increase the model’s accuracy.</a:t>
            </a:r>
            <a:br>
              <a:rPr lang="en-GB">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RF model increases the </a:t>
            </a:r>
            <a:r>
              <a:rPr lang="en-GB">
                <a:latin typeface="Roboto"/>
                <a:ea typeface="Roboto"/>
                <a:cs typeface="Roboto"/>
                <a:sym typeface="Roboto"/>
              </a:rPr>
              <a:t>precision but overfits the training the data. </a:t>
            </a:r>
            <a:br>
              <a:rPr lang="en-GB">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Baseline model gives good accuracy however the precision is very much low. </a:t>
            </a:r>
            <a:endParaRPr>
              <a:latin typeface="Roboto"/>
              <a:ea typeface="Roboto"/>
              <a:cs typeface="Roboto"/>
              <a:sym typeface="Roboto"/>
            </a:endParaRPr>
          </a:p>
          <a:p>
            <a:pPr indent="0" lvl="0" marL="1828800" rtl="0" algn="l">
              <a:spcBef>
                <a:spcPts val="0"/>
              </a:spcBef>
              <a:spcAft>
                <a:spcPts val="0"/>
              </a:spcAft>
              <a:buNone/>
            </a:pPr>
            <a:br>
              <a:rPr i="1" lang="en-GB" sz="1300">
                <a:latin typeface="Roboto"/>
                <a:ea typeface="Roboto"/>
                <a:cs typeface="Roboto"/>
                <a:sym typeface="Roboto"/>
              </a:rPr>
            </a:br>
            <a:r>
              <a:rPr i="1" lang="en-GB" sz="1300">
                <a:latin typeface="Roboto"/>
                <a:ea typeface="Roboto"/>
                <a:cs typeface="Roboto"/>
                <a:sym typeface="Roboto"/>
              </a:rPr>
              <a:t>  (Source from Paper)</a:t>
            </a:r>
            <a:endParaRPr i="1"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CONCLUSION &amp; FUTURE WORK</a:t>
            </a:r>
            <a:endParaRPr/>
          </a:p>
        </p:txBody>
      </p:sp>
      <p:sp>
        <p:nvSpPr>
          <p:cNvPr id="103" name="Google Shape;103;p19"/>
          <p:cNvSpPr txBox="1"/>
          <p:nvPr/>
        </p:nvSpPr>
        <p:spPr>
          <a:xfrm>
            <a:off x="32550" y="1323850"/>
            <a:ext cx="9111600" cy="1693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Ensemble technique’s results seems promising although </a:t>
            </a:r>
            <a:r>
              <a:rPr lang="en-GB">
                <a:latin typeface="Roboto"/>
                <a:ea typeface="Roboto"/>
                <a:cs typeface="Roboto"/>
                <a:sym typeface="Roboto"/>
              </a:rPr>
              <a:t>further work can be done in this by opting  other models and combining them together. </a:t>
            </a:r>
            <a:br>
              <a:rPr lang="en-GB">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Regarding the RF model, tuning it in a general way might give desired output.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