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1" r:id="rId5"/>
    <p:sldId id="262" r:id="rId6"/>
    <p:sldId id="268" r:id="rId7"/>
    <p:sldId id="269"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3/6/2020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3/6/2020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3/6/2020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3/6/2020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3/6/2020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AP_ERP" TargetMode="External"/><Relationship Id="rId3" Type="http://schemas.openxmlformats.org/officeDocument/2006/relationships/hyperlink" Target="https://en.wikipedia.org/wiki/Project_management" TargetMode="External"/><Relationship Id="rId7" Type="http://schemas.openxmlformats.org/officeDocument/2006/relationships/hyperlink" Target="https://en.wikipedia.org/wiki/Oracle_Corporation" TargetMode="External"/><Relationship Id="rId2" Type="http://schemas.openxmlformats.org/officeDocument/2006/relationships/hyperlink" Target="https://en.wikipedia.org/wiki/Project_portfolio_management" TargetMode="External"/><Relationship Id="rId1" Type="http://schemas.openxmlformats.org/officeDocument/2006/relationships/slideLayout" Target="../slideLayouts/slideLayout2.xml"/><Relationship Id="rId6" Type="http://schemas.openxmlformats.org/officeDocument/2006/relationships/hyperlink" Target="https://en.wikipedia.org/wiki/Collaboration" TargetMode="External"/><Relationship Id="rId5" Type="http://schemas.openxmlformats.org/officeDocument/2006/relationships/hyperlink" Target="https://en.wikipedia.org/wiki/Resource_management" TargetMode="External"/><Relationship Id="rId10" Type="http://schemas.openxmlformats.org/officeDocument/2006/relationships/hyperlink" Target="https://en.wikipedia.org/wiki/Primavera_Systems" TargetMode="External"/><Relationship Id="rId4" Type="http://schemas.openxmlformats.org/officeDocument/2006/relationships/hyperlink" Target="https://en.wikipedia.org/wiki/Schedule" TargetMode="External"/><Relationship Id="rId9" Type="http://schemas.openxmlformats.org/officeDocument/2006/relationships/hyperlink" Target="https://en.wikipedia.org/wiki/Enterprise_resource_planning"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visual-paradigm.com/features/breakdown-structure-diagram-to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993DA5-6474-4EF9-B328-F16146956B4C}"/>
              </a:ext>
            </a:extLst>
          </p:cNvPr>
          <p:cNvSpPr>
            <a:spLocks noGrp="1"/>
          </p:cNvSpPr>
          <p:nvPr>
            <p:ph type="subTitle" idx="1"/>
          </p:nvPr>
        </p:nvSpPr>
        <p:spPr/>
        <p:txBody>
          <a:bodyPr/>
          <a:lstStyle/>
          <a:p>
            <a:r>
              <a:rPr lang="en-IN" b="0" dirty="0">
                <a:solidFill>
                  <a:schemeClr val="bg1">
                    <a:lumMod val="95000"/>
                  </a:schemeClr>
                </a:solidFill>
                <a:latin typeface="Google Sans" panose="020B0503030502040204" pitchFamily="34" charset="0"/>
              </a:rPr>
              <a:t>PRESENTED BY: </a:t>
            </a:r>
            <a:r>
              <a:rPr lang="en-IN" b="0" dirty="0" err="1">
                <a:solidFill>
                  <a:schemeClr val="bg1">
                    <a:lumMod val="95000"/>
                  </a:schemeClr>
                </a:solidFill>
                <a:latin typeface="Google Sans" panose="020B0503030502040204" pitchFamily="34" charset="0"/>
              </a:rPr>
              <a:t>Subham</a:t>
            </a:r>
            <a:r>
              <a:rPr lang="en-IN" b="0" dirty="0">
                <a:solidFill>
                  <a:schemeClr val="bg1">
                    <a:lumMod val="95000"/>
                  </a:schemeClr>
                </a:solidFill>
                <a:latin typeface="Google Sans" panose="020B0503030502040204" pitchFamily="34" charset="0"/>
              </a:rPr>
              <a:t> dhal</a:t>
            </a:r>
          </a:p>
        </p:txBody>
      </p:sp>
      <p:pic>
        <p:nvPicPr>
          <p:cNvPr id="5" name="Picture 4">
            <a:extLst>
              <a:ext uri="{FF2B5EF4-FFF2-40B4-BE49-F238E27FC236}">
                <a16:creationId xmlns:a16="http://schemas.microsoft.com/office/drawing/2014/main" id="{B84D4DB2-70B7-4BE9-9C4D-453F823D227E}"/>
              </a:ext>
            </a:extLst>
          </p:cNvPr>
          <p:cNvPicPr>
            <a:picLocks noChangeAspect="1"/>
          </p:cNvPicPr>
          <p:nvPr/>
        </p:nvPicPr>
        <p:blipFill>
          <a:blip r:embed="rId2"/>
          <a:stretch>
            <a:fillRect/>
          </a:stretch>
        </p:blipFill>
        <p:spPr>
          <a:xfrm>
            <a:off x="4916708" y="1970718"/>
            <a:ext cx="2358584" cy="2059830"/>
          </a:xfrm>
          <a:prstGeom prst="rect">
            <a:avLst/>
          </a:prstGeom>
        </p:spPr>
      </p:pic>
      <p:sp>
        <p:nvSpPr>
          <p:cNvPr id="6" name="TextBox 5">
            <a:extLst>
              <a:ext uri="{FF2B5EF4-FFF2-40B4-BE49-F238E27FC236}">
                <a16:creationId xmlns:a16="http://schemas.microsoft.com/office/drawing/2014/main" id="{5C39CAF4-DF21-43D1-88BA-CAAA9AB67477}"/>
              </a:ext>
            </a:extLst>
          </p:cNvPr>
          <p:cNvSpPr txBox="1"/>
          <p:nvPr/>
        </p:nvSpPr>
        <p:spPr>
          <a:xfrm>
            <a:off x="4916708" y="4201336"/>
            <a:ext cx="4069492" cy="1200329"/>
          </a:xfrm>
          <a:prstGeom prst="rect">
            <a:avLst/>
          </a:prstGeom>
          <a:noFill/>
        </p:spPr>
        <p:txBody>
          <a:bodyPr wrap="square" rtlCol="0">
            <a:spAutoFit/>
          </a:bodyPr>
          <a:lstStyle/>
          <a:p>
            <a:r>
              <a:rPr lang="en-US" sz="2400" dirty="0">
                <a:solidFill>
                  <a:schemeClr val="accent1">
                    <a:lumMod val="50000"/>
                  </a:schemeClr>
                </a:solidFill>
                <a:latin typeface="Google Sans" panose="020B0503030502040204" pitchFamily="34" charset="0"/>
              </a:rPr>
              <a:t>       PRIMAVERA            EXPEDITION FOR   MULTIPLE PROJECTS </a:t>
            </a:r>
            <a:endParaRPr lang="en-IN" sz="2400" dirty="0">
              <a:solidFill>
                <a:schemeClr val="accent1">
                  <a:lumMod val="50000"/>
                </a:schemeClr>
              </a:solidFill>
              <a:latin typeface="Google Sans" panose="020B0503030502040204" pitchFamily="34" charset="0"/>
            </a:endParaRPr>
          </a:p>
        </p:txBody>
      </p:sp>
    </p:spTree>
    <p:extLst>
      <p:ext uri="{BB962C8B-B14F-4D97-AF65-F5344CB8AC3E}">
        <p14:creationId xmlns:p14="http://schemas.microsoft.com/office/powerpoint/2010/main" val="364954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2F2C-D1F5-40C9-B577-996BD7A5A49B}"/>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F715310C-B1D5-4BBD-95D4-94B172062EAF}"/>
              </a:ext>
            </a:extLst>
          </p:cNvPr>
          <p:cNvSpPr>
            <a:spLocks noGrp="1"/>
          </p:cNvSpPr>
          <p:nvPr>
            <p:ph idx="1"/>
          </p:nvPr>
        </p:nvSpPr>
        <p:spPr>
          <a:xfrm>
            <a:off x="1251678" y="1569310"/>
            <a:ext cx="10178322" cy="4189614"/>
          </a:xfrm>
        </p:spPr>
        <p:txBody>
          <a:bodyPr/>
          <a:lstStyle/>
          <a:p>
            <a:r>
              <a:rPr lang="en-IN" dirty="0"/>
              <a:t>What is Primavera expedition?</a:t>
            </a:r>
          </a:p>
          <a:p>
            <a:r>
              <a:rPr lang="en-IN" dirty="0"/>
              <a:t>Work Breakdown Structure</a:t>
            </a:r>
          </a:p>
          <a:p>
            <a:r>
              <a:rPr lang="en-IN" dirty="0"/>
              <a:t>Critical Tasks</a:t>
            </a:r>
          </a:p>
          <a:p>
            <a:r>
              <a:rPr lang="en-IN" dirty="0"/>
              <a:t>Advantage of Multi projects</a:t>
            </a:r>
          </a:p>
          <a:p>
            <a:r>
              <a:rPr lang="en-IN" dirty="0"/>
              <a:t>Disadvantage</a:t>
            </a:r>
          </a:p>
          <a:p>
            <a:r>
              <a:rPr lang="en-IN" dirty="0"/>
              <a:t>Gantt Chart</a:t>
            </a:r>
          </a:p>
          <a:p>
            <a:endParaRPr lang="en-IN" dirty="0"/>
          </a:p>
          <a:p>
            <a:endParaRPr lang="en-IN" dirty="0"/>
          </a:p>
        </p:txBody>
      </p:sp>
    </p:spTree>
    <p:extLst>
      <p:ext uri="{BB962C8B-B14F-4D97-AF65-F5344CB8AC3E}">
        <p14:creationId xmlns:p14="http://schemas.microsoft.com/office/powerpoint/2010/main" val="266005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0A67-9F0B-4580-ABC8-08E63E9A5BD8}"/>
              </a:ext>
            </a:extLst>
          </p:cNvPr>
          <p:cNvSpPr>
            <a:spLocks noGrp="1"/>
          </p:cNvSpPr>
          <p:nvPr>
            <p:ph type="title"/>
          </p:nvPr>
        </p:nvSpPr>
        <p:spPr/>
        <p:txBody>
          <a:bodyPr>
            <a:normAutofit/>
          </a:bodyPr>
          <a:lstStyle/>
          <a:p>
            <a:r>
              <a:rPr lang="en-IN" sz="3600" dirty="0"/>
              <a:t>WHAT IS PRIMAVERA EXPEDITION?</a:t>
            </a:r>
          </a:p>
        </p:txBody>
      </p:sp>
      <p:sp>
        <p:nvSpPr>
          <p:cNvPr id="3" name="Content Placeholder 2">
            <a:extLst>
              <a:ext uri="{FF2B5EF4-FFF2-40B4-BE49-F238E27FC236}">
                <a16:creationId xmlns:a16="http://schemas.microsoft.com/office/drawing/2014/main" id="{175070A4-DA1A-44E9-A2D9-229533B02ECD}"/>
              </a:ext>
            </a:extLst>
          </p:cNvPr>
          <p:cNvSpPr>
            <a:spLocks noGrp="1"/>
          </p:cNvSpPr>
          <p:nvPr>
            <p:ph idx="1"/>
          </p:nvPr>
        </p:nvSpPr>
        <p:spPr/>
        <p:txBody>
          <a:bodyPr/>
          <a:lstStyle/>
          <a:p>
            <a:r>
              <a:rPr lang="en-US" b="1" dirty="0"/>
              <a:t>Primavera</a:t>
            </a:r>
            <a:r>
              <a:rPr lang="en-US" dirty="0"/>
              <a:t> is an enterprise </a:t>
            </a:r>
            <a:r>
              <a:rPr lang="en-US" dirty="0">
                <a:hlinkClick r:id="rId2" tooltip="Project portfolio management"/>
              </a:rPr>
              <a:t>project portfolio management</a:t>
            </a:r>
            <a:r>
              <a:rPr lang="en-US" dirty="0"/>
              <a:t> software. It includes </a:t>
            </a:r>
            <a:r>
              <a:rPr lang="en-US" dirty="0">
                <a:hlinkClick r:id="rId3" tooltip="Project management"/>
              </a:rPr>
              <a:t>project management</a:t>
            </a:r>
            <a:r>
              <a:rPr lang="en-US" dirty="0"/>
              <a:t>, </a:t>
            </a:r>
            <a:r>
              <a:rPr lang="en-US" dirty="0">
                <a:hlinkClick r:id="rId4" tooltip="Schedule"/>
              </a:rPr>
              <a:t>scheduling</a:t>
            </a:r>
            <a:r>
              <a:rPr lang="en-US" dirty="0"/>
              <a:t>, risk analysis, opportunity management, </a:t>
            </a:r>
            <a:r>
              <a:rPr lang="en-US" dirty="0">
                <a:hlinkClick r:id="rId5" tooltip="Resource management"/>
              </a:rPr>
              <a:t>resource management</a:t>
            </a:r>
            <a:r>
              <a:rPr lang="en-US" dirty="0"/>
              <a:t>, </a:t>
            </a:r>
            <a:r>
              <a:rPr lang="en-US" dirty="0">
                <a:hlinkClick r:id="rId6" tooltip="Collaboration"/>
              </a:rPr>
              <a:t>collaboration</a:t>
            </a:r>
            <a:r>
              <a:rPr lang="en-US" dirty="0"/>
              <a:t> and control capabilities, and integrates with other enterprise software such as </a:t>
            </a:r>
            <a:r>
              <a:rPr lang="en-US" dirty="0">
                <a:hlinkClick r:id="rId7" tooltip="Oracle Corporation"/>
              </a:rPr>
              <a:t>Oracle</a:t>
            </a:r>
            <a:r>
              <a:rPr lang="en-US" dirty="0"/>
              <a:t> and </a:t>
            </a:r>
            <a:r>
              <a:rPr lang="en-US" dirty="0">
                <a:hlinkClick r:id="rId8" tooltip="SAP ERP"/>
              </a:rPr>
              <a:t>SAP’s</a:t>
            </a:r>
            <a:r>
              <a:rPr lang="en-US" dirty="0"/>
              <a:t> </a:t>
            </a:r>
            <a:r>
              <a:rPr lang="en-US" dirty="0">
                <a:hlinkClick r:id="rId9" tooltip="Enterprise resource planning"/>
              </a:rPr>
              <a:t>ERP</a:t>
            </a:r>
            <a:r>
              <a:rPr lang="en-US" dirty="0"/>
              <a:t> systems. Primavera was launched in 1983 by </a:t>
            </a:r>
            <a:r>
              <a:rPr lang="en-US" dirty="0">
                <a:hlinkClick r:id="rId10" tooltip="Primavera Systems"/>
              </a:rPr>
              <a:t>Primavera Systems</a:t>
            </a:r>
            <a:r>
              <a:rPr lang="en-US" dirty="0"/>
              <a:t> Inc., which was acquired by </a:t>
            </a:r>
            <a:r>
              <a:rPr lang="en-US" dirty="0">
                <a:hlinkClick r:id="rId7" tooltip="Oracle Corporation"/>
              </a:rPr>
              <a:t>Oracle Corporation</a:t>
            </a:r>
            <a:r>
              <a:rPr lang="en-US" dirty="0"/>
              <a:t> in 2008 .</a:t>
            </a:r>
          </a:p>
          <a:p>
            <a:endParaRPr lang="en-US" dirty="0"/>
          </a:p>
          <a:p>
            <a:endParaRPr lang="en-IN" dirty="0"/>
          </a:p>
        </p:txBody>
      </p:sp>
    </p:spTree>
    <p:extLst>
      <p:ext uri="{BB962C8B-B14F-4D97-AF65-F5344CB8AC3E}">
        <p14:creationId xmlns:p14="http://schemas.microsoft.com/office/powerpoint/2010/main" val="149698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4387-1E10-40BA-8286-7DC6CB532431}"/>
              </a:ext>
            </a:extLst>
          </p:cNvPr>
          <p:cNvSpPr>
            <a:spLocks noGrp="1"/>
          </p:cNvSpPr>
          <p:nvPr>
            <p:ph type="title"/>
          </p:nvPr>
        </p:nvSpPr>
        <p:spPr/>
        <p:txBody>
          <a:bodyPr/>
          <a:lstStyle/>
          <a:p>
            <a:r>
              <a:rPr lang="en-IN" dirty="0"/>
              <a:t>Work breakdown structure</a:t>
            </a:r>
          </a:p>
        </p:txBody>
      </p:sp>
      <p:sp>
        <p:nvSpPr>
          <p:cNvPr id="3" name="Content Placeholder 2">
            <a:extLst>
              <a:ext uri="{FF2B5EF4-FFF2-40B4-BE49-F238E27FC236}">
                <a16:creationId xmlns:a16="http://schemas.microsoft.com/office/drawing/2014/main" id="{984D5678-008E-46E3-BEDE-072F0BC49BE9}"/>
              </a:ext>
            </a:extLst>
          </p:cNvPr>
          <p:cNvSpPr>
            <a:spLocks noGrp="1"/>
          </p:cNvSpPr>
          <p:nvPr>
            <p:ph idx="1"/>
          </p:nvPr>
        </p:nvSpPr>
        <p:spPr/>
        <p:txBody>
          <a:bodyPr/>
          <a:lstStyle/>
          <a:p>
            <a:r>
              <a:rPr lang="en-US" dirty="0"/>
              <a:t>A </a:t>
            </a:r>
            <a:r>
              <a:rPr lang="en-US" dirty="0">
                <a:hlinkClick r:id="rId2"/>
              </a:rPr>
              <a:t>Work Breakdown Structure (WBS)</a:t>
            </a:r>
            <a:r>
              <a:rPr lang="en-US" dirty="0"/>
              <a:t> is a deliverable-oriented hierarchical decomposition of the work to be executed by the project team to accomplish the project objectives and create the required deliverables. </a:t>
            </a:r>
          </a:p>
          <a:p>
            <a:r>
              <a:rPr lang="en-US" dirty="0"/>
              <a:t>A WBS is the cornerstone of effective project planning, execution, controlling, monitoring, and reporting. All the work contained within the WBS is to be identified, estimated, scheduled, and budgeted.</a:t>
            </a:r>
            <a:endParaRPr lang="en-IN" dirty="0"/>
          </a:p>
        </p:txBody>
      </p:sp>
    </p:spTree>
    <p:extLst>
      <p:ext uri="{BB962C8B-B14F-4D97-AF65-F5344CB8AC3E}">
        <p14:creationId xmlns:p14="http://schemas.microsoft.com/office/powerpoint/2010/main" val="31294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D537-FD6D-4444-A69B-0A90DABDAD49}"/>
              </a:ext>
            </a:extLst>
          </p:cNvPr>
          <p:cNvSpPr>
            <a:spLocks noGrp="1"/>
          </p:cNvSpPr>
          <p:nvPr>
            <p:ph type="title"/>
          </p:nvPr>
        </p:nvSpPr>
        <p:spPr/>
        <p:txBody>
          <a:bodyPr/>
          <a:lstStyle/>
          <a:p>
            <a:r>
              <a:rPr lang="en-IN" dirty="0"/>
              <a:t>Critical tasks</a:t>
            </a:r>
          </a:p>
        </p:txBody>
      </p:sp>
      <p:sp>
        <p:nvSpPr>
          <p:cNvPr id="3" name="Content Placeholder 2">
            <a:extLst>
              <a:ext uri="{FF2B5EF4-FFF2-40B4-BE49-F238E27FC236}">
                <a16:creationId xmlns:a16="http://schemas.microsoft.com/office/drawing/2014/main" id="{01EE7E59-6BEA-4CC1-A65A-C7B56014A0AD}"/>
              </a:ext>
            </a:extLst>
          </p:cNvPr>
          <p:cNvSpPr>
            <a:spLocks noGrp="1"/>
          </p:cNvSpPr>
          <p:nvPr>
            <p:ph idx="1"/>
          </p:nvPr>
        </p:nvSpPr>
        <p:spPr/>
        <p:txBody>
          <a:bodyPr/>
          <a:lstStyle/>
          <a:p>
            <a:r>
              <a:rPr lang="en-IN" dirty="0"/>
              <a:t>It is a series of activities that determines the earliest time in which the project can be successfully completed.</a:t>
            </a:r>
          </a:p>
          <a:p>
            <a:r>
              <a:rPr lang="en-IN" dirty="0"/>
              <a:t>It is the longest path in the network diagram.(i.e. Gantt Chart)</a:t>
            </a:r>
          </a:p>
        </p:txBody>
      </p:sp>
    </p:spTree>
    <p:extLst>
      <p:ext uri="{BB962C8B-B14F-4D97-AF65-F5344CB8AC3E}">
        <p14:creationId xmlns:p14="http://schemas.microsoft.com/office/powerpoint/2010/main" val="390197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64CA-8B7A-44B6-85F9-17645F118151}"/>
              </a:ext>
            </a:extLst>
          </p:cNvPr>
          <p:cNvSpPr>
            <a:spLocks noGrp="1"/>
          </p:cNvSpPr>
          <p:nvPr>
            <p:ph type="title"/>
          </p:nvPr>
        </p:nvSpPr>
        <p:spPr/>
        <p:txBody>
          <a:bodyPr/>
          <a:lstStyle/>
          <a:p>
            <a:r>
              <a:rPr lang="en-US" dirty="0"/>
              <a:t>Advantage of primavera</a:t>
            </a:r>
            <a:endParaRPr lang="en-IN" dirty="0"/>
          </a:p>
        </p:txBody>
      </p:sp>
      <p:sp>
        <p:nvSpPr>
          <p:cNvPr id="4" name="Rectangle 1">
            <a:extLst>
              <a:ext uri="{FF2B5EF4-FFF2-40B4-BE49-F238E27FC236}">
                <a16:creationId xmlns:a16="http://schemas.microsoft.com/office/drawing/2014/main" id="{BCE2497B-6989-4B6E-B8DE-9204F4E3AFF3}"/>
              </a:ext>
            </a:extLst>
          </p:cNvPr>
          <p:cNvSpPr>
            <a:spLocks noGrp="1" noChangeArrowheads="1"/>
          </p:cNvSpPr>
          <p:nvPr>
            <p:ph idx="1"/>
          </p:nvPr>
        </p:nvSpPr>
        <p:spPr bwMode="auto">
          <a:xfrm>
            <a:off x="913927" y="2676349"/>
            <a:ext cx="1121659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Diminished risk along with cost connected with schedule overrun.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helps easily prepare and control project things to do.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optimizes management off resources.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offers clear field of vision of what’s taking in the particular project.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allows quick and easy forecasting connected with WBS’s, things to do or assignments.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You can monitor progress along with view past period efficiency for credit reporting purposes.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Usage of Primavera P6 by simply companies worldwide allows greater communication between 1 another.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Furthermore generating, management, and knowledge of schedule, costs information will become simpler.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Assists you easily breakdown projects’ along with activities’ structure. </a:t>
            </a:r>
          </a:p>
        </p:txBody>
      </p:sp>
    </p:spTree>
    <p:extLst>
      <p:ext uri="{BB962C8B-B14F-4D97-AF65-F5344CB8AC3E}">
        <p14:creationId xmlns:p14="http://schemas.microsoft.com/office/powerpoint/2010/main" val="229143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56B3-26EE-4724-9A1F-3A5FD23B7244}"/>
              </a:ext>
            </a:extLst>
          </p:cNvPr>
          <p:cNvSpPr>
            <a:spLocks noGrp="1"/>
          </p:cNvSpPr>
          <p:nvPr>
            <p:ph type="title"/>
          </p:nvPr>
        </p:nvSpPr>
        <p:spPr/>
        <p:txBody>
          <a:bodyPr/>
          <a:lstStyle/>
          <a:p>
            <a:r>
              <a:rPr lang="en-US" dirty="0"/>
              <a:t>disadvantage</a:t>
            </a:r>
            <a:endParaRPr lang="en-IN" dirty="0"/>
          </a:p>
        </p:txBody>
      </p:sp>
      <p:sp>
        <p:nvSpPr>
          <p:cNvPr id="3" name="Content Placeholder 2">
            <a:extLst>
              <a:ext uri="{FF2B5EF4-FFF2-40B4-BE49-F238E27FC236}">
                <a16:creationId xmlns:a16="http://schemas.microsoft.com/office/drawing/2014/main" id="{D4A9EA55-46B6-4B7E-91BF-3CE60F918489}"/>
              </a:ext>
            </a:extLst>
          </p:cNvPr>
          <p:cNvSpPr>
            <a:spLocks noGrp="1"/>
          </p:cNvSpPr>
          <p:nvPr>
            <p:ph idx="1"/>
          </p:nvPr>
        </p:nvSpPr>
        <p:spPr/>
        <p:txBody>
          <a:bodyPr/>
          <a:lstStyle/>
          <a:p>
            <a:r>
              <a:rPr lang="en-US" dirty="0"/>
              <a:t>Although Primavera Contract Manager helps to effectively manage projects, the application does have several disadvantages. To coordinate a project, Primavera Contract Manager uses a network system to collect information from other members of the project. This helps to ensure up-to-date information. However, the network system also makes the application vulnerable to network problems. Additionally, multiple individuals entering information can result in the input of inaccurate or conflicting information into the application.</a:t>
            </a:r>
            <a:endParaRPr lang="en-IN" dirty="0"/>
          </a:p>
        </p:txBody>
      </p:sp>
    </p:spTree>
    <p:extLst>
      <p:ext uri="{BB962C8B-B14F-4D97-AF65-F5344CB8AC3E}">
        <p14:creationId xmlns:p14="http://schemas.microsoft.com/office/powerpoint/2010/main" val="163678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86E-F1A0-496C-9FA0-1370971B24DC}"/>
              </a:ext>
            </a:extLst>
          </p:cNvPr>
          <p:cNvSpPr>
            <a:spLocks noGrp="1"/>
          </p:cNvSpPr>
          <p:nvPr>
            <p:ph type="title"/>
          </p:nvPr>
        </p:nvSpPr>
        <p:spPr/>
        <p:txBody>
          <a:bodyPr/>
          <a:lstStyle/>
          <a:p>
            <a:r>
              <a:rPr lang="en-IN" dirty="0" err="1"/>
              <a:t>gantt</a:t>
            </a:r>
            <a:r>
              <a:rPr lang="en-IN" dirty="0"/>
              <a:t> chart</a:t>
            </a:r>
          </a:p>
        </p:txBody>
      </p:sp>
      <p:pic>
        <p:nvPicPr>
          <p:cNvPr id="7" name="Content Placeholder 6">
            <a:extLst>
              <a:ext uri="{FF2B5EF4-FFF2-40B4-BE49-F238E27FC236}">
                <a16:creationId xmlns:a16="http://schemas.microsoft.com/office/drawing/2014/main" id="{79372063-78A5-4939-84DB-A0C38E71DF56}"/>
              </a:ext>
            </a:extLst>
          </p:cNvPr>
          <p:cNvPicPr>
            <a:picLocks noGrp="1" noChangeAspect="1"/>
          </p:cNvPicPr>
          <p:nvPr>
            <p:ph idx="1"/>
          </p:nvPr>
        </p:nvPicPr>
        <p:blipFill>
          <a:blip r:embed="rId2"/>
          <a:stretch>
            <a:fillRect/>
          </a:stretch>
        </p:blipFill>
        <p:spPr>
          <a:xfrm>
            <a:off x="3641124" y="2001795"/>
            <a:ext cx="5140411" cy="2981689"/>
          </a:xfrm>
        </p:spPr>
      </p:pic>
    </p:spTree>
    <p:extLst>
      <p:ext uri="{BB962C8B-B14F-4D97-AF65-F5344CB8AC3E}">
        <p14:creationId xmlns:p14="http://schemas.microsoft.com/office/powerpoint/2010/main" val="160692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8E6C-7338-407B-9F95-7A5B43E2638A}"/>
              </a:ext>
            </a:extLst>
          </p:cNvPr>
          <p:cNvSpPr>
            <a:spLocks noGrp="1"/>
          </p:cNvSpPr>
          <p:nvPr>
            <p:ph type="title"/>
          </p:nvPr>
        </p:nvSpPr>
        <p:spPr>
          <a:xfrm>
            <a:off x="4680678" y="2682934"/>
            <a:ext cx="3320322" cy="1492132"/>
          </a:xfrm>
        </p:spPr>
        <p:txBody>
          <a:bodyPr/>
          <a:lstStyle/>
          <a:p>
            <a:r>
              <a:rPr lang="en-IN" dirty="0"/>
              <a:t>Thank you</a:t>
            </a:r>
          </a:p>
        </p:txBody>
      </p:sp>
      <p:sp>
        <p:nvSpPr>
          <p:cNvPr id="3" name="Content Placeholder 2">
            <a:extLst>
              <a:ext uri="{FF2B5EF4-FFF2-40B4-BE49-F238E27FC236}">
                <a16:creationId xmlns:a16="http://schemas.microsoft.com/office/drawing/2014/main" id="{7B51FECD-071D-470D-9781-EE10F448145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2126922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TM10001106[[fn=Badge]]</Template>
  <TotalTime>110</TotalTime>
  <Words>414</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Google Sans</vt:lpstr>
      <vt:lpstr>Impact</vt:lpstr>
      <vt:lpstr>Badge</vt:lpstr>
      <vt:lpstr>PowerPoint Presentation</vt:lpstr>
      <vt:lpstr>OVERVIEW</vt:lpstr>
      <vt:lpstr>WHAT IS PRIMAVERA EXPEDITION?</vt:lpstr>
      <vt:lpstr>Work breakdown structure</vt:lpstr>
      <vt:lpstr>Critical tasks</vt:lpstr>
      <vt:lpstr>Advantage of primavera</vt:lpstr>
      <vt:lpstr>disadvantage</vt:lpstr>
      <vt:lpstr>gantt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 Jena</dc:creator>
  <cp:lastModifiedBy>Abhijit Jena</cp:lastModifiedBy>
  <cp:revision>7</cp:revision>
  <dcterms:created xsi:type="dcterms:W3CDTF">2020-03-02T04:55:43Z</dcterms:created>
  <dcterms:modified xsi:type="dcterms:W3CDTF">2020-03-05T22:40:55Z</dcterms:modified>
</cp:coreProperties>
</file>