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69" r:id="rId3"/>
    <p:sldId id="259" r:id="rId4"/>
    <p:sldId id="260" r:id="rId5"/>
    <p:sldId id="261" r:id="rId6"/>
    <p:sldId id="262" r:id="rId7"/>
    <p:sldId id="271" r:id="rId8"/>
    <p:sldId id="272" r:id="rId9"/>
    <p:sldId id="274" r:id="rId10"/>
    <p:sldId id="275" r:id="rId11"/>
    <p:sldId id="276" r:id="rId12"/>
    <p:sldId id="273" r:id="rId13"/>
    <p:sldId id="263" r:id="rId14"/>
    <p:sldId id="264" r:id="rId15"/>
    <p:sldId id="265" r:id="rId16"/>
    <p:sldId id="266" r:id="rId17"/>
    <p:sldId id="267" r:id="rId18"/>
    <p:sldId id="27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3/23/2019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3/23/2019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0"/>
            <a:ext cx="8839200" cy="3429000"/>
          </a:xfrm>
          <a:ln>
            <a:solidFill>
              <a:schemeClr val="accent2"/>
            </a:solidFill>
          </a:ln>
        </p:spPr>
        <p:txBody>
          <a:bodyPr>
            <a:normAutofit fontScale="90000"/>
          </a:bodyPr>
          <a:lstStyle/>
          <a:p>
            <a:pPr algn="ctr"/>
            <a:r>
              <a:rPr lang="en-IN" sz="3600" b="1" dirty="0" smtClean="0">
                <a:solidFill>
                  <a:schemeClr val="tx1"/>
                </a:solidFill>
                <a:latin typeface="Algerian" pitchFamily="82" charset="0"/>
              </a:rPr>
              <a:t/>
            </a:r>
            <a:br>
              <a:rPr lang="en-IN" sz="3600" b="1" dirty="0" smtClean="0">
                <a:solidFill>
                  <a:schemeClr val="tx1"/>
                </a:solidFill>
                <a:latin typeface="Algerian" pitchFamily="82" charset="0"/>
              </a:rPr>
            </a:br>
            <a:r>
              <a:rPr lang="en-IN" sz="3600" dirty="0" smtClean="0">
                <a:solidFill>
                  <a:schemeClr val="tx1"/>
                </a:solidFill>
                <a:latin typeface="Algerian" pitchFamily="82" charset="0"/>
              </a:rPr>
              <a:t/>
            </a:r>
            <a:br>
              <a:rPr lang="en-IN" sz="3600" dirty="0" smtClean="0">
                <a:solidFill>
                  <a:schemeClr val="tx1"/>
                </a:solidFill>
                <a:latin typeface="Algerian" pitchFamily="82" charset="0"/>
              </a:rPr>
            </a:br>
            <a:r>
              <a:rPr lang="en-IN" sz="3600" dirty="0" smtClean="0">
                <a:solidFill>
                  <a:schemeClr val="tx1"/>
                </a:solidFill>
                <a:latin typeface="Algerian" pitchFamily="82" charset="0"/>
              </a:rPr>
              <a:t/>
            </a:r>
            <a:br>
              <a:rPr lang="en-IN" sz="3600" dirty="0" smtClean="0">
                <a:solidFill>
                  <a:schemeClr val="tx1"/>
                </a:solidFill>
                <a:latin typeface="Algerian" pitchFamily="82" charset="0"/>
              </a:rPr>
            </a:br>
            <a:r>
              <a:rPr lang="en-IN" sz="3600" b="1" dirty="0" smtClean="0">
                <a:solidFill>
                  <a:schemeClr val="bg1"/>
                </a:solidFill>
                <a:latin typeface="Algerian" pitchFamily="82" charset="0"/>
              </a:rPr>
              <a:t>Tracking potholes , noise level(DB) MEASUREMENT, </a:t>
            </a:r>
            <a:br>
              <a:rPr lang="en-IN" sz="3600" b="1" dirty="0" smtClean="0">
                <a:solidFill>
                  <a:schemeClr val="bg1"/>
                </a:solidFill>
                <a:latin typeface="Algerian" pitchFamily="82" charset="0"/>
              </a:rPr>
            </a:br>
            <a:r>
              <a:rPr lang="en-IN" sz="3600" b="1" dirty="0" smtClean="0">
                <a:solidFill>
                  <a:schemeClr val="bg1"/>
                </a:solidFill>
                <a:latin typeface="Algerian" pitchFamily="82" charset="0"/>
              </a:rPr>
              <a:t>ILLUMINATION LEVEL MEASUREMENT AND MAPPING ON GOOGLE MAPS </a:t>
            </a:r>
            <a:br>
              <a:rPr lang="en-IN" sz="3600" b="1" dirty="0" smtClean="0">
                <a:solidFill>
                  <a:schemeClr val="bg1"/>
                </a:solidFill>
                <a:latin typeface="Algerian" pitchFamily="82" charset="0"/>
              </a:rPr>
            </a:br>
            <a:r>
              <a:rPr lang="en-IN" sz="3600" dirty="0" smtClean="0">
                <a:solidFill>
                  <a:schemeClr val="bg1"/>
                </a:solidFill>
                <a:latin typeface="Algerian" pitchFamily="82" charset="0"/>
              </a:rPr>
              <a:t/>
            </a:r>
            <a:br>
              <a:rPr lang="en-IN" sz="3600" dirty="0" smtClean="0">
                <a:solidFill>
                  <a:schemeClr val="bg1"/>
                </a:solidFill>
                <a:latin typeface="Algerian" pitchFamily="82" charset="0"/>
              </a:rPr>
            </a:br>
            <a:r>
              <a:rPr lang="en-IN" sz="3600" dirty="0" smtClean="0">
                <a:solidFill>
                  <a:schemeClr val="bg1"/>
                </a:solidFill>
                <a:latin typeface="Algerian" pitchFamily="82" charset="0"/>
              </a:rPr>
              <a:t>     </a:t>
            </a:r>
            <a:r>
              <a:rPr lang="en-IN" sz="3600" b="1" dirty="0" smtClean="0">
                <a:solidFill>
                  <a:schemeClr val="bg1"/>
                </a:solidFill>
                <a:latin typeface="Algerian" pitchFamily="82" charset="0"/>
              </a:rPr>
              <a:t>TITLE : SMART  CITY  ENABLER</a:t>
            </a:r>
            <a:endParaRPr lang="en-US" sz="3600" b="1" dirty="0">
              <a:solidFill>
                <a:schemeClr val="bg1"/>
              </a:solidFill>
              <a:latin typeface="Algerian" pitchFamily="82" charset="0"/>
            </a:endParaRPr>
          </a:p>
        </p:txBody>
      </p:sp>
      <p:sp>
        <p:nvSpPr>
          <p:cNvPr id="3" name="Subtitle 2"/>
          <p:cNvSpPr>
            <a:spLocks noGrp="1"/>
          </p:cNvSpPr>
          <p:nvPr>
            <p:ph type="subTitle" idx="1"/>
          </p:nvPr>
        </p:nvSpPr>
        <p:spPr>
          <a:xfrm>
            <a:off x="2362200" y="4724400"/>
            <a:ext cx="6781800" cy="2133600"/>
          </a:xfrm>
          <a:ln>
            <a:solidFill>
              <a:schemeClr val="accent2"/>
            </a:solidFill>
          </a:ln>
        </p:spPr>
        <p:txBody>
          <a:bodyPr>
            <a:noAutofit/>
          </a:bodyPr>
          <a:lstStyle/>
          <a:p>
            <a:r>
              <a:rPr lang="en-IN" sz="1200" dirty="0" smtClean="0">
                <a:solidFill>
                  <a:schemeClr val="bg1"/>
                </a:solidFill>
                <a:latin typeface="Aharoni" pitchFamily="2" charset="-79"/>
                <a:cs typeface="Aharoni" pitchFamily="2" charset="-79"/>
              </a:rPr>
              <a:t>                        </a:t>
            </a:r>
            <a:r>
              <a:rPr lang="en-IN" sz="1600" dirty="0" smtClean="0">
                <a:solidFill>
                  <a:schemeClr val="bg1"/>
                </a:solidFill>
                <a:latin typeface="Aharoni" pitchFamily="2" charset="-79"/>
                <a:cs typeface="Aharoni" pitchFamily="2" charset="-79"/>
              </a:rPr>
              <a:t>TEAM MEMBERS                                                                                                 </a:t>
            </a:r>
          </a:p>
          <a:p>
            <a:r>
              <a:rPr lang="en-IN" sz="1600" dirty="0" smtClean="0">
                <a:solidFill>
                  <a:schemeClr val="bg1"/>
                </a:solidFill>
                <a:latin typeface="Aharoni" pitchFamily="2" charset="-79"/>
                <a:cs typeface="Aharoni" pitchFamily="2" charset="-79"/>
              </a:rPr>
              <a:t>                             SILLA  SHRADHANJALI           </a:t>
            </a:r>
          </a:p>
          <a:p>
            <a:r>
              <a:rPr lang="en-IN" sz="1600" dirty="0" smtClean="0">
                <a:solidFill>
                  <a:schemeClr val="bg1"/>
                </a:solidFill>
                <a:latin typeface="Aharoni" pitchFamily="2" charset="-79"/>
                <a:cs typeface="Aharoni" pitchFamily="2" charset="-79"/>
              </a:rPr>
              <a:t>                                ATUL KUMAR AGARWAL      </a:t>
            </a:r>
          </a:p>
          <a:p>
            <a:r>
              <a:rPr lang="en-IN" sz="1600" dirty="0" smtClean="0">
                <a:solidFill>
                  <a:schemeClr val="bg1"/>
                </a:solidFill>
                <a:latin typeface="Aharoni" pitchFamily="2" charset="-79"/>
                <a:cs typeface="Aharoni" pitchFamily="2" charset="-79"/>
              </a:rPr>
              <a:t>                    SUPRIYA MUDULI                   </a:t>
            </a:r>
          </a:p>
          <a:p>
            <a:r>
              <a:rPr lang="en-IN" sz="1600" dirty="0" smtClean="0">
                <a:solidFill>
                  <a:schemeClr val="bg1"/>
                </a:solidFill>
                <a:latin typeface="Aharoni" pitchFamily="2" charset="-79"/>
                <a:cs typeface="Aharoni" pitchFamily="2" charset="-79"/>
              </a:rPr>
              <a:t>                   ANJALI SUBUDHI                    </a:t>
            </a:r>
          </a:p>
          <a:p>
            <a:r>
              <a:rPr lang="en-IN" sz="1600" dirty="0" smtClean="0">
                <a:solidFill>
                  <a:schemeClr val="bg1"/>
                </a:solidFill>
                <a:latin typeface="Aharoni" pitchFamily="2" charset="-79"/>
                <a:cs typeface="Aharoni" pitchFamily="2" charset="-79"/>
              </a:rPr>
              <a:t>                ASHRITA SAHU   </a:t>
            </a:r>
            <a:r>
              <a:rPr lang="en-IN" sz="1200" dirty="0" smtClean="0">
                <a:latin typeface="Aharoni" pitchFamily="2" charset="-79"/>
                <a:cs typeface="Aharoni" pitchFamily="2" charset="-79"/>
              </a:rPr>
              <a:t>                              </a:t>
            </a:r>
            <a:endParaRPr lang="en-US" sz="1200" dirty="0">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6" name="Content Placeholder 3" descr="vibration image.png"/>
          <p:cNvPicPr>
            <a:picLocks noChangeAspect="1"/>
          </p:cNvPicPr>
          <p:nvPr/>
        </p:nvPicPr>
        <p:blipFill>
          <a:blip r:embed="rId2"/>
          <a:stretch>
            <a:fillRect/>
          </a:stretch>
        </p:blipFill>
        <p:spPr>
          <a:xfrm>
            <a:off x="0" y="0"/>
            <a:ext cx="9144000" cy="5867400"/>
          </a:xfrm>
          <a:prstGeom prst="rect">
            <a:avLst/>
          </a:prstGeom>
        </p:spPr>
      </p:pic>
      <p:sp>
        <p:nvSpPr>
          <p:cNvPr id="7" name="Rectangle 6"/>
          <p:cNvSpPr/>
          <p:nvPr/>
        </p:nvSpPr>
        <p:spPr>
          <a:xfrm>
            <a:off x="1" y="5867400"/>
            <a:ext cx="8839200" cy="923330"/>
          </a:xfrm>
          <a:prstGeom prst="rect">
            <a:avLst/>
          </a:prstGeom>
          <a:noFill/>
        </p:spPr>
        <p:txBody>
          <a:bodyPr wrap="square" lIns="91440" tIns="45720" rIns="91440" bIns="45720">
            <a:spAutoFit/>
          </a:bodyPr>
          <a:lstStyle/>
          <a:p>
            <a:pPr algn="ctr"/>
            <a:r>
              <a:rPr lang="en-IN"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VIBRATION SENSOR</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0" y="1"/>
            <a:ext cx="9144000" cy="6324600"/>
          </a:xfrm>
          <a:prstGeom prst="rect">
            <a:avLst/>
          </a:prstGeom>
          <a:noFill/>
          <a:ln w="9525">
            <a:noFill/>
            <a:miter lim="800000"/>
            <a:headEnd/>
            <a:tailEnd/>
          </a:ln>
          <a:effectLst/>
        </p:spPr>
      </p:pic>
      <p:sp>
        <p:nvSpPr>
          <p:cNvPr id="5" name="Rectangle 4"/>
          <p:cNvSpPr/>
          <p:nvPr/>
        </p:nvSpPr>
        <p:spPr>
          <a:xfrm>
            <a:off x="228601" y="5486400"/>
            <a:ext cx="8686800" cy="923330"/>
          </a:xfrm>
          <a:prstGeom prst="rect">
            <a:avLst/>
          </a:prstGeom>
          <a:noFill/>
        </p:spPr>
        <p:txBody>
          <a:bodyPr wrap="square" lIns="91440" tIns="45720" rIns="91440" bIns="45720">
            <a:spAutoFit/>
          </a:bodyPr>
          <a:lstStyle/>
          <a:p>
            <a:pPr algn="ctr"/>
            <a:r>
              <a:rPr lang="en-IN"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SOUND SENSOR</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229600" cy="1143000"/>
          </a:xfrm>
        </p:spPr>
        <p:txBody>
          <a:bodyPr/>
          <a:lstStyle/>
          <a:p>
            <a:r>
              <a:rPr lang="en-IN" dirty="0" smtClean="0">
                <a:solidFill>
                  <a:schemeClr val="tx1"/>
                </a:solidFill>
                <a:latin typeface="Algerian" pitchFamily="82" charset="0"/>
              </a:rPr>
              <a:t>         3.PROPOSED IDEA</a:t>
            </a:r>
            <a:endParaRPr lang="en-US" dirty="0">
              <a:solidFill>
                <a:schemeClr val="tx1"/>
              </a:solidFill>
              <a:latin typeface="Algerian" pitchFamily="82" charset="0"/>
            </a:endParaRPr>
          </a:p>
        </p:txBody>
      </p:sp>
      <p:sp>
        <p:nvSpPr>
          <p:cNvPr id="2" name="Content Placeholder 1"/>
          <p:cNvSpPr>
            <a:spLocks noGrp="1"/>
          </p:cNvSpPr>
          <p:nvPr>
            <p:ph idx="1"/>
          </p:nvPr>
        </p:nvSpPr>
        <p:spPr>
          <a:xfrm>
            <a:off x="457200" y="1600200"/>
            <a:ext cx="8229600" cy="4953000"/>
          </a:xfrm>
        </p:spPr>
        <p:txBody>
          <a:bodyPr>
            <a:normAutofit lnSpcReduction="10000"/>
          </a:bodyPr>
          <a:lstStyle/>
          <a:p>
            <a:r>
              <a:rPr lang="en-IN" dirty="0" smtClean="0"/>
              <a:t>The different sensors attached to the vehicle like ultrasonic sensor and vibration sensor is used to determine the potholes. The real time data about the presence of pot holes and the illumination level of different area are transmitted to the firebase using Node MCU by different users.</a:t>
            </a:r>
          </a:p>
          <a:p>
            <a:r>
              <a:rPr lang="en-IN" dirty="0" smtClean="0"/>
              <a:t>The sound sensor and IR sensor attached to the poles beside the road sends the real time data about the sound density and vehicle density of that area .</a:t>
            </a:r>
          </a:p>
          <a:p>
            <a:r>
              <a:rPr lang="en-IN" dirty="0" smtClean="0"/>
              <a:t>Based on the sending </a:t>
            </a:r>
            <a:r>
              <a:rPr lang="en-IN" dirty="0" err="1" smtClean="0"/>
              <a:t>datas</a:t>
            </a:r>
            <a:r>
              <a:rPr lang="en-IN" dirty="0" smtClean="0"/>
              <a:t> a Web app  has been designed to alert regularly about the potholes ,sound density , vehicle density and illumination level of different area to the users .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IN" dirty="0" smtClean="0">
                <a:solidFill>
                  <a:schemeClr val="bg1"/>
                </a:solidFill>
                <a:latin typeface="Algerian" pitchFamily="82" charset="0"/>
              </a:rPr>
              <a:t>4.ADVANTAGES</a:t>
            </a:r>
            <a:endParaRPr lang="en-US" dirty="0">
              <a:solidFill>
                <a:schemeClr val="bg1"/>
              </a:solidFill>
              <a:latin typeface="Algerian" pitchFamily="82" charset="0"/>
            </a:endParaRPr>
          </a:p>
        </p:txBody>
      </p:sp>
      <p:sp>
        <p:nvSpPr>
          <p:cNvPr id="3" name="Subtitle 2"/>
          <p:cNvSpPr>
            <a:spLocks noGrp="1"/>
          </p:cNvSpPr>
          <p:nvPr>
            <p:ph type="subTitle" idx="1"/>
          </p:nvPr>
        </p:nvSpPr>
        <p:spPr>
          <a:xfrm>
            <a:off x="228600" y="1447800"/>
            <a:ext cx="8686800" cy="4953000"/>
          </a:xfrm>
          <a:ln>
            <a:solidFill>
              <a:schemeClr val="tx1"/>
            </a:solidFill>
          </a:ln>
        </p:spPr>
        <p:txBody>
          <a:bodyPr>
            <a:normAutofit/>
          </a:bodyPr>
          <a:lstStyle/>
          <a:p>
            <a:pPr algn="l">
              <a:buFont typeface="Wingdings" pitchFamily="2" charset="2"/>
              <a:buChar char="q"/>
            </a:pPr>
            <a:r>
              <a:rPr lang="en-IN" sz="2400" b="1" dirty="0" smtClean="0"/>
              <a:t> </a:t>
            </a:r>
            <a:r>
              <a:rPr lang="en-IN" sz="2400" b="1" dirty="0" smtClean="0">
                <a:solidFill>
                  <a:schemeClr val="bg1"/>
                </a:solidFill>
              </a:rPr>
              <a:t> Drivers safety can be improved .   </a:t>
            </a:r>
          </a:p>
          <a:p>
            <a:pPr algn="l">
              <a:buFont typeface="Wingdings" pitchFamily="2" charset="2"/>
              <a:buChar char="q"/>
            </a:pPr>
            <a:r>
              <a:rPr lang="en-IN" sz="2400" b="1" dirty="0" smtClean="0">
                <a:solidFill>
                  <a:schemeClr val="bg1"/>
                </a:solidFill>
              </a:rPr>
              <a:t>Efficient system for long lasting solution.</a:t>
            </a:r>
          </a:p>
          <a:p>
            <a:pPr algn="l">
              <a:buFont typeface="Wingdings" pitchFamily="2" charset="2"/>
              <a:buChar char="q"/>
            </a:pPr>
            <a:r>
              <a:rPr lang="en-IN" sz="2400" b="1" dirty="0" smtClean="0">
                <a:solidFill>
                  <a:schemeClr val="bg1"/>
                </a:solidFill>
              </a:rPr>
              <a:t>Compact &amp; easy to setup in any area.</a:t>
            </a:r>
          </a:p>
          <a:p>
            <a:pPr algn="l">
              <a:buFont typeface="Wingdings" pitchFamily="2" charset="2"/>
              <a:buChar char="q"/>
            </a:pPr>
            <a:r>
              <a:rPr lang="en-IN" sz="2400" b="1" dirty="0" smtClean="0">
                <a:solidFill>
                  <a:schemeClr val="bg1"/>
                </a:solidFill>
              </a:rPr>
              <a:t>Efficient sensors integration and economical.</a:t>
            </a:r>
          </a:p>
          <a:p>
            <a:pPr algn="l">
              <a:buFont typeface="Wingdings" pitchFamily="2" charset="2"/>
              <a:buChar char="q"/>
            </a:pPr>
            <a:r>
              <a:rPr lang="en-IN" sz="2400" b="1" dirty="0" smtClean="0">
                <a:solidFill>
                  <a:schemeClr val="bg1"/>
                </a:solidFill>
              </a:rPr>
              <a:t>Efficient and flexible code .</a:t>
            </a:r>
          </a:p>
          <a:p>
            <a:pPr algn="l">
              <a:buFont typeface="Wingdings" pitchFamily="2" charset="2"/>
              <a:buChar char="q"/>
            </a:pPr>
            <a:r>
              <a:rPr lang="en-IN" sz="2400" b="1" dirty="0" smtClean="0">
                <a:solidFill>
                  <a:schemeClr val="bg1"/>
                </a:solidFill>
              </a:rPr>
              <a:t>Automatically map the collected data in </a:t>
            </a:r>
            <a:r>
              <a:rPr lang="en-IN" sz="2400" b="1" dirty="0" err="1" smtClean="0">
                <a:solidFill>
                  <a:schemeClr val="bg1"/>
                </a:solidFill>
              </a:rPr>
              <a:t>google</a:t>
            </a:r>
            <a:r>
              <a:rPr lang="en-IN" sz="2400" b="1" dirty="0" smtClean="0">
                <a:solidFill>
                  <a:schemeClr val="bg1"/>
                </a:solidFill>
              </a:rPr>
              <a:t> map.</a:t>
            </a:r>
          </a:p>
          <a:p>
            <a:pPr algn="l">
              <a:buFont typeface="Wingdings" pitchFamily="2" charset="2"/>
              <a:buChar char="q"/>
            </a:pPr>
            <a:r>
              <a:rPr lang="en-IN" sz="2400" b="1" dirty="0" smtClean="0">
                <a:solidFill>
                  <a:schemeClr val="bg1"/>
                </a:solidFill>
              </a:rPr>
              <a:t>The model is scalable for smart cities over wide areas.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tx1"/>
                </a:solidFill>
                <a:latin typeface="Algerian" pitchFamily="82" charset="0"/>
              </a:rPr>
              <a:t>5.ESTIMATED BUDGET AND TIMELINE</a:t>
            </a:r>
            <a:endParaRPr lang="en-US" dirty="0">
              <a:solidFill>
                <a:schemeClr val="tx1"/>
              </a:solidFill>
              <a:latin typeface="Algerian" pitchFamily="82" charset="0"/>
            </a:endParaRPr>
          </a:p>
        </p:txBody>
      </p:sp>
      <p:sp>
        <p:nvSpPr>
          <p:cNvPr id="3" name="Content Placeholder 2"/>
          <p:cNvSpPr>
            <a:spLocks noGrp="1"/>
          </p:cNvSpPr>
          <p:nvPr>
            <p:ph idx="1"/>
          </p:nvPr>
        </p:nvSpPr>
        <p:spPr/>
        <p:txBody>
          <a:bodyPr/>
          <a:lstStyle/>
          <a:p>
            <a:r>
              <a:rPr lang="en-IN" dirty="0" smtClean="0"/>
              <a:t>Things used and price estimation</a:t>
            </a:r>
          </a:p>
          <a:p>
            <a:r>
              <a:rPr lang="en-IN" dirty="0" smtClean="0"/>
              <a:t>Node MCU-Rs350</a:t>
            </a:r>
          </a:p>
          <a:p>
            <a:r>
              <a:rPr lang="en-IN" dirty="0" smtClean="0"/>
              <a:t>IR sensor-75</a:t>
            </a:r>
          </a:p>
          <a:p>
            <a:r>
              <a:rPr lang="en-IN" dirty="0" smtClean="0"/>
              <a:t>Ultrasonic sensor-Rs 80</a:t>
            </a:r>
          </a:p>
          <a:p>
            <a:r>
              <a:rPr lang="en-IN" dirty="0" smtClean="0"/>
              <a:t>L393 sound sensor -Rs 100</a:t>
            </a:r>
          </a:p>
          <a:p>
            <a:r>
              <a:rPr lang="en-IN" dirty="0" smtClean="0"/>
              <a:t>L298 motor driver –Rs 150</a:t>
            </a:r>
          </a:p>
          <a:p>
            <a:r>
              <a:rPr lang="en-IN" dirty="0" smtClean="0"/>
              <a:t>Total-Rs 755</a:t>
            </a:r>
            <a:endParaRPr lang="en-US" dirty="0"/>
          </a:p>
        </p:txBody>
      </p:sp>
      <p:pic>
        <p:nvPicPr>
          <p:cNvPr id="4" name="Picture 3" descr="cost estimation.jpg"/>
          <p:cNvPicPr>
            <a:picLocks noChangeAspect="1"/>
          </p:cNvPicPr>
          <p:nvPr/>
        </p:nvPicPr>
        <p:blipFill>
          <a:blip r:embed="rId2"/>
          <a:stretch>
            <a:fillRect/>
          </a:stretch>
        </p:blipFill>
        <p:spPr>
          <a:xfrm>
            <a:off x="4724400" y="2057399"/>
            <a:ext cx="3962400" cy="3505201"/>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latin typeface="Algerian" pitchFamily="82" charset="0"/>
              </a:rPr>
              <a:t>             6.LIMITATIONS</a:t>
            </a:r>
            <a:endParaRPr lang="en-US" dirty="0">
              <a:solidFill>
                <a:schemeClr val="tx1"/>
              </a:solidFill>
              <a:latin typeface="Algerian" pitchFamily="82" charset="0"/>
            </a:endParaRPr>
          </a:p>
        </p:txBody>
      </p:sp>
      <p:sp>
        <p:nvSpPr>
          <p:cNvPr id="3" name="Content Placeholder 2"/>
          <p:cNvSpPr>
            <a:spLocks noGrp="1"/>
          </p:cNvSpPr>
          <p:nvPr>
            <p:ph idx="1"/>
          </p:nvPr>
        </p:nvSpPr>
        <p:spPr/>
        <p:txBody>
          <a:bodyPr/>
          <a:lstStyle/>
          <a:p>
            <a:r>
              <a:rPr lang="en-IN" b="1" dirty="0" smtClean="0"/>
              <a:t>The city should be Wi-Fi enabled.</a:t>
            </a:r>
          </a:p>
          <a:p>
            <a:r>
              <a:rPr lang="en-IN" b="1" dirty="0" smtClean="0"/>
              <a:t>Most of the vehicles running around the city  should be integrated with the required sensors.</a:t>
            </a:r>
            <a:endParaRPr lang="en-US"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latin typeface="Algerian" pitchFamily="82" charset="0"/>
              </a:rPr>
              <a:t>         7.FUTURE PLANS</a:t>
            </a:r>
            <a:endParaRPr lang="en-US" dirty="0">
              <a:solidFill>
                <a:schemeClr val="tx1"/>
              </a:solidFill>
              <a:latin typeface="Algerian" pitchFamily="82" charset="0"/>
            </a:endParaRPr>
          </a:p>
        </p:txBody>
      </p:sp>
      <p:sp>
        <p:nvSpPr>
          <p:cNvPr id="3" name="Content Placeholder 2"/>
          <p:cNvSpPr>
            <a:spLocks noGrp="1"/>
          </p:cNvSpPr>
          <p:nvPr>
            <p:ph idx="1"/>
          </p:nvPr>
        </p:nvSpPr>
        <p:spPr/>
        <p:txBody>
          <a:bodyPr>
            <a:normAutofit/>
          </a:bodyPr>
          <a:lstStyle/>
          <a:p>
            <a:r>
              <a:rPr lang="en-IN" sz="2000" b="1" dirty="0" smtClean="0"/>
              <a:t>This timely information can help to recover the road as fast as possible . By controlling the rate of fuel injection we can control the rotation of the drive shaft by means of an IR Non contact tachometer .This helps to reduce the vehicle speed when pothole or humps is detected . Hence the system will help to avoid road accidents.</a:t>
            </a:r>
            <a:endParaRPr lang="en-US" sz="2000" b="1" dirty="0"/>
          </a:p>
        </p:txBody>
      </p:sp>
      <p:pic>
        <p:nvPicPr>
          <p:cNvPr id="4" name="Picture 3" descr="future.jpg"/>
          <p:cNvPicPr>
            <a:picLocks noChangeAspect="1"/>
          </p:cNvPicPr>
          <p:nvPr/>
        </p:nvPicPr>
        <p:blipFill>
          <a:blip r:embed="rId2"/>
          <a:stretch>
            <a:fillRect/>
          </a:stretch>
        </p:blipFill>
        <p:spPr>
          <a:xfrm>
            <a:off x="6248400" y="3429000"/>
            <a:ext cx="2552700" cy="17907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IN" dirty="0" smtClean="0">
                <a:solidFill>
                  <a:schemeClr val="tx1"/>
                </a:solidFill>
                <a:latin typeface="Algerian" pitchFamily="82" charset="0"/>
              </a:rPr>
              <a:t>            8.CONCLUSION</a:t>
            </a:r>
            <a:endParaRPr lang="en-US" dirty="0">
              <a:solidFill>
                <a:schemeClr val="tx1"/>
              </a:solidFill>
              <a:latin typeface="Algerian" pitchFamily="82" charset="0"/>
            </a:endParaRPr>
          </a:p>
        </p:txBody>
      </p:sp>
      <p:sp>
        <p:nvSpPr>
          <p:cNvPr id="3" name="Content Placeholder 2"/>
          <p:cNvSpPr>
            <a:spLocks noGrp="1"/>
          </p:cNvSpPr>
          <p:nvPr>
            <p:ph idx="1"/>
          </p:nvPr>
        </p:nvSpPr>
        <p:spPr>
          <a:xfrm>
            <a:off x="457200" y="1600200"/>
            <a:ext cx="8229600" cy="4389120"/>
          </a:xfrm>
        </p:spPr>
        <p:txBody>
          <a:bodyPr/>
          <a:lstStyle/>
          <a:p>
            <a:pPr>
              <a:buNone/>
            </a:pPr>
            <a:r>
              <a:rPr lang="en-IN" dirty="0" smtClean="0"/>
              <a:t>   The implemented application enables the users to reach a destination from a given source based on vehicle density ,illumination level ,sound density and it also detects the potholes and warns the user about the same. Thus , ensuring the safety of commuters.</a:t>
            </a:r>
          </a:p>
          <a:p>
            <a:pPr>
              <a:buNone/>
            </a:pPr>
            <a:r>
              <a:rPr lang="en-IN" dirty="0" smtClean="0"/>
              <a:t>    Overall , the application concentrates on helping the corporation by reporting the condition of the roads and also helping the commuters the drive safer.</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6400"/>
            <a:ext cx="8229600" cy="2057400"/>
          </a:xfrm>
        </p:spPr>
        <p:txBody>
          <a:bodyPr/>
          <a:lstStyle/>
          <a:p>
            <a:r>
              <a:rPr lang="en-IN" dirty="0" smtClean="0">
                <a:solidFill>
                  <a:schemeClr val="bg1"/>
                </a:solidFill>
                <a:latin typeface="Algerian" pitchFamily="82" charset="0"/>
              </a:rPr>
              <a:t>                </a:t>
            </a:r>
            <a:r>
              <a:rPr lang="en-IN" dirty="0" smtClean="0">
                <a:solidFill>
                  <a:schemeClr val="tx1"/>
                </a:solidFill>
                <a:latin typeface="Algerian" pitchFamily="82" charset="0"/>
              </a:rPr>
              <a:t>THANK YOU</a:t>
            </a:r>
            <a:endParaRPr lang="en-US" dirty="0">
              <a:solidFill>
                <a:schemeClr val="tx1"/>
              </a:solidFill>
              <a:latin typeface="Algerian" pitchFamily="8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1219199"/>
          </a:xfrm>
        </p:spPr>
        <p:txBody>
          <a:bodyPr/>
          <a:lstStyle/>
          <a:p>
            <a:r>
              <a:rPr lang="en-IN" dirty="0" smtClean="0">
                <a:solidFill>
                  <a:schemeClr val="bg1"/>
                </a:solidFill>
                <a:latin typeface="Algerian" pitchFamily="82" charset="0"/>
              </a:rPr>
              <a:t>PROBLEM  STATEMENT</a:t>
            </a:r>
            <a:endParaRPr lang="en-US" dirty="0">
              <a:solidFill>
                <a:schemeClr val="bg1"/>
              </a:solidFill>
              <a:latin typeface="Algerian" pitchFamily="82" charset="0"/>
            </a:endParaRPr>
          </a:p>
        </p:txBody>
      </p:sp>
      <p:sp>
        <p:nvSpPr>
          <p:cNvPr id="3" name="Subtitle 2"/>
          <p:cNvSpPr>
            <a:spLocks noGrp="1"/>
          </p:cNvSpPr>
          <p:nvPr>
            <p:ph type="subTitle" idx="1"/>
          </p:nvPr>
        </p:nvSpPr>
        <p:spPr>
          <a:xfrm>
            <a:off x="1066800" y="1828800"/>
            <a:ext cx="6934200" cy="4267200"/>
          </a:xfrm>
        </p:spPr>
        <p:txBody>
          <a:bodyPr>
            <a:normAutofit/>
          </a:bodyPr>
          <a:lstStyle/>
          <a:p>
            <a:pPr algn="l"/>
            <a:r>
              <a:rPr lang="en-IN" b="1" dirty="0" smtClean="0">
                <a:solidFill>
                  <a:schemeClr val="bg1"/>
                </a:solidFill>
                <a:latin typeface="Aharoni" pitchFamily="2" charset="-79"/>
                <a:cs typeface="Aharoni" pitchFamily="2" charset="-79"/>
              </a:rPr>
              <a:t>Tracking of potholes and measurement             of noise level(dB) &amp; illumination level(LUX) in cities and mapping these on Google maps –”SMART CITY ENABLER”. Develop a system to measure and map noise and illumination level in cities along with the tracking of potholes for the comfort and safety of commuters as well as improvement of urban planning.</a:t>
            </a:r>
          </a:p>
          <a:p>
            <a:endParaRPr lang="en-IN" b="1" dirty="0" smtClean="0">
              <a:latin typeface="Aharoni" pitchFamily="2" charset="-79"/>
              <a:cs typeface="Aharoni" pitchFamily="2" charset="-79"/>
            </a:endParaRPr>
          </a:p>
          <a:p>
            <a:endParaRPr lang="en-IN" b="1" dirty="0" smtClean="0">
              <a:latin typeface="Aharoni" pitchFamily="2" charset="-79"/>
              <a:cs typeface="Aharoni" pitchFamily="2" charset="-79"/>
            </a:endParaRPr>
          </a:p>
          <a:p>
            <a:endParaRPr lang="en-IN" b="1" dirty="0" smtClean="0">
              <a:latin typeface="Aharoni" pitchFamily="2" charset="-79"/>
              <a:cs typeface="Aharoni" pitchFamily="2" charset="-79"/>
            </a:endParaRPr>
          </a:p>
          <a:p>
            <a:endParaRPr lang="en-US" b="1" dirty="0">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600" b="1" dirty="0" smtClean="0">
                <a:solidFill>
                  <a:schemeClr val="tx1"/>
                </a:solidFill>
                <a:latin typeface="Algerian" pitchFamily="82" charset="0"/>
              </a:rPr>
              <a:t>         CONTENTS</a:t>
            </a:r>
            <a:endParaRPr lang="en-US" sz="6600" b="1" dirty="0">
              <a:solidFill>
                <a:schemeClr val="tx1"/>
              </a:solidFill>
              <a:latin typeface="Algerian" pitchFamily="82" charset="0"/>
            </a:endParaRPr>
          </a:p>
        </p:txBody>
      </p:sp>
      <p:sp>
        <p:nvSpPr>
          <p:cNvPr id="3" name="Content Placeholder 2"/>
          <p:cNvSpPr>
            <a:spLocks noGrp="1"/>
          </p:cNvSpPr>
          <p:nvPr>
            <p:ph idx="1"/>
          </p:nvPr>
        </p:nvSpPr>
        <p:spPr/>
        <p:txBody>
          <a:bodyPr>
            <a:noAutofit/>
          </a:bodyPr>
          <a:lstStyle/>
          <a:p>
            <a:pPr>
              <a:buNone/>
            </a:pPr>
            <a:r>
              <a:rPr lang="en-IN" sz="2800" b="1" dirty="0" smtClean="0"/>
              <a:t>1.Introduction</a:t>
            </a:r>
          </a:p>
          <a:p>
            <a:pPr>
              <a:buNone/>
            </a:pPr>
            <a:r>
              <a:rPr lang="en-IN" sz="2800" b="1" dirty="0" smtClean="0"/>
              <a:t>2.Situation and problem overview</a:t>
            </a:r>
          </a:p>
          <a:p>
            <a:pPr>
              <a:buNone/>
            </a:pPr>
            <a:r>
              <a:rPr lang="en-IN" sz="2800" b="1" dirty="0" smtClean="0"/>
              <a:t>3.Proposed Design &amp; Idea</a:t>
            </a:r>
          </a:p>
          <a:p>
            <a:pPr>
              <a:buNone/>
            </a:pPr>
            <a:r>
              <a:rPr lang="en-IN" sz="2800" b="1" dirty="0" smtClean="0"/>
              <a:t>4.Advantages</a:t>
            </a:r>
          </a:p>
          <a:p>
            <a:pPr>
              <a:buNone/>
            </a:pPr>
            <a:r>
              <a:rPr lang="en-IN" sz="2800" b="1" dirty="0" smtClean="0"/>
              <a:t>5.Estimated budget and timeline</a:t>
            </a:r>
          </a:p>
          <a:p>
            <a:pPr>
              <a:buNone/>
            </a:pPr>
            <a:r>
              <a:rPr lang="en-IN" sz="2800" b="1" dirty="0" smtClean="0"/>
              <a:t>6.Limitations</a:t>
            </a:r>
          </a:p>
          <a:p>
            <a:pPr>
              <a:buNone/>
            </a:pPr>
            <a:r>
              <a:rPr lang="en-IN" sz="2800" b="1" dirty="0" smtClean="0"/>
              <a:t>7.Future plan</a:t>
            </a:r>
          </a:p>
          <a:p>
            <a:pPr>
              <a:buNone/>
            </a:pPr>
            <a:r>
              <a:rPr lang="en-IN" sz="2800" b="1" dirty="0" smtClean="0"/>
              <a:t>8.Conclusion</a:t>
            </a:r>
          </a:p>
          <a:p>
            <a:pPr>
              <a:buNone/>
            </a:pPr>
            <a:r>
              <a:rPr lang="en-IN" sz="2800" b="1" dirty="0" smtClean="0">
                <a:solidFill>
                  <a:schemeClr val="bg1"/>
                </a:solidFill>
              </a:rPr>
              <a:t>9.Reference</a:t>
            </a:r>
            <a:endParaRPr lang="en-US" sz="2800" b="1"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81000"/>
            <a:ext cx="8077200" cy="1470025"/>
          </a:xfrm>
        </p:spPr>
        <p:txBody>
          <a:bodyPr>
            <a:normAutofit/>
          </a:bodyPr>
          <a:lstStyle/>
          <a:p>
            <a:r>
              <a:rPr lang="en-IN" sz="6000" dirty="0" smtClean="0">
                <a:solidFill>
                  <a:schemeClr val="bg1"/>
                </a:solidFill>
                <a:latin typeface="Algerian" pitchFamily="82" charset="0"/>
              </a:rPr>
              <a:t>1.INTRODUCTIOn</a:t>
            </a:r>
            <a:endParaRPr lang="en-US" sz="6000" dirty="0">
              <a:solidFill>
                <a:schemeClr val="bg1"/>
              </a:solidFill>
              <a:latin typeface="Algerian" pitchFamily="82" charset="0"/>
            </a:endParaRPr>
          </a:p>
        </p:txBody>
      </p:sp>
      <p:sp>
        <p:nvSpPr>
          <p:cNvPr id="3" name="Subtitle 2"/>
          <p:cNvSpPr>
            <a:spLocks noGrp="1"/>
          </p:cNvSpPr>
          <p:nvPr>
            <p:ph type="subTitle" idx="1"/>
          </p:nvPr>
        </p:nvSpPr>
        <p:spPr>
          <a:xfrm>
            <a:off x="228600" y="1905000"/>
            <a:ext cx="8610600" cy="4114800"/>
          </a:xfrm>
        </p:spPr>
        <p:txBody>
          <a:bodyPr>
            <a:normAutofit lnSpcReduction="10000"/>
          </a:bodyPr>
          <a:lstStyle/>
          <a:p>
            <a:pPr marL="457200" indent="-457200" algn="l"/>
            <a:r>
              <a:rPr lang="en-IN" sz="2000" b="1" dirty="0" smtClean="0">
                <a:solidFill>
                  <a:schemeClr val="bg1"/>
                </a:solidFill>
              </a:rPr>
              <a:t>1.Technology has the power to improve people lives by using data and electronic sensors  and can build a smart city.</a:t>
            </a:r>
          </a:p>
          <a:p>
            <a:pPr marL="457200" indent="-457200" algn="l"/>
            <a:endParaRPr lang="en-IN" sz="2000" b="1" dirty="0" smtClean="0">
              <a:solidFill>
                <a:schemeClr val="bg1"/>
              </a:solidFill>
            </a:endParaRPr>
          </a:p>
          <a:p>
            <a:pPr marL="457200" indent="-457200" algn="l"/>
            <a:r>
              <a:rPr lang="en-IN" sz="2000" b="1" dirty="0" smtClean="0">
                <a:solidFill>
                  <a:schemeClr val="bg1"/>
                </a:solidFill>
              </a:rPr>
              <a:t>2.With this motivation in the mind our project aims at designing0 and implementing a running model of smart city enabler vehicle.</a:t>
            </a:r>
          </a:p>
          <a:p>
            <a:pPr marL="457200" indent="-457200" algn="l"/>
            <a:endParaRPr lang="en-IN" sz="2000" b="1" dirty="0" smtClean="0">
              <a:solidFill>
                <a:schemeClr val="bg1"/>
              </a:solidFill>
            </a:endParaRPr>
          </a:p>
          <a:p>
            <a:pPr marL="457200" indent="-457200" algn="l"/>
            <a:r>
              <a:rPr lang="en-IN" sz="2000" b="1" dirty="0" smtClean="0">
                <a:solidFill>
                  <a:schemeClr val="bg1"/>
                </a:solidFill>
              </a:rPr>
              <a:t>3. We track potholes , measure noise level(dB) &amp; illumination level (LUX) in cities and map these on Google maps.</a:t>
            </a:r>
          </a:p>
          <a:p>
            <a:pPr marL="457200" indent="-457200" algn="l"/>
            <a:endParaRPr lang="en-IN" sz="2000" b="1" dirty="0" smtClean="0">
              <a:solidFill>
                <a:schemeClr val="bg1"/>
              </a:solidFill>
            </a:endParaRPr>
          </a:p>
          <a:p>
            <a:pPr marL="457200" indent="-457200" algn="l"/>
            <a:r>
              <a:rPr lang="en-IN" sz="2000" b="1" dirty="0" smtClean="0">
                <a:solidFill>
                  <a:schemeClr val="bg1"/>
                </a:solidFill>
              </a:rPr>
              <a:t>4.We will use ultra sonic sensors and </a:t>
            </a:r>
            <a:r>
              <a:rPr lang="en-IN" sz="2000" b="1" dirty="0" err="1" smtClean="0">
                <a:solidFill>
                  <a:schemeClr val="bg1"/>
                </a:solidFill>
              </a:rPr>
              <a:t>Piezo</a:t>
            </a:r>
            <a:r>
              <a:rPr lang="en-IN" sz="2000" b="1" dirty="0" smtClean="0">
                <a:solidFill>
                  <a:schemeClr val="bg1"/>
                </a:solidFill>
              </a:rPr>
              <a:t> electric  sensors for pothole hole detection ,BH170 sensor for illumination level, sound sensor{L393} for  noise level , and IR sensor on poles to measure density of traffic.</a:t>
            </a:r>
            <a:endParaRPr lang="en-US" sz="2000" b="1"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847088"/>
          </a:xfrm>
        </p:spPr>
        <p:txBody>
          <a:bodyPr>
            <a:normAutofit/>
          </a:bodyPr>
          <a:lstStyle/>
          <a:p>
            <a:r>
              <a:rPr lang="en-IN" dirty="0" smtClean="0">
                <a:solidFill>
                  <a:schemeClr val="tx1"/>
                </a:solidFill>
                <a:latin typeface="Algerian" pitchFamily="82" charset="0"/>
              </a:rPr>
              <a:t>     2.SITUATION &amp; PROBLEM                                   </a:t>
            </a:r>
            <a:r>
              <a:rPr lang="en-IN" dirty="0" err="1" smtClean="0">
                <a:solidFill>
                  <a:schemeClr val="tx1"/>
                </a:solidFill>
                <a:latin typeface="Algerian" pitchFamily="82" charset="0"/>
              </a:rPr>
              <a:t>oVERVIEW</a:t>
            </a:r>
            <a:endParaRPr lang="en-US" dirty="0">
              <a:solidFill>
                <a:schemeClr val="tx1"/>
              </a:solidFill>
              <a:latin typeface="Algerian" pitchFamily="82" charset="0"/>
            </a:endParaRPr>
          </a:p>
        </p:txBody>
      </p:sp>
      <p:sp>
        <p:nvSpPr>
          <p:cNvPr id="3" name="Content Placeholder 2"/>
          <p:cNvSpPr>
            <a:spLocks noGrp="1"/>
          </p:cNvSpPr>
          <p:nvPr>
            <p:ph idx="1"/>
          </p:nvPr>
        </p:nvSpPr>
        <p:spPr/>
        <p:txBody>
          <a:bodyPr>
            <a:normAutofit fontScale="92500" lnSpcReduction="20000"/>
          </a:bodyPr>
          <a:lstStyle/>
          <a:p>
            <a:r>
              <a:rPr lang="en-IN" sz="2800" b="1" dirty="0" smtClean="0"/>
              <a:t>Metro </a:t>
            </a:r>
            <a:r>
              <a:rPr lang="en-IN" sz="2800" b="1" dirty="0" err="1" smtClean="0"/>
              <a:t>politian</a:t>
            </a:r>
            <a:r>
              <a:rPr lang="en-IN" sz="2800" b="1" dirty="0" smtClean="0"/>
              <a:t> cities public are unaware about the road conditions at different parts of the city . They need a guide to help themselves . The main idea behind the solution is to gather the information or data regarding different road conditions and map it on Google maps.</a:t>
            </a:r>
          </a:p>
          <a:p>
            <a:r>
              <a:rPr lang="en-IN" sz="2800" b="1" dirty="0" smtClean="0"/>
              <a:t>The mapping will not only help public to be aware of his environment and thus take precautionary measures to evade accident but also alert the respective authorities to take suitable measures to improve the road conditions , reduce noise level of a particular area or make the brightness level of a place more or less as required</a:t>
            </a:r>
            <a:r>
              <a:rPr lang="en-IN" sz="2000" b="1" dirty="0" smtClean="0"/>
              <a:t>. </a:t>
            </a:r>
          </a:p>
          <a:p>
            <a:endParaRPr lang="en-IN" sz="2000" i="1" dirty="0" smtClean="0"/>
          </a:p>
          <a:p>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IN" dirty="0" smtClean="0">
                <a:solidFill>
                  <a:schemeClr val="tx1"/>
                </a:solidFill>
                <a:latin typeface="Algerian" pitchFamily="82" charset="0"/>
              </a:rPr>
              <a:t>        3.PROPOSED DESIGN</a:t>
            </a:r>
            <a:endParaRPr lang="en-US" dirty="0">
              <a:solidFill>
                <a:schemeClr val="tx1"/>
              </a:solidFill>
              <a:latin typeface="Algerian" pitchFamily="82" charset="0"/>
            </a:endParaRPr>
          </a:p>
        </p:txBody>
      </p:sp>
      <p:sp>
        <p:nvSpPr>
          <p:cNvPr id="3" name="Content Placeholder 2"/>
          <p:cNvSpPr>
            <a:spLocks noGrp="1"/>
          </p:cNvSpPr>
          <p:nvPr>
            <p:ph idx="1"/>
          </p:nvPr>
        </p:nvSpPr>
        <p:spPr>
          <a:xfrm>
            <a:off x="457200" y="990600"/>
            <a:ext cx="8229600" cy="5867400"/>
          </a:xfrm>
        </p:spPr>
        <p:txBody>
          <a:bodyPr>
            <a:normAutofit fontScale="85000" lnSpcReduction="20000"/>
          </a:bodyPr>
          <a:lstStyle/>
          <a:p>
            <a:pPr>
              <a:buNone/>
            </a:pPr>
            <a:r>
              <a:rPr lang="en-IN" u="sng" dirty="0" smtClean="0"/>
              <a:t>   Web app: </a:t>
            </a:r>
            <a:r>
              <a:rPr lang="en-IN" dirty="0" smtClean="0"/>
              <a:t>user have to upload  the location of potholes , illumination level of different area in the app and later  viewed using goggle map for </a:t>
            </a:r>
            <a:r>
              <a:rPr lang="en-IN" dirty="0" err="1" smtClean="0"/>
              <a:t>geotagging</a:t>
            </a:r>
            <a:r>
              <a:rPr lang="en-IN" dirty="0" smtClean="0"/>
              <a:t> purpose.</a:t>
            </a:r>
            <a:endParaRPr lang="en-IN" u="sng" dirty="0" smtClean="0"/>
          </a:p>
          <a:p>
            <a:pPr>
              <a:buNone/>
            </a:pPr>
            <a:r>
              <a:rPr lang="en-IN" u="sng" dirty="0" smtClean="0"/>
              <a:t>    Node MCU:</a:t>
            </a:r>
          </a:p>
          <a:p>
            <a:r>
              <a:rPr lang="en-IN" u="sng" dirty="0" smtClean="0"/>
              <a:t> </a:t>
            </a:r>
            <a:r>
              <a:rPr lang="en-IN" dirty="0" smtClean="0"/>
              <a:t>it is an open source </a:t>
            </a:r>
            <a:r>
              <a:rPr lang="en-IN" dirty="0" err="1" smtClean="0"/>
              <a:t>IoT</a:t>
            </a:r>
            <a:r>
              <a:rPr lang="en-IN" dirty="0" smtClean="0"/>
              <a:t> platform . It includes firmware which runs on the ESP8266 Wi-Fi </a:t>
            </a:r>
            <a:r>
              <a:rPr lang="en-IN" dirty="0" err="1" smtClean="0"/>
              <a:t>SoC</a:t>
            </a:r>
            <a:r>
              <a:rPr lang="en-IN" dirty="0" smtClean="0"/>
              <a:t> from </a:t>
            </a:r>
            <a:r>
              <a:rPr lang="en-IN" dirty="0" err="1" smtClean="0"/>
              <a:t>Espressif</a:t>
            </a:r>
            <a:r>
              <a:rPr lang="en-IN" dirty="0" smtClean="0"/>
              <a:t> Systems ,and hardware which is based on the ESP-12 module. The term “Node MCU” by default refers to the firmware rather than the development kits.</a:t>
            </a:r>
          </a:p>
          <a:p>
            <a:r>
              <a:rPr lang="en-IN" dirty="0" smtClean="0"/>
              <a:t>ESP8266 is a low cost ,Wi-Fi Module chip that can be configured to connect to the internet for internet of things[</a:t>
            </a:r>
            <a:r>
              <a:rPr lang="en-IN" dirty="0" err="1" smtClean="0"/>
              <a:t>IoT</a:t>
            </a:r>
            <a:r>
              <a:rPr lang="en-IN" dirty="0" smtClean="0"/>
              <a:t>] and similar technologies.</a:t>
            </a:r>
            <a:endParaRPr lang="en-IN" u="sng" dirty="0" smtClean="0"/>
          </a:p>
          <a:p>
            <a:r>
              <a:rPr lang="en-IN" u="sng" dirty="0" smtClean="0"/>
              <a:t>Advantages</a:t>
            </a:r>
            <a:r>
              <a:rPr lang="en-IN" dirty="0" smtClean="0"/>
              <a:t>:</a:t>
            </a:r>
          </a:p>
          <a:p>
            <a:r>
              <a:rPr lang="en-IN" dirty="0" smtClean="0"/>
              <a:t>1.Interactive </a:t>
            </a:r>
          </a:p>
          <a:p>
            <a:r>
              <a:rPr lang="en-IN" dirty="0" smtClean="0"/>
              <a:t>2.Programmable</a:t>
            </a:r>
          </a:p>
          <a:p>
            <a:r>
              <a:rPr lang="en-IN" dirty="0" smtClean="0"/>
              <a:t>3.Low Cost</a:t>
            </a:r>
          </a:p>
          <a:p>
            <a:r>
              <a:rPr lang="en-IN" dirty="0" smtClean="0"/>
              <a:t>4.Simple Interface</a:t>
            </a:r>
          </a:p>
          <a:p>
            <a:r>
              <a:rPr lang="en-IN" dirty="0" smtClean="0"/>
              <a:t>5.Smart </a:t>
            </a:r>
            <a:r>
              <a:rPr lang="en-IN" dirty="0" err="1" smtClean="0"/>
              <a:t>IoT</a:t>
            </a:r>
            <a:r>
              <a:rPr lang="en-IN" dirty="0" smtClean="0"/>
              <a:t> enabled with inbuilt  Wi-Fi</a:t>
            </a:r>
          </a:p>
          <a:p>
            <a:r>
              <a:rPr lang="en-IN" dirty="0" smtClean="0"/>
              <a:t>6.Arduino Compatible</a:t>
            </a:r>
          </a:p>
          <a:p>
            <a:endParaRPr lang="en-IN" dirty="0" smtClean="0"/>
          </a:p>
        </p:txBody>
      </p:sp>
      <p:pic>
        <p:nvPicPr>
          <p:cNvPr id="4" name="Picture 3" descr="NodeMCU_DEVKIT_1.0.jpg"/>
          <p:cNvPicPr>
            <a:picLocks noChangeAspect="1"/>
          </p:cNvPicPr>
          <p:nvPr/>
        </p:nvPicPr>
        <p:blipFill>
          <a:blip r:embed="rId2"/>
          <a:stretch>
            <a:fillRect/>
          </a:stretch>
        </p:blipFill>
        <p:spPr>
          <a:xfrm>
            <a:off x="5612509" y="4648200"/>
            <a:ext cx="3531491" cy="194944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8600"/>
            <a:ext cx="8229600" cy="2362200"/>
          </a:xfrm>
        </p:spPr>
        <p:txBody>
          <a:bodyPr>
            <a:noAutofit/>
          </a:bodyPr>
          <a:lstStyle/>
          <a:p>
            <a:r>
              <a:rPr lang="en-IN" sz="2000" b="1" u="sng" dirty="0" smtClean="0"/>
              <a:t/>
            </a:r>
            <a:br>
              <a:rPr lang="en-IN" sz="2000" b="1" u="sng" dirty="0" smtClean="0"/>
            </a:br>
            <a:r>
              <a:rPr lang="en-IN" sz="2000" b="1" u="sng" dirty="0" smtClean="0"/>
              <a:t/>
            </a:r>
            <a:br>
              <a:rPr lang="en-IN" sz="2000" b="1" u="sng" dirty="0" smtClean="0"/>
            </a:br>
            <a:r>
              <a:rPr lang="en-IN" sz="2000" b="1" u="sng" dirty="0" smtClean="0"/>
              <a:t/>
            </a:r>
            <a:br>
              <a:rPr lang="en-IN" sz="2000" b="1" u="sng" dirty="0" smtClean="0"/>
            </a:br>
            <a:r>
              <a:rPr lang="en-IN" sz="2000" b="1" u="sng" dirty="0" smtClean="0"/>
              <a:t/>
            </a:r>
            <a:br>
              <a:rPr lang="en-IN" sz="2000" b="1" u="sng" dirty="0" smtClean="0"/>
            </a:br>
            <a:r>
              <a:rPr lang="en-IN" sz="2000" b="1" u="sng" dirty="0" smtClean="0"/>
              <a:t/>
            </a:r>
            <a:br>
              <a:rPr lang="en-IN" sz="2000" b="1" u="sng" dirty="0" smtClean="0"/>
            </a:br>
            <a:r>
              <a:rPr lang="en-IN" sz="2000" b="1" u="sng" dirty="0" smtClean="0"/>
              <a:t/>
            </a:r>
            <a:br>
              <a:rPr lang="en-IN" sz="2000" b="1" u="sng" dirty="0" smtClean="0"/>
            </a:br>
            <a:r>
              <a:rPr lang="en-IN" sz="2000" b="1" u="sng" dirty="0" smtClean="0"/>
              <a:t/>
            </a:r>
            <a:br>
              <a:rPr lang="en-IN" sz="2000" b="1" u="sng" dirty="0" smtClean="0"/>
            </a:br>
            <a:r>
              <a:rPr lang="en-IN" sz="2000" b="1" u="sng" dirty="0" smtClean="0"/>
              <a:t/>
            </a:r>
            <a:br>
              <a:rPr lang="en-IN" sz="2000" b="1" u="sng" dirty="0" smtClean="0"/>
            </a:br>
            <a:r>
              <a:rPr lang="en-IN" sz="2000" b="1" u="sng" dirty="0" smtClean="0"/>
              <a:t/>
            </a:r>
            <a:br>
              <a:rPr lang="en-IN" sz="2000" b="1" u="sng" dirty="0" smtClean="0"/>
            </a:br>
            <a:r>
              <a:rPr lang="en-IN" sz="2000" b="1" u="sng" dirty="0" smtClean="0"/>
              <a:t/>
            </a:r>
            <a:br>
              <a:rPr lang="en-IN" sz="2000" b="1" u="sng" dirty="0" smtClean="0"/>
            </a:br>
            <a:r>
              <a:rPr lang="en-IN" sz="2000" b="1" u="sng" dirty="0" smtClean="0"/>
              <a:t/>
            </a:r>
            <a:br>
              <a:rPr lang="en-IN" sz="2000" b="1" u="sng" dirty="0" smtClean="0"/>
            </a:br>
            <a:r>
              <a:rPr lang="en-IN" sz="2000" b="1" u="sng" dirty="0" smtClean="0"/>
              <a:t/>
            </a:r>
            <a:br>
              <a:rPr lang="en-IN" sz="2000" b="1" u="sng" dirty="0" smtClean="0"/>
            </a:br>
            <a:r>
              <a:rPr lang="en-IN" sz="2000" b="1" u="sng" dirty="0" smtClean="0"/>
              <a:t/>
            </a:r>
            <a:br>
              <a:rPr lang="en-IN" sz="2000" b="1" u="sng" dirty="0" smtClean="0"/>
            </a:br>
            <a:r>
              <a:rPr lang="en-IN" sz="2000" b="1" u="sng" dirty="0" smtClean="0"/>
              <a:t/>
            </a:r>
            <a:br>
              <a:rPr lang="en-IN" sz="2000" b="1" u="sng" dirty="0" smtClean="0"/>
            </a:br>
            <a:r>
              <a:rPr lang="en-IN" sz="2000" b="1" u="sng" dirty="0" smtClean="0"/>
              <a:t/>
            </a:r>
            <a:br>
              <a:rPr lang="en-IN" sz="2000" b="1" u="sng" dirty="0" smtClean="0"/>
            </a:br>
            <a:r>
              <a:rPr lang="en-IN" sz="2000" b="1" u="sng" dirty="0" smtClean="0"/>
              <a:t/>
            </a:r>
            <a:br>
              <a:rPr lang="en-IN" sz="2000" b="1" u="sng" dirty="0" smtClean="0"/>
            </a:br>
            <a:r>
              <a:rPr lang="en-IN" sz="2000" b="1" u="sng" dirty="0" smtClean="0"/>
              <a:t/>
            </a:r>
            <a:br>
              <a:rPr lang="en-IN" sz="2000" b="1" u="sng" dirty="0" smtClean="0"/>
            </a:br>
            <a:r>
              <a:rPr lang="en-IN" sz="2000" b="1" u="sng" dirty="0" smtClean="0"/>
              <a:t/>
            </a:r>
            <a:br>
              <a:rPr lang="en-IN" sz="2000" b="1" u="sng" dirty="0" smtClean="0"/>
            </a:br>
            <a:r>
              <a:rPr lang="en-IN" sz="2000" b="1" u="sng" dirty="0" smtClean="0"/>
              <a:t/>
            </a:r>
            <a:br>
              <a:rPr lang="en-IN" sz="2000" b="1" u="sng" dirty="0" smtClean="0"/>
            </a:br>
            <a:r>
              <a:rPr lang="en-IN" sz="2000" b="1" u="sng" dirty="0" smtClean="0"/>
              <a:t/>
            </a:r>
            <a:br>
              <a:rPr lang="en-IN" sz="2000" b="1" u="sng" dirty="0" smtClean="0"/>
            </a:br>
            <a:r>
              <a:rPr lang="en-IN" sz="2000" b="1" u="sng" dirty="0" smtClean="0"/>
              <a:t/>
            </a:r>
            <a:br>
              <a:rPr lang="en-IN" sz="2000" b="1" u="sng" dirty="0" smtClean="0"/>
            </a:br>
            <a:r>
              <a:rPr lang="en-IN" sz="2000" b="1" u="sng" dirty="0" smtClean="0"/>
              <a:t/>
            </a:r>
            <a:br>
              <a:rPr lang="en-IN" sz="2000" b="1" u="sng" dirty="0" smtClean="0"/>
            </a:br>
            <a:r>
              <a:rPr lang="en-IN" sz="2000" b="1" u="sng" dirty="0" smtClean="0"/>
              <a:t/>
            </a:r>
            <a:br>
              <a:rPr lang="en-IN" sz="2000" b="1" u="sng" dirty="0" smtClean="0"/>
            </a:br>
            <a:r>
              <a:rPr lang="en-IN" sz="2000" b="1" u="sng" dirty="0" smtClean="0"/>
              <a:t/>
            </a:r>
            <a:br>
              <a:rPr lang="en-IN" sz="2000" b="1" u="sng" dirty="0" smtClean="0"/>
            </a:br>
            <a:r>
              <a:rPr lang="en-IN" sz="2000" b="1" u="sng" dirty="0" smtClean="0"/>
              <a:t/>
            </a:r>
            <a:br>
              <a:rPr lang="en-IN" sz="2000" b="1" u="sng" dirty="0" smtClean="0"/>
            </a:br>
            <a:r>
              <a:rPr lang="en-IN" sz="2800" b="1" u="sng" dirty="0" smtClean="0">
                <a:solidFill>
                  <a:schemeClr val="tx1"/>
                </a:solidFill>
              </a:rPr>
              <a:t>Sensors used</a:t>
            </a:r>
            <a:r>
              <a:rPr lang="en-IN" sz="2000" u="sng" dirty="0" smtClean="0">
                <a:solidFill>
                  <a:schemeClr val="tx1"/>
                </a:solidFill>
              </a:rPr>
              <a:t/>
            </a:r>
            <a:br>
              <a:rPr lang="en-IN" sz="2000" u="sng" dirty="0" smtClean="0">
                <a:solidFill>
                  <a:schemeClr val="tx1"/>
                </a:solidFill>
              </a:rPr>
            </a:br>
            <a:r>
              <a:rPr lang="en-IN" sz="2000" u="sng" dirty="0" smtClean="0">
                <a:solidFill>
                  <a:schemeClr val="tx1"/>
                </a:solidFill>
              </a:rPr>
              <a:t>  </a:t>
            </a:r>
            <a:r>
              <a:rPr lang="en-IN" sz="2000" dirty="0" smtClean="0">
                <a:solidFill>
                  <a:schemeClr val="tx1"/>
                </a:solidFill>
              </a:rPr>
              <a:t>Sensors to accurately track the </a:t>
            </a:r>
            <a:r>
              <a:rPr lang="en-IN" sz="2000" dirty="0" err="1" smtClean="0">
                <a:solidFill>
                  <a:schemeClr val="tx1"/>
                </a:solidFill>
              </a:rPr>
              <a:t>potholes,measure</a:t>
            </a:r>
            <a:r>
              <a:rPr lang="en-IN" sz="2000" dirty="0" smtClean="0">
                <a:solidFill>
                  <a:schemeClr val="tx1"/>
                </a:solidFill>
              </a:rPr>
              <a:t> noise level and illumination level</a:t>
            </a:r>
            <a:br>
              <a:rPr lang="en-IN" sz="2000" dirty="0" smtClean="0">
                <a:solidFill>
                  <a:schemeClr val="tx1"/>
                </a:solidFill>
              </a:rPr>
            </a:br>
            <a:r>
              <a:rPr lang="en-IN" sz="2000" dirty="0" smtClean="0">
                <a:solidFill>
                  <a:schemeClr val="tx1"/>
                </a:solidFill>
              </a:rPr>
              <a:t>&gt; Ultrasonic sensors</a:t>
            </a:r>
            <a:br>
              <a:rPr lang="en-IN" sz="2000" dirty="0" smtClean="0">
                <a:solidFill>
                  <a:schemeClr val="tx1"/>
                </a:solidFill>
              </a:rPr>
            </a:br>
            <a:r>
              <a:rPr lang="en-IN" sz="2000" dirty="0" smtClean="0">
                <a:solidFill>
                  <a:schemeClr val="tx1"/>
                </a:solidFill>
              </a:rPr>
              <a:t>&gt; IR sensors</a:t>
            </a:r>
            <a:br>
              <a:rPr lang="en-IN" sz="2000" dirty="0" smtClean="0">
                <a:solidFill>
                  <a:schemeClr val="tx1"/>
                </a:solidFill>
              </a:rPr>
            </a:br>
            <a:r>
              <a:rPr lang="en-IN" sz="2000" dirty="0" smtClean="0">
                <a:solidFill>
                  <a:schemeClr val="tx1"/>
                </a:solidFill>
              </a:rPr>
              <a:t>&gt; Li-Dar sensor </a:t>
            </a:r>
            <a:br>
              <a:rPr lang="en-IN" sz="2000" dirty="0" smtClean="0">
                <a:solidFill>
                  <a:schemeClr val="tx1"/>
                </a:solidFill>
              </a:rPr>
            </a:br>
            <a:endParaRPr lang="en-US" sz="2000" dirty="0">
              <a:solidFill>
                <a:schemeClr val="tx1"/>
              </a:solidFill>
            </a:endParaRPr>
          </a:p>
        </p:txBody>
      </p:sp>
      <p:sp>
        <p:nvSpPr>
          <p:cNvPr id="3" name="Subtitle 2"/>
          <p:cNvSpPr>
            <a:spLocks noGrp="1"/>
          </p:cNvSpPr>
          <p:nvPr>
            <p:ph type="subTitle" idx="4294967295"/>
          </p:nvPr>
        </p:nvSpPr>
        <p:spPr>
          <a:xfrm>
            <a:off x="304800" y="2819400"/>
            <a:ext cx="5105400" cy="3352800"/>
          </a:xfrm>
        </p:spPr>
        <p:txBody>
          <a:bodyPr>
            <a:normAutofit fontScale="92500" lnSpcReduction="20000"/>
          </a:bodyPr>
          <a:lstStyle/>
          <a:p>
            <a:pPr algn="l"/>
            <a:r>
              <a:rPr lang="en-IN" dirty="0" smtClean="0"/>
              <a:t>ULTRASONIC SENSORS</a:t>
            </a:r>
          </a:p>
          <a:p>
            <a:pPr algn="l">
              <a:buNone/>
            </a:pPr>
            <a:r>
              <a:rPr lang="en-IN" sz="2000" dirty="0" smtClean="0"/>
              <a:t>     Ultrasonic sensors measure distance by using ultrasonic waves . It measures the distance between the car body and the road surface and this data is </a:t>
            </a:r>
            <a:r>
              <a:rPr lang="en-IN" sz="2000" dirty="0" err="1" smtClean="0"/>
              <a:t>recieved</a:t>
            </a:r>
            <a:r>
              <a:rPr lang="en-IN" sz="2000" dirty="0" smtClean="0"/>
              <a:t> . The distance between car body and the ground ,on a smooth road surface , is the threshold distance . Threshold value depends on the ground clearance of vehicles and can be configured accordingly. If the distance measured by the sensor is greater than the threshold , it is a </a:t>
            </a:r>
            <a:r>
              <a:rPr lang="en-IN" sz="2000" dirty="0" err="1" smtClean="0"/>
              <a:t>pothole,if</a:t>
            </a:r>
            <a:r>
              <a:rPr lang="en-IN" sz="2000" dirty="0" smtClean="0"/>
              <a:t> it is </a:t>
            </a:r>
            <a:r>
              <a:rPr lang="en-IN" sz="2000" dirty="0" err="1" smtClean="0"/>
              <a:t>smaller,it</a:t>
            </a:r>
            <a:r>
              <a:rPr lang="en-IN" sz="2000" dirty="0" smtClean="0"/>
              <a:t> is a hump otherwise it is a smooth road.</a:t>
            </a:r>
          </a:p>
        </p:txBody>
      </p:sp>
      <p:pic>
        <p:nvPicPr>
          <p:cNvPr id="4" name="Picture 3" descr="ultrasonic sensor.jpg"/>
          <p:cNvPicPr>
            <a:picLocks noChangeAspect="1"/>
          </p:cNvPicPr>
          <p:nvPr/>
        </p:nvPicPr>
        <p:blipFill>
          <a:blip r:embed="rId2"/>
          <a:stretch>
            <a:fillRect/>
          </a:stretch>
        </p:blipFill>
        <p:spPr>
          <a:xfrm>
            <a:off x="5638800" y="3048000"/>
            <a:ext cx="2977546" cy="254317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04800" y="304800"/>
            <a:ext cx="5562600" cy="6096000"/>
          </a:xfrm>
          <a:ln>
            <a:solidFill>
              <a:schemeClr val="accent3"/>
            </a:solidFill>
          </a:ln>
        </p:spPr>
        <p:txBody>
          <a:bodyPr/>
          <a:lstStyle/>
          <a:p>
            <a:pPr algn="l"/>
            <a:r>
              <a:rPr lang="en-IN" dirty="0" smtClean="0">
                <a:solidFill>
                  <a:schemeClr val="bg1"/>
                </a:solidFill>
              </a:rPr>
              <a:t>IR SENSORS -</a:t>
            </a:r>
          </a:p>
          <a:p>
            <a:pPr algn="l"/>
            <a:r>
              <a:rPr lang="en-IN" sz="1600" dirty="0" smtClean="0">
                <a:solidFill>
                  <a:schemeClr val="bg1"/>
                </a:solidFill>
              </a:rPr>
              <a:t>An IR sensor can detect the motion.</a:t>
            </a:r>
          </a:p>
          <a:p>
            <a:pPr algn="l"/>
            <a:r>
              <a:rPr lang="en-IN" sz="1600" dirty="0" smtClean="0">
                <a:solidFill>
                  <a:schemeClr val="bg1"/>
                </a:solidFill>
              </a:rPr>
              <a:t>The emitter is simply an IR LED ( Light emitting diode)and the detector is simply an IR photodiode which is sensitive to IR light of the same wavelength as that emitted by the IR LED.</a:t>
            </a:r>
          </a:p>
          <a:p>
            <a:pPr algn="l"/>
            <a:r>
              <a:rPr lang="en-IN" sz="1600" dirty="0" smtClean="0">
                <a:solidFill>
                  <a:schemeClr val="bg1"/>
                </a:solidFill>
              </a:rPr>
              <a:t>When IR light falls on the photodiode the resistances and these output voltages ,change in proportion to the magnitude of the IR light received.</a:t>
            </a:r>
          </a:p>
          <a:p>
            <a:pPr algn="l"/>
            <a:r>
              <a:rPr lang="en-IN" sz="1600" dirty="0" smtClean="0">
                <a:solidFill>
                  <a:schemeClr val="bg1"/>
                </a:solidFill>
              </a:rPr>
              <a:t> Thus we can determine the density of traffic. </a:t>
            </a:r>
          </a:p>
          <a:p>
            <a:pPr algn="l"/>
            <a:endParaRPr lang="en-IN" sz="1000" dirty="0" smtClean="0">
              <a:solidFill>
                <a:schemeClr val="bg1"/>
              </a:solidFill>
            </a:endParaRPr>
          </a:p>
          <a:p>
            <a:pPr algn="l"/>
            <a:r>
              <a:rPr lang="en-IN" dirty="0" smtClean="0">
                <a:solidFill>
                  <a:schemeClr val="bg1"/>
                </a:solidFill>
              </a:rPr>
              <a:t>Li-Dar  SENSORS</a:t>
            </a:r>
          </a:p>
          <a:p>
            <a:pPr algn="l"/>
            <a:r>
              <a:rPr lang="en-IN" sz="1600" dirty="0" smtClean="0">
                <a:solidFill>
                  <a:schemeClr val="bg1"/>
                </a:solidFill>
              </a:rPr>
              <a:t>Li-Dar is a surveying method that measures distance to a target </a:t>
            </a:r>
          </a:p>
          <a:p>
            <a:pPr algn="l"/>
            <a:r>
              <a:rPr lang="en-IN" sz="1600" dirty="0" smtClean="0">
                <a:solidFill>
                  <a:schemeClr val="bg1"/>
                </a:solidFill>
              </a:rPr>
              <a:t>By illuminating the target with pulsed laser light and measuring the reflected pulses with sensor .we can use the </a:t>
            </a:r>
            <a:r>
              <a:rPr lang="en-IN" sz="1600" dirty="0" err="1" smtClean="0">
                <a:solidFill>
                  <a:schemeClr val="bg1"/>
                </a:solidFill>
              </a:rPr>
              <a:t>LiDar</a:t>
            </a:r>
            <a:r>
              <a:rPr lang="en-IN" sz="1600" dirty="0" smtClean="0">
                <a:solidFill>
                  <a:schemeClr val="bg1"/>
                </a:solidFill>
              </a:rPr>
              <a:t> sensor for pothole detection but in out project we are not using this because of the following disadvantages: </a:t>
            </a:r>
          </a:p>
          <a:p>
            <a:pPr algn="l">
              <a:buFont typeface="Wingdings" pitchFamily="2" charset="2"/>
              <a:buChar char="§"/>
            </a:pPr>
            <a:r>
              <a:rPr lang="en-IN" sz="1600" dirty="0" smtClean="0">
                <a:solidFill>
                  <a:schemeClr val="bg1"/>
                </a:solidFill>
              </a:rPr>
              <a:t>High operating costs in some applications.</a:t>
            </a:r>
          </a:p>
          <a:p>
            <a:pPr algn="l">
              <a:buFont typeface="Wingdings" pitchFamily="2" charset="2"/>
              <a:buChar char="§"/>
            </a:pPr>
            <a:r>
              <a:rPr lang="en-IN" sz="1600" dirty="0" smtClean="0">
                <a:solidFill>
                  <a:schemeClr val="bg1"/>
                </a:solidFill>
              </a:rPr>
              <a:t>Ineffective during heavy rain or low hanging clouds.</a:t>
            </a:r>
          </a:p>
          <a:p>
            <a:pPr algn="l">
              <a:buFont typeface="Wingdings" pitchFamily="2" charset="2"/>
              <a:buChar char="§"/>
            </a:pPr>
            <a:r>
              <a:rPr lang="en-IN" sz="1600" dirty="0" smtClean="0">
                <a:solidFill>
                  <a:schemeClr val="bg1"/>
                </a:solidFill>
              </a:rPr>
              <a:t>The laser beam may affect human eye in cases where the beam is powerful.</a:t>
            </a:r>
          </a:p>
          <a:p>
            <a:pPr algn="l">
              <a:buFont typeface="Arial" pitchFamily="34" charset="0"/>
              <a:buChar char="•"/>
            </a:pPr>
            <a:r>
              <a:rPr lang="en-IN" sz="1600" dirty="0" smtClean="0">
                <a:solidFill>
                  <a:schemeClr val="bg1"/>
                </a:solidFill>
              </a:rPr>
              <a:t>Requires skilled data analysis techniques.</a:t>
            </a:r>
          </a:p>
          <a:p>
            <a:endParaRPr lang="en-US" dirty="0"/>
          </a:p>
        </p:txBody>
      </p:sp>
      <p:pic>
        <p:nvPicPr>
          <p:cNvPr id="5" name="Picture 4" descr="ir-sensor.jpg"/>
          <p:cNvPicPr>
            <a:picLocks noChangeAspect="1"/>
          </p:cNvPicPr>
          <p:nvPr/>
        </p:nvPicPr>
        <p:blipFill>
          <a:blip r:embed="rId2"/>
          <a:stretch>
            <a:fillRect/>
          </a:stretch>
        </p:blipFill>
        <p:spPr>
          <a:xfrm>
            <a:off x="6019800" y="457199"/>
            <a:ext cx="2857500" cy="3048001"/>
          </a:xfrm>
          <a:prstGeom prst="rect">
            <a:avLst/>
          </a:prstGeom>
        </p:spPr>
      </p:pic>
      <p:pic>
        <p:nvPicPr>
          <p:cNvPr id="6" name="Picture 5" descr="lidar sensor.jpg"/>
          <p:cNvPicPr>
            <a:picLocks noChangeAspect="1"/>
          </p:cNvPicPr>
          <p:nvPr/>
        </p:nvPicPr>
        <p:blipFill>
          <a:blip r:embed="rId3"/>
          <a:stretch>
            <a:fillRect/>
          </a:stretch>
        </p:blipFill>
        <p:spPr>
          <a:xfrm>
            <a:off x="6019800" y="3886200"/>
            <a:ext cx="2819400" cy="2514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ultrasonic plot.png"/>
          <p:cNvPicPr>
            <a:picLocks noGrp="1" noChangeAspect="1"/>
          </p:cNvPicPr>
          <p:nvPr>
            <p:ph idx="1"/>
          </p:nvPr>
        </p:nvPicPr>
        <p:blipFill>
          <a:blip r:embed="rId2"/>
          <a:stretch>
            <a:fillRect/>
          </a:stretch>
        </p:blipFill>
        <p:spPr>
          <a:xfrm>
            <a:off x="0" y="0"/>
            <a:ext cx="9144000" cy="5029199"/>
          </a:xfrm>
        </p:spPr>
      </p:pic>
      <p:sp>
        <p:nvSpPr>
          <p:cNvPr id="6" name="Rectangle 5"/>
          <p:cNvSpPr/>
          <p:nvPr/>
        </p:nvSpPr>
        <p:spPr>
          <a:xfrm>
            <a:off x="2091673" y="4813994"/>
            <a:ext cx="4960653" cy="1754326"/>
          </a:xfrm>
          <a:prstGeom prst="rect">
            <a:avLst/>
          </a:prstGeom>
          <a:noFill/>
        </p:spPr>
        <p:txBody>
          <a:bodyPr wrap="square" lIns="91440" tIns="45720" rIns="91440" bIns="45720">
            <a:spAutoFit/>
          </a:bodyPr>
          <a:lstStyle/>
          <a:p>
            <a:pPr algn="ctr"/>
            <a:r>
              <a:rPr lang="en-IN"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ULTRASONIC SENSOR</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707</TotalTime>
  <Words>1096</Words>
  <Application>Microsoft Office PowerPoint</Application>
  <PresentationFormat>On-screen Show (4:3)</PresentationFormat>
  <Paragraphs>92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   Tracking potholes , noise level(DB) MEASUREMENT,  ILLUMINATION LEVEL MEASUREMENT AND MAPPING ON GOOGLE MAPS        TITLE : SMART  CITY  ENABLER</vt:lpstr>
      <vt:lpstr>PROBLEM  STATEMENT</vt:lpstr>
      <vt:lpstr>         CONTENTS</vt:lpstr>
      <vt:lpstr>1.INTRODUCTIOn</vt:lpstr>
      <vt:lpstr>     2.SITUATION &amp; PROBLEM                                   oVERVIEW</vt:lpstr>
      <vt:lpstr>        3.PROPOSED DESIGN</vt:lpstr>
      <vt:lpstr>                         Sensors used   Sensors to accurately track the potholes,measure noise level and illumination level &gt; Ultrasonic sensors &gt; IR sensors &gt; Li-Dar sensor  </vt:lpstr>
      <vt:lpstr>Slide 8</vt:lpstr>
      <vt:lpstr>Slide 9</vt:lpstr>
      <vt:lpstr>Slide 10</vt:lpstr>
      <vt:lpstr>Slide 11</vt:lpstr>
      <vt:lpstr>         3.PROPOSED IDEA</vt:lpstr>
      <vt:lpstr>4.ADVANTAGES</vt:lpstr>
      <vt:lpstr>5.ESTIMATED BUDGET AND TIMELINE</vt:lpstr>
      <vt:lpstr>             6.LIMITATIONS</vt:lpstr>
      <vt:lpstr>         7.FUTURE PLANS</vt:lpstr>
      <vt:lpstr>            8.CONCLUSION</vt:lpstr>
      <vt:lpstr>                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Abhisekh Subudhi</dc:creator>
  <cp:lastModifiedBy>Abhisekh Subudhi</cp:lastModifiedBy>
  <cp:revision>84</cp:revision>
  <dcterms:created xsi:type="dcterms:W3CDTF">2006-08-16T00:00:00Z</dcterms:created>
  <dcterms:modified xsi:type="dcterms:W3CDTF">2019-03-23T02:46:49Z</dcterms:modified>
</cp:coreProperties>
</file>