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258" r:id="rId2"/>
    <p:sldId id="284" r:id="rId3"/>
    <p:sldId id="278" r:id="rId4"/>
    <p:sldId id="296" r:id="rId5"/>
    <p:sldId id="307" r:id="rId6"/>
    <p:sldId id="315" r:id="rId7"/>
    <p:sldId id="316" r:id="rId8"/>
    <p:sldId id="317" r:id="rId9"/>
    <p:sldId id="299" r:id="rId10"/>
    <p:sldId id="309" r:id="rId11"/>
    <p:sldId id="310" r:id="rId12"/>
    <p:sldId id="311" r:id="rId13"/>
    <p:sldId id="320" r:id="rId14"/>
    <p:sldId id="318" r:id="rId15"/>
    <p:sldId id="319" r:id="rId16"/>
    <p:sldId id="321" r:id="rId17"/>
    <p:sldId id="322" r:id="rId18"/>
    <p:sldId id="323" r:id="rId19"/>
    <p:sldId id="324" r:id="rId20"/>
    <p:sldId id="325" r:id="rId21"/>
    <p:sldId id="326" r:id="rId22"/>
    <p:sldId id="32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444" autoAdjust="0"/>
  </p:normalViewPr>
  <p:slideViewPr>
    <p:cSldViewPr>
      <p:cViewPr varScale="1">
        <p:scale>
          <a:sx n="89" d="100"/>
          <a:sy n="89" d="100"/>
        </p:scale>
        <p:origin x="1248"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13-Dec-20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8523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10674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11</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12</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13</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14</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15</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16</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17</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18</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19</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20</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21</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22</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5</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6</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7</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8</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9</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10</a:t>
            </a:fld>
            <a:endParaRPr lang="en-US"/>
          </a:p>
        </p:txBody>
      </p:sp>
    </p:spTree>
    <p:extLst>
      <p:ext uri="{BB962C8B-B14F-4D97-AF65-F5344CB8AC3E}">
        <p14:creationId xmlns:p14="http://schemas.microsoft.com/office/powerpoint/2010/main" val="178318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318448" y="1905000"/>
            <a:ext cx="8458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6149" y="5334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381000" y="152400"/>
            <a:ext cx="8229600" cy="1143000"/>
          </a:xfrm>
        </p:spPr>
        <p:txBody>
          <a:bodyPr>
            <a:normAutofit/>
          </a:bodyPr>
          <a:lstStyle/>
          <a:p>
            <a:r>
              <a:rPr lang="en-US" sz="4000" b="1" dirty="0" smtClean="0">
                <a:latin typeface="Times New Roman" pitchFamily="18" charset="0"/>
                <a:cs typeface="Times New Roman" pitchFamily="18" charset="0"/>
                <a:sym typeface="+mn-ea"/>
              </a:rPr>
              <a:t>Continue…</a:t>
            </a:r>
            <a:endParaRPr lang="en-US" sz="4000" b="1" dirty="0">
              <a:latin typeface="Times New Roman" pitchFamily="18" charset="0"/>
              <a:cs typeface="Times New Roman" pitchFamily="18" charset="0"/>
            </a:endParaRPr>
          </a:p>
        </p:txBody>
      </p:sp>
      <p:sp>
        <p:nvSpPr>
          <p:cNvPr id="18" name="Content Placeholder 2"/>
          <p:cNvSpPr>
            <a:spLocks noGrp="1"/>
          </p:cNvSpPr>
          <p:nvPr>
            <p:ph idx="1"/>
          </p:nvPr>
        </p:nvSpPr>
        <p:spPr>
          <a:xfrm>
            <a:off x="304800" y="1371600"/>
            <a:ext cx="8229600" cy="4678363"/>
          </a:xfrm>
        </p:spPr>
        <p:txBody>
          <a:bodyPr>
            <a:normAutofit/>
          </a:bodyPr>
          <a:lstStyle/>
          <a:p>
            <a:pPr algn="just"/>
            <a:r>
              <a:rPr lang="en-US" sz="2000" dirty="0" smtClean="0">
                <a:latin typeface="Times New Roman" pitchFamily="18" charset="0"/>
                <a:cs typeface="Times New Roman" pitchFamily="18" charset="0"/>
              </a:rPr>
              <a:t>To develop an online case filing system for those ladies who cannot get out of their houses for case filing for any social reasons or family restrictions.</a:t>
            </a:r>
          </a:p>
          <a:p>
            <a:pPr algn="just"/>
            <a:r>
              <a:rPr lang="en-US" sz="2000" dirty="0" smtClean="0">
                <a:latin typeface="Times New Roman" pitchFamily="18" charset="0"/>
                <a:cs typeface="Times New Roman" pitchFamily="18" charset="0"/>
              </a:rPr>
              <a:t>To develop such an online system through which we can keep track of the progress of the courts like how many cases are filed in this day/week/month, how many cases are pending and how many cases have been decided ,which category of cases(family/criminal) has the most cases, how many hearings are today etc.</a:t>
            </a:r>
            <a:endParaRPr lang="en-US" sz="20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10</a:t>
            </a:fld>
            <a:endParaRPr lang="en-US"/>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7649509" y="138755"/>
            <a:ext cx="922655" cy="851535"/>
          </a:xfrm>
          <a:prstGeom prst="rect">
            <a:avLst/>
          </a:prstGeom>
        </p:spPr>
      </p:pic>
    </p:spTree>
    <p:extLst>
      <p:ext uri="{BB962C8B-B14F-4D97-AF65-F5344CB8AC3E}">
        <p14:creationId xmlns:p14="http://schemas.microsoft.com/office/powerpoint/2010/main" val="885278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5323" y="4572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28223" y="152400"/>
            <a:ext cx="8229600" cy="944562"/>
          </a:xfrm>
        </p:spPr>
        <p:txBody>
          <a:bodyPr>
            <a:normAutofit/>
          </a:bodyPr>
          <a:lstStyle/>
          <a:p>
            <a:r>
              <a:rPr lang="en-US" dirty="0">
                <a:latin typeface="Times New Roman" pitchFamily="18" charset="0"/>
                <a:cs typeface="Times New Roman" pitchFamily="18" charset="0"/>
                <a:sym typeface="+mn-ea"/>
              </a:rPr>
              <a:t>Benefits</a:t>
            </a:r>
            <a:r>
              <a:rPr lang="en-US" u="sng" dirty="0">
                <a:latin typeface="Times New Roman" pitchFamily="18" charset="0"/>
                <a:cs typeface="Times New Roman" pitchFamily="18" charset="0"/>
                <a:sym typeface="+mn-ea"/>
              </a:rPr>
              <a:t> </a:t>
            </a:r>
            <a:endParaRPr lang="en-US" u="sng" dirty="0">
              <a:latin typeface="Times New Roman" pitchFamily="18" charset="0"/>
              <a:cs typeface="Times New Roman" pitchFamily="18" charset="0"/>
            </a:endParaRPr>
          </a:p>
        </p:txBody>
      </p:sp>
      <p:sp>
        <p:nvSpPr>
          <p:cNvPr id="12" name="Content Placeholder 2"/>
          <p:cNvSpPr>
            <a:spLocks noGrp="1"/>
          </p:cNvSpPr>
          <p:nvPr>
            <p:ph idx="1"/>
          </p:nvPr>
        </p:nvSpPr>
        <p:spPr>
          <a:xfrm>
            <a:off x="533400" y="1295400"/>
            <a:ext cx="8001000" cy="4830763"/>
          </a:xfrm>
        </p:spPr>
        <p:txBody>
          <a:bodyPr>
            <a:noAutofit/>
          </a:bodyPr>
          <a:lstStyle/>
          <a:p>
            <a:r>
              <a:rPr lang="en-US" sz="2000" dirty="0" smtClean="0">
                <a:latin typeface="Times New Roman" pitchFamily="18" charset="0"/>
                <a:cs typeface="Times New Roman" pitchFamily="18" charset="0"/>
              </a:rPr>
              <a:t>Our project will save the filers precious time and effort because physical case filing is a time taking process.</a:t>
            </a:r>
          </a:p>
          <a:p>
            <a:r>
              <a:rPr lang="en-US" sz="2000" dirty="0" smtClean="0">
                <a:latin typeface="Times New Roman" pitchFamily="18" charset="0"/>
                <a:cs typeface="Times New Roman" pitchFamily="18" charset="0"/>
              </a:rPr>
              <a:t>The user/case-filer will get all the case related information online through his/her account like</a:t>
            </a:r>
            <a:r>
              <a:rPr lang="en-US" sz="2000" dirty="0">
                <a:latin typeface="Times New Roman" pitchFamily="18" charset="0"/>
                <a:cs typeface="Times New Roman" pitchFamily="18" charset="0"/>
              </a:rPr>
              <a:t> the date of case hearing, which judge is </a:t>
            </a:r>
            <a:r>
              <a:rPr lang="en-US" sz="2000" dirty="0" smtClean="0">
                <a:latin typeface="Times New Roman" pitchFamily="18" charset="0"/>
                <a:cs typeface="Times New Roman" pitchFamily="18" charset="0"/>
              </a:rPr>
              <a:t>dealing </a:t>
            </a:r>
            <a:r>
              <a:rPr lang="en-US" sz="2000" dirty="0">
                <a:latin typeface="Times New Roman" pitchFamily="18" charset="0"/>
                <a:cs typeface="Times New Roman" pitchFamily="18" charset="0"/>
              </a:rPr>
              <a:t>with the case(name of the judge, experience etc.), next date of case hearing date, decision of the case etc</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User can file the case any time or any day. There will be no restriction of day or time.(like in normal circumstances we cannot file case in weekends or after the office timings). </a:t>
            </a:r>
          </a:p>
          <a:p>
            <a:r>
              <a:rPr lang="en-US" sz="2000" dirty="0" smtClean="0">
                <a:latin typeface="Times New Roman" pitchFamily="18" charset="0"/>
                <a:cs typeface="Times New Roman" pitchFamily="18" charset="0"/>
              </a:rPr>
              <a:t>The user will be able to find the best lawyers around.</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Our </a:t>
            </a:r>
            <a:r>
              <a:rPr lang="en-US" sz="2000" dirty="0">
                <a:latin typeface="Times New Roman" pitchFamily="18" charset="0"/>
                <a:cs typeface="Times New Roman" pitchFamily="18" charset="0"/>
              </a:rPr>
              <a:t>web portal will be very beneficial in the circumstances like now in corona days where everyone is taking social distancing from each other and like that for some certain period of time all the courts were closed and there were no activities like case hearings or case filings. So in such circumstances our “Online Case Filing System” will be very helpful and beneficial.</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138755"/>
            <a:ext cx="922655" cy="851535"/>
          </a:xfrm>
          <a:prstGeom prst="rect">
            <a:avLst/>
          </a:prstGeom>
        </p:spPr>
      </p:pic>
    </p:spTree>
    <p:extLst>
      <p:ext uri="{BB962C8B-B14F-4D97-AF65-F5344CB8AC3E}">
        <p14:creationId xmlns:p14="http://schemas.microsoft.com/office/powerpoint/2010/main" val="2861395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86555" y="6096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sz="4000" b="1" dirty="0" smtClean="0">
                <a:latin typeface="Times New Roman" pitchFamily="18" charset="0"/>
                <a:cs typeface="Times New Roman" pitchFamily="18" charset="0"/>
              </a:rPr>
              <a:t>Continue…</a:t>
            </a:r>
            <a:endParaRPr lang="en-US" sz="4000" b="1" dirty="0">
              <a:latin typeface="Times New Roman" pitchFamily="18" charset="0"/>
              <a:cs typeface="Times New Roman" pitchFamily="18" charset="0"/>
            </a:endParaRPr>
          </a:p>
        </p:txBody>
      </p:sp>
      <p:sp>
        <p:nvSpPr>
          <p:cNvPr id="12" name="Content Placeholder 2"/>
          <p:cNvSpPr>
            <a:spLocks noGrp="1"/>
          </p:cNvSpPr>
          <p:nvPr>
            <p:ph idx="1"/>
          </p:nvPr>
        </p:nvSpPr>
        <p:spPr>
          <a:xfrm>
            <a:off x="533400" y="1553907"/>
            <a:ext cx="8229600" cy="4906963"/>
          </a:xfrm>
        </p:spPr>
        <p:txBody>
          <a:bodyPr>
            <a:noAutofit/>
          </a:bodyPr>
          <a:lstStyle/>
          <a:p>
            <a:pPr algn="just"/>
            <a:r>
              <a:rPr lang="en-US" sz="2000" dirty="0" smtClean="0">
                <a:latin typeface="Times New Roman" pitchFamily="18" charset="0"/>
                <a:cs typeface="Times New Roman" pitchFamily="18" charset="0"/>
              </a:rPr>
              <a:t>Because everything will be online so it is impossible to lose the case related documents/information. </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Another advantage is for those women who can’t get out of their houses for case filing because of any social issue or family restriction. But through our portal they will be able to file the case at the comfort of their houses.</a:t>
            </a:r>
          </a:p>
          <a:p>
            <a:pPr algn="just"/>
            <a:r>
              <a:rPr lang="en-US" sz="2000" dirty="0">
                <a:latin typeface="Times New Roman" pitchFamily="18" charset="0"/>
                <a:cs typeface="Times New Roman" pitchFamily="18" charset="0"/>
              </a:rPr>
              <a:t>There will be no paper work  in hard printed form and the case filer will upload all the case related document in the form of </a:t>
            </a:r>
            <a:r>
              <a:rPr lang="en-US" sz="2000" dirty="0" err="1">
                <a:latin typeface="Times New Roman" pitchFamily="18" charset="0"/>
                <a:cs typeface="Times New Roman" pitchFamily="18" charset="0"/>
              </a:rPr>
              <a:t>pdf</a:t>
            </a:r>
            <a:r>
              <a:rPr lang="en-US" sz="2000" dirty="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205031"/>
            <a:ext cx="922655" cy="851535"/>
          </a:xfrm>
          <a:prstGeom prst="rect">
            <a:avLst/>
          </a:prstGeom>
        </p:spPr>
      </p:pic>
    </p:spTree>
    <p:extLst>
      <p:ext uri="{BB962C8B-B14F-4D97-AF65-F5344CB8AC3E}">
        <p14:creationId xmlns:p14="http://schemas.microsoft.com/office/powerpoint/2010/main" val="1525291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86555" y="6096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152400" y="304800"/>
            <a:ext cx="8229600" cy="944562"/>
          </a:xfrm>
        </p:spPr>
        <p:txBody>
          <a:bodyPr>
            <a:normAutofit/>
          </a:bodyPr>
          <a:lstStyle/>
          <a:p>
            <a:r>
              <a:rPr lang="en-US" sz="4000" b="1" dirty="0">
                <a:latin typeface="Times New Roman" panose="02020603050405020304" pitchFamily="18" charset="0"/>
                <a:cs typeface="Times New Roman" panose="02020603050405020304" pitchFamily="18" charset="0"/>
              </a:rPr>
              <a:t>Development Requirements</a:t>
            </a:r>
          </a:p>
        </p:txBody>
      </p:sp>
      <p:sp>
        <p:nvSpPr>
          <p:cNvPr id="12" name="Content Placeholder 2"/>
          <p:cNvSpPr>
            <a:spLocks noGrp="1"/>
          </p:cNvSpPr>
          <p:nvPr>
            <p:ph idx="1"/>
          </p:nvPr>
        </p:nvSpPr>
        <p:spPr>
          <a:xfrm>
            <a:off x="533400" y="1553907"/>
            <a:ext cx="8229600" cy="4906963"/>
          </a:xfrm>
        </p:spPr>
        <p:txBody>
          <a:bodyPr>
            <a:noAutofit/>
          </a:bodyPr>
          <a:lstStyle/>
          <a:p>
            <a:pPr marL="107315" marR="922020" indent="0" algn="just">
              <a:lnSpc>
                <a:spcPct val="150000"/>
              </a:lnSpc>
              <a:buNone/>
            </a:pPr>
            <a:r>
              <a:rPr lang="en-US" sz="2400" b="1" dirty="0">
                <a:latin typeface="Times New Roman" panose="02020603050405020304" pitchFamily="18" charset="0"/>
                <a:ea typeface="Times New Roman" panose="02020603050405020304" pitchFamily="18" charset="0"/>
              </a:rPr>
              <a:t>Software Requirements </a:t>
            </a:r>
            <a:r>
              <a:rPr lang="en-US" sz="2400" b="1" dirty="0" smtClean="0">
                <a:latin typeface="Times New Roman" panose="02020603050405020304" pitchFamily="18" charset="0"/>
                <a:ea typeface="Times New Roman" panose="02020603050405020304" pitchFamily="18" charset="0"/>
              </a:rPr>
              <a:t>:</a:t>
            </a:r>
            <a:endParaRPr lang="en-US" sz="2400" b="1" dirty="0">
              <a:latin typeface="Times New Roman" panose="02020603050405020304" pitchFamily="18" charset="0"/>
              <a:ea typeface="Times New Roman" panose="02020603050405020304" pitchFamily="18" charset="0"/>
            </a:endParaRPr>
          </a:p>
          <a:p>
            <a:pPr marR="922020" algn="just">
              <a:spcBef>
                <a:spcPts val="775"/>
              </a:spcBef>
            </a:pPr>
            <a:r>
              <a:rPr lang="en-US" sz="2000" dirty="0">
                <a:latin typeface="Times New Roman" panose="02020603050405020304" pitchFamily="18" charset="0"/>
                <a:ea typeface="Times New Roman" panose="02020603050405020304" pitchFamily="18" charset="0"/>
              </a:rPr>
              <a:t>Programming </a:t>
            </a:r>
            <a:r>
              <a:rPr lang="en-US" sz="2000" dirty="0" smtClean="0">
                <a:latin typeface="Times New Roman" panose="02020603050405020304" pitchFamily="18" charset="0"/>
                <a:ea typeface="Times New Roman" panose="02020603050405020304" pitchFamily="18" charset="0"/>
              </a:rPr>
              <a:t>languages </a:t>
            </a:r>
            <a:r>
              <a:rPr lang="en-US" sz="2000" b="1" dirty="0">
                <a:latin typeface="Times New Roman" panose="02020603050405020304" pitchFamily="18"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 Html , Css , C#.</a:t>
            </a:r>
          </a:p>
          <a:p>
            <a:pPr marR="922020" algn="just">
              <a:spcBef>
                <a:spcPts val="775"/>
              </a:spcBef>
            </a:pPr>
            <a:r>
              <a:rPr lang="en-US" sz="2000" dirty="0" smtClean="0">
                <a:latin typeface="Times New Roman" panose="02020603050405020304" pitchFamily="18" charset="0"/>
                <a:ea typeface="Times New Roman" panose="02020603050405020304" pitchFamily="18" charset="0"/>
              </a:rPr>
              <a:t>Database </a:t>
            </a:r>
            <a:r>
              <a:rPr lang="en-US" sz="2000" b="1" dirty="0" smtClean="0">
                <a:latin typeface="Times New Roman" panose="02020603050405020304" pitchFamily="18" charset="0"/>
                <a:ea typeface="Times New Roman" panose="02020603050405020304" pitchFamily="18" charset="0"/>
              </a:rPr>
              <a:t>:</a:t>
            </a:r>
            <a:r>
              <a:rPr lang="en-US" sz="2000" dirty="0" smtClean="0">
                <a:latin typeface="Times New Roman" panose="02020603050405020304" pitchFamily="18" charset="0"/>
                <a:ea typeface="Times New Roman" panose="02020603050405020304" pitchFamily="18" charset="0"/>
              </a:rPr>
              <a:t> MySQL</a:t>
            </a:r>
            <a:endParaRPr lang="en-US" sz="2000" dirty="0">
              <a:latin typeface="Times New Roman" panose="02020603050405020304" pitchFamily="18" charset="0"/>
              <a:ea typeface="Times New Roman" panose="02020603050405020304" pitchFamily="18" charset="0"/>
            </a:endParaRPr>
          </a:p>
          <a:p>
            <a:pPr>
              <a:spcBef>
                <a:spcPts val="775"/>
              </a:spcBef>
            </a:pPr>
            <a:r>
              <a:rPr lang="en-US" sz="2000" dirty="0" smtClean="0">
                <a:latin typeface="Times New Roman" panose="02020603050405020304" pitchFamily="18" charset="0"/>
                <a:ea typeface="Times New Roman" panose="02020603050405020304" pitchFamily="18" charset="0"/>
              </a:rPr>
              <a:t>Tools </a:t>
            </a:r>
            <a:r>
              <a:rPr lang="en-US" sz="2000" b="1" dirty="0" smtClean="0">
                <a:latin typeface="Times New Roman" panose="02020603050405020304" pitchFamily="18" charset="0"/>
                <a:ea typeface="Times New Roman" panose="02020603050405020304" pitchFamily="18" charset="0"/>
              </a:rPr>
              <a:t>:</a:t>
            </a:r>
            <a:r>
              <a:rPr lang="en-US" sz="2000" dirty="0" smtClean="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Visual Studio, Sql server</a:t>
            </a:r>
            <a:r>
              <a:rPr lang="en-US" sz="2000" dirty="0" smtClean="0">
                <a:latin typeface="Times New Roman" panose="02020603050405020304" pitchFamily="18" charset="0"/>
                <a:ea typeface="Times New Roman" panose="02020603050405020304" pitchFamily="18" charset="0"/>
              </a:rPr>
              <a:t>.</a:t>
            </a:r>
          </a:p>
          <a:p>
            <a:pPr>
              <a:spcBef>
                <a:spcPts val="775"/>
              </a:spcBef>
            </a:pPr>
            <a:endParaRPr lang="en-US" sz="2000" dirty="0">
              <a:latin typeface="Times New Roman" panose="02020603050405020304" pitchFamily="18" charset="0"/>
              <a:ea typeface="Times New Roman" panose="02020603050405020304" pitchFamily="18" charset="0"/>
            </a:endParaRPr>
          </a:p>
          <a:p>
            <a:pPr marL="107315" indent="0">
              <a:spcBef>
                <a:spcPts val="775"/>
              </a:spcBef>
              <a:buNone/>
            </a:pPr>
            <a:r>
              <a:rPr lang="en-US" sz="2400" b="1" dirty="0">
                <a:latin typeface="Times New Roman" panose="02020603050405020304" pitchFamily="18" charset="0"/>
                <a:ea typeface="Times New Roman" panose="02020603050405020304" pitchFamily="18" charset="0"/>
              </a:rPr>
              <a:t>Hardware Requirements </a:t>
            </a:r>
            <a:r>
              <a:rPr lang="en-US" sz="2400" b="1" dirty="0" smtClean="0">
                <a:latin typeface="Times New Roman" panose="02020603050405020304" pitchFamily="18" charset="0"/>
                <a:ea typeface="Times New Roman" panose="02020603050405020304" pitchFamily="18" charset="0"/>
              </a:rPr>
              <a:t>: </a:t>
            </a:r>
            <a:endParaRPr lang="en-US" sz="2400" b="1" dirty="0">
              <a:latin typeface="Times New Roman" panose="02020603050405020304" pitchFamily="18" charset="0"/>
              <a:ea typeface="Times New Roman" panose="02020603050405020304" pitchFamily="18" charset="0"/>
            </a:endParaRPr>
          </a:p>
          <a:p>
            <a:pPr>
              <a:spcBef>
                <a:spcPts val="775"/>
              </a:spcBef>
            </a:pPr>
            <a:r>
              <a:rPr lang="en-US" sz="1800" dirty="0">
                <a:latin typeface="Times New Roman" panose="02020603050405020304" pitchFamily="18" charset="0"/>
                <a:ea typeface="Times New Roman" panose="02020603050405020304" pitchFamily="18" charset="0"/>
              </a:rPr>
              <a:t> A Pc or laptop is needed.</a:t>
            </a:r>
          </a:p>
          <a:p>
            <a:pPr>
              <a:spcBef>
                <a:spcPts val="775"/>
              </a:spcBef>
            </a:pPr>
            <a:r>
              <a:rPr lang="en-US" sz="1800" dirty="0">
                <a:latin typeface="Times New Roman" panose="02020603050405020304" pitchFamily="18" charset="0"/>
                <a:ea typeface="Times New Roman" panose="02020603050405020304" pitchFamily="18" charset="0"/>
              </a:rPr>
              <a:t>Internet connection is needed.</a:t>
            </a:r>
          </a:p>
          <a:p>
            <a:pPr algn="just"/>
            <a:endParaRPr lang="en-US" sz="2000" dirty="0" smtClean="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772400" y="205031"/>
            <a:ext cx="922655" cy="851535"/>
          </a:xfrm>
          <a:prstGeom prst="rect">
            <a:avLst/>
          </a:prstGeom>
        </p:spPr>
      </p:pic>
    </p:spTree>
    <p:extLst>
      <p:ext uri="{BB962C8B-B14F-4D97-AF65-F5344CB8AC3E}">
        <p14:creationId xmlns:p14="http://schemas.microsoft.com/office/powerpoint/2010/main" val="3546656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86555" y="6096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286555" y="222203"/>
            <a:ext cx="8229600" cy="944562"/>
          </a:xfrm>
        </p:spPr>
        <p:txBody>
          <a:bodyPr>
            <a:normAutofit/>
          </a:bodyPr>
          <a:lstStyle/>
          <a:p>
            <a:r>
              <a:rPr lang="en-US" sz="4000" b="1" dirty="0" smtClean="0">
                <a:latin typeface="Times New Roman" pitchFamily="18" charset="0"/>
                <a:cs typeface="Times New Roman" pitchFamily="18" charset="0"/>
              </a:rPr>
              <a:t>Functional Requirements</a:t>
            </a:r>
            <a:endParaRPr lang="en-US" sz="4000" b="1" dirty="0">
              <a:latin typeface="Times New Roman" pitchFamily="18" charset="0"/>
              <a:cs typeface="Times New Roman" pitchFamily="18" charset="0"/>
            </a:endParaRPr>
          </a:p>
        </p:txBody>
      </p:sp>
      <p:sp>
        <p:nvSpPr>
          <p:cNvPr id="12" name="Content Placeholder 2"/>
          <p:cNvSpPr>
            <a:spLocks noGrp="1"/>
          </p:cNvSpPr>
          <p:nvPr>
            <p:ph idx="1"/>
          </p:nvPr>
        </p:nvSpPr>
        <p:spPr>
          <a:xfrm>
            <a:off x="533400" y="1553907"/>
            <a:ext cx="8229600" cy="4906963"/>
          </a:xfrm>
        </p:spPr>
        <p:txBody>
          <a:bodyPr>
            <a:noAutofit/>
          </a:bodyPr>
          <a:lstStyle/>
          <a:p>
            <a:pPr marL="0" indent="0">
              <a:buNone/>
            </a:pPr>
            <a:r>
              <a:rPr lang="en-US" sz="2400" b="1" dirty="0">
                <a:latin typeface="Times New Roman" pitchFamily="18" charset="0"/>
                <a:cs typeface="Times New Roman" pitchFamily="18" charset="0"/>
              </a:rPr>
              <a:t>Filing the Case:</a:t>
            </a:r>
            <a:endParaRPr lang="en-US" sz="24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Case filing system provides the functionality of case filing to the users. For filing the case the user needs to first get registered with our system and then login to his/her account and then the user will be able to file the case. For Case filing, the user needs to provide the basic information and select the case category (e.g. Criminal case, family case etc.) And the user needs to upload the documents in the form of </a:t>
            </a:r>
            <a:r>
              <a:rPr lang="en-US" sz="2000" dirty="0" err="1">
                <a:latin typeface="Times New Roman" pitchFamily="18" charset="0"/>
                <a:cs typeface="Times New Roman" pitchFamily="18" charset="0"/>
              </a:rPr>
              <a:t>pdf</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a:t>
            </a:r>
          </a:p>
          <a:p>
            <a:pPr marL="0" indent="0">
              <a:buNone/>
            </a:pPr>
            <a:r>
              <a:rPr lang="en-US" sz="2400" b="1" dirty="0">
                <a:latin typeface="Times New Roman" pitchFamily="18" charset="0"/>
                <a:cs typeface="Times New Roman" pitchFamily="18" charset="0"/>
              </a:rPr>
              <a:t>Getting Updates:</a:t>
            </a:r>
            <a:endParaRPr lang="en-US" sz="24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Once the user successfully files the case, the </a:t>
            </a:r>
            <a:r>
              <a:rPr lang="en-US" sz="2000" dirty="0" smtClean="0">
                <a:latin typeface="Times New Roman" pitchFamily="18" charset="0"/>
                <a:cs typeface="Times New Roman" pitchFamily="18" charset="0"/>
              </a:rPr>
              <a:t>user/case-filer  </a:t>
            </a:r>
            <a:r>
              <a:rPr lang="en-US" sz="2000" dirty="0">
                <a:latin typeface="Times New Roman" pitchFamily="18" charset="0"/>
                <a:cs typeface="Times New Roman" pitchFamily="18" charset="0"/>
              </a:rPr>
              <a:t>must get all the case related information for example </a:t>
            </a:r>
            <a:r>
              <a:rPr lang="en-GB" sz="2000" dirty="0">
                <a:latin typeface="Times New Roman" pitchFamily="18" charset="0"/>
                <a:cs typeface="Times New Roman" pitchFamily="18" charset="0"/>
              </a:rPr>
              <a:t>the information of the date of case hearing, which judge is dealing with his/her case, next hearing date of the case, decision of the case and other information. The user will be able to get the above information through his/her dashboard that can be seen after </a:t>
            </a:r>
            <a:r>
              <a:rPr lang="en-GB" sz="2000" dirty="0" smtClean="0">
                <a:latin typeface="Times New Roman" pitchFamily="18" charset="0"/>
                <a:cs typeface="Times New Roman" pitchFamily="18" charset="0"/>
              </a:rPr>
              <a:t>logging in </a:t>
            </a:r>
            <a:r>
              <a:rPr lang="en-GB" sz="2000" dirty="0">
                <a:latin typeface="Times New Roman" pitchFamily="18" charset="0"/>
                <a:cs typeface="Times New Roman" pitchFamily="18" charset="0"/>
              </a:rPr>
              <a:t>to </a:t>
            </a:r>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account</a:t>
            </a:r>
            <a:r>
              <a:rPr lang="en-GB"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205031"/>
            <a:ext cx="922655" cy="851535"/>
          </a:xfrm>
          <a:prstGeom prst="rect">
            <a:avLst/>
          </a:prstGeom>
        </p:spPr>
      </p:pic>
    </p:spTree>
    <p:extLst>
      <p:ext uri="{BB962C8B-B14F-4D97-AF65-F5344CB8AC3E}">
        <p14:creationId xmlns:p14="http://schemas.microsoft.com/office/powerpoint/2010/main" val="1515730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86555" y="6096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sz="4000" b="1" dirty="0" smtClean="0">
                <a:latin typeface="Times New Roman" pitchFamily="18" charset="0"/>
                <a:cs typeface="Times New Roman" pitchFamily="18" charset="0"/>
              </a:rPr>
              <a:t>Continue…</a:t>
            </a:r>
            <a:endParaRPr lang="en-US" sz="4000" b="1" dirty="0">
              <a:latin typeface="Times New Roman" pitchFamily="18" charset="0"/>
              <a:cs typeface="Times New Roman" pitchFamily="18" charset="0"/>
            </a:endParaRPr>
          </a:p>
        </p:txBody>
      </p:sp>
      <p:sp>
        <p:nvSpPr>
          <p:cNvPr id="12" name="Content Placeholder 2"/>
          <p:cNvSpPr>
            <a:spLocks noGrp="1"/>
          </p:cNvSpPr>
          <p:nvPr>
            <p:ph idx="1"/>
          </p:nvPr>
        </p:nvSpPr>
        <p:spPr>
          <a:xfrm>
            <a:off x="533400" y="1553907"/>
            <a:ext cx="8229600" cy="4906963"/>
          </a:xfrm>
        </p:spPr>
        <p:txBody>
          <a:bodyPr>
            <a:noAutofit/>
          </a:bodyPr>
          <a:lstStyle/>
          <a:p>
            <a:pPr marL="0" indent="0">
              <a:buNone/>
            </a:pPr>
            <a:r>
              <a:rPr lang="en-US" sz="2400" b="1" dirty="0">
                <a:latin typeface="Times New Roman" pitchFamily="18" charset="0"/>
                <a:cs typeface="Times New Roman" pitchFamily="18" charset="0"/>
              </a:rPr>
              <a:t>Lawyers Recommendation:</a:t>
            </a:r>
            <a:endParaRPr lang="en-US" sz="24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Our </a:t>
            </a:r>
            <a:r>
              <a:rPr lang="en-US" sz="2000" dirty="0">
                <a:latin typeface="Times New Roman" pitchFamily="18" charset="0"/>
                <a:cs typeface="Times New Roman" pitchFamily="18" charset="0"/>
              </a:rPr>
              <a:t>project “Online Case Filing System” also provides the lawyer recommendation functionality to the users. Our system not only allows the user to file the case but also it recommends the best lawyers around the user.</a:t>
            </a:r>
          </a:p>
          <a:p>
            <a:pPr algn="just"/>
            <a:endParaRPr lang="en-US" sz="2000" dirty="0" smtClean="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205031"/>
            <a:ext cx="922655" cy="851535"/>
          </a:xfrm>
          <a:prstGeom prst="rect">
            <a:avLst/>
          </a:prstGeom>
        </p:spPr>
      </p:pic>
    </p:spTree>
    <p:extLst>
      <p:ext uri="{BB962C8B-B14F-4D97-AF65-F5344CB8AC3E}">
        <p14:creationId xmlns:p14="http://schemas.microsoft.com/office/powerpoint/2010/main" val="364593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86555" y="6096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55642" y="273718"/>
            <a:ext cx="8229600" cy="944562"/>
          </a:xfrm>
        </p:spPr>
        <p:txBody>
          <a:bodyPr>
            <a:normAutofit/>
          </a:bodyPr>
          <a:lstStyle/>
          <a:p>
            <a:r>
              <a:rPr lang="en-US" sz="4000" b="1" dirty="0" smtClean="0">
                <a:latin typeface="Times New Roman" pitchFamily="18" charset="0"/>
                <a:cs typeface="Times New Roman" pitchFamily="18" charset="0"/>
              </a:rPr>
              <a:t>Non-Functional Requirements</a:t>
            </a:r>
            <a:endParaRPr lang="en-US" sz="4000" b="1" dirty="0">
              <a:latin typeface="Times New Roman" pitchFamily="18" charset="0"/>
              <a:cs typeface="Times New Roman" pitchFamily="18" charset="0"/>
            </a:endParaRPr>
          </a:p>
        </p:txBody>
      </p:sp>
      <p:sp>
        <p:nvSpPr>
          <p:cNvPr id="12" name="Content Placeholder 2"/>
          <p:cNvSpPr>
            <a:spLocks noGrp="1"/>
          </p:cNvSpPr>
          <p:nvPr>
            <p:ph idx="1"/>
          </p:nvPr>
        </p:nvSpPr>
        <p:spPr>
          <a:xfrm>
            <a:off x="533400" y="1553907"/>
            <a:ext cx="8229600" cy="4906963"/>
          </a:xfrm>
        </p:spPr>
        <p:txBody>
          <a:bodyPr>
            <a:noAutofit/>
          </a:bodyPr>
          <a:lstStyle/>
          <a:p>
            <a:pPr marL="0" indent="0">
              <a:buNone/>
            </a:pPr>
            <a:r>
              <a:rPr lang="en-US" sz="2400" b="1" dirty="0" smtClean="0">
                <a:latin typeface="Times New Roman" pitchFamily="18" charset="0"/>
                <a:cs typeface="Times New Roman" pitchFamily="18" charset="0"/>
              </a:rPr>
              <a:t>Performance:</a:t>
            </a:r>
          </a:p>
          <a:p>
            <a:pPr marL="0" indent="0">
              <a:buNone/>
            </a:pPr>
            <a:r>
              <a:rPr lang="en-US" sz="2000" dirty="0" smtClean="0">
                <a:latin typeface="Times New Roman" pitchFamily="18" charset="0"/>
                <a:cs typeface="Times New Roman" pitchFamily="18" charset="0"/>
              </a:rPr>
              <a:t>Performance</a:t>
            </a:r>
            <a:r>
              <a:rPr lang="en-US" sz="2000" dirty="0">
                <a:latin typeface="Times New Roman" pitchFamily="18" charset="0"/>
                <a:cs typeface="Times New Roman" pitchFamily="18" charset="0"/>
              </a:rPr>
              <a:t> describes the efficiency of the system. Our project will be very  good in performance like it will  file the case in a short period of time and then the case will be  sent to concerned judges quickly</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Portability:</a:t>
            </a:r>
            <a:endParaRPr lang="en-US" sz="24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Portability means that the user must not be restricted to use the application in a specific area/place. Our web application is very portable because it allows the users to use it everywhere</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Security:</a:t>
            </a:r>
            <a:endParaRPr lang="en-US" sz="24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Security is one of the most important factors in the project that must not be compromised at any cost. In our project all the data is safe and secured. All the information that a user </a:t>
            </a:r>
            <a:r>
              <a:rPr lang="en-US" sz="2000" dirty="0" smtClean="0">
                <a:latin typeface="Times New Roman" pitchFamily="18" charset="0"/>
                <a:cs typeface="Times New Roman" pitchFamily="18" charset="0"/>
              </a:rPr>
              <a:t>gives, </a:t>
            </a:r>
            <a:r>
              <a:rPr lang="en-US" sz="2000" dirty="0">
                <a:latin typeface="Times New Roman" pitchFamily="18" charset="0"/>
                <a:cs typeface="Times New Roman" pitchFamily="18" charset="0"/>
              </a:rPr>
              <a:t>is completely secured.</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772400" y="205031"/>
            <a:ext cx="922655" cy="851535"/>
          </a:xfrm>
          <a:prstGeom prst="rect">
            <a:avLst/>
          </a:prstGeom>
        </p:spPr>
      </p:pic>
    </p:spTree>
    <p:extLst>
      <p:ext uri="{BB962C8B-B14F-4D97-AF65-F5344CB8AC3E}">
        <p14:creationId xmlns:p14="http://schemas.microsoft.com/office/powerpoint/2010/main" val="3861397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86555" y="6096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sz="4000" b="1" dirty="0" smtClean="0">
                <a:latin typeface="Times New Roman" pitchFamily="18" charset="0"/>
                <a:cs typeface="Times New Roman" pitchFamily="18" charset="0"/>
              </a:rPr>
              <a:t>Continue…</a:t>
            </a:r>
            <a:endParaRPr lang="en-US" sz="4000" b="1" dirty="0">
              <a:latin typeface="Times New Roman" pitchFamily="18" charset="0"/>
              <a:cs typeface="Times New Roman" pitchFamily="18" charset="0"/>
            </a:endParaRPr>
          </a:p>
        </p:txBody>
      </p:sp>
      <p:sp>
        <p:nvSpPr>
          <p:cNvPr id="12" name="Content Placeholder 2"/>
          <p:cNvSpPr>
            <a:spLocks noGrp="1"/>
          </p:cNvSpPr>
          <p:nvPr>
            <p:ph idx="1"/>
          </p:nvPr>
        </p:nvSpPr>
        <p:spPr>
          <a:xfrm>
            <a:off x="533400" y="1553907"/>
            <a:ext cx="8229600" cy="4906963"/>
          </a:xfrm>
        </p:spPr>
        <p:txBody>
          <a:bodyPr>
            <a:noAutofit/>
          </a:bodyPr>
          <a:lstStyle/>
          <a:p>
            <a:pPr marL="0" indent="0">
              <a:buNone/>
            </a:pPr>
            <a:r>
              <a:rPr lang="en-US" sz="2400" b="1" dirty="0">
                <a:latin typeface="Times New Roman" pitchFamily="18" charset="0"/>
                <a:cs typeface="Times New Roman" pitchFamily="18" charset="0"/>
              </a:rPr>
              <a:t>Compatibility: </a:t>
            </a:r>
            <a:endParaRPr lang="en-US" sz="24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Compatibility </a:t>
            </a:r>
            <a:r>
              <a:rPr lang="en-US" sz="2000" dirty="0">
                <a:latin typeface="Times New Roman" pitchFamily="18" charset="0"/>
                <a:cs typeface="Times New Roman" pitchFamily="18" charset="0"/>
              </a:rPr>
              <a:t>is described as the user can use the application in all the devices and it must not be restricted to some specific devices. Our web project is very compatible with all the devices and it can run on every browser</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Usability</a:t>
            </a:r>
            <a:r>
              <a:rPr lang="en-US" sz="2400" b="1" dirty="0">
                <a:latin typeface="Times New Roman" pitchFamily="18" charset="0"/>
                <a:cs typeface="Times New Roman" pitchFamily="18" charset="0"/>
              </a:rPr>
              <a: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Usability means that the application should be easy to use. The user should not feel any difficulty in using this system.  In our project of “Online Case Filing System”, it is very easy for the user to file the case and check the case updates and there is nothing difficult in it.</a:t>
            </a:r>
          </a:p>
          <a:p>
            <a:pPr marL="0" indent="0">
              <a:buNone/>
            </a:pPr>
            <a:endParaRPr lang="en-US" sz="2000" dirty="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205031"/>
            <a:ext cx="922655" cy="851535"/>
          </a:xfrm>
          <a:prstGeom prst="rect">
            <a:avLst/>
          </a:prstGeom>
        </p:spPr>
      </p:pic>
    </p:spTree>
    <p:extLst>
      <p:ext uri="{BB962C8B-B14F-4D97-AF65-F5344CB8AC3E}">
        <p14:creationId xmlns:p14="http://schemas.microsoft.com/office/powerpoint/2010/main" val="3374723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86555" y="6096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sz="4000" b="1" dirty="0" smtClean="0">
                <a:latin typeface="Times New Roman" pitchFamily="18" charset="0"/>
                <a:cs typeface="Times New Roman" pitchFamily="18" charset="0"/>
              </a:rPr>
              <a:t>Use Case Diagram</a:t>
            </a:r>
            <a:endParaRPr lang="en-US" sz="4000" b="1" dirty="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205031"/>
            <a:ext cx="922655" cy="851535"/>
          </a:xfrm>
          <a:prstGeom prst="rect">
            <a:avLst/>
          </a:prstGeom>
        </p:spPr>
      </p:pic>
      <p:pic>
        <p:nvPicPr>
          <p:cNvPr id="13" name="Content Placeholder 12" descr="C:\Users\AMEERHAMZA\Desktop\UNI\use case diagram.jp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14400" y="1554163"/>
            <a:ext cx="7657764" cy="4906962"/>
          </a:xfrm>
          <a:prstGeom prst="rect">
            <a:avLst/>
          </a:prstGeom>
          <a:noFill/>
          <a:ln>
            <a:noFill/>
          </a:ln>
        </p:spPr>
      </p:pic>
    </p:spTree>
    <p:extLst>
      <p:ext uri="{BB962C8B-B14F-4D97-AF65-F5344CB8AC3E}">
        <p14:creationId xmlns:p14="http://schemas.microsoft.com/office/powerpoint/2010/main" val="2769484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70645" y="457200"/>
            <a:ext cx="8915400" cy="769441"/>
          </a:xfrm>
          <a:prstGeom prst="rect">
            <a:avLst/>
          </a:prstGeom>
          <a:noFill/>
        </p:spPr>
        <p:txBody>
          <a:bodyPr wrap="square" rtlCol="0">
            <a:spAutoFit/>
          </a:bodyPr>
          <a:lstStyle/>
          <a:p>
            <a:r>
              <a:rPr lang="en-US" sz="4400" u="sng" dirty="0" smtClean="0">
                <a:solidFill>
                  <a:schemeClr val="tx2">
                    <a:lumMod val="75000"/>
                  </a:schemeClr>
                </a:solidFill>
              </a:rPr>
              <a:t>_______________________________</a:t>
            </a:r>
            <a:endParaRPr lang="en-US" sz="4400" u="sng" dirty="0">
              <a:solidFill>
                <a:schemeClr val="tx2">
                  <a:lumMod val="75000"/>
                </a:schemeClr>
              </a:solidFill>
            </a:endParaRPr>
          </a:p>
        </p:txBody>
      </p:sp>
      <p:sp>
        <p:nvSpPr>
          <p:cNvPr id="8" name="Title 1"/>
          <p:cNvSpPr>
            <a:spLocks noGrp="1"/>
          </p:cNvSpPr>
          <p:nvPr>
            <p:ph type="title"/>
          </p:nvPr>
        </p:nvSpPr>
        <p:spPr>
          <a:xfrm>
            <a:off x="-304800" y="205031"/>
            <a:ext cx="8229600" cy="944562"/>
          </a:xfrm>
        </p:spPr>
        <p:txBody>
          <a:bodyPr>
            <a:normAutofit/>
          </a:bodyPr>
          <a:lstStyle/>
          <a:p>
            <a:r>
              <a:rPr lang="en-US" sz="4000" b="1" dirty="0" smtClean="0">
                <a:latin typeface="Times New Roman" pitchFamily="18" charset="0"/>
                <a:cs typeface="Times New Roman" pitchFamily="18" charset="0"/>
              </a:rPr>
              <a:t>  Activity Diagram of Case Filer</a:t>
            </a:r>
            <a:endParaRPr lang="en-US" sz="4000" b="1" dirty="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205031"/>
            <a:ext cx="922655" cy="851535"/>
          </a:xfrm>
          <a:prstGeom prst="rect">
            <a:avLst/>
          </a:prstGeom>
        </p:spPr>
      </p:pic>
      <p:pic>
        <p:nvPicPr>
          <p:cNvPr id="14" name="Content Placeholder 13" descr="C:\Users\AMEERHAMZA\Desktop\UNI\case filer activity.jp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86000" y="1371601"/>
            <a:ext cx="4724400" cy="5257800"/>
          </a:xfrm>
          <a:prstGeom prst="rect">
            <a:avLst/>
          </a:prstGeom>
          <a:noFill/>
          <a:ln>
            <a:noFill/>
          </a:ln>
        </p:spPr>
      </p:pic>
    </p:spTree>
    <p:extLst>
      <p:ext uri="{BB962C8B-B14F-4D97-AF65-F5344CB8AC3E}">
        <p14:creationId xmlns:p14="http://schemas.microsoft.com/office/powerpoint/2010/main" val="1756502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733800" y="1066800"/>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3600" b="1" u="sng" dirty="0" smtClean="0">
                <a:latin typeface="Times New Roman" panose="02020603050405020304" pitchFamily="18" charset="0"/>
                <a:cs typeface="Times New Roman" panose="02020603050405020304" pitchFamily="18" charset="0"/>
              </a:rPr>
              <a:t>ONLINE CASE FILING SYSTEM</a:t>
            </a:r>
            <a:endParaRPr lang="en-US" sz="36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0" y="1905000"/>
            <a:ext cx="8763000" cy="4832092"/>
          </a:xfrm>
          <a:prstGeom prst="rect">
            <a:avLst/>
          </a:prstGeom>
        </p:spPr>
        <p:txBody>
          <a:bodyPr wrap="square">
            <a:sp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400" b="1" u="sng" dirty="0" smtClean="0">
                <a:solidFill>
                  <a:schemeClr val="tx1"/>
                </a:solidFill>
                <a:latin typeface="Times New Roman" panose="02020603050405020304" pitchFamily="18" charset="0"/>
                <a:cs typeface="Times New Roman" panose="02020603050405020304" pitchFamily="18" charset="0"/>
              </a:rPr>
              <a:t>Supervised </a:t>
            </a:r>
            <a:r>
              <a:rPr lang="en-US" sz="2400" b="1" u="sng" dirty="0">
                <a:solidFill>
                  <a:schemeClr val="tx1"/>
                </a:solidFill>
                <a:latin typeface="Times New Roman" panose="02020603050405020304" pitchFamily="18" charset="0"/>
                <a:cs typeface="Times New Roman" panose="02020603050405020304" pitchFamily="18" charset="0"/>
              </a:rPr>
              <a:t>by</a:t>
            </a:r>
            <a:r>
              <a:rPr lang="en-US" sz="2400" b="1" u="sng" dirty="0" smtClean="0">
                <a:latin typeface="Times New Roman" panose="02020603050405020304" pitchFamily="18" charset="0"/>
                <a:cs typeface="Times New Roman" panose="02020603050405020304" pitchFamily="18" charset="0"/>
              </a:rPr>
              <a:t>:</a:t>
            </a:r>
          </a:p>
          <a:p>
            <a:pPr algn="ctr"/>
            <a:endParaRPr lang="en-US" sz="2000" b="1" u="sng"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Mr. </a:t>
            </a:r>
            <a:r>
              <a:rPr lang="en-US" sz="2400" dirty="0" err="1" smtClean="0">
                <a:latin typeface="Times New Roman" panose="02020603050405020304" pitchFamily="18" charset="0"/>
                <a:cs typeface="Times New Roman" panose="02020603050405020304" pitchFamily="18" charset="0"/>
              </a:rPr>
              <a:t>Shahzad</a:t>
            </a:r>
            <a:r>
              <a:rPr lang="en-US" sz="2400" dirty="0" smtClean="0">
                <a:latin typeface="Times New Roman" panose="02020603050405020304" pitchFamily="18" charset="0"/>
                <a:cs typeface="Times New Roman" panose="02020603050405020304" pitchFamily="18" charset="0"/>
              </a:rPr>
              <a:t> Rizwan</a:t>
            </a:r>
          </a:p>
          <a:p>
            <a:pPr algn="ctr"/>
            <a:endParaRPr lang="en-US" sz="2000" u="sng" dirty="0">
              <a:latin typeface="Times New Roman" panose="02020603050405020304" pitchFamily="18" charset="0"/>
              <a:cs typeface="Times New Roman" panose="02020603050405020304" pitchFamily="18" charset="0"/>
            </a:endParaRPr>
          </a:p>
          <a:p>
            <a:pPr algn="ctr"/>
            <a:r>
              <a:rPr lang="en-US" sz="2400" b="1" u="sng" dirty="0">
                <a:solidFill>
                  <a:schemeClr val="tx1"/>
                </a:solidFill>
                <a:latin typeface="Times New Roman" panose="02020603050405020304" pitchFamily="18" charset="0"/>
                <a:cs typeface="Times New Roman" panose="02020603050405020304" pitchFamily="18" charset="0"/>
              </a:rPr>
              <a:t>Group Members</a:t>
            </a:r>
            <a:r>
              <a:rPr lang="en-US" sz="2400" b="1" u="sng" dirty="0" smtClean="0">
                <a:solidFill>
                  <a:schemeClr val="tx1"/>
                </a:solidFill>
                <a:latin typeface="Times New Roman" panose="02020603050405020304" pitchFamily="18" charset="0"/>
                <a:cs typeface="Times New Roman" panose="02020603050405020304" pitchFamily="18" charset="0"/>
              </a:rPr>
              <a:t>:</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Malik </a:t>
            </a:r>
            <a:r>
              <a:rPr lang="en-US" sz="2400" dirty="0" err="1" smtClean="0">
                <a:latin typeface="Times New Roman" panose="02020603050405020304" pitchFamily="18" charset="0"/>
                <a:cs typeface="Times New Roman" panose="02020603050405020304" pitchFamily="18" charset="0"/>
              </a:rPr>
              <a:t>Ameer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Hamza</a:t>
            </a:r>
            <a:r>
              <a:rPr lang="en-US" sz="2400" dirty="0" smtClean="0">
                <a:latin typeface="Times New Roman" panose="02020603050405020304" pitchFamily="18" charset="0"/>
                <a:cs typeface="Times New Roman" panose="02020603050405020304" pitchFamily="18" charset="0"/>
              </a:rPr>
              <a:t>(Fa17-Bcs-039)(7A)</a:t>
            </a:r>
          </a:p>
          <a:p>
            <a:pPr algn="ctr"/>
            <a:r>
              <a:rPr lang="en-US" sz="2400" dirty="0" smtClean="0">
                <a:latin typeface="Times New Roman" panose="02020603050405020304" pitchFamily="18" charset="0"/>
                <a:cs typeface="Times New Roman" panose="02020603050405020304" pitchFamily="18" charset="0"/>
              </a:rPr>
              <a:t>Syed </a:t>
            </a:r>
            <a:r>
              <a:rPr lang="en-US" sz="2400" dirty="0" err="1" smtClean="0">
                <a:latin typeface="Times New Roman" panose="02020603050405020304" pitchFamily="18" charset="0"/>
                <a:cs typeface="Times New Roman" panose="02020603050405020304" pitchFamily="18" charset="0"/>
              </a:rPr>
              <a:t>Qammar</a:t>
            </a:r>
            <a:r>
              <a:rPr lang="en-US" sz="2400" dirty="0" smtClean="0">
                <a:latin typeface="Times New Roman" panose="02020603050405020304" pitchFamily="18" charset="0"/>
                <a:cs typeface="Times New Roman" panose="02020603050405020304" pitchFamily="18" charset="0"/>
              </a:rPr>
              <a:t> Abbas(Fa17-Bcs-030</a:t>
            </a:r>
            <a:r>
              <a:rPr lang="en-US" sz="2400" dirty="0">
                <a:latin typeface="Times New Roman" panose="02020603050405020304" pitchFamily="18" charset="0"/>
                <a:cs typeface="Times New Roman" panose="02020603050405020304" pitchFamily="18" charset="0"/>
              </a:rPr>
              <a:t>) (7A)</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solidFill>
                <a:schemeClr val="tx1"/>
              </a:solidFill>
              <a:latin typeface="Times New Roman" panose="02020603050405020304" pitchFamily="18" charset="0"/>
              <a:cs typeface="Times New Roman" panose="02020603050405020304" pitchFamily="18" charset="0"/>
            </a:endParaRPr>
          </a:p>
          <a:p>
            <a:pPr algn="ctr"/>
            <a:r>
              <a:rPr lang="en-US" sz="2400" dirty="0" smtClean="0">
                <a:solidFill>
                  <a:schemeClr val="tx1"/>
                </a:solidFill>
                <a:latin typeface="Times New Roman" panose="02020603050405020304" pitchFamily="18" charset="0"/>
                <a:cs typeface="Times New Roman" panose="02020603050405020304" pitchFamily="18" charset="0"/>
              </a:rPr>
              <a:t>Department </a:t>
            </a:r>
            <a:r>
              <a:rPr lang="en-US" sz="2400" dirty="0">
                <a:solidFill>
                  <a:schemeClr val="tx1"/>
                </a:solidFill>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Computer Science</a:t>
            </a:r>
            <a:r>
              <a:rPr lang="en-US" sz="2400" dirty="0">
                <a:solidFill>
                  <a:schemeClr val="tx1"/>
                </a:solidFill>
                <a:latin typeface="Times New Roman" panose="02020603050405020304" pitchFamily="18" charset="0"/>
                <a:cs typeface="Times New Roman" panose="02020603050405020304" pitchFamily="18" charset="0"/>
              </a:rPr>
              <a:t> </a:t>
            </a:r>
          </a:p>
          <a:p>
            <a:pPr algn="ctr"/>
            <a:r>
              <a:rPr lang="en-US" sz="2400" dirty="0" err="1" smtClean="0">
                <a:solidFill>
                  <a:schemeClr val="tx1"/>
                </a:solidFill>
                <a:latin typeface="Times New Roman" panose="02020603050405020304" pitchFamily="18" charset="0"/>
                <a:cs typeface="Times New Roman" panose="02020603050405020304" pitchFamily="18" charset="0"/>
              </a:rPr>
              <a:t>Comsats</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University Islamabad, </a:t>
            </a:r>
            <a:r>
              <a:rPr lang="en-US" sz="2400" dirty="0" err="1">
                <a:solidFill>
                  <a:schemeClr val="tx1"/>
                </a:solidFill>
                <a:latin typeface="Times New Roman" panose="02020603050405020304" pitchFamily="18" charset="0"/>
                <a:cs typeface="Times New Roman" panose="02020603050405020304" pitchFamily="18" charset="0"/>
              </a:rPr>
              <a:t>Attock</a:t>
            </a:r>
            <a:r>
              <a:rPr lang="en-US" sz="2400" dirty="0">
                <a:solidFill>
                  <a:schemeClr val="tx1"/>
                </a:solidFill>
                <a:latin typeface="Times New Roman" panose="02020603050405020304" pitchFamily="18" charset="0"/>
                <a:cs typeface="Times New Roman" panose="02020603050405020304" pitchFamily="18" charset="0"/>
              </a:rPr>
              <a:t>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70645" y="457200"/>
            <a:ext cx="8915400" cy="769441"/>
          </a:xfrm>
          <a:prstGeom prst="rect">
            <a:avLst/>
          </a:prstGeom>
          <a:noFill/>
        </p:spPr>
        <p:txBody>
          <a:bodyPr wrap="square" rtlCol="0">
            <a:spAutoFit/>
          </a:bodyPr>
          <a:lstStyle/>
          <a:p>
            <a:r>
              <a:rPr lang="en-US" sz="4400" u="sng" dirty="0" smtClean="0">
                <a:solidFill>
                  <a:schemeClr val="tx2">
                    <a:lumMod val="75000"/>
                  </a:schemeClr>
                </a:solidFill>
              </a:rPr>
              <a:t>_______________________________</a:t>
            </a:r>
            <a:endParaRPr lang="en-US" sz="4400" u="sng" dirty="0">
              <a:solidFill>
                <a:schemeClr val="tx2">
                  <a:lumMod val="75000"/>
                </a:schemeClr>
              </a:solidFill>
            </a:endParaRPr>
          </a:p>
        </p:txBody>
      </p:sp>
      <p:sp>
        <p:nvSpPr>
          <p:cNvPr id="8" name="Title 1"/>
          <p:cNvSpPr>
            <a:spLocks noGrp="1"/>
          </p:cNvSpPr>
          <p:nvPr>
            <p:ph type="title"/>
          </p:nvPr>
        </p:nvSpPr>
        <p:spPr>
          <a:xfrm>
            <a:off x="-304800" y="205031"/>
            <a:ext cx="8229600" cy="944562"/>
          </a:xfrm>
        </p:spPr>
        <p:txBody>
          <a:bodyPr>
            <a:normAutofit/>
          </a:bodyPr>
          <a:lstStyle/>
          <a:p>
            <a:r>
              <a:rPr lang="en-US" sz="4000" b="1" dirty="0" smtClean="0">
                <a:latin typeface="Times New Roman" pitchFamily="18" charset="0"/>
                <a:cs typeface="Times New Roman" pitchFamily="18" charset="0"/>
              </a:rPr>
              <a:t>  Activity Diagram of Judge</a:t>
            </a:r>
            <a:endParaRPr lang="en-US" sz="4000" b="1" dirty="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205031"/>
            <a:ext cx="922655" cy="851535"/>
          </a:xfrm>
          <a:prstGeom prst="rect">
            <a:avLst/>
          </a:prstGeom>
        </p:spPr>
      </p:pic>
      <p:pic>
        <p:nvPicPr>
          <p:cNvPr id="13" name="Content Placeholder 12" descr="C:\Users\AMEERHAMZA\Desktop\UNI\judge activity.jp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600199" y="1226642"/>
            <a:ext cx="5638801" cy="5631358"/>
          </a:xfrm>
          <a:prstGeom prst="rect">
            <a:avLst/>
          </a:prstGeom>
          <a:noFill/>
          <a:ln>
            <a:noFill/>
          </a:ln>
        </p:spPr>
      </p:pic>
    </p:spTree>
    <p:extLst>
      <p:ext uri="{BB962C8B-B14F-4D97-AF65-F5344CB8AC3E}">
        <p14:creationId xmlns:p14="http://schemas.microsoft.com/office/powerpoint/2010/main" val="409942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70645" y="457200"/>
            <a:ext cx="8915400" cy="769441"/>
          </a:xfrm>
          <a:prstGeom prst="rect">
            <a:avLst/>
          </a:prstGeom>
          <a:noFill/>
        </p:spPr>
        <p:txBody>
          <a:bodyPr wrap="square" rtlCol="0">
            <a:spAutoFit/>
          </a:bodyPr>
          <a:lstStyle/>
          <a:p>
            <a:r>
              <a:rPr lang="en-US" sz="4400" u="sng" dirty="0" smtClean="0">
                <a:solidFill>
                  <a:schemeClr val="tx2">
                    <a:lumMod val="75000"/>
                  </a:schemeClr>
                </a:solidFill>
              </a:rPr>
              <a:t>_______________________________</a:t>
            </a:r>
            <a:endParaRPr lang="en-US" sz="4400" u="sng" dirty="0">
              <a:solidFill>
                <a:schemeClr val="tx2">
                  <a:lumMod val="75000"/>
                </a:schemeClr>
              </a:solidFill>
            </a:endParaRPr>
          </a:p>
        </p:txBody>
      </p:sp>
      <p:sp>
        <p:nvSpPr>
          <p:cNvPr id="8" name="Title 1"/>
          <p:cNvSpPr>
            <a:spLocks noGrp="1"/>
          </p:cNvSpPr>
          <p:nvPr>
            <p:ph type="title"/>
          </p:nvPr>
        </p:nvSpPr>
        <p:spPr>
          <a:xfrm>
            <a:off x="-304800" y="205031"/>
            <a:ext cx="8229600" cy="944562"/>
          </a:xfrm>
        </p:spPr>
        <p:txBody>
          <a:bodyPr>
            <a:normAutofit/>
          </a:bodyPr>
          <a:lstStyle/>
          <a:p>
            <a:r>
              <a:rPr lang="en-US" sz="4000" b="1" dirty="0" smtClean="0">
                <a:latin typeface="Times New Roman" pitchFamily="18" charset="0"/>
                <a:cs typeface="Times New Roman" pitchFamily="18" charset="0"/>
              </a:rPr>
              <a:t>  Activity Diagram of Admin</a:t>
            </a:r>
            <a:endParaRPr lang="en-US" sz="4000" b="1" dirty="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205031"/>
            <a:ext cx="922655" cy="851535"/>
          </a:xfrm>
          <a:prstGeom prst="rect">
            <a:avLst/>
          </a:prstGeom>
        </p:spPr>
      </p:pic>
      <p:pic>
        <p:nvPicPr>
          <p:cNvPr id="12" name="Content Placeholder 11" descr="C:\Users\AMEERHAMZA\Desktop\UNI\#.jp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295400" y="1226642"/>
            <a:ext cx="6629400" cy="5402758"/>
          </a:xfrm>
          <a:prstGeom prst="rect">
            <a:avLst/>
          </a:prstGeom>
          <a:noFill/>
          <a:ln>
            <a:noFill/>
          </a:ln>
        </p:spPr>
      </p:pic>
    </p:spTree>
    <p:extLst>
      <p:ext uri="{BB962C8B-B14F-4D97-AF65-F5344CB8AC3E}">
        <p14:creationId xmlns:p14="http://schemas.microsoft.com/office/powerpoint/2010/main" val="617019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70645" y="457200"/>
            <a:ext cx="8915400" cy="769441"/>
          </a:xfrm>
          <a:prstGeom prst="rect">
            <a:avLst/>
          </a:prstGeom>
          <a:noFill/>
        </p:spPr>
        <p:txBody>
          <a:bodyPr wrap="square" rtlCol="0">
            <a:spAutoFit/>
          </a:bodyPr>
          <a:lstStyle/>
          <a:p>
            <a:r>
              <a:rPr lang="en-US" sz="4400" u="sng" dirty="0" smtClean="0">
                <a:solidFill>
                  <a:schemeClr val="tx2">
                    <a:lumMod val="75000"/>
                  </a:schemeClr>
                </a:solidFill>
              </a:rPr>
              <a:t>_______________________________</a:t>
            </a:r>
            <a:endParaRPr lang="en-US" sz="4400" u="sng" dirty="0">
              <a:solidFill>
                <a:schemeClr val="tx2">
                  <a:lumMod val="75000"/>
                </a:schemeClr>
              </a:solidFill>
            </a:endParaRPr>
          </a:p>
        </p:txBody>
      </p:sp>
      <p:sp>
        <p:nvSpPr>
          <p:cNvPr id="8" name="Title 1"/>
          <p:cNvSpPr>
            <a:spLocks noGrp="1"/>
          </p:cNvSpPr>
          <p:nvPr>
            <p:ph type="title"/>
          </p:nvPr>
        </p:nvSpPr>
        <p:spPr>
          <a:xfrm>
            <a:off x="-304800" y="205031"/>
            <a:ext cx="8229600" cy="944562"/>
          </a:xfrm>
        </p:spPr>
        <p:txBody>
          <a:bodyPr>
            <a:normAutofit/>
          </a:bodyPr>
          <a:lstStyle/>
          <a:p>
            <a:r>
              <a:rPr lang="en-US" sz="4000" b="1" dirty="0" smtClean="0">
                <a:latin typeface="Times New Roman" pitchFamily="18" charset="0"/>
                <a:cs typeface="Times New Roman" pitchFamily="18" charset="0"/>
              </a:rPr>
              <a:t>  Context Diagram</a:t>
            </a:r>
            <a:endParaRPr lang="en-US" sz="4000" b="1" dirty="0">
              <a:latin typeface="Times New Roman" pitchFamily="18" charset="0"/>
              <a:cs typeface="Times New Roman" pitchFamily="18"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7649509" y="205031"/>
            <a:ext cx="922655" cy="851535"/>
          </a:xfrm>
          <a:prstGeom prst="rect">
            <a:avLst/>
          </a:prstGeom>
        </p:spPr>
      </p:pic>
      <p:pic>
        <p:nvPicPr>
          <p:cNvPr id="13" name="Content Placeholder 12" descr="C:\Users\AMEERHAMZA\Desktop\UNI\New folder\context diagrm final.jp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09600" y="1226642"/>
            <a:ext cx="7962564" cy="5631358"/>
          </a:xfrm>
          <a:prstGeom prst="rect">
            <a:avLst/>
          </a:prstGeom>
          <a:noFill/>
          <a:ln>
            <a:noFill/>
          </a:ln>
        </p:spPr>
      </p:pic>
    </p:spTree>
    <p:extLst>
      <p:ext uri="{BB962C8B-B14F-4D97-AF65-F5344CB8AC3E}">
        <p14:creationId xmlns:p14="http://schemas.microsoft.com/office/powerpoint/2010/main" val="3649153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a:xfrm>
            <a:off x="152400" y="198027"/>
            <a:ext cx="8229600" cy="1143000"/>
          </a:xfrm>
        </p:spPr>
        <p:txBody>
          <a:bodyPr>
            <a:normAutofit/>
          </a:bodyPr>
          <a:lstStyle/>
          <a:p>
            <a:r>
              <a:rPr lang="en-US" b="1" dirty="0" smtClean="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848600" cy="4525963"/>
          </a:xfrm>
        </p:spPr>
        <p:txBody>
          <a:bodyPr>
            <a:normAutofit/>
          </a:bodyPr>
          <a:lstStyle/>
          <a:p>
            <a:r>
              <a:rPr lang="en-US" sz="2400" dirty="0" smtClean="0">
                <a:latin typeface="Times New Roman" pitchFamily="18" charset="0"/>
                <a:cs typeface="Times New Roman" pitchFamily="18" charset="0"/>
              </a:rPr>
              <a:t>Introduction </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Problem Statement</a:t>
            </a:r>
          </a:p>
          <a:p>
            <a:r>
              <a:rPr lang="en-US" sz="2400" dirty="0" smtClean="0">
                <a:latin typeface="Times New Roman" pitchFamily="18" charset="0"/>
                <a:cs typeface="Times New Roman" pitchFamily="18" charset="0"/>
              </a:rPr>
              <a:t>Objectives</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Benefits </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Development Requirements</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Functional/Non Functional Requirements</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Use Case Diagram</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Activity Diagrams</a:t>
            </a:r>
          </a:p>
          <a:p>
            <a:r>
              <a:rPr lang="en-US" sz="2400" dirty="0" smtClean="0">
                <a:latin typeface="Times New Roman" pitchFamily="18" charset="0"/>
                <a:cs typeface="Times New Roman" pitchFamily="18" charset="0"/>
              </a:rPr>
              <a:t>Context Diagram</a:t>
            </a:r>
            <a:endParaRPr lang="en-US" sz="24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35924" y="769527"/>
            <a:ext cx="8915400" cy="769441"/>
          </a:xfrm>
          <a:prstGeom prst="rect">
            <a:avLst/>
          </a:prstGeom>
          <a:noFill/>
        </p:spPr>
        <p:txBody>
          <a:bodyPr wrap="square" rtlCol="0">
            <a:spAutoFit/>
          </a:bodyPr>
          <a:lstStyle/>
          <a:p>
            <a:r>
              <a:rPr lang="en-US" sz="4400" u="sng" dirty="0" smtClean="0">
                <a:solidFill>
                  <a:schemeClr val="tx2">
                    <a:lumMod val="75000"/>
                  </a:schemeClr>
                </a:solidFill>
              </a:rPr>
              <a:t>_______________________________</a:t>
            </a:r>
            <a:endParaRPr lang="en-US" sz="4400" u="sng" dirty="0">
              <a:solidFill>
                <a:schemeClr val="tx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4572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19100" y="137312"/>
            <a:ext cx="8229600" cy="851535"/>
          </a:xfrm>
        </p:spPr>
        <p:txBody>
          <a:bodyPr/>
          <a:lstStyle/>
          <a:p>
            <a:r>
              <a:rPr lang="en-US" b="1" dirty="0">
                <a:latin typeface="Times New Roman" pitchFamily="18" charset="0"/>
                <a:cs typeface="Times New Roman" pitchFamily="18" charset="0"/>
              </a:rPr>
              <a:t>Introduction</a:t>
            </a:r>
            <a:r>
              <a:rPr lang="en-US" b="1" dirty="0" smtClean="0"/>
              <a:t>  </a:t>
            </a:r>
            <a:r>
              <a:rPr lang="en-US" dirty="0" smtClean="0"/>
              <a:t> </a:t>
            </a:r>
            <a:endParaRPr lang="en-US" dirty="0"/>
          </a:p>
        </p:txBody>
      </p:sp>
      <p:sp>
        <p:nvSpPr>
          <p:cNvPr id="18" name="Content Placeholder 2"/>
          <p:cNvSpPr>
            <a:spLocks noGrp="1"/>
          </p:cNvSpPr>
          <p:nvPr>
            <p:ph idx="1"/>
          </p:nvPr>
        </p:nvSpPr>
        <p:spPr>
          <a:xfrm>
            <a:off x="308020" y="1219200"/>
            <a:ext cx="8305800" cy="5181600"/>
          </a:xfrm>
        </p:spPr>
        <p:txBody>
          <a:bodyPr>
            <a:noAutofit/>
          </a:bodyPr>
          <a:lstStyle/>
          <a:p>
            <a:r>
              <a:rPr lang="en-US" sz="2000" dirty="0">
                <a:latin typeface="Times New Roman" pitchFamily="18" charset="0"/>
                <a:cs typeface="Times New Roman" pitchFamily="18" charset="0"/>
              </a:rPr>
              <a:t>Our project “Online Case Filing System” is basically an online platform where everyone will be able to file the case. This is a very unique kind of project and there is a need for this type of project as well because there are a lot of difficulties and problems in manual (current) case filing system. And manual case filing system takes a lot of time too.</a:t>
            </a:r>
          </a:p>
          <a:p>
            <a:r>
              <a:rPr lang="en-US" sz="2000" dirty="0">
                <a:latin typeface="Times New Roman" pitchFamily="18" charset="0"/>
                <a:cs typeface="Times New Roman" pitchFamily="18" charset="0"/>
              </a:rPr>
              <a:t>For using our system and filing the case, the user just needs to sign up.  And then login to his/her account. After login, the user will be able to file the case. The user will provide his/her personal information and then the user will select the category of the case ((e.g. Criminal case, family case etc.) .After selecting the case category, the user will upload the case documents in the form of </a:t>
            </a:r>
            <a:r>
              <a:rPr lang="en-US" sz="2000" dirty="0" err="1">
                <a:latin typeface="Times New Roman" pitchFamily="18" charset="0"/>
                <a:cs typeface="Times New Roman" pitchFamily="18" charset="0"/>
              </a:rPr>
              <a:t>pdf</a:t>
            </a:r>
            <a:r>
              <a:rPr lang="en-US" sz="2000" dirty="0">
                <a:latin typeface="Times New Roman" pitchFamily="18" charset="0"/>
                <a:cs typeface="Times New Roman" pitchFamily="18" charset="0"/>
              </a:rPr>
              <a:t> and will submit the case</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The case will now go straight to the head judge of the particular court (e.g. if the case that is being filed is a family case, then the case being filed will go to the head judge of the family court). Now the system will notify the judge about the filed case through Email. The judge will also need to login to his/her account to see the cases (either new or previous cases); the cases will be shown to the judges in priorities means there will be high or low priority cases</a:t>
            </a:r>
            <a:r>
              <a:rPr lang="en-US" sz="2000" dirty="0" smtClean="0">
                <a:latin typeface="Times New Roman" pitchFamily="18" charset="0"/>
                <a:cs typeface="Times New Roman" pitchFamily="18" charset="0"/>
              </a:rPr>
              <a:t>.</a:t>
            </a:r>
            <a:r>
              <a:rPr lang="en-US" sz="2000" dirty="0"/>
              <a:t> </a:t>
            </a:r>
            <a:endParaRPr lang="en-US" sz="20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4</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4" y="62248"/>
            <a:ext cx="922655" cy="8515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9500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39332" y="47325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92835"/>
            <a:ext cx="8229600" cy="851535"/>
          </a:xfrm>
        </p:spPr>
        <p:txBody>
          <a:bodyPr>
            <a:normAutofit fontScale="90000"/>
          </a:bodyPr>
          <a:lstStyle/>
          <a:p>
            <a:r>
              <a:rPr lang="en-US" u="sng" dirty="0" smtClean="0">
                <a:latin typeface="Times New Roman" pitchFamily="18" charset="0"/>
                <a:cs typeface="Times New Roman" pitchFamily="18" charset="0"/>
              </a:rPr>
              <a:t/>
            </a:r>
            <a:br>
              <a:rPr lang="en-US" u="sng"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Continue…</a:t>
            </a:r>
            <a:r>
              <a:rPr lang="en-US" u="sng" dirty="0" smtClean="0"/>
              <a:t/>
            </a:r>
            <a:br>
              <a:rPr lang="en-US" u="sng" dirty="0" smtClean="0"/>
            </a:br>
            <a:endParaRPr lang="en-US" u="sng" dirty="0"/>
          </a:p>
        </p:txBody>
      </p:sp>
      <p:sp>
        <p:nvSpPr>
          <p:cNvPr id="18" name="Content Placeholder 2"/>
          <p:cNvSpPr>
            <a:spLocks noGrp="1"/>
          </p:cNvSpPr>
          <p:nvPr>
            <p:ph idx="1"/>
          </p:nvPr>
        </p:nvSpPr>
        <p:spPr>
          <a:xfrm>
            <a:off x="304800" y="1066800"/>
            <a:ext cx="8305800" cy="6193701"/>
          </a:xfrm>
        </p:spPr>
        <p:txBody>
          <a:bodyPr>
            <a:noAutofit/>
          </a:bodyPr>
          <a:lstStyle/>
          <a:p>
            <a:pPr algn="just"/>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Now it’s up to the head judge of the court that does he want to keep the new case or sent to his subordinate judges. If the judge wants to transfer the case, the system will sent the case to that subordinate judge</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 If the judge wants to transfer the case, the system will sent the case to that subordinate judge.  Now the date of case hearing will be given to the case filer and the case filer will see this information through his account. And the user can also check the other case related information online </a:t>
            </a:r>
            <a:r>
              <a:rPr lang="en-GB" sz="2000" dirty="0">
                <a:latin typeface="Times New Roman" pitchFamily="18" charset="0"/>
                <a:cs typeface="Times New Roman" pitchFamily="18" charset="0"/>
              </a:rPr>
              <a:t>like the date of case hearing, which judge is dealing with our case, next hearing date of the case, decision of the case and other information. And when the case is decided, the judge will write the final comments and will declared the case as decided case then the case will be shown in the category of decided cases. </a:t>
            </a:r>
            <a:endParaRPr lang="en-US" sz="2000" dirty="0">
              <a:latin typeface="Times New Roman" pitchFamily="18" charset="0"/>
              <a:cs typeface="Times New Roman" pitchFamily="18" charset="0"/>
            </a:endParaRPr>
          </a:p>
          <a:p>
            <a:pPr algn="just"/>
            <a:r>
              <a:rPr lang="en-GB" sz="2000" dirty="0">
                <a:latin typeface="Times New Roman" pitchFamily="18" charset="0"/>
                <a:cs typeface="Times New Roman" pitchFamily="18" charset="0"/>
              </a:rPr>
              <a:t>Another functionality that our project will provide is the recommendation of lawyers. Our system will recommend the best lawyers to the case filers on the basis</a:t>
            </a:r>
            <a:r>
              <a:rPr lang="en-US" sz="2000" dirty="0">
                <a:latin typeface="Times New Roman" pitchFamily="18" charset="0"/>
                <a:cs typeface="Times New Roman" pitchFamily="18" charset="0"/>
              </a:rPr>
              <a:t> of location of the lawyer near to the user, fees range, win cases, case specialty, and behavior with the client etc.</a:t>
            </a:r>
          </a:p>
          <a:p>
            <a:pPr algn="just"/>
            <a:endParaRPr lang="en-US" sz="20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5</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49509" y="47485"/>
            <a:ext cx="922655" cy="851535"/>
          </a:xfrm>
          <a:prstGeom prst="rect">
            <a:avLst/>
          </a:prstGeom>
        </p:spPr>
      </p:pic>
    </p:spTree>
    <p:extLst>
      <p:ext uri="{BB962C8B-B14F-4D97-AF65-F5344CB8AC3E}">
        <p14:creationId xmlns:p14="http://schemas.microsoft.com/office/powerpoint/2010/main" val="2592144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9500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47325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normAutofit fontScale="90000"/>
          </a:bodyPr>
          <a:lstStyle/>
          <a:p>
            <a:r>
              <a:rPr lang="en-US" u="sng" dirty="0" smtClean="0">
                <a:latin typeface="Times New Roman" pitchFamily="18" charset="0"/>
                <a:cs typeface="Times New Roman" pitchFamily="18" charset="0"/>
              </a:rPr>
              <a:t/>
            </a:r>
            <a:br>
              <a:rPr lang="en-US" u="sng"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Continue…</a:t>
            </a:r>
            <a:r>
              <a:rPr lang="en-US" u="sng" dirty="0" smtClean="0"/>
              <a:t/>
            </a:r>
            <a:br>
              <a:rPr lang="en-US" u="sng" dirty="0" smtClean="0"/>
            </a:br>
            <a:endParaRPr lang="en-US" u="sng" dirty="0"/>
          </a:p>
        </p:txBody>
      </p:sp>
      <p:sp>
        <p:nvSpPr>
          <p:cNvPr id="18" name="Content Placeholder 2"/>
          <p:cNvSpPr>
            <a:spLocks noGrp="1"/>
          </p:cNvSpPr>
          <p:nvPr>
            <p:ph idx="1"/>
          </p:nvPr>
        </p:nvSpPr>
        <p:spPr>
          <a:xfrm>
            <a:off x="309093" y="1066192"/>
            <a:ext cx="8305800" cy="2438400"/>
          </a:xfrm>
        </p:spPr>
        <p:txBody>
          <a:bodyPr>
            <a:noAutofit/>
          </a:bodyPr>
          <a:lstStyle/>
          <a:p>
            <a:pPr algn="just"/>
            <a:endParaRPr lang="en-US" sz="2000" dirty="0">
              <a:latin typeface="Times New Roman" pitchFamily="18" charset="0"/>
              <a:cs typeface="Times New Roman" pitchFamily="18" charset="0"/>
            </a:endParaRPr>
          </a:p>
          <a:p>
            <a:pPr algn="just"/>
            <a:r>
              <a:rPr lang="en-GB" sz="2000" dirty="0" smtClean="0">
                <a:latin typeface="Times New Roman" pitchFamily="18" charset="0"/>
                <a:cs typeface="Times New Roman" pitchFamily="18" charset="0"/>
              </a:rPr>
              <a:t>Through </a:t>
            </a:r>
            <a:r>
              <a:rPr lang="en-GB" sz="2000" dirty="0">
                <a:latin typeface="Times New Roman" pitchFamily="18" charset="0"/>
                <a:cs typeface="Times New Roman" pitchFamily="18" charset="0"/>
              </a:rPr>
              <a:t>our Online Case Filing System, we can keep track of the progress of all the courts. Because our portal is not only limited to one or two courts but it can also cover all the courts of a district. So we can track the progress of all the courts of a district. Progress like how many cases are filed in a day in all the courts, how cases are pending in each court, how many cases are decided today or in this week or in this month, which court is performing very good or bad etc. And we can also generate the report of the progress of the courts as well.</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6</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49509" y="47485"/>
            <a:ext cx="922655" cy="851535"/>
          </a:xfrm>
          <a:prstGeom prst="rect">
            <a:avLst/>
          </a:prstGeom>
        </p:spPr>
      </p:pic>
    </p:spTree>
    <p:extLst>
      <p:ext uri="{BB962C8B-B14F-4D97-AF65-F5344CB8AC3E}">
        <p14:creationId xmlns:p14="http://schemas.microsoft.com/office/powerpoint/2010/main" val="3170302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9500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3810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152400"/>
            <a:ext cx="8229600" cy="851535"/>
          </a:xfrm>
        </p:spPr>
        <p:txBody>
          <a:bodyPr>
            <a:normAutofit fontScale="90000"/>
          </a:bodyPr>
          <a:lstStyle/>
          <a:p>
            <a:r>
              <a:rPr lang="en-US" u="sng" dirty="0" smtClean="0">
                <a:latin typeface="Times New Roman" pitchFamily="18" charset="0"/>
                <a:cs typeface="Times New Roman" pitchFamily="18" charset="0"/>
              </a:rPr>
              <a:t/>
            </a:r>
            <a:br>
              <a:rPr lang="en-US" u="sng"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Problem Statement</a:t>
            </a:r>
            <a:r>
              <a:rPr lang="en-US" u="sng" dirty="0" smtClean="0"/>
              <a:t/>
            </a:r>
            <a:br>
              <a:rPr lang="en-US" u="sng" dirty="0" smtClean="0"/>
            </a:br>
            <a:endParaRPr lang="en-US" u="sng" dirty="0"/>
          </a:p>
        </p:txBody>
      </p:sp>
      <p:sp>
        <p:nvSpPr>
          <p:cNvPr id="18" name="Content Placeholder 2"/>
          <p:cNvSpPr>
            <a:spLocks noGrp="1"/>
          </p:cNvSpPr>
          <p:nvPr>
            <p:ph idx="1"/>
          </p:nvPr>
        </p:nvSpPr>
        <p:spPr>
          <a:xfrm>
            <a:off x="331631" y="899020"/>
            <a:ext cx="8305800" cy="5791808"/>
          </a:xfrm>
        </p:spPr>
        <p:txBody>
          <a:bodyPr>
            <a:noAutofit/>
          </a:bodyPr>
          <a:lstStyle/>
          <a:p>
            <a:pPr algn="just"/>
            <a:endParaRPr lang="en-US" sz="2000" dirty="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Everyone </a:t>
            </a:r>
            <a:r>
              <a:rPr lang="en-US" sz="2000" dirty="0">
                <a:latin typeface="Times New Roman" pitchFamily="18" charset="0"/>
                <a:cs typeface="Times New Roman" pitchFamily="18" charset="0"/>
              </a:rPr>
              <a:t>has to go to the court at some point in their lives for case filing. So while filing the case they face a lot of difficulties like: </a:t>
            </a:r>
          </a:p>
          <a:p>
            <a:pPr fontAlgn="base"/>
            <a:r>
              <a:rPr lang="en-US" sz="2000" dirty="0" smtClean="0">
                <a:latin typeface="Times New Roman" pitchFamily="18" charset="0"/>
                <a:cs typeface="Times New Roman" pitchFamily="18" charset="0"/>
              </a:rPr>
              <a:t>While </a:t>
            </a:r>
            <a:r>
              <a:rPr lang="en-US" sz="2000" dirty="0">
                <a:latin typeface="Times New Roman" pitchFamily="18" charset="0"/>
                <a:cs typeface="Times New Roman" pitchFamily="18" charset="0"/>
              </a:rPr>
              <a:t>filing the case by physical involvement the thing we face the most is the disgrace. When a person who files the case first time in his/her life, he does not know what are the platforms, where he/she can go and file the case. And for finding the right way he/she faces a lot of disgrace.</a:t>
            </a:r>
          </a:p>
          <a:p>
            <a:r>
              <a:rPr lang="en-GB" sz="2000" dirty="0" smtClean="0">
                <a:latin typeface="Times New Roman" pitchFamily="18" charset="0"/>
                <a:cs typeface="Times New Roman" pitchFamily="18" charset="0"/>
              </a:rPr>
              <a:t>For </a:t>
            </a:r>
            <a:r>
              <a:rPr lang="en-GB" sz="2000" dirty="0">
                <a:latin typeface="Times New Roman" pitchFamily="18" charset="0"/>
                <a:cs typeface="Times New Roman" pitchFamily="18" charset="0"/>
              </a:rPr>
              <a:t>filing the case for example for the first time in life a person does not know what are the documents that are needed for the case to be filed and where to submit these documents for the case filing?</a:t>
            </a:r>
            <a:endParaRPr lang="en-US" sz="2000" dirty="0">
              <a:latin typeface="Times New Roman" pitchFamily="18" charset="0"/>
              <a:cs typeface="Times New Roman" pitchFamily="18" charset="0"/>
            </a:endParaRPr>
          </a:p>
          <a:p>
            <a:r>
              <a:rPr lang="en-GB" sz="2000" dirty="0" smtClean="0">
                <a:latin typeface="Times New Roman" pitchFamily="18" charset="0"/>
                <a:cs typeface="Times New Roman" pitchFamily="18" charset="0"/>
              </a:rPr>
              <a:t>When </a:t>
            </a:r>
            <a:r>
              <a:rPr lang="en-GB" sz="2000" dirty="0">
                <a:latin typeface="Times New Roman" pitchFamily="18" charset="0"/>
                <a:cs typeface="Times New Roman" pitchFamily="18" charset="0"/>
              </a:rPr>
              <a:t>anyone or his/her lawyer file the case by going physically to the courts it takes a lot of time because firstly the lawyer will complete the documents that will be necessary for the case and then he/she will go to the courts and submit the documents and after that the judge will </a:t>
            </a:r>
            <a:r>
              <a:rPr lang="en-GB" sz="2000" dirty="0" smtClean="0">
                <a:latin typeface="Times New Roman" pitchFamily="18" charset="0"/>
                <a:cs typeface="Times New Roman" pitchFamily="18" charset="0"/>
              </a:rPr>
              <a:t>read the </a:t>
            </a:r>
            <a:r>
              <a:rPr lang="en-GB" sz="2000" dirty="0">
                <a:latin typeface="Times New Roman" pitchFamily="18" charset="0"/>
                <a:cs typeface="Times New Roman" pitchFamily="18" charset="0"/>
              </a:rPr>
              <a:t>documents </a:t>
            </a:r>
            <a:r>
              <a:rPr lang="en-GB" sz="2000" dirty="0" smtClean="0">
                <a:latin typeface="Times New Roman" pitchFamily="18" charset="0"/>
                <a:cs typeface="Times New Roman" pitchFamily="18" charset="0"/>
              </a:rPr>
              <a:t>and </a:t>
            </a:r>
            <a:r>
              <a:rPr lang="en-GB" sz="2000" dirty="0">
                <a:latin typeface="Times New Roman" pitchFamily="18" charset="0"/>
                <a:cs typeface="Times New Roman" pitchFamily="18" charset="0"/>
              </a:rPr>
              <a:t>then will give the date for the case hearing. </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7</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49509" y="47485"/>
            <a:ext cx="922655" cy="851535"/>
          </a:xfrm>
          <a:prstGeom prst="rect">
            <a:avLst/>
          </a:prstGeom>
        </p:spPr>
      </p:pic>
    </p:spTree>
    <p:extLst>
      <p:ext uri="{BB962C8B-B14F-4D97-AF65-F5344CB8AC3E}">
        <p14:creationId xmlns:p14="http://schemas.microsoft.com/office/powerpoint/2010/main" val="3185924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9500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473253"/>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normAutofit fontScale="90000"/>
          </a:bodyPr>
          <a:lstStyle/>
          <a:p>
            <a:r>
              <a:rPr lang="en-US" u="sng" dirty="0" smtClean="0">
                <a:latin typeface="Times New Roman" pitchFamily="18" charset="0"/>
                <a:cs typeface="Times New Roman" pitchFamily="18" charset="0"/>
              </a:rPr>
              <a:t/>
            </a:r>
            <a:br>
              <a:rPr lang="en-US" u="sng"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Continue…</a:t>
            </a:r>
            <a:r>
              <a:rPr lang="en-US" u="sng" dirty="0" smtClean="0"/>
              <a:t/>
            </a:r>
            <a:br>
              <a:rPr lang="en-US" u="sng" dirty="0" smtClean="0"/>
            </a:br>
            <a:endParaRPr lang="en-US" u="sng" dirty="0"/>
          </a:p>
        </p:txBody>
      </p:sp>
      <p:sp>
        <p:nvSpPr>
          <p:cNvPr id="18" name="Content Placeholder 2"/>
          <p:cNvSpPr>
            <a:spLocks noGrp="1"/>
          </p:cNvSpPr>
          <p:nvPr>
            <p:ph idx="1"/>
          </p:nvPr>
        </p:nvSpPr>
        <p:spPr>
          <a:xfrm>
            <a:off x="324118" y="1242694"/>
            <a:ext cx="8305800" cy="2643506"/>
          </a:xfrm>
        </p:spPr>
        <p:txBody>
          <a:bodyPr>
            <a:noAutofit/>
          </a:bodyPr>
          <a:lstStyle/>
          <a:p>
            <a:r>
              <a:rPr lang="en-US" sz="2000" dirty="0">
                <a:latin typeface="Times New Roman" pitchFamily="18" charset="0"/>
                <a:cs typeface="Times New Roman" pitchFamily="18" charset="0"/>
              </a:rPr>
              <a:t>When a person/lawyer submits the case documents in the court, sometimes those documents get lost/missed by the court and then we have to submit them again. This process takes a lot of extra time and effort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Finding the </a:t>
            </a:r>
            <a:r>
              <a:rPr lang="en-US" sz="2000" dirty="0">
                <a:latin typeface="Times New Roman" pitchFamily="18" charset="0"/>
                <a:cs typeface="Times New Roman" pitchFamily="18" charset="0"/>
              </a:rPr>
              <a:t>best lawyer manually is another difficult task.</a:t>
            </a:r>
          </a:p>
          <a:p>
            <a:pPr algn="just"/>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is no such platform through which the case filer can get the case related information </a:t>
            </a:r>
            <a:r>
              <a:rPr lang="en-GB" sz="2000" dirty="0">
                <a:latin typeface="Times New Roman" pitchFamily="18" charset="0"/>
                <a:cs typeface="Times New Roman" pitchFamily="18" charset="0"/>
              </a:rPr>
              <a:t>like the date of case hearing, which judge is dealing with our case, next hearing date of the case, decision of the case and other information.</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8</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49509" y="47485"/>
            <a:ext cx="922655" cy="851535"/>
          </a:xfrm>
          <a:prstGeom prst="rect">
            <a:avLst/>
          </a:prstGeom>
        </p:spPr>
      </p:pic>
    </p:spTree>
    <p:extLst>
      <p:ext uri="{BB962C8B-B14F-4D97-AF65-F5344CB8AC3E}">
        <p14:creationId xmlns:p14="http://schemas.microsoft.com/office/powerpoint/2010/main" val="896619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8296" y="5334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381000" y="152400"/>
            <a:ext cx="8229600" cy="1143000"/>
          </a:xfrm>
        </p:spPr>
        <p:txBody>
          <a:bodyPr/>
          <a:lstStyle/>
          <a:p>
            <a:r>
              <a:rPr lang="en-US" b="1" dirty="0" smtClean="0">
                <a:latin typeface="Times New Roman" pitchFamily="18" charset="0"/>
                <a:cs typeface="Times New Roman" pitchFamily="18" charset="0"/>
                <a:sym typeface="+mn-ea"/>
              </a:rPr>
              <a:t>Objectives </a:t>
            </a:r>
            <a:endParaRPr lang="en-US" b="1" dirty="0">
              <a:latin typeface="Times New Roman" pitchFamily="18" charset="0"/>
              <a:cs typeface="Times New Roman" pitchFamily="18" charset="0"/>
            </a:endParaRPr>
          </a:p>
        </p:txBody>
      </p:sp>
      <p:sp>
        <p:nvSpPr>
          <p:cNvPr id="18" name="Content Placeholder 2"/>
          <p:cNvSpPr>
            <a:spLocks noGrp="1"/>
          </p:cNvSpPr>
          <p:nvPr>
            <p:ph idx="1"/>
          </p:nvPr>
        </p:nvSpPr>
        <p:spPr>
          <a:xfrm>
            <a:off x="381000" y="1318398"/>
            <a:ext cx="8229600" cy="4678363"/>
          </a:xfrm>
        </p:spPr>
        <p:txBody>
          <a:bodyPr>
            <a:noAutofit/>
          </a:bodyPr>
          <a:lstStyle/>
          <a:p>
            <a:pPr algn="just"/>
            <a:r>
              <a:rPr lang="en-US" sz="2000" dirty="0" smtClean="0">
                <a:latin typeface="Times New Roman" pitchFamily="18" charset="0"/>
                <a:cs typeface="Times New Roman" pitchFamily="18" charset="0"/>
              </a:rPr>
              <a:t>To develop a hassle free and easy online case filing system which will save the  filers precious time and effort.</a:t>
            </a:r>
          </a:p>
          <a:p>
            <a:pPr algn="just"/>
            <a:r>
              <a:rPr lang="en-US" sz="2000" dirty="0" smtClean="0">
                <a:latin typeface="Times New Roman" pitchFamily="18" charset="0"/>
                <a:cs typeface="Times New Roman" pitchFamily="18" charset="0"/>
              </a:rPr>
              <a:t>To develop a mechanism in which we can get rid of the paper work and the case filers will be able to submit the case related documents/files in pdf form through our portal.</a:t>
            </a:r>
          </a:p>
          <a:p>
            <a:pPr algn="just"/>
            <a:r>
              <a:rPr lang="en-US" sz="2000" dirty="0" smtClean="0">
                <a:latin typeface="Times New Roman" pitchFamily="18" charset="0"/>
                <a:cs typeface="Times New Roman" pitchFamily="18" charset="0"/>
              </a:rPr>
              <a:t>To develop a portal in which a case filer can get all the case related information/updates like the date of the case hearing, decision of the case, next date of the case hearing etc.</a:t>
            </a:r>
          </a:p>
          <a:p>
            <a:pPr algn="just"/>
            <a:r>
              <a:rPr lang="en-US" sz="2000" dirty="0" smtClean="0">
                <a:latin typeface="Times New Roman" pitchFamily="18" charset="0"/>
                <a:cs typeface="Times New Roman" pitchFamily="18" charset="0"/>
              </a:rPr>
              <a:t>To develop such an online case filing system in which there will be no restriction of day or timings for the case filing(like in normal circumstances we cannot file case in weekend or after the office timings.)</a:t>
            </a:r>
          </a:p>
          <a:p>
            <a:pPr algn="just"/>
            <a:r>
              <a:rPr lang="en-US" sz="2000" dirty="0" smtClean="0">
                <a:latin typeface="Times New Roman" pitchFamily="18" charset="0"/>
                <a:cs typeface="Times New Roman" pitchFamily="18" charset="0"/>
              </a:rPr>
              <a:t>To develop a system through which the user/case-filer will be able to find the best lawyer around.</a:t>
            </a:r>
            <a:endParaRPr lang="en-US" sz="20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9</a:t>
            </a:fld>
            <a:endParaRPr lang="en-US"/>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7649508" y="213266"/>
            <a:ext cx="922655" cy="8515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1505</TotalTime>
  <Words>1740</Words>
  <Application>Microsoft Office PowerPoint</Application>
  <PresentationFormat>On-screen Show (4:3)</PresentationFormat>
  <Paragraphs>152</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ONLINE CASE FILING SYSTEM</vt:lpstr>
      <vt:lpstr>Table OF Contents</vt:lpstr>
      <vt:lpstr>Introduction   </vt:lpstr>
      <vt:lpstr> Continue… </vt:lpstr>
      <vt:lpstr> Continue… </vt:lpstr>
      <vt:lpstr> Problem Statement </vt:lpstr>
      <vt:lpstr> Continue… </vt:lpstr>
      <vt:lpstr>Objectives </vt:lpstr>
      <vt:lpstr>Continue…</vt:lpstr>
      <vt:lpstr>Benefits </vt:lpstr>
      <vt:lpstr>Continue…</vt:lpstr>
      <vt:lpstr>Development Requirements</vt:lpstr>
      <vt:lpstr>Functional Requirements</vt:lpstr>
      <vt:lpstr>Continue…</vt:lpstr>
      <vt:lpstr>Non-Functional Requirements</vt:lpstr>
      <vt:lpstr>Continue…</vt:lpstr>
      <vt:lpstr>Use Case Diagram</vt:lpstr>
      <vt:lpstr>  Activity Diagram of Case Filer</vt:lpstr>
      <vt:lpstr>  Activity Diagram of Judge</vt:lpstr>
      <vt:lpstr>  Activity Diagram of Admin</vt:lpstr>
      <vt:lpstr>  Context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rizwan</cp:lastModifiedBy>
  <cp:revision>394</cp:revision>
  <dcterms:created xsi:type="dcterms:W3CDTF">2014-09-12T06:08:00Z</dcterms:created>
  <dcterms:modified xsi:type="dcterms:W3CDTF">2020-12-13T09:13:20Z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