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8" r:id="rId2"/>
    <p:sldId id="284" r:id="rId3"/>
    <p:sldId id="278" r:id="rId4"/>
    <p:sldId id="296" r:id="rId5"/>
    <p:sldId id="318" r:id="rId6"/>
    <p:sldId id="319" r:id="rId7"/>
    <p:sldId id="320" r:id="rId8"/>
    <p:sldId id="350" r:id="rId9"/>
    <p:sldId id="298" r:id="rId10"/>
    <p:sldId id="299" r:id="rId11"/>
    <p:sldId id="321" r:id="rId12"/>
    <p:sldId id="322" r:id="rId13"/>
    <p:sldId id="312" r:id="rId14"/>
    <p:sldId id="323" r:id="rId15"/>
    <p:sldId id="341" r:id="rId16"/>
    <p:sldId id="342" r:id="rId17"/>
    <p:sldId id="343" r:id="rId18"/>
    <p:sldId id="344" r:id="rId19"/>
    <p:sldId id="347" r:id="rId20"/>
    <p:sldId id="345" r:id="rId21"/>
    <p:sldId id="346" r:id="rId22"/>
    <p:sldId id="314" r:id="rId23"/>
    <p:sldId id="315" r:id="rId24"/>
    <p:sldId id="324" r:id="rId25"/>
    <p:sldId id="325" r:id="rId26"/>
    <p:sldId id="349" r:id="rId27"/>
    <p:sldId id="316" r:id="rId28"/>
    <p:sldId id="326" r:id="rId29"/>
    <p:sldId id="307" r:id="rId30"/>
    <p:sldId id="327" r:id="rId31"/>
    <p:sldId id="328" r:id="rId32"/>
    <p:sldId id="306" r:id="rId33"/>
    <p:sldId id="329" r:id="rId34"/>
    <p:sldId id="348" r:id="rId35"/>
    <p:sldId id="330" r:id="rId36"/>
    <p:sldId id="335" r:id="rId37"/>
    <p:sldId id="336" r:id="rId38"/>
    <p:sldId id="337" r:id="rId39"/>
    <p:sldId id="338" r:id="rId40"/>
    <p:sldId id="301" r:id="rId41"/>
    <p:sldId id="340" r:id="rId42"/>
    <p:sldId id="339" r:id="rId43"/>
    <p:sldId id="302" r:id="rId44"/>
    <p:sldId id="31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444" autoAdjust="0"/>
  </p:normalViewPr>
  <p:slideViewPr>
    <p:cSldViewPr>
      <p:cViewPr varScale="1">
        <p:scale>
          <a:sx n="88" d="100"/>
          <a:sy n="88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4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5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4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7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2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64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81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63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0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66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1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74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42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49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4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93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74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37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63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30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52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7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2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6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00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35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688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8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51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896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1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05000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3286" y="574144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Objectives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33400" y="1220787"/>
            <a:ext cx="8229600" cy="4678363"/>
          </a:xfrm>
        </p:spPr>
        <p:txBody>
          <a:bodyPr>
            <a:normAutofit/>
          </a:bodyPr>
          <a:lstStyle/>
          <a:p>
            <a:pPr lvl="0"/>
            <a:endParaRPr lang="en-I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dispose the need of dedicated gadgets, different wearable devices and also multiple use of android application.</a:t>
            </a:r>
          </a:p>
          <a:p>
            <a:pPr marL="0" indent="0">
              <a:buNone/>
            </a:pPr>
            <a:endParaRPr lang="en-I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application to the users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visual disabilities.</a:t>
            </a:r>
          </a:p>
          <a:p>
            <a:pPr marL="0" lv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each day lives of color blind and people with low vision and hearing.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Requirements Specifications</a:t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  <a:sym typeface="+mn-ea"/>
              </a:rPr>
              <a:t>Functional Requirements )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44286" y="1089818"/>
            <a:ext cx="8229600" cy="4678363"/>
          </a:xfrm>
        </p:spPr>
        <p:txBody>
          <a:bodyPr>
            <a:normAutofit/>
          </a:bodyPr>
          <a:lstStyle/>
          <a:p>
            <a:pPr lvl="0"/>
            <a:endParaRPr lang="en-I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/>
              <a:t>Input image</a:t>
            </a:r>
          </a:p>
          <a:p>
            <a:r>
              <a:rPr lang="en-US" sz="2400" dirty="0" smtClean="0"/>
              <a:t>Preprocessing</a:t>
            </a:r>
          </a:p>
          <a:p>
            <a:r>
              <a:rPr lang="en-US" sz="2400" dirty="0" smtClean="0"/>
              <a:t>Object Classification</a:t>
            </a:r>
          </a:p>
          <a:p>
            <a:r>
              <a:rPr lang="en-US" sz="2400" dirty="0" smtClean="0"/>
              <a:t>Color Classification</a:t>
            </a:r>
          </a:p>
          <a:p>
            <a:r>
              <a:rPr lang="en-US" sz="2400" dirty="0" smtClean="0"/>
              <a:t>Result</a:t>
            </a:r>
            <a:endParaRPr lang="en-US" sz="2400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64671" y="30574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Requirements Specifications</a:t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  <a:sym typeface="+mn-ea"/>
              </a:rPr>
              <a:t>Non-Functional Requirements )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71500" y="1162298"/>
            <a:ext cx="8229600" cy="4678363"/>
          </a:xfrm>
        </p:spPr>
        <p:txBody>
          <a:bodyPr>
            <a:normAutofit/>
          </a:bodyPr>
          <a:lstStyle/>
          <a:p>
            <a:pPr lvl="0"/>
            <a:endParaRPr lang="en-I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/>
              <a:t>Performance</a:t>
            </a:r>
          </a:p>
          <a:p>
            <a:r>
              <a:rPr lang="en-US" sz="2400" dirty="0" smtClean="0"/>
              <a:t>Capacity</a:t>
            </a:r>
          </a:p>
          <a:p>
            <a:r>
              <a:rPr lang="en-US" sz="2400" dirty="0" smtClean="0"/>
              <a:t>Availability</a:t>
            </a:r>
          </a:p>
          <a:p>
            <a:r>
              <a:rPr lang="en-US" sz="2400" dirty="0" smtClean="0"/>
              <a:t>Maintainability</a:t>
            </a:r>
          </a:p>
          <a:p>
            <a:r>
              <a:rPr lang="en-US" sz="2400" dirty="0" smtClean="0"/>
              <a:t>Efficiency</a:t>
            </a:r>
          </a:p>
          <a:p>
            <a:r>
              <a:rPr lang="en-US" sz="2400" dirty="0" smtClean="0"/>
              <a:t>Flexibility</a:t>
            </a:r>
          </a:p>
          <a:p>
            <a:r>
              <a:rPr lang="en-US" sz="2400" dirty="0" smtClean="0"/>
              <a:t>Usability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5666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 betterment of our system, we adopted to implement agile methodology.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/>
              <a:t>involves delivery of project incrementally rather build and deliver whole project at once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Object </a:t>
            </a:r>
            <a:r>
              <a:rPr lang="en-US" sz="2600" dirty="0"/>
              <a:t>and color detection application is basically android </a:t>
            </a:r>
            <a:r>
              <a:rPr lang="en-US" sz="2600" dirty="0" smtClean="0"/>
              <a:t>based, </a:t>
            </a:r>
            <a:r>
              <a:rPr lang="en-US" sz="2600" dirty="0"/>
              <a:t>w</a:t>
            </a:r>
            <a:r>
              <a:rPr lang="en-US" sz="2600" dirty="0" smtClean="0"/>
              <a:t>e </a:t>
            </a:r>
            <a:r>
              <a:rPr lang="en-US" sz="2600" dirty="0"/>
              <a:t>must deliver progress report to supervisor on incremental basis and on that we gradually develop this application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61" y="1541165"/>
            <a:ext cx="6537677" cy="3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1589"/>
            <a:ext cx="8229600" cy="611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Dataset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027328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CIFAR-10</a:t>
            </a:r>
            <a:r>
              <a:rPr lang="en-US" sz="2400" b="1" dirty="0"/>
              <a:t> </a:t>
            </a:r>
            <a:r>
              <a:rPr lang="en-US" sz="2400" dirty="0"/>
              <a:t>(Alex </a:t>
            </a:r>
            <a:r>
              <a:rPr lang="en-US" sz="2400" dirty="0" err="1"/>
              <a:t>Krizhevsky</a:t>
            </a:r>
            <a:r>
              <a:rPr lang="en-US" sz="2400" dirty="0"/>
              <a:t>, Vinod Nair, and </a:t>
            </a:r>
            <a:r>
              <a:rPr lang="en-US" sz="2400" dirty="0" smtClean="0"/>
              <a:t>Geoffrey Hinton</a:t>
            </a:r>
            <a:r>
              <a:rPr lang="en-US" sz="2400" dirty="0"/>
              <a:t>)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Consists </a:t>
            </a:r>
            <a:r>
              <a:rPr lang="en-US" sz="2400" dirty="0"/>
              <a:t>of 60,000 (32×32) color images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10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4900" y="3341662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Automobile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Airplane</a:t>
            </a:r>
            <a:endParaRPr lang="en-US" sz="16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Bird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Cat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Deer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Dog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Frog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Horse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Ship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1363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857" y="1574415"/>
            <a:ext cx="8229600" cy="611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Object Classification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4478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Convolutional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CNN Architecture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75786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Convolutional layers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Dropout layers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Global Average Pooling layer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Softmax</a:t>
            </a:r>
            <a:r>
              <a:rPr lang="en-US" dirty="0" smtClean="0"/>
              <a:t>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ReLU</a:t>
            </a:r>
            <a:r>
              <a:rPr lang="en-US" dirty="0" smtClean="0"/>
              <a:t> Activation Function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0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490538" y="1574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CNN Architecture</a:t>
            </a:r>
            <a:endParaRPr lang="en-US" sz="2400" dirty="0"/>
          </a:p>
        </p:txBody>
      </p:sp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5262"/>
            <a:ext cx="7848600" cy="367636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143000" y="2871515"/>
            <a:ext cx="1524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857" y="1574415"/>
            <a:ext cx="8229600" cy="611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44789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training </a:t>
            </a:r>
            <a:r>
              <a:rPr lang="en-US" sz="2400" dirty="0" smtClean="0"/>
              <a:t>and testing data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5514" y="351003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dirty="0" smtClean="0"/>
              <a:t>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Image scaling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3771" y="333573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input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8171" y="2683789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Reshape to 4D in floating point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One hot vector encoding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857" y="4475446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E" sz="2800" b="1" dirty="0"/>
              <a:t>Data Augmentation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0734" y="5043892"/>
            <a:ext cx="4197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Rotating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Shifting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4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1114" y="3601025"/>
            <a:ext cx="8229600" cy="611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Classification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686" y="4261452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training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029" y="5328644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dirty="0" smtClean="0"/>
              <a:t>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87.94%.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7686" y="5097812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testing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7914" y="471712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1608812"/>
            <a:ext cx="8229600" cy="61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Model Train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2287257"/>
            <a:ext cx="402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training is done in 350 epochs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2752313"/>
            <a:ext cx="333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model generate .h5 file</a:t>
            </a:r>
            <a:endParaRPr lang="en-US" sz="2000" dirty="0"/>
          </a:p>
        </p:txBody>
      </p: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19" y="1273113"/>
            <a:ext cx="1733550" cy="31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IE" sz="2400" b="1" dirty="0" smtClean="0"/>
              <a:t> </a:t>
            </a:r>
            <a:r>
              <a:rPr lang="en-IE" sz="2400" b="1" dirty="0"/>
              <a:t>Object </a:t>
            </a:r>
            <a:r>
              <a:rPr lang="en-IE" sz="2400" b="1" dirty="0" smtClean="0"/>
              <a:t>and Color Detection </a:t>
            </a:r>
            <a:endParaRPr lang="en-US" sz="2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Sadia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jaz</a:t>
            </a: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Aqeela Sultan (Fa17-BCS-072)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Ayesha Nawaz(FA17-BCS-088)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Islamabad,  Attock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643" y="5769471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33400" y="1591623"/>
            <a:ext cx="8229600" cy="61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 Graph</a:t>
            </a:r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91623"/>
            <a:ext cx="4210050" cy="2566670"/>
          </a:xfrm>
          <a:prstGeom prst="rect">
            <a:avLst/>
          </a:prstGeom>
        </p:spPr>
      </p:pic>
      <p:sp>
        <p:nvSpPr>
          <p:cNvPr id="18" name="Content Placeholder 1"/>
          <p:cNvSpPr txBox="1">
            <a:spLocks/>
          </p:cNvSpPr>
          <p:nvPr/>
        </p:nvSpPr>
        <p:spPr>
          <a:xfrm>
            <a:off x="544286" y="4147360"/>
            <a:ext cx="8229600" cy="61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Loss </a:t>
            </a:r>
            <a:r>
              <a:rPr lang="en-US" sz="2800" b="1" dirty="0" smtClean="0"/>
              <a:t>Graph</a:t>
            </a:r>
            <a:endParaRPr lang="en-US" sz="2800" b="1" dirty="0" smtClean="0"/>
          </a:p>
        </p:txBody>
      </p:sp>
      <p:pic>
        <p:nvPicPr>
          <p:cNvPr id="19" name="Pictur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1" y="4147360"/>
            <a:ext cx="4362450" cy="23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6006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972" y="1446572"/>
            <a:ext cx="8229600" cy="611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Color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039233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 quantization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 palette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Dominate </a:t>
            </a:r>
            <a:r>
              <a:rPr lang="en-US" sz="2400" dirty="0" smtClean="0"/>
              <a:t>color of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6003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Mobile app using XML and Java language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511629" y="3657681"/>
            <a:ext cx="8229600" cy="61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Interface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500743" y="4636057"/>
            <a:ext cx="8229600" cy="61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Connection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371" y="5175788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Flask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HTTP requests and </a:t>
            </a:r>
            <a:r>
              <a:rPr lang="en-US" sz="2400" dirty="0" smtClean="0"/>
              <a:t>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OkHttp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61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80357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8295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2185"/>
            <a:ext cx="4760932" cy="4525963"/>
          </a:xfrm>
        </p:spPr>
      </p:pic>
    </p:spTree>
    <p:extLst>
      <p:ext uri="{BB962C8B-B14F-4D97-AF65-F5344CB8AC3E}">
        <p14:creationId xmlns:p14="http://schemas.microsoft.com/office/powerpoint/2010/main" val="386297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7540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8294"/>
            <a:ext cx="8229600" cy="1276567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 flow diagram)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7400" y="31758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User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93794"/>
            <a:ext cx="5831892" cy="2110319"/>
          </a:xfrm>
        </p:spPr>
      </p:pic>
    </p:spTree>
    <p:extLst>
      <p:ext uri="{BB962C8B-B14F-4D97-AF65-F5344CB8AC3E}">
        <p14:creationId xmlns:p14="http://schemas.microsoft.com/office/powerpoint/2010/main" val="9107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7540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8294"/>
            <a:ext cx="8229600" cy="1276567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 flow diagram)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7400" y="31758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User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8986"/>
            <a:ext cx="8229600" cy="3348390"/>
          </a:xfrm>
        </p:spPr>
      </p:pic>
    </p:spTree>
    <p:extLst>
      <p:ext uri="{BB962C8B-B14F-4D97-AF65-F5344CB8AC3E}">
        <p14:creationId xmlns:p14="http://schemas.microsoft.com/office/powerpoint/2010/main" val="22499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7540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8294"/>
            <a:ext cx="8229600" cy="1276567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7400" y="31758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User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34861"/>
            <a:ext cx="5410200" cy="4744857"/>
          </a:xfrm>
        </p:spPr>
      </p:pic>
    </p:spTree>
    <p:extLst>
      <p:ext uri="{BB962C8B-B14F-4D97-AF65-F5344CB8AC3E}">
        <p14:creationId xmlns:p14="http://schemas.microsoft.com/office/powerpoint/2010/main" val="33075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7540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8294"/>
            <a:ext cx="8229600" cy="1276567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50" y="960357"/>
            <a:ext cx="4769100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69471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2" y="1478642"/>
            <a:ext cx="6158998" cy="4525963"/>
          </a:xfrm>
        </p:spPr>
      </p:pic>
    </p:spTree>
    <p:extLst>
      <p:ext uri="{BB962C8B-B14F-4D97-AF65-F5344CB8AC3E}">
        <p14:creationId xmlns:p14="http://schemas.microsoft.com/office/powerpoint/2010/main" val="38664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69471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5943600" cy="4983163"/>
          </a:xfrm>
        </p:spPr>
      </p:pic>
    </p:spTree>
    <p:extLst>
      <p:ext uri="{BB962C8B-B14F-4D97-AF65-F5344CB8AC3E}">
        <p14:creationId xmlns:p14="http://schemas.microsoft.com/office/powerpoint/2010/main" val="24427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66737" y="66531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4400" b="0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Interface</a:t>
            </a:r>
            <a:endParaRPr lang="en-US" sz="4400" b="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272504"/>
            <a:ext cx="2776538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Comparison Table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pecification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tools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286" y="574144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66737" y="66531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4400" b="0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Interface</a:t>
            </a:r>
            <a:endParaRPr lang="en-US" sz="4400" b="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86" y="240393"/>
            <a:ext cx="2779713" cy="57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66737" y="66531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4400" b="0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Interface</a:t>
            </a:r>
            <a:endParaRPr lang="en-US" sz="4400" b="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upload image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6531"/>
            <a:ext cx="28194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33387" y="519608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3797073" y="1288265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H="1">
            <a:off x="3657600" y="4648200"/>
            <a:ext cx="609600" cy="304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5182" y="748406"/>
            <a:ext cx="136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Image from Gallery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241" y="4293007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13756"/>
            <a:ext cx="2847975" cy="583755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46" y="213756"/>
            <a:ext cx="2819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33387" y="519608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4343400" y="1066800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H="1">
            <a:off x="4095348" y="4646206"/>
            <a:ext cx="609600" cy="304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41618" y="697752"/>
            <a:ext cx="126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Image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9761" y="4293007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3" y="228600"/>
            <a:ext cx="2819400" cy="58201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97" y="228600"/>
            <a:ext cx="2771775" cy="57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7540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1500" y="2790716"/>
            <a:ext cx="8229600" cy="1276567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Examples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7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33387" y="519608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9608"/>
            <a:ext cx="2847975" cy="5620207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519607"/>
            <a:ext cx="2754630" cy="55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33387" y="519608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91" y="348343"/>
            <a:ext cx="2914650" cy="574765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7" y="348343"/>
            <a:ext cx="283654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33387" y="519608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8343"/>
            <a:ext cx="2828925" cy="58674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7" y="348343"/>
            <a:ext cx="283654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33387" y="519608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"/>
            <a:ext cx="2794635" cy="59055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86" y="304800"/>
            <a:ext cx="2770414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33387" y="519608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0999"/>
            <a:ext cx="2743200" cy="579818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96" y="380999"/>
            <a:ext cx="2798604" cy="57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/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67145" y="1066280"/>
            <a:ext cx="8305800" cy="4845942"/>
          </a:xfrm>
        </p:spPr>
        <p:txBody>
          <a:bodyPr>
            <a:normAutofit fontScale="97500" lnSpcReduction="10000"/>
          </a:bodyPr>
          <a:lstStyle/>
          <a:p>
            <a:endParaRPr lang="en-I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largely forthcoming scope for detecting object using machine learning methods which are used for social and industrial applications.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feature that has been heavily exploited in digital image processing, as it is a powerful tool that often facilitates the classification and identification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utility is very easy, handy, portable and fantastic in use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can detect the object in an image and 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lso know about the color of the object via text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voice.</a:t>
            </a:r>
          </a:p>
          <a:p>
            <a:endParaRPr lang="en-I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400" dirty="0" smtClean="0"/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Modern tools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219200"/>
            <a:ext cx="7086600" cy="5042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315" marR="922020" indent="0" algn="just">
              <a:lnSpc>
                <a:spcPct val="150000"/>
              </a:lnSpc>
              <a:buNone/>
            </a:pPr>
            <a:r>
              <a:rPr lang="en-US" sz="22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dependence</a:t>
            </a:r>
            <a:r>
              <a:rPr lang="en-US" sz="2200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2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ANDROID </a:t>
            </a:r>
            <a:r>
              <a:rPr lang="en-US" sz="2200" dirty="0"/>
              <a:t>STUDIO </a:t>
            </a:r>
            <a:r>
              <a:rPr lang="en-US" sz="2200" dirty="0" smtClean="0"/>
              <a:t>4.0.1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PYCHARM 2021.1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ANACONDA </a:t>
            </a:r>
            <a:r>
              <a:rPr lang="en-US" sz="2200" dirty="0" smtClean="0"/>
              <a:t>2021.11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Jupyter Notebook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2020" algn="just">
              <a:spcBef>
                <a:spcPts val="775"/>
              </a:spcBef>
            </a:pPr>
            <a:r>
              <a:rPr lang="en-US" sz="2200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</a:t>
            </a:r>
            <a:r>
              <a:rPr lang="en-US" sz="22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language: </a:t>
            </a:r>
            <a:endParaRPr lang="en-US" sz="2200" i="1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922020" indent="-285750" algn="just"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</a:p>
          <a:p>
            <a:pPr marL="285750" marR="922020" indent="-285750" algn="just"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922020" indent="-285750" algn="just"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</a:p>
          <a:p>
            <a:pPr marL="107315" indent="0">
              <a:spcBef>
                <a:spcPts val="775"/>
              </a:spcBef>
              <a:buNone/>
            </a:pPr>
            <a:r>
              <a:rPr lang="en-US" sz="2200" i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dependence: </a:t>
            </a:r>
            <a:endParaRPr lang="en-US" sz="2200" u="sng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Smart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Mobile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L="285750" indent="-285750"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Laptop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Benefits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7500"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 smtClean="0">
              <a:cs typeface="Times New Roman" panose="02020603050405020304" pitchFamily="18" charset="0"/>
            </a:endParaRPr>
          </a:p>
          <a:p>
            <a:pPr lvl="0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verbal form to provide users with disabilities with the concept of detected objects and colors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efforts ,resources and money by using this application. </a:t>
            </a:r>
            <a:endParaRPr lang="en-I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E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perspective</a:t>
            </a:r>
          </a:p>
          <a:p>
            <a:pPr marL="0" lvl="0" indent="0">
              <a:buNone/>
            </a:pPr>
            <a:r>
              <a:rPr lang="en-IE" sz="2300" dirty="0" smtClean="0"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cs typeface="Times New Roman" panose="02020603050405020304" pitchFamily="18" charset="0"/>
              </a:rPr>
              <a:t> </a:t>
            </a:r>
            <a:endParaRPr lang="en-US" sz="2300" dirty="0"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Future work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128712"/>
            <a:ext cx="8229600" cy="4906963"/>
          </a:xfrm>
        </p:spPr>
        <p:txBody>
          <a:bodyPr>
            <a:normAutofit fontScale="97500"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 smtClean="0">
              <a:cs typeface="Times New Roman" panose="02020603050405020304" pitchFamily="18" charset="0"/>
            </a:endParaRPr>
          </a:p>
          <a:p>
            <a:pPr lvl="0"/>
            <a:r>
              <a:rPr lang="en-US" sz="2500" dirty="0"/>
              <a:t>F</a:t>
            </a:r>
            <a:r>
              <a:rPr lang="en-US" sz="2500" dirty="0" smtClean="0"/>
              <a:t>uture </a:t>
            </a:r>
            <a:r>
              <a:rPr lang="en-US" sz="2500" dirty="0"/>
              <a:t>work will involve the improvement of classification result and overall accuracy</a:t>
            </a:r>
            <a:r>
              <a:rPr lang="en-US" sz="2500" dirty="0" smtClean="0"/>
              <a:t>.</a:t>
            </a:r>
          </a:p>
          <a:p>
            <a:pPr lvl="0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/>
              <a:t>M</a:t>
            </a:r>
            <a:r>
              <a:rPr lang="en-US" sz="2500" dirty="0" smtClean="0"/>
              <a:t>ultiple </a:t>
            </a:r>
            <a:r>
              <a:rPr lang="en-US" sz="2500" dirty="0"/>
              <a:t>object exist and need </a:t>
            </a:r>
            <a:r>
              <a:rPr lang="en-US" sz="2500" dirty="0" smtClean="0"/>
              <a:t>detection, </a:t>
            </a:r>
            <a:r>
              <a:rPr lang="en-US" sz="2500" dirty="0" smtClean="0"/>
              <a:t>with </a:t>
            </a:r>
            <a:r>
              <a:rPr lang="en-US" sz="2500" dirty="0"/>
              <a:t>more </a:t>
            </a:r>
            <a:r>
              <a:rPr lang="en-US" sz="2500" dirty="0" smtClean="0"/>
              <a:t>diverse </a:t>
            </a:r>
            <a:r>
              <a:rPr lang="en-US" sz="2500" dirty="0"/>
              <a:t>dataset all object can be </a:t>
            </a:r>
            <a:r>
              <a:rPr lang="en-US" sz="2500" dirty="0" smtClean="0"/>
              <a:t>detected.</a:t>
            </a:r>
            <a:endParaRPr lang="en-US" sz="2500" dirty="0"/>
          </a:p>
          <a:p>
            <a:endParaRPr lang="en-IE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E" sz="2300" dirty="0" smtClean="0"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cs typeface="Times New Roman" panose="02020603050405020304" pitchFamily="18" charset="0"/>
              </a:rPr>
              <a:t> </a:t>
            </a:r>
            <a:endParaRPr lang="en-US" sz="2300" dirty="0"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References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7500"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 smtClean="0"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E" sz="2300" dirty="0" smtClean="0"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cs typeface="Times New Roman" panose="02020603050405020304" pitchFamily="18" charset="0"/>
              </a:rPr>
              <a:t> </a:t>
            </a:r>
            <a:endParaRPr lang="en-US" sz="2300" dirty="0"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057" y="1627993"/>
            <a:ext cx="81207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https</a:t>
            </a:r>
            <a:r>
              <a:rPr lang="en-IE" u="sng" dirty="0"/>
              <a:t>://</a:t>
            </a:r>
            <a:r>
              <a:rPr lang="en-IE" u="sng" dirty="0" smtClean="0"/>
              <a:t>courses.cs.ut.ee/MTAT.03.291/2015_spring/uploads/Main/Artificial%20neural%20network%20for%20image%20classification.pdf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E" u="sng" dirty="0"/>
              <a:t>https://</a:t>
            </a:r>
            <a:r>
              <a:rPr lang="en-IE" u="sng" dirty="0" smtClean="0"/>
              <a:t>www.andrew.cmu.edu/user/kdagrawa/documents/10601report.pdf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E" u="sng" dirty="0"/>
              <a:t>https://</a:t>
            </a:r>
            <a:r>
              <a:rPr lang="en-IE" u="sng" dirty="0" smtClean="0"/>
              <a:t>arxiv.org/pdf/1412.6806.pdf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E" u="sng" dirty="0"/>
              <a:t>https://www.cs.toronto.edu/~</a:t>
            </a:r>
            <a:r>
              <a:rPr lang="en-IE" u="sng" dirty="0" smtClean="0"/>
              <a:t>kriz/cifar.html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E" u="sng" dirty="0"/>
              <a:t>https://www.sciencedirect.com/topics/computer-science/android-application#:~:text=Android%20is%20an%20open%2Dsource,customize%20to%20differentiate%20their%20products</a:t>
            </a:r>
            <a:r>
              <a:rPr lang="en-IE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1F497D">
                    <a:lumMod val="75000"/>
                  </a:srgb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anchor="ctr">
            <a:normAutofit fontScale="97500"/>
          </a:bodyPr>
          <a:lstStyle/>
          <a:p>
            <a:pPr marL="0" indent="0" algn="ctr">
              <a:buNone/>
            </a:pPr>
            <a:r>
              <a:rPr lang="en-US" sz="49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Thank You</a:t>
            </a:r>
          </a:p>
          <a:p>
            <a:pPr marL="0" indent="0">
              <a:buNone/>
            </a:pPr>
            <a:endParaRPr lang="en-US" sz="2300" dirty="0" smtClean="0"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E" sz="2300" dirty="0" smtClean="0"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cs typeface="Times New Roman" panose="02020603050405020304" pitchFamily="18" charset="0"/>
              </a:rPr>
              <a:t> </a:t>
            </a:r>
            <a:endParaRPr lang="en-US" sz="2300" dirty="0"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769471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8736"/>
            <a:ext cx="8229600" cy="522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ensures the decision making process for analysis.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approaches:</a:t>
            </a:r>
          </a:p>
          <a:p>
            <a:pPr marL="0" indent="0">
              <a:buNone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Artificial </a:t>
            </a:r>
            <a:r>
              <a:rPr lang="en-US" sz="3000" b="1" dirty="0"/>
              <a:t>Neural Network</a:t>
            </a:r>
          </a:p>
          <a:p>
            <a:r>
              <a:rPr lang="en-US" sz="2400" dirty="0" err="1"/>
              <a:t>Sten</a:t>
            </a:r>
            <a:r>
              <a:rPr lang="en-US" sz="2400" dirty="0"/>
              <a:t> </a:t>
            </a:r>
            <a:r>
              <a:rPr lang="en-US" sz="2400" dirty="0" err="1"/>
              <a:t>Sootla</a:t>
            </a:r>
            <a:r>
              <a:rPr lang="en-US" sz="2400" dirty="0"/>
              <a:t> purposed a</a:t>
            </a:r>
            <a:r>
              <a:rPr lang="en-US" sz="2400" dirty="0" smtClean="0"/>
              <a:t> </a:t>
            </a:r>
            <a:r>
              <a:rPr lang="en-US" sz="2400" dirty="0"/>
              <a:t>simple fully connected feed forward artificial neural network with one hidden </a:t>
            </a:r>
            <a:r>
              <a:rPr lang="en-US" sz="2400" dirty="0" smtClean="0"/>
              <a:t>layer</a:t>
            </a:r>
          </a:p>
          <a:p>
            <a:r>
              <a:rPr lang="en-US" sz="2400" dirty="0" smtClean="0"/>
              <a:t>Dataset CIFAR-10</a:t>
            </a:r>
          </a:p>
          <a:p>
            <a:r>
              <a:rPr lang="en-US" sz="2400" dirty="0" smtClean="0"/>
              <a:t>Accuracy </a:t>
            </a:r>
            <a:r>
              <a:rPr lang="en-US" sz="2400" dirty="0"/>
              <a:t>of 38% on </a:t>
            </a:r>
            <a:r>
              <a:rPr lang="en-US" sz="2400" dirty="0" smtClean="0"/>
              <a:t>unseen data</a:t>
            </a:r>
          </a:p>
          <a:p>
            <a:r>
              <a:rPr lang="en-US" sz="2400" dirty="0" smtClean="0"/>
              <a:t>High computational time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means successful due to the low </a:t>
            </a:r>
            <a:r>
              <a:rPr lang="en-US" sz="2400" dirty="0" smtClean="0"/>
              <a:t>accuracy</a:t>
            </a:r>
            <a:endParaRPr lang="en-US" sz="2400" dirty="0"/>
          </a:p>
          <a:p>
            <a:pPr marL="0" indent="0">
              <a:buNone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Related 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5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769471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81000" y="1417638"/>
            <a:ext cx="8991600" cy="5224464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US" sz="3200" b="1" dirty="0" smtClean="0"/>
              <a:t>2. Support Vector Machine</a:t>
            </a:r>
          </a:p>
          <a:p>
            <a:pPr lvl="2"/>
            <a:r>
              <a:rPr lang="en-US" dirty="0" err="1" smtClean="0"/>
              <a:t>Karishma</a:t>
            </a:r>
            <a:r>
              <a:rPr lang="en-US" dirty="0" smtClean="0"/>
              <a:t> </a:t>
            </a:r>
            <a:r>
              <a:rPr lang="en-US" dirty="0"/>
              <a:t>Agrawal </a:t>
            </a:r>
            <a:r>
              <a:rPr lang="en-US" dirty="0" err="1"/>
              <a:t>kdagrawa</a:t>
            </a:r>
            <a:r>
              <a:rPr lang="en-US" dirty="0"/>
              <a:t>, </a:t>
            </a:r>
            <a:r>
              <a:rPr lang="en-US" dirty="0" err="1"/>
              <a:t>Soumya</a:t>
            </a:r>
            <a:r>
              <a:rPr lang="en-US" dirty="0"/>
              <a:t> </a:t>
            </a:r>
            <a:r>
              <a:rPr lang="en-US" dirty="0" err="1"/>
              <a:t>Shyamasundar</a:t>
            </a:r>
            <a:r>
              <a:rPr lang="en-US" dirty="0"/>
              <a:t> </a:t>
            </a:r>
            <a:r>
              <a:rPr lang="en-US" dirty="0" err="1"/>
              <a:t>sshyamas</a:t>
            </a:r>
            <a:r>
              <a:rPr lang="en-US" dirty="0"/>
              <a:t> and </a:t>
            </a:r>
            <a:r>
              <a:rPr lang="en-US" dirty="0" err="1"/>
              <a:t>Pradheep</a:t>
            </a:r>
            <a:r>
              <a:rPr lang="en-US" dirty="0"/>
              <a:t> </a:t>
            </a:r>
            <a:r>
              <a:rPr lang="en-US" dirty="0" err="1"/>
              <a:t>Shanmugam</a:t>
            </a:r>
            <a:r>
              <a:rPr lang="en-US" dirty="0"/>
              <a:t> </a:t>
            </a:r>
            <a:r>
              <a:rPr lang="en-US" dirty="0" err="1"/>
              <a:t>pshanmug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Dataset CIFAR-10</a:t>
            </a:r>
            <a:endParaRPr lang="en-US" dirty="0" smtClean="0"/>
          </a:p>
          <a:p>
            <a:pPr lvl="2"/>
            <a:r>
              <a:rPr lang="en-US" dirty="0" smtClean="0"/>
              <a:t>Classify </a:t>
            </a:r>
            <a:r>
              <a:rPr lang="en-US" dirty="0"/>
              <a:t>multiple classes using a technique </a:t>
            </a:r>
            <a:r>
              <a:rPr lang="en-US" dirty="0" smtClean="0"/>
              <a:t>“One </a:t>
            </a:r>
            <a:r>
              <a:rPr lang="en-US" dirty="0"/>
              <a:t>Vs </a:t>
            </a:r>
            <a:r>
              <a:rPr lang="en-US" dirty="0" smtClean="0"/>
              <a:t>Rest”</a:t>
            </a:r>
          </a:p>
          <a:p>
            <a:pPr lvl="2"/>
            <a:r>
              <a:rPr lang="en-US" dirty="0"/>
              <a:t>10 </a:t>
            </a:r>
            <a:r>
              <a:rPr lang="en-US" dirty="0" smtClean="0"/>
              <a:t>SVM </a:t>
            </a:r>
            <a:r>
              <a:rPr lang="en-US" dirty="0"/>
              <a:t>models one for each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Original dataset accuracy 41.87</a:t>
            </a:r>
            <a:r>
              <a:rPr lang="en-US" dirty="0"/>
              <a:t>%</a:t>
            </a:r>
            <a:endParaRPr lang="en-US" b="1" dirty="0"/>
          </a:p>
          <a:p>
            <a:pPr lvl="2"/>
            <a:r>
              <a:rPr lang="en-US" dirty="0" smtClean="0"/>
              <a:t>Preprocessing</a:t>
            </a:r>
          </a:p>
          <a:p>
            <a:pPr marL="914400" lvl="2" indent="0">
              <a:buNone/>
            </a:pPr>
            <a:r>
              <a:rPr lang="en-US" sz="2000" dirty="0" smtClean="0"/>
              <a:t>            - grey scaling (poor result )</a:t>
            </a:r>
          </a:p>
          <a:p>
            <a:pPr marL="914400" lvl="2" indent="0">
              <a:buNone/>
            </a:pPr>
            <a:r>
              <a:rPr lang="en-US" sz="2000" dirty="0" smtClean="0"/>
              <a:t>            </a:t>
            </a:r>
            <a:r>
              <a:rPr lang="en-US" sz="2000" dirty="0" smtClean="0"/>
              <a:t>- principle </a:t>
            </a:r>
            <a:r>
              <a:rPr lang="en-US" sz="2000" dirty="0"/>
              <a:t>components analysis (PCA</a:t>
            </a:r>
            <a:r>
              <a:rPr lang="en-US" sz="2000" dirty="0" smtClean="0"/>
              <a:t>) (No difference)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 smtClean="0"/>
              <a:t>            - zero </a:t>
            </a:r>
            <a:r>
              <a:rPr lang="en-US" sz="2000" dirty="0"/>
              <a:t>component analysis whitening (ZCA whitening</a:t>
            </a:r>
            <a:r>
              <a:rPr lang="en-US" sz="2000" dirty="0" smtClean="0"/>
              <a:t>) </a:t>
            </a:r>
            <a:r>
              <a:rPr lang="en-US" sz="2000" dirty="0"/>
              <a:t>(No difference 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- </a:t>
            </a:r>
            <a:r>
              <a:rPr lang="en-US" sz="2000" dirty="0" smtClean="0"/>
              <a:t>mirroring (improved accuracy </a:t>
            </a:r>
            <a:r>
              <a:rPr lang="en-US" sz="2000" dirty="0" smtClean="0"/>
              <a:t>44.86</a:t>
            </a:r>
            <a:r>
              <a:rPr lang="en-US" sz="2000" dirty="0"/>
              <a:t>%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 smtClean="0"/>
              <a:t>            - adding </a:t>
            </a:r>
            <a:r>
              <a:rPr lang="en-US" sz="2000" dirty="0"/>
              <a:t>Gaussian noise to the </a:t>
            </a:r>
            <a:r>
              <a:rPr lang="en-US" sz="2000" dirty="0" smtClean="0"/>
              <a:t>data (</a:t>
            </a:r>
            <a:r>
              <a:rPr lang="en-US" sz="2000" dirty="0"/>
              <a:t>43.305%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 smtClean="0"/>
              <a:t>            - K-Means </a:t>
            </a:r>
            <a:r>
              <a:rPr lang="en-US" sz="2000" dirty="0" smtClean="0"/>
              <a:t>clustering</a:t>
            </a:r>
            <a:r>
              <a:rPr lang="en-US" sz="2000" dirty="0"/>
              <a:t> </a:t>
            </a:r>
            <a:r>
              <a:rPr lang="en-US" sz="2000" dirty="0" smtClean="0"/>
              <a:t>( </a:t>
            </a:r>
            <a:r>
              <a:rPr lang="en-US" sz="2000" dirty="0"/>
              <a:t>55.276%)</a:t>
            </a:r>
            <a:endParaRPr lang="en-US" sz="2000" dirty="0" smtClean="0"/>
          </a:p>
          <a:p>
            <a:pPr marL="0" indent="0">
              <a:buNone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Related 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425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769471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04800" y="1497011"/>
            <a:ext cx="8382000" cy="522446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b="1" dirty="0"/>
              <a:t>3</a:t>
            </a:r>
            <a:r>
              <a:rPr lang="en-US" sz="3200" b="1" dirty="0" smtClean="0"/>
              <a:t>. Convolutional Neural Network</a:t>
            </a:r>
          </a:p>
          <a:p>
            <a:pPr lvl="2"/>
            <a:r>
              <a:rPr lang="en-US" sz="2200" dirty="0" err="1"/>
              <a:t>Jost</a:t>
            </a:r>
            <a:r>
              <a:rPr lang="en-US" sz="2200" dirty="0"/>
              <a:t> Tobias </a:t>
            </a:r>
            <a:r>
              <a:rPr lang="en-US" sz="2200" dirty="0" err="1"/>
              <a:t>Springenberg</a:t>
            </a:r>
            <a:r>
              <a:rPr lang="en-US" sz="2200" dirty="0"/>
              <a:t>, Alexey </a:t>
            </a:r>
            <a:r>
              <a:rPr lang="en-US" sz="2200" dirty="0" err="1"/>
              <a:t>Dosovitskiy</a:t>
            </a:r>
            <a:r>
              <a:rPr lang="en-US" sz="2200" dirty="0"/>
              <a:t>, Thomas </a:t>
            </a:r>
            <a:r>
              <a:rPr lang="en-US" sz="2200" dirty="0" err="1"/>
              <a:t>Brox</a:t>
            </a:r>
            <a:r>
              <a:rPr lang="en-US" sz="2200" dirty="0"/>
              <a:t> and Martin </a:t>
            </a:r>
            <a:r>
              <a:rPr lang="en-US" sz="2200" dirty="0" err="1"/>
              <a:t>Riedmiller</a:t>
            </a:r>
            <a:r>
              <a:rPr lang="en-US" sz="2200" dirty="0"/>
              <a:t> </a:t>
            </a:r>
            <a:endParaRPr lang="en-US" sz="2200" dirty="0" smtClean="0"/>
          </a:p>
          <a:p>
            <a:pPr lvl="2"/>
            <a:r>
              <a:rPr lang="en-US" sz="2200" dirty="0" smtClean="0"/>
              <a:t>Pure </a:t>
            </a:r>
            <a:r>
              <a:rPr lang="en-US" sz="2200" dirty="0"/>
              <a:t>CNN </a:t>
            </a:r>
            <a:r>
              <a:rPr lang="en-US" sz="2200" dirty="0" smtClean="0"/>
              <a:t>architecture</a:t>
            </a:r>
          </a:p>
          <a:p>
            <a:pPr lvl="2"/>
            <a:r>
              <a:rPr lang="en-US" sz="2200" dirty="0"/>
              <a:t>Max-pooling replaced by a convolutional layer with increased stride without loss in </a:t>
            </a:r>
            <a:r>
              <a:rPr lang="en-US" sz="2200" dirty="0" smtClean="0"/>
              <a:t>accuracy</a:t>
            </a:r>
          </a:p>
          <a:p>
            <a:pPr lvl="2"/>
            <a:r>
              <a:rPr lang="en-US" sz="2200" dirty="0"/>
              <a:t>CNN extracts features automatically and predict the object type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lvl="2"/>
            <a:r>
              <a:rPr lang="en-US" sz="2200" dirty="0"/>
              <a:t>Dataset </a:t>
            </a:r>
            <a:r>
              <a:rPr lang="en-US" sz="2200" dirty="0" smtClean="0"/>
              <a:t>CIFAR-10</a:t>
            </a:r>
            <a:endParaRPr lang="en-US" sz="2200" dirty="0" smtClean="0"/>
          </a:p>
          <a:p>
            <a:pPr lvl="2"/>
            <a:r>
              <a:rPr lang="en-US" sz="2200" dirty="0" smtClean="0"/>
              <a:t>With data augmentation 92.75%</a:t>
            </a:r>
          </a:p>
          <a:p>
            <a:pPr lvl="2"/>
            <a:r>
              <a:rPr lang="en-US" sz="2200" dirty="0" smtClean="0"/>
              <a:t>Without data augmentation 90.92%</a:t>
            </a:r>
            <a:endParaRPr lang="en-US" sz="2200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Related 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3606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Comparison Table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55171" y="1736725"/>
            <a:ext cx="7772400" cy="4298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00030"/>
              </p:ext>
            </p:extLst>
          </p:nvPr>
        </p:nvGraphicFramePr>
        <p:xfrm>
          <a:off x="555172" y="1295400"/>
          <a:ext cx="813162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153"/>
                <a:gridCol w="3932075"/>
                <a:gridCol w="1295400"/>
              </a:tblGrid>
              <a:tr h="3179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</a:tr>
              <a:tr h="556403"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 Neural Network</a:t>
                      </a:r>
                      <a:r>
                        <a:rPr lang="en-US" baseline="0" dirty="0" smtClean="0"/>
                        <a:t> (ANN)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38%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</a:tr>
              <a:tr h="151023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Original dataset </a:t>
                      </a:r>
                      <a:r>
                        <a:rPr lang="en-US" sz="1800" dirty="0" smtClean="0"/>
                        <a:t>41.87%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Mirroring 44.86%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Gaussian noise (43.305%)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K-Means clustering ( 55.276%)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</a:tr>
              <a:tr h="1033321">
                <a:tc>
                  <a:txBody>
                    <a:bodyPr/>
                    <a:lstStyle/>
                    <a:p>
                      <a:r>
                        <a:rPr lang="en-US" dirty="0" smtClean="0"/>
                        <a:t>Convolutional Neural</a:t>
                      </a:r>
                      <a:r>
                        <a:rPr lang="en-US" baseline="0" dirty="0" smtClean="0"/>
                        <a:t> Network (CNN)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data augmentation</a:t>
                      </a:r>
                    </a:p>
                    <a:p>
                      <a:r>
                        <a:rPr lang="en-US" dirty="0" smtClean="0"/>
                        <a:t> 92.75 %</a:t>
                      </a:r>
                    </a:p>
                    <a:p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data augmentation</a:t>
                      </a:r>
                    </a:p>
                    <a:p>
                      <a:r>
                        <a:rPr lang="en-US" baseline="0" dirty="0" smtClean="0"/>
                        <a:t>90.92%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CIFAR-10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94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Convolutional Neural</a:t>
                      </a:r>
                      <a:r>
                        <a:rPr lang="en-US" baseline="0" dirty="0" smtClean="0"/>
                        <a:t> Network (CNN)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(Our work)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data augmentation 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CIFAR-10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Problem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Statement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55171" y="1736725"/>
            <a:ext cx="7772400" cy="42989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ultiple external devices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color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unable to read text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screen.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if low vision and color blind user wants to recognize an object than how he/she will do it? By downloading multiple android apps for multiple purpose which is not the effective way; resources and a lot effort required.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11667</TotalTime>
  <Words>1049</Words>
  <Application>Microsoft Office PowerPoint</Application>
  <PresentationFormat>On-screen Show (4:3)</PresentationFormat>
  <Paragraphs>400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 Object and Color Detection </vt:lpstr>
      <vt:lpstr>Outline</vt:lpstr>
      <vt:lpstr>Introduction   </vt:lpstr>
      <vt:lpstr>Related Work</vt:lpstr>
      <vt:lpstr>Related Work</vt:lpstr>
      <vt:lpstr>Related Work</vt:lpstr>
      <vt:lpstr>Comparison Table</vt:lpstr>
      <vt:lpstr>Problem Statement</vt:lpstr>
      <vt:lpstr>Objectives </vt:lpstr>
      <vt:lpstr>Requirements Specifications (Functional Requirements )</vt:lpstr>
      <vt:lpstr>Requirements Specifications (Non-Functional Requirements )</vt:lpstr>
      <vt:lpstr>Methodology</vt:lpstr>
      <vt:lpstr>Methodology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Use Case Diagram</vt:lpstr>
      <vt:lpstr>DFD Level 0 (Data flow diagram)</vt:lpstr>
      <vt:lpstr>DFD Level 1 (Data flow diagram)</vt:lpstr>
      <vt:lpstr>System Architecture </vt:lpstr>
      <vt:lpstr>Activity Diagram </vt:lpstr>
      <vt:lpstr>Sequence Diagram</vt:lpstr>
      <vt:lpstr>Class Diagram</vt:lpstr>
      <vt:lpstr> Interface</vt:lpstr>
      <vt:lpstr> Interface</vt:lpstr>
      <vt:lpstr> Interface</vt:lpstr>
      <vt:lpstr>PowerPoint Presentation</vt:lpstr>
      <vt:lpstr>PowerPoint Presentation</vt:lpstr>
      <vt:lpstr>Classification Examples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Modern tools </vt:lpstr>
      <vt:lpstr>Benefits </vt:lpstr>
      <vt:lpstr>Future work </vt:lpstr>
      <vt:lpstr>References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Microsoft account</cp:lastModifiedBy>
  <cp:revision>414</cp:revision>
  <dcterms:created xsi:type="dcterms:W3CDTF">2014-09-12T06:08:00Z</dcterms:created>
  <dcterms:modified xsi:type="dcterms:W3CDTF">2021-05-28T16:44:17Z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