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handoutMasterIdLst>
    <p:handoutMasterId r:id="rId20"/>
  </p:handoutMasterIdLst>
  <p:sldIdLst>
    <p:sldId id="258" r:id="rId2"/>
    <p:sldId id="284" r:id="rId3"/>
    <p:sldId id="278" r:id="rId4"/>
    <p:sldId id="296" r:id="rId5"/>
    <p:sldId id="303" r:id="rId6"/>
    <p:sldId id="297" r:id="rId7"/>
    <p:sldId id="298" r:id="rId8"/>
    <p:sldId id="299" r:id="rId9"/>
    <p:sldId id="306" r:id="rId10"/>
    <p:sldId id="307" r:id="rId11"/>
    <p:sldId id="308" r:id="rId12"/>
    <p:sldId id="318" r:id="rId13"/>
    <p:sldId id="305" r:id="rId14"/>
    <p:sldId id="300" r:id="rId15"/>
    <p:sldId id="301" r:id="rId16"/>
    <p:sldId id="302" r:id="rId17"/>
    <p:sldId id="30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444" autoAdjust="0"/>
  </p:normalViewPr>
  <p:slideViewPr>
    <p:cSldViewPr>
      <p:cViewPr>
        <p:scale>
          <a:sx n="100" d="100"/>
          <a:sy n="100" d="100"/>
        </p:scale>
        <p:origin x="-1056" y="-24"/>
      </p:cViewPr>
      <p:guideLst>
        <p:guide orient="horz" pos="2160"/>
        <p:guide pos="283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Share Parking Space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379562165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Share Parking Space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t>‹#›</a:t>
            </a:fld>
            <a:endParaRPr lang="en-US"/>
          </a:p>
        </p:txBody>
      </p:sp>
    </p:spTree>
    <p:extLst>
      <p:ext uri="{BB962C8B-B14F-4D97-AF65-F5344CB8AC3E}">
        <p14:creationId xmlns:p14="http://schemas.microsoft.com/office/powerpoint/2010/main" val="1091615619"/>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Share Parking Space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Share Parking Space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4"/>
          </p:nvPr>
        </p:nvSpPr>
        <p:spPr/>
        <p:txBody>
          <a:bodyPr/>
          <a:lstStyle/>
          <a:p>
            <a:r>
              <a:rPr lang="en-US"/>
              <a:t>Share Parking Space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Share Parking Space</a:t>
            </a: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1BAB6EE-EAEA-4561-8880-8DF9D3AB286A}"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Share Parking Space</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Share Parking Space</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Share Parking Space</a:t>
            </a:r>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Share Parking Space</a:t>
            </a:r>
          </a:p>
        </p:txBody>
      </p:sp>
      <p:sp>
        <p:nvSpPr>
          <p:cNvPr id="9" name="Slide Number Placeholder 8"/>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Share Parking Space</a:t>
            </a:r>
          </a:p>
        </p:txBody>
      </p:sp>
      <p:sp>
        <p:nvSpPr>
          <p:cNvPr id="5" name="Slide Number Placeholder 4"/>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Share Parking Space</a:t>
            </a:r>
          </a:p>
        </p:txBody>
      </p:sp>
      <p:sp>
        <p:nvSpPr>
          <p:cNvPr id="4" name="Slide Number Placeholder 3"/>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Share Parking Space</a:t>
            </a:r>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Share Parking Space</a:t>
            </a: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1BAB6EE-EAEA-4561-8880-8DF9D3AB28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Bismillah1.jpg"/>
          <p:cNvPicPr>
            <a:picLocks noChangeAspect="1"/>
          </p:cNvPicPr>
          <p:nvPr/>
        </p:nvPicPr>
        <p:blipFill>
          <a:blip r:embed="rId4"/>
          <a:stretch>
            <a:fillRect/>
          </a:stretch>
        </p:blipFill>
        <p:spPr>
          <a:xfrm>
            <a:off x="381313" y="1261745"/>
            <a:ext cx="8458200" cy="21090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2"/>
          <p:cNvSpPr>
            <a:spLocks noGrp="1"/>
          </p:cNvSpPr>
          <p:nvPr>
            <p:ph sz="half" idx="1"/>
          </p:nvPr>
        </p:nvSpPr>
        <p:spPr/>
        <p:txBody>
          <a:bodyPr>
            <a:normAutofit/>
          </a:bodyPr>
          <a:lstStyle/>
          <a:p>
            <a:pPr marL="0" indent="0">
              <a:buNone/>
            </a:pPr>
            <a:endParaRPr lang="en-US" dirty="0" smtClean="0"/>
          </a:p>
          <a:p>
            <a:endParaRPr lang="en-US" dirty="0"/>
          </a:p>
        </p:txBody>
      </p:sp>
      <p:sp>
        <p:nvSpPr>
          <p:cNvPr id="2" name="Rectangle 1"/>
          <p:cNvSpPr/>
          <p:nvPr/>
        </p:nvSpPr>
        <p:spPr>
          <a:xfrm>
            <a:off x="456565" y="531495"/>
            <a:ext cx="7924800" cy="1876425"/>
          </a:xfrm>
          <a:prstGeom prst="rect">
            <a:avLst/>
          </a:prstGeom>
        </p:spPr>
        <p:txBody>
          <a:bodyPr wrap="square">
            <a:spAutoFit/>
          </a:bodyPr>
          <a:lstStyle/>
          <a:p>
            <a:pPr marL="810260" marR="860425" algn="ctr">
              <a:spcBef>
                <a:spcPts val="0"/>
              </a:spcBef>
              <a:spcAft>
                <a:spcPts val="0"/>
              </a:spcAft>
            </a:pPr>
            <a:r>
              <a:rPr lang="en-US" sz="3000" u="sng" dirty="0">
                <a:latin typeface="Times New Roman" panose="02020603050405020304" pitchFamily="18" charset="0"/>
                <a:ea typeface="+mj-ea"/>
                <a:cs typeface="Times New Roman" panose="02020603050405020304" pitchFamily="18" charset="0"/>
              </a:rPr>
              <a:t>Login Activity:</a:t>
            </a:r>
          </a:p>
          <a:p>
            <a:pPr marL="810260" marR="860425" algn="just">
              <a:spcBef>
                <a:spcPts val="0"/>
              </a:spcBef>
              <a:spcAft>
                <a:spcPts val="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User can be login through this activity to perform further necessary action in order to startbooking or post places process and this activity is for developed account, users need to be sign up before logging in</a:t>
            </a:r>
            <a:endParaRPr lang="en-US" sz="2000" dirty="0">
              <a:latin typeface="Times New Roman" panose="02020603050405020304" pitchFamily="18" charset="0"/>
              <a:cs typeface="Times New Roman" panose="02020603050405020304" pitchFamily="18" charset="0"/>
            </a:endParaRPr>
          </a:p>
        </p:txBody>
      </p:sp>
      <p:pic>
        <p:nvPicPr>
          <p:cNvPr id="3" name="Content Placeholder 2" descr="WhatsApp Image 2020-12-06 at 11.54.16 AM"/>
          <p:cNvPicPr>
            <a:picLocks noGrp="1" noChangeAspect="1"/>
          </p:cNvPicPr>
          <p:nvPr>
            <p:ph sz="half" idx="2"/>
          </p:nvPr>
        </p:nvPicPr>
        <p:blipFill>
          <a:blip r:embed="rId3"/>
          <a:srcRect l="-709" t="2915"/>
          <a:stretch>
            <a:fillRect/>
          </a:stretch>
        </p:blipFill>
        <p:spPr>
          <a:xfrm>
            <a:off x="3117850" y="2444115"/>
            <a:ext cx="2217420" cy="3801110"/>
          </a:xfrm>
          <a:prstGeom prst="rect">
            <a:avLst/>
          </a:prstGeom>
        </p:spPr>
      </p:pic>
      <p:sp>
        <p:nvSpPr>
          <p:cNvPr id="8" name="Slide Number Placeholder 7"/>
          <p:cNvSpPr>
            <a:spLocks noGrp="1"/>
          </p:cNvSpPr>
          <p:nvPr>
            <p:ph type="sldNum" sz="quarter" idx="12"/>
          </p:nvPr>
        </p:nvSpPr>
        <p:spPr/>
        <p:txBody>
          <a:bodyPr/>
          <a:lstStyle/>
          <a:p>
            <a:fld id="{21BAB6EE-EAEA-4561-8880-8DF9D3AB286A}"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p:txBody>
      </p:sp>
      <p:sp>
        <p:nvSpPr>
          <p:cNvPr id="18" name="Content Placeholder 2"/>
          <p:cNvSpPr>
            <a:spLocks noGrp="1"/>
          </p:cNvSpPr>
          <p:nvPr>
            <p:ph sz="half" idx="1"/>
          </p:nvPr>
        </p:nvSpPr>
        <p:spPr/>
        <p:txBody>
          <a:bodyPr>
            <a:normAutofit/>
          </a:bodyPr>
          <a:lstStyle/>
          <a:p>
            <a:pPr marL="0" indent="0">
              <a:buNone/>
            </a:pPr>
            <a:endParaRPr lang="en-US" dirty="0"/>
          </a:p>
          <a:p>
            <a:endParaRPr lang="en-US" dirty="0"/>
          </a:p>
        </p:txBody>
      </p:sp>
      <p:sp>
        <p:nvSpPr>
          <p:cNvPr id="2" name="Rectangle 1"/>
          <p:cNvSpPr/>
          <p:nvPr/>
        </p:nvSpPr>
        <p:spPr>
          <a:xfrm>
            <a:off x="404812" y="300400"/>
            <a:ext cx="4167187" cy="737235"/>
          </a:xfrm>
          <a:prstGeom prst="rect">
            <a:avLst/>
          </a:prstGeom>
        </p:spPr>
        <p:txBody>
          <a:bodyPr wrap="square">
            <a:spAutoFit/>
          </a:bodyPr>
          <a:lstStyle/>
          <a:p>
            <a:pPr marL="810260" marR="860425" algn="ctr">
              <a:lnSpc>
                <a:spcPct val="150000"/>
              </a:lnSpc>
              <a:spcBef>
                <a:spcPts val="425"/>
              </a:spcBef>
              <a:spcAft>
                <a:spcPts val="0"/>
              </a:spcAft>
            </a:pPr>
            <a:r>
              <a:rPr lang="en-US" sz="1600" b="1" dirty="0">
                <a:latin typeface="Times New Roman" panose="02020603050405020304" pitchFamily="18" charset="0"/>
                <a:cs typeface="Times New Roman" panose="02020603050405020304" pitchFamily="18" charset="0"/>
              </a:rPr>
              <a:t>  Dashboard</a:t>
            </a:r>
          </a:p>
          <a:p>
            <a:pPr algn="just"/>
            <a:r>
              <a:rPr lang="en-US" sz="1200" dirty="0">
                <a:latin typeface="Times New Roman" panose="02020603050405020304" pitchFamily="18" charset="0"/>
                <a:ea typeface="Times New Roman" panose="02020603050405020304" pitchFamily="18" charset="0"/>
                <a:cs typeface="Times New Roman" panose="02020603050405020304" pitchFamily="18" charset="0"/>
              </a:rPr>
              <a:t>This homepage is for user after successfully login and to perform further activities .</a:t>
            </a:r>
            <a:endParaRPr lang="en-US" sz="1200" dirty="0">
              <a:latin typeface="Times New Roman" panose="02020603050405020304" pitchFamily="18" charset="0"/>
              <a:cs typeface="Times New Roman" panose="02020603050405020304" pitchFamily="18" charset="0"/>
            </a:endParaRPr>
          </a:p>
        </p:txBody>
      </p:sp>
      <p:sp>
        <p:nvSpPr>
          <p:cNvPr id="5" name="Rectangle 4"/>
          <p:cNvSpPr/>
          <p:nvPr/>
        </p:nvSpPr>
        <p:spPr>
          <a:xfrm>
            <a:off x="3833495" y="300355"/>
            <a:ext cx="5144135" cy="976630"/>
          </a:xfrm>
          <a:prstGeom prst="rect">
            <a:avLst/>
          </a:prstGeom>
        </p:spPr>
        <p:txBody>
          <a:bodyPr wrap="square">
            <a:spAutoFit/>
          </a:bodyPr>
          <a:lstStyle/>
          <a:p>
            <a:pPr marL="810260" marR="860425" algn="ctr">
              <a:lnSpc>
                <a:spcPct val="150000"/>
              </a:lnSpc>
              <a:spcBef>
                <a:spcPts val="425"/>
              </a:spcBef>
              <a:spcAft>
                <a:spcPts val="0"/>
              </a:spcAft>
              <a:buClrTx/>
              <a:buSzTx/>
              <a:buFontTx/>
            </a:pPr>
            <a:r>
              <a:rPr lang="en-US" sz="1600" b="1" dirty="0">
                <a:latin typeface="Times New Roman" panose="02020603050405020304" pitchFamily="18" charset="0"/>
                <a:cs typeface="Times New Roman" panose="02020603050405020304" pitchFamily="18" charset="0"/>
              </a:rPr>
              <a:t>User's Searching Location</a:t>
            </a:r>
          </a:p>
          <a:p>
            <a:pPr marL="810260" marR="860425" algn="ctr">
              <a:spcBef>
                <a:spcPts val="425"/>
              </a:spcBef>
              <a:spcAft>
                <a:spcPts val="0"/>
              </a:spcAft>
            </a:pPr>
            <a:r>
              <a:rPr lang="en-US" sz="1200" dirty="0">
                <a:latin typeface="Times New Roman" panose="02020603050405020304" pitchFamily="18" charset="0"/>
                <a:ea typeface="Times New Roman" panose="02020603050405020304" pitchFamily="18" charset="0"/>
              </a:rPr>
              <a:t>After logging in, Users can view via profile activity that can be accessed through dashboard of application and can logout from main menu.</a:t>
            </a:r>
            <a:endParaRPr lang="en-US" sz="1200" dirty="0">
              <a:effectLst/>
              <a:latin typeface="Times New Roman" panose="02020603050405020304" pitchFamily="18" charset="0"/>
              <a:ea typeface="Times New Roman" panose="02020603050405020304" pitchFamily="18" charset="0"/>
            </a:endParaRPr>
          </a:p>
        </p:txBody>
      </p:sp>
      <p:pic>
        <p:nvPicPr>
          <p:cNvPr id="3" name="Content Placeholder 2" descr="WhatsApp Image 2020-12-06 at 11.54.18 AM (1)"/>
          <p:cNvPicPr>
            <a:picLocks noGrp="1" noChangeAspect="1"/>
          </p:cNvPicPr>
          <p:nvPr>
            <p:ph sz="half" idx="2"/>
          </p:nvPr>
        </p:nvPicPr>
        <p:blipFill>
          <a:blip r:embed="rId3"/>
          <a:srcRect l="-593" t="3974" r="-615"/>
          <a:stretch>
            <a:fillRect/>
          </a:stretch>
        </p:blipFill>
        <p:spPr>
          <a:xfrm>
            <a:off x="1676400" y="1273175"/>
            <a:ext cx="2819400" cy="4756150"/>
          </a:xfrm>
          <a:prstGeom prst="rect">
            <a:avLst/>
          </a:prstGeom>
        </p:spPr>
      </p:pic>
      <p:pic>
        <p:nvPicPr>
          <p:cNvPr id="4" name="Picture 3" descr="WhatsApp Image 2020-12-06 at 11.54.18 AM"/>
          <p:cNvPicPr>
            <a:picLocks noChangeAspect="1"/>
          </p:cNvPicPr>
          <p:nvPr/>
        </p:nvPicPr>
        <p:blipFill>
          <a:blip r:embed="rId4"/>
          <a:srcRect t="3504" r="1719"/>
          <a:stretch>
            <a:fillRect/>
          </a:stretch>
        </p:blipFill>
        <p:spPr>
          <a:xfrm>
            <a:off x="5360035" y="1370330"/>
            <a:ext cx="2614295" cy="4562475"/>
          </a:xfrm>
          <a:prstGeom prst="rect">
            <a:avLst/>
          </a:prstGeom>
        </p:spPr>
      </p:pic>
      <p:sp>
        <p:nvSpPr>
          <p:cNvPr id="6" name="Slide Number Placeholder 5"/>
          <p:cNvSpPr>
            <a:spLocks noGrp="1"/>
          </p:cNvSpPr>
          <p:nvPr>
            <p:ph type="sldNum" sz="quarter" idx="12"/>
          </p:nvPr>
        </p:nvSpPr>
        <p:spPr/>
        <p:txBody>
          <a:bodyPr/>
          <a:lstStyle/>
          <a:p>
            <a:fld id="{21BAB6EE-EAEA-4561-8880-8DF9D3AB286A}" type="slidenum">
              <a:rPr lang="en-US" smtClean="0"/>
              <a:t>11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p:cNvSpPr>
            <a:spLocks noGrp="1"/>
          </p:cNvSpPr>
          <p:nvPr>
            <p:ph type="title"/>
          </p:nvPr>
        </p:nvSpPr>
        <p:spPr/>
        <p:txBody>
          <a:bodyPr>
            <a:normAutofit fontScale="90000"/>
          </a:bodyPr>
          <a:lstStyle/>
          <a:p>
            <a:pPr algn="l">
              <a:buClrTx/>
              <a:buSzTx/>
              <a:buFontTx/>
            </a:pPr>
            <a:r>
              <a:rPr lang="en-US" dirty="0" smtClean="0">
                <a:latin typeface="Times New Roman" panose="02020603050405020304" pitchFamily="18" charset="0"/>
                <a:cs typeface="Times New Roman" panose="02020603050405020304" pitchFamily="18" charset="0"/>
                <a:sym typeface="+mn-ea"/>
              </a:rPr>
              <a:t> </a:t>
            </a:r>
            <a:br>
              <a:rPr lang="en-US" dirty="0" smtClean="0">
                <a:latin typeface="Times New Roman" panose="02020603050405020304" pitchFamily="18" charset="0"/>
                <a:cs typeface="Times New Roman" panose="02020603050405020304" pitchFamily="18" charset="0"/>
                <a:sym typeface="+mn-ea"/>
              </a:rPr>
            </a:br>
            <a:endParaRPr lang="en-US" dirty="0" smtClean="0">
              <a:latin typeface="Times New Roman" panose="02020603050405020304" pitchFamily="18" charset="0"/>
              <a:cs typeface="Times New Roman" panose="02020603050405020304" pitchFamily="18" charset="0"/>
            </a:endParaRPr>
          </a:p>
        </p:txBody>
      </p:sp>
      <p:sp>
        <p:nvSpPr>
          <p:cNvPr id="18" name="Content Placeholder 2"/>
          <p:cNvSpPr>
            <a:spLocks noGrp="1"/>
          </p:cNvSpPr>
          <p:nvPr>
            <p:ph sz="half" idx="1"/>
          </p:nvPr>
        </p:nvSpPr>
        <p:spPr/>
        <p:txBody>
          <a:bodyPr>
            <a:normAutofit/>
          </a:bodyPr>
          <a:lstStyle/>
          <a:p>
            <a:pPr marL="0" indent="0">
              <a:buNone/>
            </a:pPr>
            <a:endParaRPr lang="en-US" dirty="0"/>
          </a:p>
          <a:p>
            <a:endParaRPr lang="en-US" dirty="0"/>
          </a:p>
        </p:txBody>
      </p:sp>
      <p:sp>
        <p:nvSpPr>
          <p:cNvPr id="2" name="Rectangle 1"/>
          <p:cNvSpPr/>
          <p:nvPr/>
        </p:nvSpPr>
        <p:spPr>
          <a:xfrm>
            <a:off x="404812" y="300400"/>
            <a:ext cx="4167187" cy="521970"/>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Service Provider Dashboard</a:t>
            </a:r>
            <a:endParaRPr lang="en-US" sz="16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After Login Service provider have to add places for parking.</a:t>
            </a:r>
          </a:p>
        </p:txBody>
      </p:sp>
      <p:sp>
        <p:nvSpPr>
          <p:cNvPr id="5" name="Rectangle 4"/>
          <p:cNvSpPr/>
          <p:nvPr/>
        </p:nvSpPr>
        <p:spPr>
          <a:xfrm>
            <a:off x="4496435" y="327660"/>
            <a:ext cx="4190365" cy="938530"/>
          </a:xfrm>
          <a:prstGeom prst="rect">
            <a:avLst/>
          </a:prstGeom>
        </p:spPr>
        <p:txBody>
          <a:bodyPr wrap="square">
            <a:spAutoFit/>
          </a:bodyPr>
          <a:lstStyle/>
          <a:p>
            <a:pPr algn="ctr">
              <a:spcBef>
                <a:spcPts val="425"/>
              </a:spcBef>
              <a:buClrTx/>
              <a:buSzTx/>
              <a:buFontTx/>
              <a:buNone/>
            </a:pPr>
            <a:r>
              <a:rPr lang="en-US" sz="1600" b="1" dirty="0">
                <a:latin typeface="Times New Roman" panose="02020603050405020304" pitchFamily="18" charset="0"/>
                <a:cs typeface="Times New Roman" panose="02020603050405020304" pitchFamily="18" charset="0"/>
              </a:rPr>
              <a:t>Credientials</a:t>
            </a:r>
          </a:p>
          <a:p>
            <a:pPr algn="ctr">
              <a:spcBef>
                <a:spcPts val="425"/>
              </a:spcBef>
              <a:buClrTx/>
              <a:buSzTx/>
              <a:buNone/>
            </a:pPr>
            <a:r>
              <a:rPr lang="en-US" sz="1200" dirty="0">
                <a:latin typeface="Times New Roman" panose="02020603050405020304" pitchFamily="18" charset="0"/>
                <a:cs typeface="Times New Roman" panose="02020603050405020304" pitchFamily="18" charset="0"/>
              </a:rPr>
              <a:t>User After booking places then pay bill either cash on parking or through credit card</a:t>
            </a:r>
          </a:p>
          <a:p>
            <a:pPr marL="810260" marR="860425" algn="ctr">
              <a:spcBef>
                <a:spcPts val="425"/>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Content Placeholder 2" descr="Screenshot_2020-12-06-14-16-50-24"/>
          <p:cNvPicPr>
            <a:picLocks noGrp="1" noChangeAspect="1"/>
          </p:cNvPicPr>
          <p:nvPr>
            <p:ph sz="half" idx="2"/>
          </p:nvPr>
        </p:nvPicPr>
        <p:blipFill>
          <a:blip r:embed="rId3"/>
          <a:srcRect t="5513" r="-3898" b="10192"/>
          <a:stretch>
            <a:fillRect/>
          </a:stretch>
        </p:blipFill>
        <p:spPr>
          <a:xfrm>
            <a:off x="1130300" y="1263015"/>
            <a:ext cx="2437130" cy="4175125"/>
          </a:xfrm>
          <a:prstGeom prst="rect">
            <a:avLst/>
          </a:prstGeom>
        </p:spPr>
      </p:pic>
      <p:pic>
        <p:nvPicPr>
          <p:cNvPr id="4" name="Picture 3" descr="Screenshot_2020-12-06-14-14-26-72"/>
          <p:cNvPicPr>
            <a:picLocks noChangeAspect="1"/>
          </p:cNvPicPr>
          <p:nvPr/>
        </p:nvPicPr>
        <p:blipFill>
          <a:blip r:embed="rId4"/>
          <a:srcRect l="967" t="3788" r="413" b="12981"/>
          <a:stretch>
            <a:fillRect/>
          </a:stretch>
        </p:blipFill>
        <p:spPr>
          <a:xfrm>
            <a:off x="5410200" y="1174750"/>
            <a:ext cx="2341880" cy="4173220"/>
          </a:xfrm>
          <a:prstGeom prst="rect">
            <a:avLst/>
          </a:prstGeom>
        </p:spPr>
      </p:pic>
      <p:sp>
        <p:nvSpPr>
          <p:cNvPr id="6" name="Slide Number Placeholder 5"/>
          <p:cNvSpPr>
            <a:spLocks noGrp="1"/>
          </p:cNvSpPr>
          <p:nvPr>
            <p:ph type="sldNum" sz="quarter" idx="12"/>
          </p:nvPr>
        </p:nvSpPr>
        <p:spPr/>
        <p:txBody>
          <a:bodyPr/>
          <a:lstStyle/>
          <a:p>
            <a:fld id="{21BAB6EE-EAEA-4561-8880-8DF9D3AB286A}" type="slidenum">
              <a:rPr lang="en-US" smtClean="0"/>
              <a:t>12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u="sng" dirty="0">
                <a:latin typeface="Times New Roman" panose="02020603050405020304" pitchFamily="18" charset="0"/>
                <a:cs typeface="Times New Roman" panose="02020603050405020304" pitchFamily="18" charset="0"/>
              </a:rPr>
              <a:t>Development Requirements</a:t>
            </a:r>
          </a:p>
        </p:txBody>
      </p:sp>
      <p:sp>
        <p:nvSpPr>
          <p:cNvPr id="3" name="Content Placeholder 2"/>
          <p:cNvSpPr>
            <a:spLocks noGrp="1"/>
          </p:cNvSpPr>
          <p:nvPr>
            <p:ph idx="1"/>
          </p:nvPr>
        </p:nvSpPr>
        <p:spPr>
          <a:xfrm>
            <a:off x="457200" y="1417638"/>
            <a:ext cx="8229600" cy="4708525"/>
          </a:xfrm>
        </p:spPr>
        <p:txBody>
          <a:bodyPr>
            <a:normAutofit/>
          </a:bodyPr>
          <a:lstStyle/>
          <a:p>
            <a:pPr marL="107315" marR="922020" indent="0" algn="just">
              <a:lnSpc>
                <a:spcPct val="150000"/>
              </a:lnSpc>
              <a:buNone/>
            </a:pPr>
            <a:r>
              <a:rPr lang="en-US" sz="2500" i="1" u="sng" dirty="0">
                <a:latin typeface="Times New Roman" panose="02020603050405020304" pitchFamily="18" charset="0"/>
                <a:ea typeface="Times New Roman" panose="02020603050405020304" pitchFamily="18" charset="0"/>
              </a:rPr>
              <a:t>Software Requirements dependence:</a:t>
            </a:r>
            <a:endParaRPr lang="en-US" sz="2500" u="sng" dirty="0">
              <a:latin typeface="Times New Roman" panose="02020603050405020304" pitchFamily="18" charset="0"/>
              <a:ea typeface="Times New Roman" panose="02020603050405020304" pitchFamily="18" charset="0"/>
            </a:endParaRPr>
          </a:p>
          <a:p>
            <a:pPr marR="922020" algn="just">
              <a:spcBef>
                <a:spcPts val="775"/>
              </a:spcBef>
            </a:pPr>
            <a:r>
              <a:rPr lang="en-US" sz="2500" dirty="0">
                <a:latin typeface="Times New Roman" panose="02020603050405020304" pitchFamily="18" charset="0"/>
                <a:ea typeface="Times New Roman" panose="02020603050405020304" pitchFamily="18" charset="0"/>
              </a:rPr>
              <a:t>Java Programming Language</a:t>
            </a:r>
          </a:p>
          <a:p>
            <a:pPr marR="922020" algn="just">
              <a:spcBef>
                <a:spcPts val="775"/>
              </a:spcBef>
            </a:pPr>
            <a:r>
              <a:rPr lang="en-US" sz="2500" dirty="0">
                <a:latin typeface="Times New Roman" panose="02020603050405020304" pitchFamily="18" charset="0"/>
                <a:ea typeface="Times New Roman" panose="02020603050405020304" pitchFamily="18" charset="0"/>
              </a:rPr>
              <a:t>Android Studio &amp; SDK</a:t>
            </a:r>
          </a:p>
          <a:p>
            <a:pPr marR="922020" algn="just">
              <a:spcBef>
                <a:spcPts val="775"/>
              </a:spcBef>
            </a:pPr>
            <a:r>
              <a:rPr lang="en-US" sz="2500" dirty="0">
                <a:latin typeface="Times New Roman" panose="02020603050405020304" pitchFamily="18" charset="0"/>
                <a:ea typeface="Times New Roman" panose="02020603050405020304" pitchFamily="18" charset="0"/>
              </a:rPr>
              <a:t>Firebase</a:t>
            </a:r>
          </a:p>
          <a:p>
            <a:pPr marR="922020" algn="just">
              <a:spcBef>
                <a:spcPts val="775"/>
              </a:spcBef>
            </a:pPr>
            <a:r>
              <a:rPr lang="en-US" sz="2500" dirty="0">
                <a:latin typeface="Times New Roman" panose="02020603050405020304" pitchFamily="18" charset="0"/>
                <a:ea typeface="Times New Roman" panose="02020603050405020304" pitchFamily="18" charset="0"/>
              </a:rPr>
              <a:t>Star UML</a:t>
            </a:r>
          </a:p>
          <a:p>
            <a:pPr marR="922020" algn="just">
              <a:spcBef>
                <a:spcPts val="775"/>
              </a:spcBef>
            </a:pPr>
            <a:r>
              <a:rPr lang="en-US" sz="2500" dirty="0">
                <a:latin typeface="Times New Roman" panose="02020603050405020304" pitchFamily="18" charset="0"/>
                <a:ea typeface="Times New Roman" panose="02020603050405020304" pitchFamily="18" charset="0"/>
              </a:rPr>
              <a:t>Google Maps</a:t>
            </a:r>
          </a:p>
          <a:p>
            <a:pPr marR="922020" algn="just">
              <a:spcBef>
                <a:spcPts val="775"/>
              </a:spcBef>
            </a:pPr>
            <a:r>
              <a:rPr lang="en-US" sz="2500" dirty="0">
                <a:latin typeface="Times New Roman" panose="02020603050405020304" pitchFamily="18" charset="0"/>
                <a:ea typeface="Times New Roman" panose="02020603050405020304" pitchFamily="18" charset="0"/>
              </a:rPr>
              <a:t>Flask Framework</a:t>
            </a:r>
          </a:p>
          <a:p>
            <a:pPr marR="922020" algn="just">
              <a:spcBef>
                <a:spcPts val="775"/>
              </a:spcBef>
            </a:pPr>
            <a:r>
              <a:rPr lang="en-US" sz="2500" dirty="0">
                <a:latin typeface="Times New Roman" panose="02020603050405020304" pitchFamily="18" charset="0"/>
                <a:ea typeface="Times New Roman" panose="02020603050405020304" pitchFamily="18" charset="0"/>
              </a:rPr>
              <a:t>Python</a:t>
            </a:r>
          </a:p>
          <a:p>
            <a:pPr marR="922020" algn="just">
              <a:spcBef>
                <a:spcPts val="775"/>
              </a:spcBef>
            </a:pPr>
            <a:r>
              <a:rPr lang="en-US" sz="2500" dirty="0">
                <a:latin typeface="Times New Roman" panose="02020603050405020304" pitchFamily="18" charset="0"/>
                <a:ea typeface="Times New Roman" panose="02020603050405020304" pitchFamily="18" charset="0"/>
              </a:rPr>
              <a:t>Unsupervised Machine Learning Algorithm.</a:t>
            </a:r>
          </a:p>
        </p:txBody>
      </p:sp>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p:cNvSpPr>
            <a:spLocks noGrp="1"/>
          </p:cNvSpPr>
          <p:nvPr>
            <p:ph type="sldNum" sz="quarter" idx="12"/>
          </p:nvPr>
        </p:nvSpPr>
        <p:spPr/>
        <p:txBody>
          <a:bodyPr/>
          <a:lstStyle/>
          <a:p>
            <a:fld id="{21BAB6EE-EAEA-4561-8880-8DF9D3AB286A}" type="slidenum">
              <a:rPr lang="en-US" smtClean="0"/>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p:cNvSpPr>
            <a:spLocks noGrp="1"/>
          </p:cNvSpPr>
          <p:nvPr>
            <p:ph type="title"/>
          </p:nvPr>
        </p:nvSpPr>
        <p:spPr/>
        <p:txBody>
          <a:bodyPr>
            <a:noAutofit/>
          </a:bodyPr>
          <a:lstStyle/>
          <a:p>
            <a:pPr algn="l">
              <a:buClrTx/>
              <a:buSzTx/>
              <a:buFontTx/>
            </a:pPr>
            <a:r>
              <a:rPr lang="en-US" sz="3000" u="sng" dirty="0">
                <a:latin typeface="Times New Roman" panose="02020603050405020304" pitchFamily="18" charset="0"/>
                <a:cs typeface="Times New Roman" panose="02020603050405020304" pitchFamily="18" charset="0"/>
              </a:rPr>
              <a:t>Rationale behind Selected Methodology</a:t>
            </a:r>
          </a:p>
        </p:txBody>
      </p:sp>
      <p:sp>
        <p:nvSpPr>
          <p:cNvPr id="18" name="Content Placeholder 2"/>
          <p:cNvSpPr>
            <a:spLocks noGrp="1"/>
          </p:cNvSpPr>
          <p:nvPr>
            <p:ph sz="half" idx="1"/>
          </p:nvPr>
        </p:nvSpPr>
        <p:spPr>
          <a:xfrm>
            <a:off x="457200" y="1174750"/>
            <a:ext cx="7612380" cy="1435100"/>
          </a:xfrm>
        </p:spPr>
        <p:txBody>
          <a:bodyPr>
            <a:normAutofit fontScale="77500" lnSpcReduction="10000"/>
          </a:bodyPr>
          <a:lstStyle/>
          <a:p>
            <a:pPr marL="0" indent="0">
              <a:buNone/>
            </a:pPr>
            <a:r>
              <a:rPr lang="en-US" sz="2400" dirty="0">
                <a:latin typeface="Times New Roman" panose="02020603050405020304" pitchFamily="18" charset="0"/>
                <a:cs typeface="Times New Roman" panose="02020603050405020304" pitchFamily="18" charset="0"/>
              </a:rPr>
              <a:t>We have selected Iterative Approach for our project. As in iterative approach every module is explained in a detailed way and in repeated cycles. If requirements change during development then we can easily handle these changes in next iteration. It will also help us in future work to add more features in a project.</a:t>
            </a:r>
            <a:endParaRPr lang="en-US" dirty="0"/>
          </a:p>
        </p:txBody>
      </p:sp>
      <p:pic>
        <p:nvPicPr>
          <p:cNvPr id="3" name="Picture 1"/>
          <p:cNvPicPr>
            <a:picLocks noGrp="1" noChangeAspect="1" noChangeArrowheads="1"/>
          </p:cNvPicPr>
          <p:nvPr>
            <p:ph sz="half" idx="2"/>
          </p:nvPr>
        </p:nvPicPr>
        <p:blipFill>
          <a:blip r:embed="rId3" cstate="print">
            <a:biLevel thresh="75000"/>
            <a:extLst>
              <a:ext uri="{BEBA8EAE-BF5A-486C-A8C5-ECC9F3942E4B}">
                <a14:imgProps xmlns:a14="http://schemas.microsoft.com/office/drawing/2010/main">
                  <a14:imgLayer r:embed="rId4">
                    <a14:imgEffect>
                      <a14:artisticPhotocopy detail="2"/>
                    </a14:imgEffect>
                  </a14:imgLayer>
                </a14:imgProps>
              </a:ext>
              <a:ext uri="{28A0092B-C50C-407E-A947-70E740481C1C}">
                <a14:useLocalDpi xmlns:a14="http://schemas.microsoft.com/office/drawing/2010/main" val="0"/>
              </a:ext>
            </a:extLst>
          </a:blip>
          <a:srcRect/>
          <a:stretch>
            <a:fillRect/>
          </a:stretch>
        </p:blipFill>
        <p:spPr>
          <a:xfrm>
            <a:off x="2586355" y="2534920"/>
            <a:ext cx="3921125" cy="3710305"/>
          </a:xfrm>
          <a:prstGeom prst="rect">
            <a:avLst/>
          </a:prstGeom>
          <a:noFill/>
          <a:ln>
            <a:noFill/>
          </a:ln>
        </p:spPr>
      </p:pic>
      <p:sp>
        <p:nvSpPr>
          <p:cNvPr id="4" name="Slide Number Placeholder 3"/>
          <p:cNvSpPr>
            <a:spLocks noGrp="1"/>
          </p:cNvSpPr>
          <p:nvPr>
            <p:ph type="sldNum" sz="quarter" idx="12"/>
          </p:nvPr>
        </p:nvSpPr>
        <p:spPr/>
        <p:txBody>
          <a:bodyPr/>
          <a:lstStyle/>
          <a:p>
            <a:fld id="{21BAB6EE-EAEA-4561-8880-8DF9D3AB286A}" type="slidenum">
              <a:rPr lang="en-US" smtClean="0"/>
              <a:t>14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p:txBody>
          <a:bodyPr/>
          <a:lstStyle/>
          <a:p>
            <a:pPr algn="l">
              <a:buClrTx/>
              <a:buSzTx/>
              <a:buFontTx/>
            </a:pPr>
            <a:r>
              <a:rPr lang="en-US" sz="3000" u="sng" dirty="0">
                <a:latin typeface="Times New Roman" panose="02020603050405020304" pitchFamily="18" charset="0"/>
                <a:cs typeface="Times New Roman" panose="02020603050405020304" pitchFamily="18" charset="0"/>
                <a:sym typeface="+mn-ea"/>
              </a:rPr>
              <a:t>Modern tools:</a:t>
            </a:r>
            <a:endParaRPr lang="en-US" sz="3000" u="sng" dirty="0">
              <a:latin typeface="Times New Roman" panose="02020603050405020304" pitchFamily="18" charset="0"/>
              <a:cs typeface="Times New Roman" panose="02020603050405020304" pitchFamily="18" charset="0"/>
            </a:endParaRPr>
          </a:p>
        </p:txBody>
      </p:sp>
      <p:graphicFrame>
        <p:nvGraphicFramePr>
          <p:cNvPr id="13" name="Content Placeholder 8"/>
          <p:cNvGraphicFramePr/>
          <p:nvPr/>
        </p:nvGraphicFramePr>
        <p:xfrm>
          <a:off x="1924050" y="1655445"/>
          <a:ext cx="5683250" cy="2621915"/>
        </p:xfrm>
        <a:graphic>
          <a:graphicData uri="http://schemas.openxmlformats.org/drawingml/2006/table">
            <a:tbl>
              <a:tblPr firstRow="1" firstCol="1" bandRow="1">
                <a:tableStyleId>{5C22544A-7EE6-4342-B048-85BDC9FD1C3A}</a:tableStyleId>
              </a:tblPr>
              <a:tblGrid>
                <a:gridCol w="2232025"/>
                <a:gridCol w="1397635"/>
                <a:gridCol w="2053590"/>
              </a:tblGrid>
              <a:tr h="507365">
                <a:tc>
                  <a:txBody>
                    <a:bodyPr/>
                    <a:lstStyle/>
                    <a:p>
                      <a:pPr marL="25400" marR="0" algn="ctr">
                        <a:lnSpc>
                          <a:spcPct val="150000"/>
                        </a:lnSpc>
                        <a:spcBef>
                          <a:spcPts val="0"/>
                        </a:spcBef>
                        <a:spcAft>
                          <a:spcPts val="0"/>
                        </a:spcAft>
                      </a:pPr>
                      <a:r>
                        <a:rPr lang="en-US" sz="1200" dirty="0">
                          <a:effectLst/>
                        </a:rPr>
                        <a:t>Tools</a:t>
                      </a:r>
                      <a:endParaRPr lang="en-US" sz="1000" dirty="0">
                        <a:effectLst/>
                        <a:latin typeface="Calibri" panose="020F0502020204030204" charset="0"/>
                        <a:ea typeface="Calibri" panose="020F0502020204030204" charset="0"/>
                        <a:cs typeface="Arial" panose="020B0604020202020204" pitchFamily="34" charset="0"/>
                      </a:endParaRPr>
                    </a:p>
                  </a:txBody>
                  <a:tcPr marL="0" marR="0" marT="0" marB="0" anchor="ctr"/>
                </a:tc>
                <a:tc>
                  <a:txBody>
                    <a:bodyPr/>
                    <a:lstStyle/>
                    <a:p>
                      <a:pPr marL="342900" marR="0">
                        <a:lnSpc>
                          <a:spcPct val="150000"/>
                        </a:lnSpc>
                        <a:spcBef>
                          <a:spcPts val="0"/>
                        </a:spcBef>
                        <a:spcAft>
                          <a:spcPts val="0"/>
                        </a:spcAft>
                      </a:pPr>
                      <a:r>
                        <a:rPr lang="en-US" sz="1200">
                          <a:effectLst/>
                        </a:rPr>
                        <a:t>Version</a:t>
                      </a:r>
                      <a:endParaRPr lang="en-US" sz="1000">
                        <a:effectLst/>
                        <a:latin typeface="Calibri" panose="020F0502020204030204" charset="0"/>
                        <a:ea typeface="Calibri" panose="020F0502020204030204" charset="0"/>
                        <a:cs typeface="Arial" panose="020B0604020202020204" pitchFamily="34" charset="0"/>
                      </a:endParaRPr>
                    </a:p>
                  </a:txBody>
                  <a:tcPr marL="0" marR="0" marT="0" marB="0" anchor="ctr"/>
                </a:tc>
                <a:tc>
                  <a:txBody>
                    <a:bodyPr/>
                    <a:lstStyle/>
                    <a:p>
                      <a:pPr marL="546100" marR="0">
                        <a:lnSpc>
                          <a:spcPct val="150000"/>
                        </a:lnSpc>
                        <a:spcBef>
                          <a:spcPts val="0"/>
                        </a:spcBef>
                        <a:spcAft>
                          <a:spcPts val="0"/>
                        </a:spcAft>
                      </a:pPr>
                      <a:r>
                        <a:rPr lang="en-US" sz="1200">
                          <a:effectLst/>
                        </a:rPr>
                        <a:t>Rationale</a:t>
                      </a:r>
                      <a:endParaRPr lang="en-US" sz="1000">
                        <a:effectLst/>
                        <a:latin typeface="Calibri" panose="020F0502020204030204" charset="0"/>
                        <a:ea typeface="Calibri" panose="020F0502020204030204" charset="0"/>
                        <a:cs typeface="Arial" panose="020B0604020202020204" pitchFamily="34" charset="0"/>
                      </a:endParaRPr>
                    </a:p>
                  </a:txBody>
                  <a:tcPr marL="0" marR="0" marT="0" marB="0" anchor="ctr"/>
                </a:tc>
              </a:tr>
              <a:tr h="592455">
                <a:tc>
                  <a:txBody>
                    <a:bodyPr/>
                    <a:lstStyle/>
                    <a:p>
                      <a:pPr marL="25400" marR="0" algn="ctr">
                        <a:lnSpc>
                          <a:spcPct val="150000"/>
                        </a:lnSpc>
                        <a:spcBef>
                          <a:spcPts val="0"/>
                        </a:spcBef>
                        <a:spcAft>
                          <a:spcPts val="0"/>
                        </a:spcAft>
                      </a:pPr>
                      <a:r>
                        <a:rPr lang="en-US" sz="1400">
                          <a:effectLst/>
                        </a:rPr>
                        <a:t>Android studio  &amp;SDK</a:t>
                      </a:r>
                      <a:endParaRPr lang="en-US" sz="1000">
                        <a:effectLst/>
                        <a:latin typeface="Calibri" panose="020F0502020204030204" charset="0"/>
                        <a:ea typeface="Calibri" panose="020F0502020204030204" charset="0"/>
                        <a:cs typeface="Arial" panose="020B0604020202020204" pitchFamily="34" charset="0"/>
                      </a:endParaRPr>
                    </a:p>
                  </a:txBody>
                  <a:tcPr marL="0" marR="0" marT="0" marB="0" anchor="ctr"/>
                </a:tc>
                <a:tc>
                  <a:txBody>
                    <a:bodyPr/>
                    <a:lstStyle/>
                    <a:p>
                      <a:pPr marL="0" marR="0">
                        <a:lnSpc>
                          <a:spcPct val="150000"/>
                        </a:lnSpc>
                        <a:spcBef>
                          <a:spcPts val="0"/>
                        </a:spcBef>
                        <a:spcAft>
                          <a:spcPts val="0"/>
                        </a:spcAft>
                      </a:pPr>
                      <a:r>
                        <a:rPr lang="en-US" sz="1400">
                          <a:effectLst/>
                        </a:rPr>
                        <a:t>       4.0.1</a:t>
                      </a:r>
                      <a:endParaRPr lang="en-US" sz="1000">
                        <a:effectLst/>
                        <a:latin typeface="Calibri" panose="020F0502020204030204" charset="0"/>
                        <a:ea typeface="Calibri" panose="020F050202020403020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IDE</a:t>
                      </a:r>
                      <a:endParaRPr lang="en-US" sz="1000">
                        <a:effectLst/>
                        <a:latin typeface="Calibri" panose="020F0502020204030204" charset="0"/>
                        <a:ea typeface="Calibri" panose="020F0502020204030204" charset="0"/>
                        <a:cs typeface="Arial" panose="020B0604020202020204" pitchFamily="34" charset="0"/>
                      </a:endParaRPr>
                    </a:p>
                  </a:txBody>
                  <a:tcPr marL="0" marR="0" marT="0" marB="0" anchor="ctr"/>
                </a:tc>
              </a:tr>
              <a:tr h="507365">
                <a:tc>
                  <a:txBody>
                    <a:bodyPr/>
                    <a:lstStyle/>
                    <a:p>
                      <a:pPr marL="12700" marR="0" algn="ctr">
                        <a:lnSpc>
                          <a:spcPct val="150000"/>
                        </a:lnSpc>
                        <a:spcBef>
                          <a:spcPts val="0"/>
                        </a:spcBef>
                        <a:spcAft>
                          <a:spcPts val="0"/>
                        </a:spcAft>
                      </a:pPr>
                      <a:r>
                        <a:rPr lang="en-US" sz="1200" dirty="0">
                          <a:effectLst/>
                        </a:rPr>
                        <a:t>Firebase</a:t>
                      </a:r>
                      <a:endParaRPr lang="en-US" sz="1000" dirty="0">
                        <a:effectLst/>
                        <a:latin typeface="Calibri" panose="020F0502020204030204" charset="0"/>
                        <a:ea typeface="Calibri" panose="020F050202020403020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buClrTx/>
                        <a:buSzTx/>
                        <a:buFontTx/>
                      </a:pPr>
                      <a:r>
                        <a:rPr lang="en-US" sz="1400">
                          <a:effectLst/>
                        </a:rPr>
                        <a:t>7.2.0</a:t>
                      </a:r>
                    </a:p>
                  </a:txBody>
                  <a:tcPr marL="0" marR="0" marT="0" marB="0" anchor="ctr"/>
                </a:tc>
                <a:tc>
                  <a:txBody>
                    <a:bodyPr/>
                    <a:lstStyle/>
                    <a:p>
                      <a:pPr marL="0" marR="0" algn="ctr">
                        <a:lnSpc>
                          <a:spcPct val="150000"/>
                        </a:lnSpc>
                        <a:spcBef>
                          <a:spcPts val="0"/>
                        </a:spcBef>
                        <a:spcAft>
                          <a:spcPts val="0"/>
                        </a:spcAft>
                      </a:pPr>
                      <a:r>
                        <a:rPr lang="en-US" sz="1200">
                          <a:effectLst/>
                        </a:rPr>
                        <a:t>DB</a:t>
                      </a:r>
                      <a:endParaRPr lang="en-US" sz="1000">
                        <a:effectLst/>
                        <a:latin typeface="Calibri" panose="020F0502020204030204" charset="0"/>
                        <a:ea typeface="Calibri" panose="020F0502020204030204" charset="0"/>
                        <a:cs typeface="Arial" panose="020B0604020202020204" pitchFamily="34" charset="0"/>
                      </a:endParaRPr>
                    </a:p>
                  </a:txBody>
                  <a:tcPr marL="0" marR="0" marT="0" marB="0" anchor="ctr"/>
                </a:tc>
              </a:tr>
              <a:tr h="507365">
                <a:tc>
                  <a:txBody>
                    <a:bodyPr/>
                    <a:lstStyle/>
                    <a:p>
                      <a:pPr marL="25400" marR="0" algn="ctr">
                        <a:lnSpc>
                          <a:spcPct val="150000"/>
                        </a:lnSpc>
                        <a:spcBef>
                          <a:spcPts val="0"/>
                        </a:spcBef>
                        <a:spcAft>
                          <a:spcPts val="0"/>
                        </a:spcAft>
                      </a:pPr>
                      <a:r>
                        <a:rPr lang="en-US" sz="1200" dirty="0">
                          <a:effectLst/>
                        </a:rPr>
                        <a:t>Star UML</a:t>
                      </a:r>
                    </a:p>
                  </a:txBody>
                  <a:tcPr marL="0" marR="0" marT="0" marB="0" anchor="ctr"/>
                </a:tc>
                <a:tc>
                  <a:txBody>
                    <a:bodyPr/>
                    <a:lstStyle/>
                    <a:p>
                      <a:pPr marL="0" marR="0" algn="ctr">
                        <a:lnSpc>
                          <a:spcPct val="150000"/>
                        </a:lnSpc>
                        <a:spcBef>
                          <a:spcPts val="0"/>
                        </a:spcBef>
                        <a:spcAft>
                          <a:spcPts val="0"/>
                        </a:spcAft>
                      </a:pPr>
                      <a:r>
                        <a:rPr lang="en-US" sz="1200">
                          <a:effectLst/>
                        </a:rPr>
                        <a:t>1.4</a:t>
                      </a:r>
                      <a:endParaRPr lang="en-US" sz="1000">
                        <a:effectLst/>
                        <a:latin typeface="Calibri" panose="020F0502020204030204" charset="0"/>
                        <a:ea typeface="Calibri" panose="020F050202020403020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Design Usecase</a:t>
                      </a:r>
                      <a:endParaRPr lang="en-US" sz="1000" dirty="0">
                        <a:effectLst/>
                        <a:latin typeface="Calibri" panose="020F0502020204030204" charset="0"/>
                        <a:ea typeface="Calibri" panose="020F0502020204030204" charset="0"/>
                        <a:cs typeface="Arial" panose="020B0604020202020204" pitchFamily="34" charset="0"/>
                      </a:endParaRPr>
                    </a:p>
                  </a:txBody>
                  <a:tcPr marL="0" marR="0" marT="0" marB="0" anchor="ctr"/>
                </a:tc>
              </a:tr>
              <a:tr h="507365">
                <a:tc>
                  <a:txBody>
                    <a:bodyPr/>
                    <a:lstStyle/>
                    <a:p>
                      <a:pPr marL="25400" marR="0" algn="ctr">
                        <a:lnSpc>
                          <a:spcPct val="150000"/>
                        </a:lnSpc>
                        <a:spcBef>
                          <a:spcPts val="0"/>
                        </a:spcBef>
                        <a:spcAft>
                          <a:spcPts val="0"/>
                        </a:spcAft>
                      </a:pPr>
                      <a:r>
                        <a:rPr lang="en-US" sz="1200" dirty="0">
                          <a:effectLst/>
                        </a:rPr>
                        <a:t>Python</a:t>
                      </a:r>
                    </a:p>
                  </a:txBody>
                  <a:tcPr marL="0" marR="0" marT="0" marB="0" anchor="ctr"/>
                </a:tc>
                <a:tc>
                  <a:txBody>
                    <a:bodyPr/>
                    <a:lstStyle/>
                    <a:p>
                      <a:pPr marL="0" marR="0" algn="ctr">
                        <a:lnSpc>
                          <a:spcPct val="150000"/>
                        </a:lnSpc>
                        <a:spcBef>
                          <a:spcPts val="0"/>
                        </a:spcBef>
                        <a:spcAft>
                          <a:spcPts val="0"/>
                        </a:spcAft>
                      </a:pPr>
                      <a:r>
                        <a:rPr lang="en-US" sz="1200" dirty="0">
                          <a:effectLst/>
                        </a:rPr>
                        <a:t>3.9.1</a:t>
                      </a:r>
                      <a:endParaRPr lang="en-US" sz="1000" dirty="0">
                        <a:effectLst/>
                        <a:latin typeface="Calibri" panose="020F0502020204030204" charset="0"/>
                        <a:ea typeface="Calibri" panose="020F050202020403020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Recommendation</a:t>
                      </a:r>
                    </a:p>
                  </a:txBody>
                  <a:tcPr marL="0" marR="0" marT="0" marB="0" anchor="ctr"/>
                </a:tc>
              </a:tr>
            </a:tbl>
          </a:graphicData>
        </a:graphic>
      </p:graphicFrame>
      <p:sp>
        <p:nvSpPr>
          <p:cNvPr id="2" name="Slide Number Placeholder 1"/>
          <p:cNvSpPr>
            <a:spLocks noGrp="1"/>
          </p:cNvSpPr>
          <p:nvPr>
            <p:ph type="sldNum" sz="quarter" idx="12"/>
          </p:nvPr>
        </p:nvSpPr>
        <p:spPr/>
        <p:txBody>
          <a:bodyPr/>
          <a:lstStyle/>
          <a:p>
            <a:fld id="{21BAB6EE-EAEA-4561-8880-8DF9D3AB286A}" type="slidenum">
              <a:rPr lang="en-US" smtClean="0"/>
              <a:t>15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457200" y="274638"/>
            <a:ext cx="8229600" cy="944562"/>
          </a:xfrm>
        </p:spPr>
        <p:txBody>
          <a:bodyPr>
            <a:normAutofit/>
          </a:bodyPr>
          <a:lstStyle/>
          <a:p>
            <a:pPr algn="l">
              <a:buClrTx/>
              <a:buSzTx/>
              <a:buFontTx/>
            </a:pPr>
            <a:r>
              <a:rPr lang="en-US" sz="3000" u="sng" dirty="0">
                <a:latin typeface="Times New Roman" panose="02020603050405020304" pitchFamily="18" charset="0"/>
                <a:cs typeface="Times New Roman" panose="02020603050405020304" pitchFamily="18" charset="0"/>
                <a:sym typeface="+mn-ea"/>
              </a:rPr>
              <a:t>Benefits </a:t>
            </a:r>
            <a:endParaRPr lang="en-US" sz="3000" u="sng" dirty="0">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457200" y="1219200"/>
            <a:ext cx="8229600" cy="4906963"/>
          </a:xfrm>
        </p:spPr>
        <p:txBody>
          <a:bodyPr>
            <a:normAutofit/>
          </a:bodyPr>
          <a:lstStyle/>
          <a:p>
            <a:pPr algn="just"/>
            <a:r>
              <a:rPr lang="en-US" sz="2400" dirty="0">
                <a:latin typeface="Times New Roman" panose="02020603050405020304" pitchFamily="18" charset="0"/>
                <a:cs typeface="Times New Roman" panose="02020603050405020304" pitchFamily="18" charset="0"/>
                <a:sym typeface="+mn-ea"/>
              </a:rPr>
              <a:t>L</a:t>
            </a:r>
            <a:r>
              <a:rPr lang="en-US" sz="2400" dirty="0" smtClean="0">
                <a:latin typeface="Times New Roman" panose="02020603050405020304" pitchFamily="18" charset="0"/>
                <a:cs typeface="Times New Roman" panose="02020603050405020304" pitchFamily="18" charset="0"/>
                <a:sym typeface="+mn-ea"/>
              </a:rPr>
              <a:t>earn </a:t>
            </a:r>
            <a:r>
              <a:rPr lang="en-US" sz="2400" dirty="0">
                <a:latin typeface="Times New Roman" panose="02020603050405020304" pitchFamily="18" charset="0"/>
                <a:cs typeface="Times New Roman" panose="02020603050405020304" pitchFamily="18" charset="0"/>
                <a:sym typeface="+mn-ea"/>
              </a:rPr>
              <a:t>about parking areas for particular locations.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Reduce human effort.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Provie remote access to the information of availability of parking space.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Automatic billing.</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It saves user’s time.</a:t>
            </a:r>
          </a:p>
          <a:p>
            <a:pPr algn="just"/>
            <a:r>
              <a:rPr lang="en-US" sz="2400" dirty="0">
                <a:latin typeface="Times New Roman" panose="02020603050405020304" pitchFamily="18" charset="0"/>
                <a:cs typeface="Times New Roman" panose="02020603050405020304" pitchFamily="18" charset="0"/>
                <a:sym typeface="+mn-ea"/>
              </a:rPr>
              <a:t>This application facilitates parking reservation in both commercial and non-commercial (homes) areas.</a:t>
            </a:r>
          </a:p>
          <a:p>
            <a:pPr algn="just"/>
            <a:r>
              <a:rPr lang="en-US" sz="2400" dirty="0">
                <a:latin typeface="Times New Roman" panose="02020603050405020304" pitchFamily="18" charset="0"/>
                <a:cs typeface="Times New Roman" panose="02020603050405020304" pitchFamily="18" charset="0"/>
                <a:sym typeface="+mn-ea"/>
              </a:rPr>
              <a:t>Provide Rental system.</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21BAB6EE-EAEA-4561-8880-8DF9D3AB286A}" type="slidenum">
              <a:rPr lang="en-US" smtClean="0"/>
              <a:t>16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457200" y="228600"/>
            <a:ext cx="8229600" cy="1096962"/>
          </a:xfrm>
        </p:spPr>
        <p:txBody>
          <a:bodyPr>
            <a:normAutofit fontScale="90000"/>
          </a:bodyPr>
          <a:lstStyle/>
          <a:p>
            <a:r>
              <a:rPr lang="en-US" u="sng" dirty="0" smtClean="0">
                <a:latin typeface="Times New Roman" panose="02020603050405020304" pitchFamily="18" charset="0"/>
                <a:cs typeface="Times New Roman" panose="02020603050405020304" pitchFamily="18" charset="0"/>
                <a:sym typeface="+mn-ea"/>
              </a:rPr>
              <a:t/>
            </a:r>
            <a:br>
              <a:rPr lang="en-US" u="sng" dirty="0" smtClean="0">
                <a:latin typeface="Times New Roman" panose="02020603050405020304" pitchFamily="18" charset="0"/>
                <a:cs typeface="Times New Roman" panose="02020603050405020304" pitchFamily="18" charset="0"/>
                <a:sym typeface="+mn-ea"/>
              </a:rPr>
            </a:br>
            <a:r>
              <a:rPr lang="en-US" u="sng" dirty="0" smtClean="0">
                <a:latin typeface="Times New Roman" panose="02020603050405020304" pitchFamily="18" charset="0"/>
                <a:cs typeface="Times New Roman" panose="02020603050405020304" pitchFamily="18" charset="0"/>
                <a:sym typeface="+mn-ea"/>
              </a:rPr>
              <a:t>References</a:t>
            </a:r>
            <a:r>
              <a:rPr lang="en-US" dirty="0"/>
              <a:t/>
            </a:r>
            <a:br>
              <a:rPr lang="en-US" dirty="0"/>
            </a:br>
            <a:endParaRPr lang="en-US" dirty="0"/>
          </a:p>
        </p:txBody>
      </p:sp>
      <p:sp>
        <p:nvSpPr>
          <p:cNvPr id="12"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sym typeface="+mn-ea"/>
              </a:rPr>
              <a:t>Fatima, Nazish et al. “IOT Based Smart Car Parking System for Smart Cities.” International Journal of Advance Research, Ideas and Innovations in Technology 4 (2018): 554-558[2]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sym typeface="+mn-ea"/>
              </a:rPr>
              <a:t> Khanna, Abhirup &amp; Anand, Rishi. (2016). IoT based Smart Parking System. 10.1109/IOTA.2016.7562735.</a:t>
            </a:r>
            <a:endParaRPr lang="en-US" sz="2400" dirty="0">
              <a:latin typeface="Times New Roman" panose="02020603050405020304" pitchFamily="18" charset="0"/>
              <a:cs typeface="Times New Roman" panose="02020603050405020304" pitchFamily="18" charset="0"/>
            </a:endParaRPr>
          </a:p>
          <a:p>
            <a:endParaRPr lang="en-US" sz="2400" dirty="0"/>
          </a:p>
          <a:p>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t>17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3733800" y="914400"/>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pPr algn="ctr"/>
            <a:r>
              <a:rPr lang="en-US" sz="3200" b="1" u="sng" dirty="0" smtClean="0">
                <a:latin typeface="Times New Roman" panose="02020603050405020304" pitchFamily="18" charset="0"/>
                <a:cs typeface="Times New Roman" panose="02020603050405020304" pitchFamily="18" charset="0"/>
              </a:rPr>
              <a:t>Share Parking Space </a:t>
            </a:r>
            <a:endParaRPr lang="en-US" sz="3200"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0" y="1905000"/>
            <a:ext cx="8763000" cy="4399915"/>
          </a:xfrm>
          <a:prstGeom prst="rect">
            <a:avLst/>
          </a:prstGeom>
        </p:spPr>
        <p:txBody>
          <a:bodyPr wrap="square">
            <a:spAutoFit/>
          </a:bodyPr>
          <a:lstStyle/>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smtClean="0">
                <a:latin typeface="Times New Roman" panose="02020603050405020304" pitchFamily="18" charset="0"/>
                <a:cs typeface="Times New Roman" panose="02020603050405020304" pitchFamily="18" charset="0"/>
              </a:rPr>
              <a:t>:</a:t>
            </a:r>
          </a:p>
          <a:p>
            <a:pPr algn="ctr"/>
            <a:r>
              <a:rPr lang="en-US" sz="2000" dirty="0" smtClean="0">
                <a:latin typeface="Times New Roman" panose="02020603050405020304" pitchFamily="18" charset="0"/>
                <a:cs typeface="Times New Roman" panose="02020603050405020304" pitchFamily="18" charset="0"/>
              </a:rPr>
              <a:t>Sir </a:t>
            </a:r>
            <a:r>
              <a:rPr lang="en-US" sz="2000" dirty="0" smtClean="0">
                <a:latin typeface="Times New Roman" panose="02020603050405020304" pitchFamily="18" charset="0"/>
                <a:cs typeface="Times New Roman" panose="02020603050405020304" pitchFamily="18" charset="0"/>
              </a:rPr>
              <a:t>Muhammad Jamal Ahmed</a:t>
            </a: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r>
              <a:rPr lang="en-US" sz="2000" b="1" u="sng" dirty="0" smtClean="0">
                <a:solidFill>
                  <a:schemeClr val="tx1"/>
                </a:solidFill>
                <a:latin typeface="Times New Roman" panose="02020603050405020304" pitchFamily="18" charset="0"/>
                <a:cs typeface="Times New Roman" panose="02020603050405020304" pitchFamily="18" charset="0"/>
              </a:rPr>
              <a:t>:</a:t>
            </a: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sym typeface="+mn-ea"/>
              </a:rPr>
              <a:t>[Muqaddas hameed] (CIIT/FA17-BCS-053/ATK) </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sym typeface="+mn-ea"/>
              </a:rPr>
              <a:t>[Sana Ishfaq] (CIIT/FA17-BCS-077/ATK)</a:t>
            </a: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sym typeface="+mn-ea"/>
              </a:rPr>
              <a:t>Presented on [06/12/2020]</a:t>
            </a: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sz="2000" dirty="0" smtClean="0">
              <a:solidFill>
                <a:schemeClr val="tx1"/>
              </a:solidFill>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Computer Science</a:t>
            </a:r>
            <a:r>
              <a:rPr lang="en-US" sz="2000" dirty="0">
                <a:solidFill>
                  <a:schemeClr val="tx1"/>
                </a:solidFill>
                <a:latin typeface="Times New Roman" panose="02020603050405020304" pitchFamily="18" charset="0"/>
                <a:cs typeface="Times New Roman" panose="02020603050405020304" pitchFamily="18" charset="0"/>
              </a:rPr>
              <a:t> </a:t>
            </a:r>
          </a:p>
          <a:p>
            <a:pPr algn="ctr"/>
            <a:r>
              <a:rPr lang="en-US" sz="2000" b="1" dirty="0">
                <a:solidFill>
                  <a:schemeClr val="tx1"/>
                </a:solidFill>
                <a:latin typeface="Times New Roman" panose="02020603050405020304" pitchFamily="18" charset="0"/>
                <a:cs typeface="Times New Roman" panose="02020603050405020304" pitchFamily="18" charset="0"/>
              </a:rPr>
              <a:t>COMSATS </a:t>
            </a:r>
            <a:r>
              <a:rPr lang="en-US" sz="2000" dirty="0">
                <a:solidFill>
                  <a:schemeClr val="tx1"/>
                </a:solidFill>
                <a:latin typeface="Times New Roman" panose="02020603050405020304" pitchFamily="18" charset="0"/>
                <a:cs typeface="Times New Roman" panose="02020603050405020304" pitchFamily="18" charset="0"/>
              </a:rPr>
              <a:t>University Islamabad, </a:t>
            </a:r>
            <a:r>
              <a:rPr lang="en-US" sz="2000" dirty="0" err="1">
                <a:solidFill>
                  <a:schemeClr val="tx1"/>
                </a:solidFill>
                <a:latin typeface="Times New Roman" panose="02020603050405020304" pitchFamily="18" charset="0"/>
                <a:cs typeface="Times New Roman" panose="02020603050405020304" pitchFamily="18" charset="0"/>
              </a:rPr>
              <a:t>Attock</a:t>
            </a:r>
            <a:r>
              <a:rPr lang="en-US" sz="2000" dirty="0">
                <a:solidFill>
                  <a:schemeClr val="tx1"/>
                </a:solidFill>
                <a:latin typeface="Times New Roman" panose="02020603050405020304" pitchFamily="18" charset="0"/>
                <a:cs typeface="Times New Roman" panose="02020603050405020304" pitchFamily="18" charset="0"/>
              </a:rPr>
              <a:t> Campus</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fontScale="90000"/>
          </a:bodyPr>
          <a:lstStyle/>
          <a:p>
            <a:pPr algn="l"/>
            <a:r>
              <a:rPr lang="en-US" sz="4000" u="sng" dirty="0" smtClean="0">
                <a:latin typeface="Times New Roman" panose="02020603050405020304" pitchFamily="18" charset="0"/>
                <a:cs typeface="Times New Roman" panose="02020603050405020304" pitchFamily="18" charset="0"/>
              </a:rPr>
              <a:t>Outline:</a:t>
            </a:r>
            <a:endParaRPr lang="en-US" sz="4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143000"/>
            <a:ext cx="7848600" cy="4525963"/>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smtClean="0">
                <a:latin typeface="Times New Roman" panose="02020603050405020304" pitchFamily="18" charset="0"/>
                <a:cs typeface="Times New Roman" panose="02020603050405020304" pitchFamily="18" charset="0"/>
              </a:rPr>
              <a:t>Working flow</a:t>
            </a:r>
          </a:p>
          <a:p>
            <a:r>
              <a:rPr lang="en-US" sz="2400" dirty="0" smtClean="0">
                <a:latin typeface="Times New Roman" panose="02020603050405020304" pitchFamily="18" charset="0"/>
                <a:cs typeface="Times New Roman" panose="02020603050405020304" pitchFamily="18" charset="0"/>
              </a:rPr>
              <a:t>Comparison table</a:t>
            </a:r>
          </a:p>
          <a:p>
            <a:r>
              <a:rPr lang="en-US" sz="2400" dirty="0" smtClean="0">
                <a:latin typeface="Times New Roman" panose="02020603050405020304" pitchFamily="18" charset="0"/>
                <a:cs typeface="Times New Roman" panose="02020603050405020304" pitchFamily="18" charset="0"/>
              </a:rPr>
              <a:t>Problem </a:t>
            </a:r>
            <a:r>
              <a:rPr lang="en-US" sz="2400" dirty="0">
                <a:latin typeface="Times New Roman" panose="02020603050405020304" pitchFamily="18" charset="0"/>
                <a:cs typeface="Times New Roman" panose="02020603050405020304" pitchFamily="18" charset="0"/>
              </a:rPr>
              <a:t>statement</a:t>
            </a:r>
          </a:p>
          <a:p>
            <a:r>
              <a:rPr lang="en-US" sz="2400" dirty="0">
                <a:latin typeface="Times New Roman" panose="02020603050405020304" pitchFamily="18" charset="0"/>
                <a:cs typeface="Times New Roman" panose="02020603050405020304" pitchFamily="18" charset="0"/>
              </a:rPr>
              <a:t>Objectives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Interface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Methodology </a:t>
            </a:r>
          </a:p>
          <a:p>
            <a:r>
              <a:rPr lang="en-US" sz="2400" dirty="0">
                <a:latin typeface="Times New Roman" panose="02020603050405020304" pitchFamily="18" charset="0"/>
                <a:cs typeface="Times New Roman" panose="02020603050405020304" pitchFamily="18" charset="0"/>
              </a:rPr>
              <a:t>Modern tools </a:t>
            </a:r>
          </a:p>
          <a:p>
            <a:r>
              <a:rPr lang="en-US" sz="2400" dirty="0">
                <a:latin typeface="Times New Roman" panose="02020603050405020304" pitchFamily="18" charset="0"/>
                <a:cs typeface="Times New Roman" panose="02020603050405020304" pitchFamily="18" charset="0"/>
              </a:rPr>
              <a:t>Benefits </a:t>
            </a:r>
          </a:p>
          <a:p>
            <a:r>
              <a:rPr lang="en-US" sz="2400" dirty="0" smtClean="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p:cNvSpPr>
            <a:spLocks noGrp="1"/>
          </p:cNvSpPr>
          <p:nvPr>
            <p:ph type="title"/>
          </p:nvPr>
        </p:nvSpPr>
        <p:spPr>
          <a:xfrm>
            <a:off x="457200" y="228600"/>
            <a:ext cx="8229600" cy="851535"/>
          </a:xfrm>
        </p:spPr>
        <p:txBody>
          <a:bodyPr/>
          <a:lstStyle/>
          <a:p>
            <a:pPr algn="l"/>
            <a:r>
              <a:rPr lang="en-US" u="sng" dirty="0">
                <a:latin typeface="Times New Roman" panose="02020603050405020304" pitchFamily="18" charset="0"/>
                <a:cs typeface="Times New Roman" panose="02020603050405020304" pitchFamily="18" charset="0"/>
              </a:rPr>
              <a:t>Introduction:</a:t>
            </a:r>
            <a:r>
              <a:rPr lang="en-US" dirty="0"/>
              <a:t>  </a:t>
            </a:r>
          </a:p>
        </p:txBody>
      </p:sp>
      <p:sp>
        <p:nvSpPr>
          <p:cNvPr id="18" name="Content Placeholder 2"/>
          <p:cNvSpPr>
            <a:spLocks noGrp="1"/>
          </p:cNvSpPr>
          <p:nvPr>
            <p:ph idx="1"/>
          </p:nvPr>
        </p:nvSpPr>
        <p:spPr>
          <a:xfrm>
            <a:off x="381000" y="1049020"/>
            <a:ext cx="8305800" cy="5181600"/>
          </a:xfrm>
        </p:spPr>
        <p:txBody>
          <a:bodyPr>
            <a:normAutofit lnSpcReduction="10000"/>
          </a:bodyPr>
          <a:lstStyle/>
          <a:p>
            <a:pPr algn="just"/>
            <a:r>
              <a:rPr lang="en-US" sz="2300" dirty="0">
                <a:latin typeface="Times New Roman" panose="02020603050405020304" pitchFamily="18" charset="0"/>
                <a:cs typeface="Times New Roman" panose="02020603050405020304" pitchFamily="18" charset="0"/>
                <a:sym typeface="+mn-ea"/>
              </a:rPr>
              <a:t>With the rapid increase in vehicle usages , finding and accessing free parking space has become time consuming and tedious, especially in big cities.</a:t>
            </a:r>
          </a:p>
          <a:p>
            <a:pPr algn="just"/>
            <a:r>
              <a:rPr lang="en-US" sz="2300" dirty="0">
                <a:latin typeface="Times New Roman" panose="02020603050405020304" pitchFamily="18" charset="0"/>
                <a:cs typeface="Times New Roman" panose="02020603050405020304" pitchFamily="18" charset="0"/>
                <a:sym typeface="+mn-ea"/>
              </a:rPr>
              <a:t>Application recommend the nearest parking spaces to the user on his/her map of specified city with different prices and rating so that user can book parking space of his/her own choice.</a:t>
            </a:r>
            <a:endParaRPr lang="en-US" sz="2300"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This project provides an additional feature of canceling the bookings. This application facilitates parking reservation in both commercial and non-commercial (homes) areas.</a:t>
            </a:r>
          </a:p>
          <a:p>
            <a:pPr algn="just"/>
            <a:r>
              <a:rPr lang="en-US" sz="2300" dirty="0">
                <a:latin typeface="Times New Roman" panose="02020603050405020304" pitchFamily="18" charset="0"/>
                <a:cs typeface="Times New Roman" panose="02020603050405020304" pitchFamily="18" charset="0"/>
              </a:rPr>
              <a:t>There is also a feature that if someone parks his/her vehicle for a certain time then another person can use their vehicle for that time and the buyer will pay the amount according to the certain time. So, both sides will get benefit from this application</a:t>
            </a:r>
            <a:r>
              <a:rPr lang="en-US" sz="2300" dirty="0" smtClean="0">
                <a:latin typeface="Times New Roman" panose="02020603050405020304" pitchFamily="18" charset="0"/>
                <a:cs typeface="Times New Roman" panose="02020603050405020304" pitchFamily="18" charset="0"/>
              </a:rPr>
              <a:t>.</a:t>
            </a:r>
          </a:p>
          <a:p>
            <a:pPr algn="just"/>
            <a:r>
              <a:rPr lang="en-US" sz="2300" dirty="0" smtClean="0">
                <a:latin typeface="Times New Roman" panose="02020603050405020304" pitchFamily="18" charset="0"/>
                <a:cs typeface="Times New Roman" panose="02020603050405020304" pitchFamily="18" charset="0"/>
              </a:rPr>
              <a:t>Another feature is the recommendation system in which the nearest or recently visited places are recommended to the user.</a:t>
            </a:r>
            <a:endParaRPr lang="en-US" sz="2300" dirty="0">
              <a:latin typeface="Times New Roman" panose="02020603050405020304" pitchFamily="18" charset="0"/>
              <a:cs typeface="Times New Roman" panose="02020603050405020304" pitchFamily="18" charset="0"/>
            </a:endParaRPr>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
        <p:nvSpPr>
          <p:cNvPr id="2" name="Slide Number Placeholder 1"/>
          <p:cNvSpPr>
            <a:spLocks noGrp="1"/>
          </p:cNvSpPr>
          <p:nvPr>
            <p:ph type="sldNum" sz="quarter" idx="12"/>
          </p:nvPr>
        </p:nvSpPr>
        <p:spPr/>
        <p:txBody>
          <a:bodyPr/>
          <a:lstStyle/>
          <a:p>
            <a:fld id="{21BAB6EE-EAEA-4561-8880-8DF9D3AB286A}" type="slidenum">
              <a:rPr lang="en-US" smtClean="0"/>
              <a:t>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457200" y="0"/>
            <a:ext cx="8229600" cy="960438"/>
          </a:xfrm>
        </p:spPr>
        <p:txBody>
          <a:bodyPr>
            <a:normAutofit/>
          </a:bodyPr>
          <a:lstStyle/>
          <a:p>
            <a:r>
              <a:rPr lang="en-US" u="sng" dirty="0">
                <a:latin typeface="Times New Roman" panose="02020603050405020304" pitchFamily="18" charset="0"/>
                <a:cs typeface="Times New Roman" panose="02020603050405020304" pitchFamily="18" charset="0"/>
              </a:rPr>
              <a:t>Working flow:</a:t>
            </a:r>
          </a:p>
        </p:txBody>
      </p:sp>
      <p:pic>
        <p:nvPicPr>
          <p:cNvPr id="3" name="Content Placeholder 2" descr="architecture"/>
          <p:cNvPicPr>
            <a:picLocks noGrp="1" noChangeAspect="1"/>
          </p:cNvPicPr>
          <p:nvPr>
            <p:ph idx="1"/>
          </p:nvPr>
        </p:nvPicPr>
        <p:blipFill>
          <a:blip r:embed="rId3"/>
          <a:stretch>
            <a:fillRect/>
          </a:stretch>
        </p:blipFill>
        <p:spPr>
          <a:xfrm>
            <a:off x="1918970" y="1719580"/>
            <a:ext cx="5305425" cy="4133850"/>
          </a:xfrm>
          <a:prstGeom prst="rect">
            <a:avLst/>
          </a:prstGeom>
        </p:spPr>
      </p:pic>
      <p:sp>
        <p:nvSpPr>
          <p:cNvPr id="5" name="Slide Number Placeholder 4"/>
          <p:cNvSpPr>
            <a:spLocks noGrp="1"/>
          </p:cNvSpPr>
          <p:nvPr>
            <p:ph type="sldNum" sz="quarter" idx="12"/>
          </p:nvPr>
        </p:nvSpPr>
        <p:spPr/>
        <p:txBody>
          <a:bodyPr/>
          <a:lstStyle/>
          <a:p>
            <a:fld id="{21BAB6EE-EAEA-4561-8880-8DF9D3AB286A}"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p:cNvSpPr>
            <a:spLocks noGrp="1"/>
          </p:cNvSpPr>
          <p:nvPr>
            <p:ph type="title"/>
          </p:nvPr>
        </p:nvSpPr>
        <p:spPr/>
        <p:txBody>
          <a:bodyPr>
            <a:noAutofit/>
          </a:bodyPr>
          <a:lstStyle/>
          <a:p>
            <a:r>
              <a:rPr lang="en-US" sz="3600" u="sng" dirty="0" smtClean="0">
                <a:latin typeface="Times New Roman" panose="02020603050405020304" pitchFamily="18" charset="0"/>
                <a:cs typeface="Times New Roman" panose="02020603050405020304" pitchFamily="18" charset="0"/>
                <a:sym typeface="+mn-ea"/>
              </a:rPr>
              <a:t>Applications And Comparison Table:</a:t>
            </a:r>
            <a:endParaRPr lang="en-US" sz="3600" u="sng"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1BAB6EE-EAEA-4561-8880-8DF9D3AB286A}" type="slidenum">
              <a:rPr lang="en-US" smtClean="0"/>
              <a:t>6</a:t>
            </a:fld>
            <a:endParaRPr lang="en-US"/>
          </a:p>
        </p:txBody>
      </p:sp>
      <p:graphicFrame>
        <p:nvGraphicFramePr>
          <p:cNvPr id="3" name="Content Placeholder 2"/>
          <p:cNvGraphicFramePr>
            <a:graphicFrameLocks noGrp="1"/>
          </p:cNvGraphicFramePr>
          <p:nvPr>
            <p:ph idx="1"/>
          </p:nvPr>
        </p:nvGraphicFramePr>
        <p:xfrm>
          <a:off x="636270" y="1724660"/>
          <a:ext cx="7626350" cy="3568700"/>
        </p:xfrm>
        <a:graphic>
          <a:graphicData uri="http://schemas.openxmlformats.org/drawingml/2006/table">
            <a:tbl>
              <a:tblPr firstRow="1" firstCol="1" bandRow="1">
                <a:tableStyleId>{5C22544A-7EE6-4342-B048-85BDC9FD1C3A}</a:tableStyleId>
              </a:tblPr>
              <a:tblGrid>
                <a:gridCol w="1525270"/>
                <a:gridCol w="1525270"/>
                <a:gridCol w="1525270"/>
                <a:gridCol w="1525270"/>
                <a:gridCol w="1525270"/>
              </a:tblGrid>
              <a:tr h="892175">
                <a:tc>
                  <a:txBody>
                    <a:bodyPr/>
                    <a:lstStyle/>
                    <a:p>
                      <a:pPr>
                        <a:spcAft>
                          <a:spcPts val="0"/>
                        </a:spcAft>
                      </a:pPr>
                      <a:r>
                        <a:rPr lang="en-US" sz="900">
                          <a:effectLst/>
                        </a:rPr>
                        <a:t>Functionality</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900">
                          <a:effectLst/>
                          <a:latin typeface="Times New Roman" panose="02020603050405020304" pitchFamily="18" charset="0"/>
                          <a:ea typeface="Times New Roman" panose="02020603050405020304" pitchFamily="18" charset="0"/>
                          <a:cs typeface="Arial" panose="020B0604020202020204" pitchFamily="34" charset="0"/>
                        </a:rPr>
                        <a:t>GPS based</a:t>
                      </a:r>
                    </a:p>
                  </a:txBody>
                  <a:tcPr marL="54916" marR="54916" marT="0" marB="0" anchor="ctr"/>
                </a:tc>
                <a:tc>
                  <a:txBody>
                    <a:bodyPr/>
                    <a:lstStyle/>
                    <a:p>
                      <a:pPr algn="ctr">
                        <a:spcAft>
                          <a:spcPts val="0"/>
                        </a:spcAft>
                      </a:pPr>
                      <a:r>
                        <a:rPr lang="en-US" sz="900">
                          <a:effectLst/>
                        </a:rPr>
                        <a:t>Provide places on non-Commercial areas</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900">
                          <a:effectLst/>
                          <a:latin typeface="Times New Roman" panose="02020603050405020304" pitchFamily="18" charset="0"/>
                          <a:ea typeface="Times New Roman" panose="02020603050405020304" pitchFamily="18" charset="0"/>
                          <a:cs typeface="Arial" panose="020B0604020202020204" pitchFamily="34" charset="0"/>
                        </a:rPr>
                        <a:t>Recommendation system</a:t>
                      </a:r>
                    </a:p>
                  </a:txBody>
                  <a:tcPr marL="54916" marR="54916" marT="0" marB="0" anchor="ctr"/>
                </a:tc>
                <a:tc>
                  <a:txBody>
                    <a:bodyPr/>
                    <a:lstStyle/>
                    <a:p>
                      <a:pPr algn="ctr">
                        <a:spcAft>
                          <a:spcPts val="0"/>
                        </a:spcAft>
                      </a:pPr>
                      <a:r>
                        <a:rPr lang="en-US" sz="900">
                          <a:effectLst/>
                        </a:rPr>
                        <a:t>Renting</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r>
              <a:tr h="892175">
                <a:tc>
                  <a:txBody>
                    <a:bodyPr/>
                    <a:lstStyle/>
                    <a:p>
                      <a:pPr>
                        <a:spcAft>
                          <a:spcPts val="0"/>
                        </a:spcAft>
                      </a:pPr>
                      <a:r>
                        <a:rPr lang="en-US" sz="900">
                          <a:effectLst/>
                          <a:latin typeface="Times New Roman" panose="02020603050405020304" pitchFamily="18" charset="0"/>
                          <a:ea typeface="Times New Roman" panose="02020603050405020304" pitchFamily="18" charset="0"/>
                          <a:cs typeface="Arial" panose="020B0604020202020204" pitchFamily="34" charset="0"/>
                        </a:rPr>
                        <a:t>Smart Parking</a:t>
                      </a:r>
                    </a:p>
                  </a:txBody>
                  <a:tcPr marL="54916" marR="54916" marT="0" marB="0" anchor="ctr"/>
                </a:tc>
                <a:tc>
                  <a:txBody>
                    <a:bodyPr/>
                    <a:lstStyle/>
                    <a:p>
                      <a:pPr algn="ctr">
                        <a:spcAft>
                          <a:spcPts val="0"/>
                        </a:spcAft>
                      </a:pPr>
                      <a:r>
                        <a:rPr lang="en-US" sz="900">
                          <a:effectLst/>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900">
                          <a:effectLst/>
                          <a:sym typeface="+mn-ea"/>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endParaRPr lang="en-US" sz="900">
                        <a:effectLst/>
                        <a:sym typeface="+mn-ea"/>
                      </a:endParaRPr>
                    </a:p>
                    <a:p>
                      <a:pPr algn="ctr">
                        <a:spcAft>
                          <a:spcPts val="0"/>
                        </a:spcAft>
                      </a:pPr>
                      <a:r>
                        <a:rPr lang="en-US" sz="900">
                          <a:effectLst/>
                          <a:sym typeface="+mn-ea"/>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900">
                          <a:effectLst/>
                          <a:sym typeface="+mn-ea"/>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r>
              <a:tr h="892175">
                <a:tc>
                  <a:txBody>
                    <a:bodyPr/>
                    <a:lstStyle/>
                    <a:p>
                      <a:pPr>
                        <a:spcAft>
                          <a:spcPts val="0"/>
                        </a:spcAft>
                      </a:pPr>
                      <a:r>
                        <a:rPr lang="en-US" sz="900" dirty="0">
                          <a:effectLst/>
                        </a:rPr>
                        <a:t>Parkopedia Parking:</a:t>
                      </a:r>
                    </a:p>
                  </a:txBody>
                  <a:tcPr marL="54916" marR="54916" marT="0" marB="0" anchor="ctr"/>
                </a:tc>
                <a:tc>
                  <a:txBody>
                    <a:bodyPr/>
                    <a:lstStyle/>
                    <a:p>
                      <a:pPr algn="ctr">
                        <a:spcAft>
                          <a:spcPts val="0"/>
                        </a:spcAft>
                      </a:pPr>
                      <a:r>
                        <a:rPr lang="en-US" sz="900">
                          <a:effectLst/>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800">
                          <a:effectLst/>
                          <a:sym typeface="+mn-ea"/>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800">
                          <a:effectLst/>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800">
                          <a:effectLst/>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r>
              <a:tr h="892175">
                <a:tc>
                  <a:txBody>
                    <a:bodyPr/>
                    <a:lstStyle/>
                    <a:p>
                      <a:pPr>
                        <a:spcAft>
                          <a:spcPts val="0"/>
                        </a:spcAft>
                      </a:pPr>
                      <a:r>
                        <a:rPr lang="en-US" sz="900" dirty="0" smtClean="0">
                          <a:effectLst/>
                        </a:rPr>
                        <a:t>SMS Parking:</a:t>
                      </a:r>
                    </a:p>
                  </a:txBody>
                  <a:tcPr marL="54916" marR="54916" marT="0" marB="0" anchor="ctr"/>
                </a:tc>
                <a:tc>
                  <a:txBody>
                    <a:bodyPr/>
                    <a:lstStyle/>
                    <a:p>
                      <a:pPr algn="ctr">
                        <a:spcAft>
                          <a:spcPts val="0"/>
                        </a:spcAft>
                      </a:pPr>
                      <a:r>
                        <a:rPr lang="en-US" sz="900">
                          <a:effectLst/>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900">
                          <a:effectLst/>
                          <a:sym typeface="+mn-ea"/>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r>
                        <a:rPr lang="en-US" sz="900">
                          <a:effectLst/>
                          <a:sym typeface="+mn-ea"/>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c>
                  <a:txBody>
                    <a:bodyPr/>
                    <a:lstStyle/>
                    <a:p>
                      <a:pPr algn="ctr">
                        <a:spcAft>
                          <a:spcPts val="0"/>
                        </a:spcAft>
                      </a:pPr>
                      <a:endParaRPr lang="en-US" sz="900">
                        <a:effectLst/>
                        <a:sym typeface="+mn-ea"/>
                      </a:endParaRPr>
                    </a:p>
                    <a:p>
                      <a:pPr algn="ctr">
                        <a:spcAft>
                          <a:spcPts val="0"/>
                        </a:spcAft>
                      </a:pPr>
                      <a:r>
                        <a:rPr lang="en-US" sz="900">
                          <a:effectLst/>
                          <a:sym typeface="+mn-ea"/>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p>
                      <a:pPr algn="ctr">
                        <a:spcAft>
                          <a:spcPts val="0"/>
                        </a:spcAft>
                      </a:pP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54916" marR="54916" marT="0" marB="0" anchor="ct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sym typeface="+mn-ea"/>
              </a:rPr>
              <a:t>Problem statement:</a:t>
            </a:r>
            <a:endParaRPr lang="en-US" u="sng" dirty="0">
              <a:latin typeface="Times New Roman" panose="02020603050405020304" pitchFamily="18" charset="0"/>
              <a:cs typeface="Times New Roman" panose="02020603050405020304" pitchFamily="18" charset="0"/>
            </a:endParaRPr>
          </a:p>
        </p:txBody>
      </p:sp>
      <p:sp>
        <p:nvSpPr>
          <p:cNvPr id="18" name="Content Placeholder 2"/>
          <p:cNvSpPr>
            <a:spLocks noGrp="1"/>
          </p:cNvSpPr>
          <p:nvPr>
            <p:ph idx="1"/>
          </p:nvPr>
        </p:nvSpPr>
        <p:spPr>
          <a:xfrm>
            <a:off x="457200" y="1118236"/>
            <a:ext cx="7772400" cy="4298950"/>
          </a:xfrm>
        </p:spPr>
        <p:txBody>
          <a:bodyPr>
            <a:normAutofit fontScale="90000" lnSpcReduction="10000"/>
          </a:bodyPr>
          <a:lstStyle/>
          <a:p>
            <a:r>
              <a:rPr lang="en-US" sz="2300" dirty="0">
                <a:latin typeface="Times New Roman" panose="02020603050405020304" pitchFamily="18" charset="0"/>
                <a:cs typeface="Times New Roman" panose="02020603050405020304" pitchFamily="18" charset="0"/>
              </a:rPr>
              <a:t>As the population increases, the demand for the vehicles also increases. Now a days very few people rely on public transport. Due to increase in vehicles traffic jam is one of the common problem in the developing countries. One of the prime reason of traffic jam is parking vehicles on the road side so we need to evolve to develop a parking system. If anyone wants to park his/her vehicle, most of the time wasted in search of parking spaces. Especially, reserved parking area in commercial areas are full in busy hours. This leads to the stress, anxiety and a wastage of time</a:t>
            </a: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      Q1: How to know about different parking places of your area? </a:t>
            </a:r>
          </a:p>
          <a:p>
            <a:r>
              <a:rPr lang="en-US" sz="2300" dirty="0">
                <a:latin typeface="Times New Roman" panose="02020603050405020304" pitchFamily="18" charset="0"/>
                <a:cs typeface="Times New Roman" panose="02020603050405020304" pitchFamily="18" charset="0"/>
              </a:rPr>
              <a:t>      Q2: How to help Users to Book parking places online and at reasonable prices?</a:t>
            </a:r>
          </a:p>
        </p:txBody>
      </p:sp>
      <p:sp>
        <p:nvSpPr>
          <p:cNvPr id="2" name="Slide Number Placeholder 1"/>
          <p:cNvSpPr>
            <a:spLocks noGrp="1"/>
          </p:cNvSpPr>
          <p:nvPr>
            <p:ph type="sldNum" sz="quarter" idx="12"/>
          </p:nvPr>
        </p:nvSpPr>
        <p:spPr/>
        <p:txBody>
          <a:bodyPr/>
          <a:lstStyle/>
          <a:p>
            <a:fld id="{21BAB6EE-EAEA-4561-8880-8DF9D3AB286A}" type="slidenum">
              <a:rPr lang="en-US" smtClean="0"/>
              <a:t>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p:cNvSpPr>
            <a:spLocks noGrp="1"/>
          </p:cNvSpPr>
          <p:nvPr>
            <p:ph type="title"/>
          </p:nvPr>
        </p:nvSpPr>
        <p:spPr>
          <a:xfrm>
            <a:off x="381000" y="152400"/>
            <a:ext cx="8229600" cy="1143000"/>
          </a:xfrm>
        </p:spPr>
        <p:txBody>
          <a:bodyPr/>
          <a:lstStyle/>
          <a:p>
            <a:r>
              <a:rPr lang="en-US" sz="3200" u="sng" dirty="0">
                <a:latin typeface="Times New Roman" panose="02020603050405020304" pitchFamily="18" charset="0"/>
                <a:cs typeface="Times New Roman" panose="02020603050405020304" pitchFamily="18" charset="0"/>
                <a:sym typeface="+mn-ea"/>
              </a:rPr>
              <a:t>Objectives:</a:t>
            </a:r>
            <a:r>
              <a:rPr lang="en-US" sz="3000" u="sng" dirty="0">
                <a:latin typeface="Times New Roman" panose="02020603050405020304" pitchFamily="18" charset="0"/>
                <a:cs typeface="Times New Roman" panose="02020603050405020304" pitchFamily="18" charset="0"/>
                <a:sym typeface="+mn-ea"/>
              </a:rPr>
              <a:t> </a:t>
            </a:r>
            <a:endParaRPr lang="en-US" sz="3000" u="sng" dirty="0">
              <a:latin typeface="Times New Roman" panose="02020603050405020304" pitchFamily="18" charset="0"/>
              <a:cs typeface="Times New Roman" panose="02020603050405020304" pitchFamily="18" charset="0"/>
            </a:endParaRPr>
          </a:p>
        </p:txBody>
      </p:sp>
      <p:sp>
        <p:nvSpPr>
          <p:cNvPr id="18" name="Content Placeholder 2"/>
          <p:cNvSpPr>
            <a:spLocks noGrp="1"/>
          </p:cNvSpPr>
          <p:nvPr>
            <p:ph idx="1"/>
          </p:nvPr>
        </p:nvSpPr>
        <p:spPr>
          <a:xfrm>
            <a:off x="457200" y="1447800"/>
            <a:ext cx="8229600" cy="4678363"/>
          </a:xfrm>
        </p:spPr>
        <p:txBody>
          <a:bodyPr>
            <a:normAutofit/>
          </a:bodyPr>
          <a:lstStyle/>
          <a:p>
            <a:pPr lvl="0"/>
            <a:r>
              <a:rPr lang="en-US" sz="2500" dirty="0">
                <a:latin typeface="Times New Roman" panose="02020603050405020304" pitchFamily="18" charset="0"/>
                <a:cs typeface="Times New Roman" panose="02020603050405020304" pitchFamily="18" charset="0"/>
              </a:rPr>
              <a:t>To learn about parking areas for particular locations.</a:t>
            </a:r>
          </a:p>
          <a:p>
            <a:pPr lvl="0"/>
            <a:r>
              <a:rPr lang="en-US" sz="2500" dirty="0">
                <a:latin typeface="Times New Roman" panose="02020603050405020304" pitchFamily="18" charset="0"/>
                <a:cs typeface="Times New Roman" panose="02020603050405020304" pitchFamily="18" charset="0"/>
              </a:rPr>
              <a:t>To create a cost-effective parking system.</a:t>
            </a:r>
          </a:p>
          <a:p>
            <a:pPr lvl="0"/>
            <a:r>
              <a:rPr lang="en-US" sz="2500" dirty="0">
                <a:latin typeface="Times New Roman" panose="02020603050405020304" pitchFamily="18" charset="0"/>
                <a:cs typeface="Times New Roman" panose="02020603050405020304" pitchFamily="18" charset="0"/>
              </a:rPr>
              <a:t>To make parking safer, secure and authentic.</a:t>
            </a:r>
          </a:p>
          <a:p>
            <a:pPr lvl="0"/>
            <a:r>
              <a:rPr lang="en-US" sz="2500" dirty="0">
                <a:latin typeface="Times New Roman" panose="02020603050405020304" pitchFamily="18" charset="0"/>
                <a:cs typeface="Times New Roman" panose="02020603050405020304" pitchFamily="18" charset="0"/>
              </a:rPr>
              <a:t>To reduce human effort.</a:t>
            </a:r>
          </a:p>
          <a:p>
            <a:pPr lvl="0"/>
            <a:r>
              <a:rPr lang="en-US" sz="2500" dirty="0">
                <a:latin typeface="Times New Roman" panose="02020603050405020304" pitchFamily="18" charset="0"/>
                <a:cs typeface="Times New Roman" panose="02020603050405020304" pitchFamily="18" charset="0"/>
              </a:rPr>
              <a:t>Remote access to the information of availability of parking space.</a:t>
            </a:r>
          </a:p>
          <a:p>
            <a:pPr lvl="0"/>
            <a:r>
              <a:rPr lang="en-US" sz="2500" dirty="0">
                <a:latin typeface="Times New Roman" panose="02020603050405020304" pitchFamily="18" charset="0"/>
                <a:cs typeface="Times New Roman" panose="02020603050405020304" pitchFamily="18" charset="0"/>
              </a:rPr>
              <a:t>Automatic billing.</a:t>
            </a:r>
          </a:p>
          <a:p>
            <a:pPr lvl="0"/>
            <a:r>
              <a:rPr lang="en-US" sz="2500" dirty="0">
                <a:latin typeface="Times New Roman" panose="02020603050405020304" pitchFamily="18" charset="0"/>
                <a:cs typeface="Times New Roman" panose="02020603050405020304" pitchFamily="18" charset="0"/>
              </a:rPr>
              <a:t>To save user’s time.</a:t>
            </a:r>
          </a:p>
          <a:p>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1BAB6EE-EAEA-4561-8880-8DF9D3AB286A}"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p:cNvSpPr>
            <a:spLocks noGrp="1"/>
          </p:cNvSpPr>
          <p:nvPr>
            <p:ph type="title"/>
          </p:nvPr>
        </p:nvSpPr>
        <p:spPr/>
        <p:txBody>
          <a:bodyPr>
            <a:normAutofit fontScale="90000"/>
          </a:bodyPr>
          <a:lstStyle/>
          <a:p>
            <a:pPr algn="l"/>
            <a:r>
              <a:rPr lang="en-US" dirty="0" smtClean="0">
                <a:latin typeface="Times New Roman" panose="02020603050405020304" pitchFamily="18" charset="0"/>
                <a:cs typeface="Times New Roman" panose="02020603050405020304" pitchFamily="18" charset="0"/>
                <a:sym typeface="+mn-ea"/>
              </a:rPr>
              <a:t> </a:t>
            </a:r>
            <a:br>
              <a:rPr lang="en-US" dirty="0" smtClean="0">
                <a:latin typeface="Times New Roman" panose="02020603050405020304" pitchFamily="18" charset="0"/>
                <a:cs typeface="Times New Roman" panose="02020603050405020304" pitchFamily="18" charset="0"/>
                <a:sym typeface="+mn-ea"/>
              </a:rPr>
            </a:br>
            <a:r>
              <a:rPr lang="en-US" sz="3000" u="sng" dirty="0">
                <a:latin typeface="Times New Roman" panose="02020603050405020304" pitchFamily="18" charset="0"/>
                <a:cs typeface="Times New Roman" panose="02020603050405020304" pitchFamily="18" charset="0"/>
                <a:sym typeface="+mn-ea"/>
              </a:rPr>
              <a:t>Interface</a:t>
            </a:r>
            <a:br>
              <a:rPr lang="en-US" sz="3000" u="sng" dirty="0">
                <a:latin typeface="Times New Roman" panose="02020603050405020304" pitchFamily="18" charset="0"/>
                <a:cs typeface="Times New Roman" panose="02020603050405020304" pitchFamily="18" charset="0"/>
                <a:sym typeface="+mn-ea"/>
              </a:rPr>
            </a:br>
            <a:r>
              <a:rPr lang="en-US" sz="3000" u="sng" dirty="0">
                <a:latin typeface="Times New Roman" panose="02020603050405020304" pitchFamily="18" charset="0"/>
                <a:cs typeface="Times New Roman" panose="02020603050405020304" pitchFamily="18" charset="0"/>
                <a:sym typeface="+mn-ea"/>
              </a:rPr>
              <a:t>Sign up Activity:</a:t>
            </a:r>
            <a:r>
              <a:rPr lang="en-US" dirty="0" smtClean="0">
                <a:latin typeface="Times New Roman" panose="02020603050405020304" pitchFamily="18" charset="0"/>
                <a:cs typeface="Times New Roman" panose="02020603050405020304" pitchFamily="18" charset="0"/>
                <a:sym typeface="+mn-ea"/>
              </a:rPr>
              <a:t/>
            </a:r>
            <a:br>
              <a:rPr lang="en-US" dirty="0" smtClean="0">
                <a:latin typeface="Times New Roman" panose="02020603050405020304" pitchFamily="18" charset="0"/>
                <a:cs typeface="Times New Roman" panose="02020603050405020304" pitchFamily="18" charset="0"/>
                <a:sym typeface="+mn-ea"/>
              </a:rPr>
            </a:br>
            <a:endParaRPr lang="en-US" dirty="0">
              <a:latin typeface="Times New Roman" panose="02020603050405020304" pitchFamily="18" charset="0"/>
              <a:cs typeface="Times New Roman" panose="02020603050405020304" pitchFamily="18" charset="0"/>
            </a:endParaRPr>
          </a:p>
        </p:txBody>
      </p:sp>
      <p:sp>
        <p:nvSpPr>
          <p:cNvPr id="18" name="Content Placeholder 2"/>
          <p:cNvSpPr>
            <a:spLocks noGrp="1"/>
          </p:cNvSpPr>
          <p:nvPr>
            <p:ph sz="half" idx="1"/>
          </p:nvPr>
        </p:nvSpPr>
        <p:spPr>
          <a:xfrm>
            <a:off x="457200" y="1174750"/>
            <a:ext cx="6704965" cy="108839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User and service provider make thier account by sign up.if not they don't have any access to post places or  booking places.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Content Placeholder 1" descr="WhatsApp Image 2020-12-06 at 11.54.17 AM"/>
          <p:cNvPicPr>
            <a:picLocks noGrp="1" noChangeAspect="1"/>
          </p:cNvPicPr>
          <p:nvPr>
            <p:ph sz="half" idx="2"/>
          </p:nvPr>
        </p:nvPicPr>
        <p:blipFill>
          <a:blip r:embed="rId3"/>
          <a:srcRect t="4768" r="-641"/>
          <a:stretch>
            <a:fillRect/>
          </a:stretch>
        </p:blipFill>
        <p:spPr>
          <a:xfrm>
            <a:off x="3271520" y="1868170"/>
            <a:ext cx="2601595" cy="4377055"/>
          </a:xfrm>
          <a:prstGeom prst="rect">
            <a:avLst/>
          </a:prstGeom>
        </p:spPr>
      </p:pic>
      <p:sp>
        <p:nvSpPr>
          <p:cNvPr id="5" name="Slide Number Placeholder 4"/>
          <p:cNvSpPr>
            <a:spLocks noGrp="1"/>
          </p:cNvSpPr>
          <p:nvPr>
            <p:ph type="sldNum" sz="quarter" idx="12"/>
          </p:nvPr>
        </p:nvSpPr>
        <p:spPr/>
        <p:txBody>
          <a:bodyPr/>
          <a:lstStyle/>
          <a:p>
            <a:fld id="{21BAB6EE-EAEA-4561-8880-8DF9D3AB286A}" type="slidenum">
              <a:rPr lang="en-US" smtClean="0"/>
              <a:t>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ue Waves">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Words>
  <Application>Microsoft Office PowerPoint</Application>
  <PresentationFormat>On-screen Show (4:3)</PresentationFormat>
  <Paragraphs>155</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Blue Waves</vt:lpstr>
      <vt:lpstr>PowerPoint Presentation</vt:lpstr>
      <vt:lpstr>Share Parking Space </vt:lpstr>
      <vt:lpstr>Outline:</vt:lpstr>
      <vt:lpstr>Introduction:  </vt:lpstr>
      <vt:lpstr>Working flow:</vt:lpstr>
      <vt:lpstr>Applications And Comparison Table:</vt:lpstr>
      <vt:lpstr>Problem statement:</vt:lpstr>
      <vt:lpstr>Objectives: </vt:lpstr>
      <vt:lpstr>  Interface Sign up Activity: </vt:lpstr>
      <vt:lpstr>PowerPoint Presentation</vt:lpstr>
      <vt:lpstr> </vt:lpstr>
      <vt:lpstr>  </vt:lpstr>
      <vt:lpstr>Development Requirements</vt:lpstr>
      <vt:lpstr>Rationale behind Selected Methodology</vt:lpstr>
      <vt:lpstr>Modern tools:</vt:lpstr>
      <vt:lpstr>Benefits </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pcz</cp:lastModifiedBy>
  <cp:revision>307</cp:revision>
  <dcterms:created xsi:type="dcterms:W3CDTF">2014-09-12T06:08:00Z</dcterms:created>
  <dcterms:modified xsi:type="dcterms:W3CDTF">2020-12-09T13:22:48Z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