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4" r:id="rId4"/>
  </p:sldMasterIdLst>
  <p:notesMasterIdLst>
    <p:notesMasterId r:id="rId26"/>
  </p:notesMasterIdLst>
  <p:sldIdLst>
    <p:sldId id="286" r:id="rId5"/>
    <p:sldId id="256" r:id="rId6"/>
    <p:sldId id="257" r:id="rId7"/>
    <p:sldId id="310" r:id="rId8"/>
    <p:sldId id="309" r:id="rId9"/>
    <p:sldId id="258" r:id="rId10"/>
    <p:sldId id="285" r:id="rId11"/>
    <p:sldId id="284" r:id="rId12"/>
    <p:sldId id="288" r:id="rId13"/>
    <p:sldId id="289" r:id="rId14"/>
    <p:sldId id="298" r:id="rId15"/>
    <p:sldId id="290" r:id="rId16"/>
    <p:sldId id="291" r:id="rId17"/>
    <p:sldId id="292" r:id="rId18"/>
    <p:sldId id="306" r:id="rId19"/>
    <p:sldId id="307" r:id="rId20"/>
    <p:sldId id="300" r:id="rId21"/>
    <p:sldId id="301" r:id="rId22"/>
    <p:sldId id="305" r:id="rId23"/>
    <p:sldId id="312" r:id="rId24"/>
    <p:sldId id="31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C75E6DD-2E32-442D-8584-1BF9DA4A2BDF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2791C0-071D-4DDF-A78F-D3649E0FAE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3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27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20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451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48BA695-8285-4A1C-A736-A189C6B1D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9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93C48B5-20FB-4DD7-8286-E36D3AC2BF5B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98A70F-844E-438D-BDA7-3531C578F744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3AE4C16-4FB5-4B70-BB9A-AE79DB6ECFF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98C6B57-52A0-41EF-9DE6-C8D9698A020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650" r:id="rId19"/>
    <p:sldLayoutId id="2147483663" r:id="rId20"/>
    <p:sldLayoutId id="2147483660" r:id="rId21"/>
    <p:sldLayoutId id="2147483662" r:id="rId22"/>
    <p:sldLayoutId id="2147483661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7" y="1808251"/>
            <a:ext cx="11226469" cy="27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1026"/>
              </p:ext>
            </p:extLst>
          </p:nvPr>
        </p:nvGraphicFramePr>
        <p:xfrm>
          <a:off x="604431" y="1530852"/>
          <a:ext cx="10983134" cy="414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91567">
                  <a:extLst>
                    <a:ext uri="{9D8B030D-6E8A-4147-A177-3AD203B41FA5}">
                      <a16:colId xmlns="" xmlns:a16="http://schemas.microsoft.com/office/drawing/2014/main" val="3471857817"/>
                    </a:ext>
                  </a:extLst>
                </a:gridCol>
                <a:gridCol w="5491567">
                  <a:extLst>
                    <a:ext uri="{9D8B030D-6E8A-4147-A177-3AD203B41FA5}">
                      <a16:colId xmlns="" xmlns:a16="http://schemas.microsoft.com/office/drawing/2014/main" val="529764539"/>
                    </a:ext>
                  </a:extLst>
                </a:gridCol>
              </a:tblGrid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2293534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Interface</a:t>
                      </a:r>
                      <a:r>
                        <a:rPr lang="en-US" baseline="0" dirty="0"/>
                        <a:t> &amp; Development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Studio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77375790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93040755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1809360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2392805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Programming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Java/Python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90240319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0597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3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EEF0D-E638-4EAC-90B4-4672C7B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98C34C2-BAB3-4412-911B-FF352F44BA28}"/>
              </a:ext>
            </a:extLst>
          </p:cNvPr>
          <p:cNvSpPr/>
          <p:nvPr/>
        </p:nvSpPr>
        <p:spPr>
          <a:xfrm>
            <a:off x="955308" y="1562985"/>
            <a:ext cx="9283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Requirements are important part of software development. Before starting a project, requirements are gathered, to formulate and manage the designing phase.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 smtClean="0">
                <a:latin typeface="+mj-lt"/>
                <a:ea typeface="Batang" panose="02030600000101010101" pitchFamily="18" charset="-127"/>
              </a:rPr>
              <a:t>Interface Design</a:t>
            </a:r>
            <a:endParaRPr lang="en-US" sz="1600" b="1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Making the user interface </a:t>
            </a:r>
            <a:r>
              <a:rPr lang="en-GB" sz="1600" dirty="0">
                <a:latin typeface="+mj-lt"/>
                <a:ea typeface="Batang" panose="02030600000101010101" pitchFamily="18" charset="-127"/>
              </a:rPr>
              <a:t>is essential part of project. For that purpose</a:t>
            </a: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, advanced responsive and attractive interface will be designed using Android Studio and Java.</a:t>
            </a:r>
            <a:r>
              <a:rPr lang="en-US" sz="1600" dirty="0" smtClean="0">
                <a:latin typeface="+mj-lt"/>
                <a:ea typeface="Batang" panose="02030600000101010101" pitchFamily="18" charset="-127"/>
              </a:rPr>
              <a:t> 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 smtClean="0">
                <a:latin typeface="+mj-lt"/>
                <a:ea typeface="Batang" panose="02030600000101010101" pitchFamily="18" charset="-127"/>
              </a:rPr>
              <a:t>Training Model</a:t>
            </a:r>
            <a:endParaRPr lang="en-US" sz="1600" b="1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Making educated and nearest exact estimates is not an easy task, dataset and machine learning algorithms are required to train models accordingly.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+mj-lt"/>
                <a:ea typeface="Batang" panose="02030600000101010101" pitchFamily="18" charset="-127"/>
              </a:rPr>
              <a:t>Location</a:t>
            </a:r>
            <a:endParaRPr lang="en-US" sz="1600" b="1" dirty="0">
              <a:effectLst/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+mj-lt"/>
                <a:ea typeface="Batang" panose="02030600000101010101" pitchFamily="18" charset="-127"/>
              </a:rPr>
              <a:t>The user will be provided ease to find the nearest buyer according to needs and requirements.</a:t>
            </a:r>
            <a:endParaRPr lang="en-US" sz="1600" dirty="0">
              <a:effectLst/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effectLst/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66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Non-Functional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386" y="1500027"/>
            <a:ext cx="11382083" cy="462337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2CA8F9-30B6-47A7-8BBC-0AA1748A7B7B}"/>
              </a:ext>
            </a:extLst>
          </p:cNvPr>
          <p:cNvSpPr/>
          <p:nvPr/>
        </p:nvSpPr>
        <p:spPr>
          <a:xfrm>
            <a:off x="604433" y="1629354"/>
            <a:ext cx="97304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Non-Functional requirement defines a function and its components.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Performance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We are trying to achieve best performance for </a:t>
            </a: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our app, </a:t>
            </a:r>
            <a:r>
              <a:rPr lang="en-GB" sz="1600" dirty="0">
                <a:latin typeface="+mj-lt"/>
                <a:ea typeface="Batang" panose="02030600000101010101" pitchFamily="18" charset="-127"/>
              </a:rPr>
              <a:t>but this project involves </a:t>
            </a: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large scale calculations and training datasets, </a:t>
            </a:r>
            <a:r>
              <a:rPr lang="en-GB" sz="1600" dirty="0">
                <a:latin typeface="+mj-lt"/>
                <a:ea typeface="Batang" panose="02030600000101010101" pitchFamily="18" charset="-127"/>
              </a:rPr>
              <a:t>so it would affect efficiency.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Availability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Users can access the system anytime, anywhere.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User friendly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Interface of </a:t>
            </a: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app </a:t>
            </a:r>
            <a:r>
              <a:rPr lang="en-GB" sz="1600" dirty="0">
                <a:latin typeface="+mj-lt"/>
                <a:ea typeface="Batang" panose="02030600000101010101" pitchFamily="18" charset="-127"/>
              </a:rPr>
              <a:t>will be easy to use so that a beginner can also </a:t>
            </a:r>
            <a:r>
              <a:rPr lang="en-GB" sz="1600" dirty="0" smtClean="0">
                <a:latin typeface="+mj-lt"/>
                <a:ea typeface="Batang" panose="02030600000101010101" pitchFamily="18" charset="-127"/>
              </a:rPr>
              <a:t>use it easily.</a:t>
            </a:r>
            <a:endParaRPr lang="en-US" sz="1600" dirty="0">
              <a:effectLst/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4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3B490-96EA-4D72-9B86-81C21E8C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AutoShape 2" descr="blob:https://web.whatsapp.com/9b3ff969-fe83-46de-81ad-eaa4ef1c14a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1302" y="1694985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92" y="2064316"/>
            <a:ext cx="5429250" cy="41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8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BDF5-D575-4C88-9B91-14434584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9" y="624110"/>
            <a:ext cx="8911687" cy="1280890"/>
          </a:xfrm>
        </p:spPr>
        <p:txBody>
          <a:bodyPr/>
          <a:lstStyle/>
          <a:p>
            <a:r>
              <a:rPr lang="en-US" dirty="0" smtClean="0"/>
              <a:t>Detailed Use Case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1239" y="1905000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Contractor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8" y="2274332"/>
            <a:ext cx="4451312" cy="38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BDF5-D575-4C88-9B91-14434584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84" y="1505414"/>
            <a:ext cx="3556443" cy="47392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45" y="1505413"/>
            <a:ext cx="3671633" cy="473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58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BDF5-D575-4C88-9B91-14434584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43" y="1550019"/>
            <a:ext cx="3401123" cy="4761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14" y="1550018"/>
            <a:ext cx="3794435" cy="47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9765037-AD2A-4278-B3FA-97CE3B2413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>
            <a:normAutofit/>
          </a:bodyPr>
          <a:lstStyle/>
          <a:p>
            <a:r>
              <a:rPr lang="en-US" sz="1800" dirty="0"/>
              <a:t>Login/Register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C9CA604-3B8F-45A9-907B-9F46E429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3909"/>
              </p:ext>
            </p:extLst>
          </p:nvPr>
        </p:nvGraphicFramePr>
        <p:xfrm>
          <a:off x="604433" y="2794647"/>
          <a:ext cx="4465675" cy="3117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976">
                  <a:extLst>
                    <a:ext uri="{9D8B030D-6E8A-4147-A177-3AD203B41FA5}">
                      <a16:colId xmlns="" xmlns:a16="http://schemas.microsoft.com/office/drawing/2014/main" val="469570581"/>
                    </a:ext>
                  </a:extLst>
                </a:gridCol>
                <a:gridCol w="2911699">
                  <a:extLst>
                    <a:ext uri="{9D8B030D-6E8A-4147-A177-3AD203B41FA5}">
                      <a16:colId xmlns="" xmlns:a16="http://schemas.microsoft.com/office/drawing/2014/main" val="3283097902"/>
                    </a:ext>
                  </a:extLst>
                </a:gridCol>
              </a:tblGrid>
              <a:tr h="11290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Username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User will enter a unique username.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0260799"/>
                  </a:ext>
                </a:extLst>
              </a:tr>
              <a:tr h="9293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User should enter a valid 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3793282"/>
                  </a:ext>
                </a:extLst>
              </a:tr>
              <a:tr h="1059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User needs to enter a password. Password should be 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at least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4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Characters long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9644742"/>
                  </a:ext>
                </a:extLst>
              </a:tr>
            </a:tbl>
          </a:graphicData>
        </a:graphic>
      </p:graphicFrame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3" y="2361572"/>
            <a:ext cx="2111250" cy="377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88" y="2361571"/>
            <a:ext cx="2117737" cy="37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9765037-AD2A-4278-B3FA-97CE3B2413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2673" y="2133600"/>
            <a:ext cx="11589327" cy="3778250"/>
          </a:xfrm>
        </p:spPr>
        <p:txBody>
          <a:bodyPr>
            <a:normAutofit/>
          </a:bodyPr>
          <a:lstStyle/>
          <a:p>
            <a:r>
              <a:rPr lang="en-US" dirty="0" smtClean="0"/>
              <a:t>Dashboard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730A885-5679-4BE1-BE84-CA79D8EA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69815"/>
              </p:ext>
            </p:extLst>
          </p:nvPr>
        </p:nvGraphicFramePr>
        <p:xfrm>
          <a:off x="604433" y="2702353"/>
          <a:ext cx="4626786" cy="2555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342">
                  <a:extLst>
                    <a:ext uri="{9D8B030D-6E8A-4147-A177-3AD203B41FA5}">
                      <a16:colId xmlns="" xmlns:a16="http://schemas.microsoft.com/office/drawing/2014/main" val="3104089315"/>
                    </a:ext>
                  </a:extLst>
                </a:gridCol>
                <a:gridCol w="3113444">
                  <a:extLst>
                    <a:ext uri="{9D8B030D-6E8A-4147-A177-3AD203B41FA5}">
                      <a16:colId xmlns="" xmlns:a16="http://schemas.microsoft.com/office/drawing/2014/main" val="1525386828"/>
                    </a:ext>
                  </a:extLst>
                </a:gridCol>
              </a:tblGrid>
              <a:tr h="30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8002291"/>
                  </a:ext>
                </a:extLst>
              </a:tr>
              <a:tr h="227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94182637"/>
                  </a:ext>
                </a:extLst>
              </a:tr>
              <a:tr h="260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67411464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GB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logging in,  the dashboard will appear to user where the user can make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0155865"/>
                  </a:ext>
                </a:extLst>
              </a:tr>
              <a:tr h="340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Cancel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The dashboard provides</a:t>
                      </a:r>
                      <a:r>
                        <a:rPr lang="en-GB" sz="1200" baseline="0" dirty="0" smtClean="0">
                          <a:effectLst/>
                        </a:rPr>
                        <a:t> user to make estimates and find contractor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9493511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Connection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Display </a:t>
                      </a:r>
                      <a:r>
                        <a:rPr lang="en-GB" sz="1200" dirty="0" smtClean="0">
                          <a:effectLst/>
                        </a:rPr>
                        <a:t>of</a:t>
                      </a:r>
                      <a:r>
                        <a:rPr lang="en-GB" sz="1200" baseline="0" dirty="0" smtClean="0">
                          <a:effectLst/>
                        </a:rPr>
                        <a:t> the dashboard is  available even when connection is not available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2739939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039049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85" y="2133600"/>
            <a:ext cx="2774702" cy="35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2DFEFC-3C56-4269-987C-8C721BF5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CA4AE45-4321-4E0E-9BB3-04C64F5810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1604963"/>
            <a:ext cx="8302625" cy="37359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have found out few limitations in </a:t>
            </a:r>
            <a:r>
              <a:rPr lang="en-US" sz="1600" dirty="0" smtClean="0"/>
              <a:t>the project during the </a:t>
            </a:r>
            <a:r>
              <a:rPr lang="en-US" sz="1600" dirty="0"/>
              <a:t>development of this </a:t>
            </a:r>
            <a:r>
              <a:rPr lang="en-US" sz="1600" dirty="0" smtClean="0"/>
              <a:t>project, so we </a:t>
            </a:r>
            <a:r>
              <a:rPr lang="en-US" sz="1600" dirty="0"/>
              <a:t>have decided </a:t>
            </a:r>
            <a:r>
              <a:rPr lang="en-US" sz="1600" dirty="0" smtClean="0"/>
              <a:t>to make it more efficient and better </a:t>
            </a:r>
            <a:r>
              <a:rPr lang="en-US" sz="1600" dirty="0"/>
              <a:t>in </a:t>
            </a:r>
            <a:r>
              <a:rPr lang="en-US" sz="1600" dirty="0" smtClean="0"/>
              <a:t>future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</a:t>
            </a:r>
            <a:r>
              <a:rPr lang="en-US" sz="1600" dirty="0" smtClean="0"/>
              <a:t>improve the app to make things more easy to use.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We will improve the Regression algorithm for better, faster and closest educated estimates.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add </a:t>
            </a:r>
            <a:r>
              <a:rPr lang="en-US" sz="1600" dirty="0" smtClean="0"/>
              <a:t>Chat system for user and contractor to make.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We will provide location system through Google maps to provide user ease to find nearest and perfect contractor for the job according to specialty and requirement.</a:t>
            </a:r>
            <a:endParaRPr lang="en-US" sz="16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Co-Construct Estimator</a:t>
            </a:r>
            <a:r>
              <a:rPr lang="en-US" sz="4400" dirty="0"/>
              <a:t/>
            </a:r>
            <a:br>
              <a:rPr lang="en-US" sz="44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Supervisor: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Mr.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Armughan Ali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Group Member: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Shawaiz (FA17-BCS-017)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Saad Ahmed (FA17-BCS-056)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Program: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BS-Computer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2DFEFC-3C56-4269-987C-8C721BF5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CA4AE45-4321-4E0E-9BB3-04C64F5810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1604963"/>
            <a:ext cx="8302625" cy="3735964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Provides ease to common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user will get precise estimates according to </a:t>
            </a:r>
            <a:r>
              <a:rPr lang="en-US" sz="1600" dirty="0" smtClean="0"/>
              <a:t>requirements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user can calculate large and small scale estimates in consonance with the requirements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user will be able to find contractor on the basis of query search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contractors will provide services accordingly to their expertise 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2DFEFC-3C56-4269-987C-8C721BF5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CA4AE45-4321-4E0E-9BB3-04C64F5810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1604963"/>
            <a:ext cx="8302625" cy="37359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G.-H. Kim, S.-H. An, K.-I. </a:t>
            </a:r>
            <a:r>
              <a:rPr lang="en-US" sz="1600" dirty="0" err="1"/>
              <a:t>KangComparison</a:t>
            </a:r>
            <a:r>
              <a:rPr lang="en-US" sz="1600" dirty="0"/>
              <a:t> of construction cost estimating models based on regression analysis, neural networks, and case-based </a:t>
            </a:r>
            <a:r>
              <a:rPr lang="en-US" sz="1600" dirty="0" err="1"/>
              <a:t>reasoningBuild</a:t>
            </a:r>
            <a:r>
              <a:rPr lang="en-US" sz="1600" dirty="0"/>
              <a:t>. Environ., 39 (10) (2004), pp. </a:t>
            </a:r>
            <a:r>
              <a:rPr lang="en-US" sz="1600" dirty="0" smtClean="0"/>
              <a:t>1235-1242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D.J. Lowe, M.W. Emsley, A. </a:t>
            </a:r>
            <a:r>
              <a:rPr lang="en-US" sz="1600" dirty="0" err="1"/>
              <a:t>HardingPredicting</a:t>
            </a:r>
            <a:r>
              <a:rPr lang="en-US" sz="1600" dirty="0"/>
              <a:t> construction cost using multiple regression </a:t>
            </a:r>
            <a:r>
              <a:rPr lang="en-US" sz="1600" dirty="0" err="1"/>
              <a:t>techniquesJ</a:t>
            </a:r>
            <a:r>
              <a:rPr lang="en-US" sz="1600" dirty="0"/>
              <a:t>. Constr. Eng. </a:t>
            </a:r>
            <a:r>
              <a:rPr lang="en-US" sz="1600" dirty="0" err="1"/>
              <a:t>Manag</a:t>
            </a:r>
            <a:r>
              <a:rPr lang="en-US" sz="1600" dirty="0"/>
              <a:t>., 132 (July (7)) (2006), pp. 750-758View Record in </a:t>
            </a:r>
            <a:r>
              <a:rPr lang="en-US" sz="1600" dirty="0" err="1"/>
              <a:t>ScopusGoogle</a:t>
            </a:r>
            <a:r>
              <a:rPr lang="en-US" sz="1600" dirty="0"/>
              <a:t> </a:t>
            </a:r>
            <a:r>
              <a:rPr lang="en-US" sz="1600" dirty="0" smtClean="0"/>
              <a:t>Scholar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SonmezReview</a:t>
            </a:r>
            <a:r>
              <a:rPr lang="en-US" sz="1600" dirty="0"/>
              <a:t> of conceptual cost modeling </a:t>
            </a:r>
            <a:r>
              <a:rPr lang="en-US" sz="1600" dirty="0" err="1"/>
              <a:t>techniquesAACE</a:t>
            </a:r>
            <a:r>
              <a:rPr lang="en-US" sz="1600" dirty="0"/>
              <a:t> Int. Trans. (2005), pp. EST.07.1-EST.07.4Google </a:t>
            </a:r>
            <a:r>
              <a:rPr lang="en-US" sz="1600" dirty="0" smtClean="0"/>
              <a:t>Scholar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C. Koo, T. Hong, C. </a:t>
            </a:r>
            <a:r>
              <a:rPr lang="en-US" sz="1600" dirty="0" err="1"/>
              <a:t>HyunThe</a:t>
            </a:r>
            <a:r>
              <a:rPr lang="en-US" sz="1600" dirty="0"/>
              <a:t> development of a construction cost prediction model with improved prediction capacity Expert Syst. Appl., 38 (7) (2011), pp. 8597-8606ArticleDownload </a:t>
            </a:r>
            <a:r>
              <a:rPr lang="en-US" sz="1600" dirty="0" err="1"/>
              <a:t>PDFView</a:t>
            </a:r>
            <a:r>
              <a:rPr lang="en-US" sz="1600" dirty="0"/>
              <a:t> Record in Scopus</a:t>
            </a:r>
            <a:endParaRPr lang="en-US" sz="16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3" name="Grid" descr="grid plane">
            <a:extLst>
              <a:ext uri="{FF2B5EF4-FFF2-40B4-BE49-F238E27FC236}">
                <a16:creationId xmlns=""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4434" y="1428107"/>
            <a:ext cx="10983132" cy="490077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395" y="1168833"/>
            <a:ext cx="9842809" cy="39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Introduction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Problem Statement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Goals and Objectives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Methodology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Benefits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Tools and technologies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id" descr="grid plane">
            <a:extLst>
              <a:ext uri="{FF2B5EF4-FFF2-40B4-BE49-F238E27FC236}">
                <a16:creationId xmlns=""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4434" y="1428107"/>
            <a:ext cx="10983132" cy="490077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395" y="1168833"/>
            <a:ext cx="9842809" cy="2215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Non-Functional Requirements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Diagrams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User Interface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Future Work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(cont.…)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=""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4434" y="1428107"/>
            <a:ext cx="10983132" cy="490077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An Android based application to help common people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Gives the user precise estimated cost for a construction project in a precise way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Overcome manual methods of estimating cost of construction projects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Provides user to make large scale project estimates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Provides facility to find contractors according to the specialty and requirement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Location to find the nearest contractor according to requirements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4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34" y="1623315"/>
            <a:ext cx="10983132" cy="45536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Manual approach to make estimates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Manual methods are prone to errors as cost of construction materials fluctuate time  to  time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Customers often get scammed by contractors just  because of lack of knowledge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Cost  overflow  has  been the major drawback in construction which leads to abandonment of most projects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and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34" y="1448656"/>
            <a:ext cx="10983132" cy="48185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Following are our objectives and goals behind this project, which are enlisted below. 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Give user an educated cost estimation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Help people finding the right contractor for their job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 Help the Contractors to have the idea  of market rates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 Common person can have in advance idea about expected cost and cannot be scammed by contractors. 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6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1448655"/>
            <a:ext cx="10983132" cy="478775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Contractor have to first make their account by signup and then login by entering valid E-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m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ail, username and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    password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contractor have profile from where a user can find contractor meanwhile the contractor is just allowed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    to provide location, service, and price including labor cost.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user is allowed to make estimates according to his needs and requirements.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app will respond and give estimates according to the given parameters.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user can also find and contact contractors according to location, prices and service defined.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34" y="1417833"/>
            <a:ext cx="10983132" cy="49110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Provides upfront cost estimation to the user.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Provide estimate about the cost of construction material and labor to the contractors. 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Provide the best person for the job.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Encourage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eople to use technology instead of using old methods.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Reduces the probability of scams.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009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953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Batang</vt:lpstr>
      <vt:lpstr>Calibri</vt:lpstr>
      <vt:lpstr>Century Gothic</vt:lpstr>
      <vt:lpstr>Roboto</vt:lpstr>
      <vt:lpstr>Segoe UI</vt:lpstr>
      <vt:lpstr>Times New Roman</vt:lpstr>
      <vt:lpstr>Wingdings 3</vt:lpstr>
      <vt:lpstr>Wisp</vt:lpstr>
      <vt:lpstr>PowerPoint Presentation</vt:lpstr>
      <vt:lpstr>Co-Construct Estimator </vt:lpstr>
      <vt:lpstr>Outline</vt:lpstr>
      <vt:lpstr>Outline (cont.…)</vt:lpstr>
      <vt:lpstr>Introduction</vt:lpstr>
      <vt:lpstr>Problem Statement</vt:lpstr>
      <vt:lpstr>Goals and Objectives</vt:lpstr>
      <vt:lpstr>Methodology</vt:lpstr>
      <vt:lpstr>Benefits</vt:lpstr>
      <vt:lpstr>Tools &amp; Techniques</vt:lpstr>
      <vt:lpstr>Functional Requirements</vt:lpstr>
      <vt:lpstr>Non-Functional Requirements</vt:lpstr>
      <vt:lpstr>Use Case Diagram</vt:lpstr>
      <vt:lpstr>Detailed Use Case Diagrams</vt:lpstr>
      <vt:lpstr>Activity Diagrams</vt:lpstr>
      <vt:lpstr>Sequence Diagram</vt:lpstr>
      <vt:lpstr>User Interface</vt:lpstr>
      <vt:lpstr>User Interface</vt:lpstr>
      <vt:lpstr>Future Work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2019-09-15T07:02:34Z</dcterms:created>
  <dcterms:modified xsi:type="dcterms:W3CDTF">2020-12-12T13:57:43Z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