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8" r:id="rId5"/>
    <p:sldId id="284" r:id="rId6"/>
    <p:sldId id="278" r:id="rId7"/>
    <p:sldId id="287" r:id="rId8"/>
    <p:sldId id="289" r:id="rId9"/>
    <p:sldId id="290" r:id="rId10"/>
    <p:sldId id="291" r:id="rId11"/>
    <p:sldId id="314" r:id="rId12"/>
    <p:sldId id="292" r:id="rId13"/>
    <p:sldId id="293" r:id="rId14"/>
    <p:sldId id="309" r:id="rId15"/>
    <p:sldId id="302" r:id="rId16"/>
    <p:sldId id="303" r:id="rId17"/>
    <p:sldId id="334" r:id="rId18"/>
    <p:sldId id="305" r:id="rId19"/>
    <p:sldId id="306" r:id="rId20"/>
    <p:sldId id="331" r:id="rId21"/>
    <p:sldId id="308" r:id="rId22"/>
    <p:sldId id="336" r:id="rId23"/>
    <p:sldId id="337" r:id="rId24"/>
    <p:sldId id="338" r:id="rId25"/>
    <p:sldId id="318" r:id="rId26"/>
    <p:sldId id="320" r:id="rId27"/>
    <p:sldId id="321" r:id="rId28"/>
    <p:sldId id="322" r:id="rId29"/>
    <p:sldId id="333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34" Type="http://schemas.openxmlformats.org/officeDocument/2006/relationships/presProps" Target="pres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handoutMaster" Target="handoutMasters/handout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notesMaster" Target="notesMasters/notesMaster1.xml" /><Relationship Id="rId37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theme" Target="theme/theme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17D39-6EB5-4480-853D-3CA7D34231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B54D-CF35-4E66-AAB5-68525C21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4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41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5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8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4EE6-EA0C-4CC9-814E-EC6F581A81A4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4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CD0B-7DF3-4B63-9A04-32C5CE0A7753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6C43-955E-4A85-AFB4-F2B3523FC432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09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4880-5693-4903-96FB-EC046CC5960B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9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CFFD-B500-46B5-8B90-CB5D539EF326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572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ADB2-FAF7-4803-9C98-9907F81EFFCA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00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D0E4-16F0-4EF1-85D5-9CB56170B240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442D-0FB9-436F-BBE7-2A1116BEDD62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DD3A-4F5A-42F8-A130-42CB46E173F9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9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1DC-E7D1-4776-BFE8-2BF6EAF4E48A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D51B-B88F-445D-B867-75A4F5DC246D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8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2AE-1CAA-4F08-8572-9E8485F50C1E}" type="datetime6">
              <a:rPr lang="en-US" smtClean="0"/>
              <a:t>December 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5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2382-21B7-4E52-AC0C-1B11F3AD9999}" type="datetime6">
              <a:rPr lang="en-US" smtClean="0"/>
              <a:t>December 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9F01-B356-4C7C-8C89-8DF5A8C41092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4C18-24DD-47E0-8274-90DC1F6DC38E}" type="datetime6">
              <a:rPr lang="en-US" smtClean="0"/>
              <a:t>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1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ECDE-18D1-42A4-85CC-17E52CB57E51}" type="datetime6">
              <a:rPr lang="en-US" smtClean="0"/>
              <a:t>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6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6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6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6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6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0.jpeg" /><Relationship Id="rId4" Type="http://schemas.openxmlformats.org/officeDocument/2006/relationships/image" Target="../media/image19.gif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32" y="548908"/>
            <a:ext cx="841248" cy="841248"/>
          </a:xfrm>
          <a:prstGeom prst="rect">
            <a:avLst/>
          </a:prstGeom>
        </p:spPr>
      </p:pic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600" y="2743200"/>
            <a:ext cx="6019800" cy="1295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91400" y="6000709"/>
            <a:ext cx="1295400" cy="370171"/>
          </a:xfrm>
        </p:spPr>
        <p:txBody>
          <a:bodyPr/>
          <a:lstStyle/>
          <a:p>
            <a:fld id="{1439FA6E-B0B1-407B-BF2B-2681CC5559DC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8380" y="6005755"/>
            <a:ext cx="2248585" cy="365125"/>
          </a:xfrm>
        </p:spPr>
        <p:txBody>
          <a:bodyPr/>
          <a:lstStyle/>
          <a:p>
            <a:r>
              <a:rPr lang="en-US" dirty="0"/>
              <a:t>Final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05946"/>
            <a:ext cx="6019800" cy="528798"/>
          </a:xfrm>
        </p:spPr>
        <p:txBody>
          <a:bodyPr>
            <a:normAutofit/>
          </a:bodyPr>
          <a:lstStyle/>
          <a:p>
            <a:r>
              <a:rPr lang="en-US" sz="2800" dirty="0">
                <a:cs typeface="Times New Roman" panose="02020603050405020304" pitchFamily="18" charset="0"/>
                <a:sym typeface="+mn-ea"/>
              </a:rPr>
              <a:t>Benefits</a:t>
            </a:r>
            <a:r>
              <a:rPr lang="en-US" sz="2800" dirty="0">
                <a:sym typeface="+mn-ea"/>
              </a:rPr>
              <a:t>  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12828"/>
            <a:ext cx="6400800" cy="4049772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android based freelancing platform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Cheffs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based recommendations and offers.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services and communication.</a:t>
            </a:r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leave a review and feedback in case of any issue.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time-consumption for customers.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135089"/>
            <a:ext cx="1299780" cy="370171"/>
          </a:xfrm>
        </p:spPr>
        <p:txBody>
          <a:bodyPr/>
          <a:lstStyle/>
          <a:p>
            <a:fld id="{3B3B9BFD-A935-46B3-991E-839C43553E1D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2172385" cy="365125"/>
          </a:xfrm>
        </p:spPr>
        <p:txBody>
          <a:bodyPr/>
          <a:lstStyle/>
          <a:p>
            <a:r>
              <a:rPr lang="en-US"/>
              <a:t>Final Presentation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66391" y="634699"/>
            <a:ext cx="6589199" cy="671291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Diagrams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60590" y="1828800"/>
            <a:ext cx="6645210" cy="3581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Diagrams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Admin Use Case Diagram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Chef Use Case Diagram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Customer Use Case Diagram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Diagrams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Activity Diagram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Chef Activity Diagram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Customer Activity Diagram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3508" y="6135089"/>
            <a:ext cx="1575272" cy="370171"/>
          </a:xfrm>
        </p:spPr>
        <p:txBody>
          <a:bodyPr/>
          <a:lstStyle/>
          <a:p>
            <a:fld id="{BCFA4464-AD5A-4575-BE83-DF203C63FEB1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8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24110"/>
            <a:ext cx="6589200" cy="747490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ym typeface="+mn-ea"/>
              </a:rPr>
              <a:t>Admin Use case Diagram</a:t>
            </a:r>
            <a:br>
              <a:rPr lang="en-US" dirty="0">
                <a:sym typeface="+mn-ea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289" y="6135808"/>
            <a:ext cx="1401228" cy="314183"/>
          </a:xfrm>
        </p:spPr>
        <p:txBody>
          <a:bodyPr/>
          <a:lstStyle/>
          <a:p>
            <a:fld id="{20D54E29-383B-4F58-9CA7-844E06E710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085975" y="1371600"/>
            <a:ext cx="1024679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15240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B4ABB-D548-4870-A741-F0BAA6CB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52908"/>
            <a:ext cx="6589200" cy="49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676400" y="671599"/>
            <a:ext cx="5713703" cy="671290"/>
          </a:xfrm>
        </p:spPr>
        <p:txBody>
          <a:bodyPr>
            <a:noAutofit/>
          </a:bodyPr>
          <a:lstStyle/>
          <a:p>
            <a:r>
              <a:rPr lang="en-US" sz="2800" dirty="0">
                <a:sym typeface="+mn-ea"/>
              </a:rPr>
              <a:t>Chef Use case Diagram</a:t>
            </a:r>
            <a:br>
              <a:rPr lang="en-US" sz="2800" dirty="0">
                <a:sym typeface="+mn-ea"/>
              </a:rPr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1610" y="6130763"/>
            <a:ext cx="1040389" cy="370171"/>
          </a:xfrm>
        </p:spPr>
        <p:txBody>
          <a:bodyPr/>
          <a:lstStyle/>
          <a:p>
            <a:fld id="{E311F92D-68C2-4127-B5AF-ACC359849C24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096000"/>
            <a:ext cx="2248585" cy="365125"/>
          </a:xfrm>
        </p:spPr>
        <p:txBody>
          <a:bodyPr/>
          <a:lstStyle/>
          <a:p>
            <a:r>
              <a:rPr lang="en-US" dirty="0"/>
              <a:t>Final Presentation 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286000" y="25865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76400" y="1716033"/>
            <a:ext cx="1294905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2BEA0-F3A3-4591-8DB6-82EDFBA6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65803"/>
            <a:ext cx="6477000" cy="49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3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00" y="648830"/>
            <a:ext cx="6284400" cy="643029"/>
          </a:xfrm>
        </p:spPr>
        <p:txBody>
          <a:bodyPr>
            <a:normAutofit/>
          </a:bodyPr>
          <a:lstStyle/>
          <a:p>
            <a:r>
              <a:rPr lang="en-US" sz="2800" dirty="0">
                <a:sym typeface="+mn-ea"/>
              </a:rPr>
              <a:t>Customer Use case Diagram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601" y="6320174"/>
            <a:ext cx="1452180" cy="370171"/>
          </a:xfrm>
        </p:spPr>
        <p:txBody>
          <a:bodyPr/>
          <a:lstStyle/>
          <a:p>
            <a:fld id="{88F4F99A-9F9D-438F-B122-EA8621414323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1" y="6320174"/>
            <a:ext cx="5716488" cy="365125"/>
          </a:xfrm>
        </p:spPr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23330" y="1326495"/>
            <a:ext cx="1289090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E4F21-461D-4C63-8E0F-CCDB55E0D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370137"/>
            <a:ext cx="6938580" cy="478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90" y="634700"/>
            <a:ext cx="6589200" cy="671290"/>
          </a:xfrm>
        </p:spPr>
        <p:txBody>
          <a:bodyPr>
            <a:normAutofit/>
          </a:bodyPr>
          <a:lstStyle/>
          <a:p>
            <a:r>
              <a:rPr lang="en-US" sz="2800" dirty="0"/>
              <a:t>Admin Activity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600" y="6383052"/>
            <a:ext cx="1452180" cy="370171"/>
          </a:xfrm>
        </p:spPr>
        <p:txBody>
          <a:bodyPr/>
          <a:lstStyle/>
          <a:p>
            <a:fld id="{555FBB88-441E-4F33-8ADD-39EBD0C733BC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40804" y="6401483"/>
            <a:ext cx="5716488" cy="365125"/>
          </a:xfrm>
        </p:spPr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85800" y="2362200"/>
            <a:ext cx="6400800" cy="53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FE497-F2EC-42AA-A726-D4949D872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52907"/>
            <a:ext cx="7167180" cy="52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5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200" y="705945"/>
            <a:ext cx="6589200" cy="518208"/>
          </a:xfrm>
        </p:spPr>
        <p:txBody>
          <a:bodyPr>
            <a:normAutofit/>
          </a:bodyPr>
          <a:lstStyle/>
          <a:p>
            <a:r>
              <a:rPr lang="en-US" sz="2800" dirty="0"/>
              <a:t>Chef Activity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199" y="6421794"/>
            <a:ext cx="1223580" cy="370171"/>
          </a:xfrm>
        </p:spPr>
        <p:txBody>
          <a:bodyPr/>
          <a:lstStyle/>
          <a:p>
            <a:fld id="{1A7DCF1E-CC7D-4595-B1D0-5955A84DFE94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47459" y="6426840"/>
            <a:ext cx="5716488" cy="365125"/>
          </a:xfrm>
        </p:spPr>
        <p:txBody>
          <a:bodyPr/>
          <a:lstStyle/>
          <a:p>
            <a:r>
              <a:rPr lang="en-US" dirty="0"/>
              <a:t>Final Presentation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4600" y="190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F96B9-1472-455F-A00D-18694539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6" y="1224152"/>
            <a:ext cx="7442573" cy="51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7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34700"/>
            <a:ext cx="6858000" cy="671290"/>
          </a:xfrm>
        </p:spPr>
        <p:txBody>
          <a:bodyPr>
            <a:normAutofit/>
          </a:bodyPr>
          <a:lstStyle/>
          <a:p>
            <a:r>
              <a:rPr lang="en-US" sz="2800" dirty="0"/>
              <a:t>Customer Activity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6221155"/>
            <a:ext cx="1375980" cy="370171"/>
          </a:xfrm>
        </p:spPr>
        <p:txBody>
          <a:bodyPr/>
          <a:lstStyle/>
          <a:p>
            <a:fld id="{C4FC2973-A523-476F-B796-941AB93F27D3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260208"/>
            <a:ext cx="5716488" cy="365125"/>
          </a:xfrm>
        </p:spPr>
        <p:txBody>
          <a:bodyPr/>
          <a:lstStyle/>
          <a:p>
            <a:r>
              <a:rPr lang="en-US" dirty="0"/>
              <a:t>Final Presentation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42415" y="2362199"/>
            <a:ext cx="72015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AF2E68-E938-44A7-9494-5905B213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35435"/>
            <a:ext cx="7243380" cy="46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2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729" y="668450"/>
            <a:ext cx="6589200" cy="626950"/>
          </a:xfrm>
        </p:spPr>
        <p:txBody>
          <a:bodyPr>
            <a:normAutofit/>
          </a:bodyPr>
          <a:lstStyle/>
          <a:p>
            <a:r>
              <a:rPr lang="en-US" sz="2800" dirty="0"/>
              <a:t>Class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31258" y="6427611"/>
            <a:ext cx="1096971" cy="370171"/>
          </a:xfrm>
        </p:spPr>
        <p:txBody>
          <a:bodyPr/>
          <a:lstStyle/>
          <a:p>
            <a:fld id="{C7678555-3506-44C1-B3D2-A2F93BDE450B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19960" y="6432657"/>
            <a:ext cx="4166440" cy="365125"/>
          </a:xfrm>
        </p:spPr>
        <p:txBody>
          <a:bodyPr/>
          <a:lstStyle/>
          <a:p>
            <a:r>
              <a:rPr lang="en-US" dirty="0"/>
              <a:t>Final Presentation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24828" y="129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6990C-C9C7-41B7-BE7B-E78CD647C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05" y="1152906"/>
            <a:ext cx="7216475" cy="527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24110"/>
            <a:ext cx="6589200" cy="528798"/>
          </a:xfrm>
        </p:spPr>
        <p:txBody>
          <a:bodyPr>
            <a:normAutofit/>
          </a:bodyPr>
          <a:lstStyle/>
          <a:p>
            <a:r>
              <a:rPr lang="en-US" sz="2800" dirty="0"/>
              <a:t>Admin Sequence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58903" y="6487829"/>
            <a:ext cx="1375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6206" y="6487829"/>
            <a:ext cx="5716488" cy="365125"/>
          </a:xfrm>
        </p:spPr>
        <p:txBody>
          <a:bodyPr/>
          <a:lstStyle/>
          <a:p>
            <a:r>
              <a:rPr lang="en-US" dirty="0"/>
              <a:t>Final Presentation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A4DC6-B1BE-4C54-B561-58A727AE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49" y="1266760"/>
            <a:ext cx="6287302" cy="50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0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425" y="397077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>
            <a:noAutofit/>
          </a:bodyPr>
          <a:lstStyle/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239000" y="6315128"/>
            <a:ext cx="1435509" cy="370171"/>
          </a:xfrm>
        </p:spPr>
        <p:txBody>
          <a:bodyPr/>
          <a:lstStyle/>
          <a:p>
            <a:fld id="{3A988ECB-A820-4137-BE0B-558353F58127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47800" y="6320174"/>
            <a:ext cx="2096185" cy="365125"/>
          </a:xfrm>
        </p:spPr>
        <p:txBody>
          <a:bodyPr/>
          <a:lstStyle/>
          <a:p>
            <a:r>
              <a:rPr lang="en-US" dirty="0"/>
              <a:t>Final Presentation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734974"/>
            <a:ext cx="64395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Smart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Cheff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</a:t>
            </a:r>
            <a:endParaRPr lang="en-US" sz="2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Miss.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Zahra</a:t>
            </a: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Attique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rehman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 FA17-BCS-025 )</a:t>
            </a: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Muqadas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umar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FA17-BCS-019 ) </a:t>
            </a: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on</a:t>
            </a: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 Department) COMSATS University Islamabad</a:t>
            </a:r>
          </a:p>
          <a:p>
            <a:pPr algn="ctr"/>
            <a:r>
              <a:rPr lang="en-US" sz="20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Attock</a:t>
            </a: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24110"/>
            <a:ext cx="6589200" cy="528798"/>
          </a:xfrm>
        </p:spPr>
        <p:txBody>
          <a:bodyPr>
            <a:normAutofit/>
          </a:bodyPr>
          <a:lstStyle/>
          <a:p>
            <a:r>
              <a:rPr lang="en-US" sz="2800" dirty="0"/>
              <a:t>Chef Sequence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67600" y="6458011"/>
            <a:ext cx="1375980" cy="386364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34293" y="6479250"/>
            <a:ext cx="5716488" cy="365125"/>
          </a:xfrm>
        </p:spPr>
        <p:txBody>
          <a:bodyPr/>
          <a:lstStyle/>
          <a:p>
            <a:r>
              <a:rPr lang="en-US" dirty="0"/>
              <a:t>Final Presentation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D65F8-884C-4E89-83D5-1ACAFA23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52908"/>
            <a:ext cx="6324600" cy="53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24110"/>
            <a:ext cx="6589200" cy="528798"/>
          </a:xfrm>
        </p:spPr>
        <p:txBody>
          <a:bodyPr>
            <a:normAutofit/>
          </a:bodyPr>
          <a:lstStyle/>
          <a:p>
            <a:r>
              <a:rPr lang="en-US" sz="2800" dirty="0"/>
              <a:t>Customer Sequence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72810" y="6487829"/>
            <a:ext cx="1375980" cy="370171"/>
          </a:xfrm>
        </p:spPr>
        <p:txBody>
          <a:bodyPr/>
          <a:lstStyle/>
          <a:p>
            <a:fld id="{36A70303-C923-4AE2-8CC6-C46AF8EEFA76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6206" y="6505260"/>
            <a:ext cx="5716488" cy="365125"/>
          </a:xfrm>
        </p:spPr>
        <p:txBody>
          <a:bodyPr/>
          <a:lstStyle/>
          <a:p>
            <a:r>
              <a:rPr lang="en-US" dirty="0"/>
              <a:t>Final Presentation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42339-C37A-4E04-91FE-6702BC99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8" y="1152908"/>
            <a:ext cx="5943602" cy="530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04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58" y="688594"/>
            <a:ext cx="6589200" cy="563502"/>
          </a:xfrm>
        </p:spPr>
        <p:txBody>
          <a:bodyPr>
            <a:normAutofit/>
          </a:bodyPr>
          <a:lstStyle/>
          <a:p>
            <a:r>
              <a:rPr lang="en-US" sz="2800" dirty="0"/>
              <a:t>Login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1400" y="6135089"/>
            <a:ext cx="1147380" cy="370171"/>
          </a:xfrm>
        </p:spPr>
        <p:txBody>
          <a:bodyPr/>
          <a:lstStyle/>
          <a:p>
            <a:fld id="{1BB1FBAC-5091-4539-ADA0-4FCA9DC93AB9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8"/>
          <a:stretch/>
        </p:blipFill>
        <p:spPr>
          <a:xfrm>
            <a:off x="2644902" y="1255594"/>
            <a:ext cx="4060698" cy="48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18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90" y="706306"/>
            <a:ext cx="6589200" cy="528078"/>
          </a:xfrm>
        </p:spPr>
        <p:txBody>
          <a:bodyPr>
            <a:normAutofit/>
          </a:bodyPr>
          <a:lstStyle/>
          <a:p>
            <a:r>
              <a:rPr lang="en-US" sz="2800" dirty="0"/>
              <a:t>Admin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6135089"/>
            <a:ext cx="1375980" cy="370171"/>
          </a:xfrm>
        </p:spPr>
        <p:txBody>
          <a:bodyPr/>
          <a:lstStyle/>
          <a:p>
            <a:fld id="{E91364B0-D95D-453B-A9A9-6136B6A104DA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1"/>
          <a:stretch/>
        </p:blipFill>
        <p:spPr>
          <a:xfrm>
            <a:off x="2644902" y="1405719"/>
            <a:ext cx="3854196" cy="46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690" y="688628"/>
            <a:ext cx="6589200" cy="563434"/>
          </a:xfrm>
        </p:spPr>
        <p:txBody>
          <a:bodyPr>
            <a:normAutofit/>
          </a:bodyPr>
          <a:lstStyle/>
          <a:p>
            <a:r>
              <a:rPr lang="en-US" sz="2800" dirty="0"/>
              <a:t>Chef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0" y="6135089"/>
            <a:ext cx="1223580" cy="370171"/>
          </a:xfrm>
        </p:spPr>
        <p:txBody>
          <a:bodyPr/>
          <a:lstStyle/>
          <a:p>
            <a:fld id="{8AC5A443-83D0-4449-B954-4C504B630949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Presentation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"/>
          <a:stretch/>
        </p:blipFill>
        <p:spPr>
          <a:xfrm>
            <a:off x="2644902" y="1252062"/>
            <a:ext cx="3854196" cy="487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9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990" y="680173"/>
            <a:ext cx="6589200" cy="671290"/>
          </a:xfrm>
        </p:spPr>
        <p:txBody>
          <a:bodyPr>
            <a:normAutofit/>
          </a:bodyPr>
          <a:lstStyle/>
          <a:p>
            <a:r>
              <a:rPr lang="en-US" sz="2800" dirty="0"/>
              <a:t>Customer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0" y="6135089"/>
            <a:ext cx="1223580" cy="370171"/>
          </a:xfrm>
        </p:spPr>
        <p:txBody>
          <a:bodyPr/>
          <a:lstStyle/>
          <a:p>
            <a:fld id="{BF95047E-7218-461B-B6AF-46550AAEC35D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"/>
          <a:stretch/>
        </p:blipFill>
        <p:spPr>
          <a:xfrm>
            <a:off x="2644902" y="1296537"/>
            <a:ext cx="3854196" cy="48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38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91" y="685800"/>
            <a:ext cx="6589199" cy="747490"/>
          </a:xfrm>
        </p:spPr>
        <p:txBody>
          <a:bodyPr>
            <a:normAutofit/>
          </a:bodyPr>
          <a:lstStyle/>
          <a:p>
            <a:r>
              <a:rPr lang="en-US" sz="28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488" y="1433290"/>
            <a:ext cx="6591985" cy="44779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	Location Based Services using Android Mobile Operating System by Amit </a:t>
            </a:r>
            <a:r>
              <a:rPr lang="en-US" dirty="0" err="1"/>
              <a:t>Kushwaha</a:t>
            </a:r>
            <a:r>
              <a:rPr lang="en-US" dirty="0"/>
              <a:t>, Vineet </a:t>
            </a:r>
            <a:r>
              <a:rPr lang="en-US" dirty="0" err="1"/>
              <a:t>Kushwaha</a:t>
            </a:r>
            <a:r>
              <a:rPr lang="en-US" dirty="0"/>
              <a:t> from Department of Electronics &amp; Communication Engineering IIMT Engineering College, Meerut-250001, India. International Journal of Advances in Engineering &amp; Technology, Mar 2011. IJAET ISSN: 2231-1963 </a:t>
            </a:r>
          </a:p>
          <a:p>
            <a:r>
              <a:rPr lang="en-US" dirty="0"/>
              <a:t>2.	Location Based Tracking Application Using Android Mobile Operating System by Apoorva </a:t>
            </a:r>
            <a:r>
              <a:rPr lang="en-US" dirty="0" err="1"/>
              <a:t>Vengurlekar</a:t>
            </a:r>
            <a:r>
              <a:rPr lang="en-US" dirty="0"/>
              <a:t>, Kiran Shukla, </a:t>
            </a:r>
            <a:r>
              <a:rPr lang="en-US" dirty="0" err="1"/>
              <a:t>Dnyaneshwar</a:t>
            </a:r>
            <a:r>
              <a:rPr lang="en-US" dirty="0"/>
              <a:t> J. </a:t>
            </a:r>
            <a:r>
              <a:rPr lang="en-US" dirty="0" err="1"/>
              <a:t>Dhangar</a:t>
            </a:r>
            <a:r>
              <a:rPr lang="en-US" dirty="0"/>
              <a:t> from Rajiv Gandhi Institute of Technology, Mumbai. International Journal of Scientific &amp; Engineering Research, Volume 5, Issue 3, March-2014 821 ISSN 2229-5518. </a:t>
            </a:r>
          </a:p>
          <a:p>
            <a:r>
              <a:rPr lang="en-US" dirty="0"/>
              <a:t>3.	Automated Food Ordering System with Interactive User Interface Approach by </a:t>
            </a:r>
            <a:r>
              <a:rPr lang="en-US" dirty="0" err="1"/>
              <a:t>YoungChai</a:t>
            </a:r>
            <a:r>
              <a:rPr lang="en-US" dirty="0"/>
              <a:t> Tan, </a:t>
            </a:r>
            <a:r>
              <a:rPr lang="en-US" dirty="0" err="1"/>
              <a:t>KienLoong</a:t>
            </a:r>
            <a:r>
              <a:rPr lang="en-US" dirty="0"/>
              <a:t> Lee, </a:t>
            </a:r>
            <a:r>
              <a:rPr lang="en-US" dirty="0" err="1"/>
              <a:t>ZhiChao</a:t>
            </a:r>
            <a:r>
              <a:rPr lang="en-US" dirty="0"/>
              <a:t> Khor, </a:t>
            </a:r>
            <a:r>
              <a:rPr lang="en-US" dirty="0" err="1"/>
              <a:t>KaeVin</a:t>
            </a:r>
            <a:r>
              <a:rPr lang="en-US" dirty="0"/>
              <a:t> Goh, </a:t>
            </a:r>
            <a:r>
              <a:rPr lang="en-US" dirty="0" err="1"/>
              <a:t>KhimLengTan</a:t>
            </a:r>
            <a:r>
              <a:rPr lang="en-US" dirty="0"/>
              <a:t>, </a:t>
            </a:r>
            <a:r>
              <a:rPr lang="en-US" dirty="0" err="1"/>
              <a:t>BentFie</a:t>
            </a:r>
            <a:r>
              <a:rPr lang="en-US" dirty="0"/>
              <a:t> Lew from Department of Engineering and Science University </a:t>
            </a:r>
            <a:r>
              <a:rPr lang="en-US" dirty="0" err="1"/>
              <a:t>Tunku</a:t>
            </a:r>
            <a:r>
              <a:rPr lang="en-US" dirty="0"/>
              <a:t> Abdul Rahman (UTAR),</a:t>
            </a:r>
          </a:p>
          <a:p>
            <a:r>
              <a:rPr lang="en-US" dirty="0"/>
              <a:t>4.	Whitten, Jeffrey L. and Lonnie D. Bentley. (2007). System Analysis and Design Methods. (6th edition).New York: McGraw-Hill Irwin.</a:t>
            </a:r>
          </a:p>
          <a:p>
            <a:r>
              <a:rPr lang="en-US" dirty="0"/>
              <a:t>5.	Yadav, Manish. (2011). History of Android. Retrieved on 10-11-2012 from http://www.tech2crack.com/history-android/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6135089"/>
            <a:ext cx="1223580" cy="370171"/>
          </a:xfrm>
        </p:spPr>
        <p:txBody>
          <a:bodyPr/>
          <a:lstStyle/>
          <a:p>
            <a:fld id="{AD1EAB98-36BA-4343-AE18-9AB0154C6E92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7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966" y="549721"/>
            <a:ext cx="841248" cy="841248"/>
          </a:xfrm>
          <a:prstGeom prst="rect">
            <a:avLst/>
          </a:prstGeom>
        </p:spPr>
      </p:pic>
      <p:pic>
        <p:nvPicPr>
          <p:cNvPr id="10" name="Picture 2" descr="F:\IMPORTANT DOCUMENTs\MY LECTURES &amp; documents\course stuff\5th semester course\QuestionMark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549721"/>
            <a:ext cx="2355273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27273" y="6135089"/>
            <a:ext cx="1611507" cy="370171"/>
          </a:xfrm>
        </p:spPr>
        <p:txBody>
          <a:bodyPr/>
          <a:lstStyle/>
          <a:p>
            <a:fld id="{5E4DC681-9926-4B54-81B8-8DBCFC3B095B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Presentation 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454" y="2362200"/>
            <a:ext cx="130314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72800"/>
            <a:ext cx="6589199" cy="595090"/>
          </a:xfrm>
        </p:spPr>
        <p:txBody>
          <a:bodyPr>
            <a:normAutofit/>
          </a:bodyPr>
          <a:lstStyle/>
          <a:p>
            <a:r>
              <a:rPr lang="en-US" sz="28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67890"/>
            <a:ext cx="6934200" cy="431178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screenshots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310820" y="6242380"/>
            <a:ext cx="1223580" cy="370171"/>
          </a:xfrm>
        </p:spPr>
        <p:txBody>
          <a:bodyPr/>
          <a:lstStyle/>
          <a:p>
            <a:fld id="{6E7647BC-612E-46AD-ABF6-9B9C05664A95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19200" y="6223275"/>
            <a:ext cx="1898065" cy="365125"/>
          </a:xfrm>
        </p:spPr>
        <p:txBody>
          <a:bodyPr/>
          <a:lstStyle/>
          <a:p>
            <a:r>
              <a:rPr lang="en-US" dirty="0"/>
              <a:t>Final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06688"/>
            <a:ext cx="6589199" cy="527313"/>
          </a:xfrm>
        </p:spPr>
        <p:txBody>
          <a:bodyPr>
            <a:normAutofit/>
          </a:bodyPr>
          <a:lstStyle/>
          <a:p>
            <a:r>
              <a:rPr lang="en-US" sz="2800" dirty="0"/>
              <a:t>   Introduction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666" y="1905000"/>
            <a:ext cx="6591985" cy="3777622"/>
          </a:xfrm>
        </p:spPr>
        <p:txBody>
          <a:bodyPr>
            <a:normAutofit fontScale="97500"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"Online Smart Chef Services“ simplifies the ordering process for both the chef and the customer .It allows customer to easily order any menu at any event.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allows chefs to rapidly experience the orders as they are received and process all orders effectively with minimal delays.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recommendation systems for chef wise, customer wise and the area wise is introduced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 Recommendation of chef and dishes to users and other chefs based upon reviews and location with easy profile management and communication between the chefs and the customers</a:t>
            </a:r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E" sz="1600" b="1" i="1" dirty="0"/>
          </a:p>
          <a:p>
            <a:pPr algn="just"/>
            <a:endParaRPr lang="en-IE" sz="1600" b="1" i="1" dirty="0"/>
          </a:p>
          <a:p>
            <a:endParaRPr lang="en-US" sz="1600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20409" y="6298025"/>
            <a:ext cx="1528380" cy="370171"/>
          </a:xfrm>
        </p:spPr>
        <p:txBody>
          <a:bodyPr/>
          <a:lstStyle/>
          <a:p>
            <a:fld id="{0A5F8D6A-971D-454F-B019-87AC34172AFC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4963" y="6298025"/>
            <a:ext cx="5716488" cy="365125"/>
          </a:xfrm>
        </p:spPr>
        <p:txBody>
          <a:bodyPr/>
          <a:lstStyle/>
          <a:p>
            <a:r>
              <a:rPr lang="en-US" dirty="0"/>
              <a:t>Final Presentation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59" y="665545"/>
            <a:ext cx="6589199" cy="609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ym typeface="+mn-ea"/>
              </a:rPr>
              <a:t>   Problem Statement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590" y="1524000"/>
            <a:ext cx="6477000" cy="3886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dirty="0">
                <a:solidFill>
                  <a:srgbClr val="0E101A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For putting in any requests clients need to visit hotels or restaurants to think about food things and at that point place request and pay. In this strategy a lot of time and manual work is required. How to overcome this?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putting in a request via telephone, client comes up short on the actual duplicate of the menu item, absence of visual affirmation that the request was put accurately.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feedback system in which user can rate the food items.</a:t>
            </a:r>
          </a:p>
          <a:p>
            <a:pPr marL="0" indent="0" algn="just">
              <a:buNone/>
            </a:pPr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8479" y="6322697"/>
            <a:ext cx="1375980" cy="370171"/>
          </a:xfrm>
        </p:spPr>
        <p:txBody>
          <a:bodyPr/>
          <a:lstStyle/>
          <a:p>
            <a:pPr algn="just"/>
            <a:fld id="{C81DB607-A7A2-424B-B46C-F898757D999B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6059" y="6322697"/>
            <a:ext cx="5716488" cy="365125"/>
          </a:xfrm>
        </p:spPr>
        <p:txBody>
          <a:bodyPr/>
          <a:lstStyle/>
          <a:p>
            <a:pPr algn="just"/>
            <a:r>
              <a:rPr lang="en-US" dirty="0"/>
              <a:t>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85800"/>
            <a:ext cx="6589199" cy="1280890"/>
          </a:xfrm>
        </p:spPr>
        <p:txBody>
          <a:bodyPr>
            <a:normAutofit/>
          </a:bodyPr>
          <a:lstStyle/>
          <a:p>
            <a:r>
              <a:rPr lang="en-US" sz="2800" dirty="0">
                <a:sym typeface="+mn-ea"/>
              </a:rPr>
              <a:t>Objectives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76400"/>
            <a:ext cx="6934200" cy="36576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aims and objectives of our system are as under :</a:t>
            </a:r>
          </a:p>
          <a:p>
            <a:pPr lvl="0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online android based freelancing platform to the chefs.</a:t>
            </a:r>
          </a:p>
          <a:p>
            <a:pPr lvl="0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up a application that satisfy the customer and managed a large number of orders without  wasting time.  </a:t>
            </a:r>
          </a:p>
          <a:p>
            <a:pPr lvl="0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location based recommendations using machine learning Algorithms</a:t>
            </a:r>
          </a:p>
          <a:p>
            <a:pPr lvl="0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rate the chef performance with the help of feedbacks and reviews.</a:t>
            </a:r>
          </a:p>
          <a:p>
            <a:pPr marL="0" lv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7020" y="6317651"/>
            <a:ext cx="1299780" cy="370171"/>
          </a:xfrm>
        </p:spPr>
        <p:txBody>
          <a:bodyPr/>
          <a:lstStyle/>
          <a:p>
            <a:fld id="{E8575C54-DEA1-4D98-B32E-7048F42183B9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22697"/>
            <a:ext cx="5716488" cy="365125"/>
          </a:xfrm>
        </p:spPr>
        <p:txBody>
          <a:bodyPr/>
          <a:lstStyle/>
          <a:p>
            <a:r>
              <a:rPr lang="en-US"/>
              <a:t>Final Presentation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491" y="665545"/>
            <a:ext cx="6589199" cy="609600"/>
          </a:xfrm>
        </p:spPr>
        <p:txBody>
          <a:bodyPr>
            <a:normAutofit/>
          </a:bodyPr>
          <a:lstStyle/>
          <a:p>
            <a:r>
              <a:rPr lang="en-US" sz="2800" dirty="0"/>
              <a:t>   Methodology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066800"/>
            <a:ext cx="6518717" cy="3886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 design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Chef panel design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design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design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testing 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6467900"/>
            <a:ext cx="1147380" cy="370171"/>
          </a:xfrm>
        </p:spPr>
        <p:txBody>
          <a:bodyPr/>
          <a:lstStyle/>
          <a:p>
            <a:fld id="{C675CD16-2172-48C4-8266-457F46C731B8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1079" y="6467900"/>
            <a:ext cx="5716488" cy="365125"/>
          </a:xfrm>
        </p:spPr>
        <p:txBody>
          <a:bodyPr/>
          <a:lstStyle/>
          <a:p>
            <a:r>
              <a:rPr lang="en-US" dirty="0"/>
              <a:t>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E73101-81DB-4A94-8847-500A6109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825142"/>
            <a:ext cx="4512822" cy="22557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06059" y="687993"/>
            <a:ext cx="6589199" cy="707681"/>
          </a:xfrm>
        </p:spPr>
        <p:txBody>
          <a:bodyPr>
            <a:normAutofit/>
          </a:bodyPr>
          <a:lstStyle/>
          <a:p>
            <a:r>
              <a:rPr lang="en-US" sz="2800" dirty="0"/>
              <a:t>Functional requirements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06059" y="1152908"/>
            <a:ext cx="7333141" cy="5019292"/>
          </a:xfrm>
        </p:spPr>
        <p:txBody>
          <a:bodyPr>
            <a:normAutofit fontScale="77500" lnSpcReduction="20000"/>
          </a:bodyPr>
          <a:lstStyle/>
          <a:p>
            <a:pPr lvl="0"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</a:p>
          <a:p>
            <a:pPr lvl="0"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Chefs </a:t>
            </a:r>
          </a:p>
          <a:p>
            <a:pPr lvl="0"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Chefs.</a:t>
            </a:r>
          </a:p>
          <a:p>
            <a:pPr lvl="0"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Profiles </a:t>
            </a:r>
          </a:p>
          <a:p>
            <a:pPr lvl="0"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Chef login </a:t>
            </a:r>
          </a:p>
          <a:p>
            <a:pPr lvl="0"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profile and work.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Recommended chefs depending upon location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orders</a:t>
            </a:r>
          </a:p>
          <a:p>
            <a:pPr lvl="0"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reviews</a:t>
            </a:r>
          </a:p>
          <a:p>
            <a:pPr lvl="0"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login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Recommended chefs and dishes depending upon location</a:t>
            </a:r>
          </a:p>
          <a:p>
            <a:pPr lvl="0"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chefs and place order</a:t>
            </a:r>
          </a:p>
          <a:p>
            <a:pPr lvl="0"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 reviews </a:t>
            </a:r>
          </a:p>
          <a:p>
            <a:pPr lvl="0"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to cart</a:t>
            </a:r>
          </a:p>
          <a:p>
            <a:pPr lvl="0"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2658" y="6305112"/>
            <a:ext cx="1336122" cy="350117"/>
          </a:xfrm>
        </p:spPr>
        <p:txBody>
          <a:bodyPr/>
          <a:lstStyle/>
          <a:p>
            <a:fld id="{8EB4B038-723C-4DF1-AA90-C4FED113E71C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86170" y="6305112"/>
            <a:ext cx="5716488" cy="365125"/>
          </a:xfrm>
        </p:spPr>
        <p:txBody>
          <a:bodyPr/>
          <a:lstStyle/>
          <a:p>
            <a:r>
              <a:rPr lang="en-US" dirty="0"/>
              <a:t>Final Presentation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4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91" y="646154"/>
            <a:ext cx="6589199" cy="648382"/>
          </a:xfrm>
        </p:spPr>
        <p:txBody>
          <a:bodyPr>
            <a:norm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Tools and Technologies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61576"/>
              </p:ext>
            </p:extLst>
          </p:nvPr>
        </p:nvGraphicFramePr>
        <p:xfrm>
          <a:off x="1566391" y="1752600"/>
          <a:ext cx="6286500" cy="35646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93880">
                  <a:extLst>
                    <a:ext uri="{9D8B030D-6E8A-4147-A177-3AD203B41FA5}">
                      <a16:colId xmlns:a16="http://schemas.microsoft.com/office/drawing/2014/main" val="3677104097"/>
                    </a:ext>
                  </a:extLst>
                </a:gridCol>
                <a:gridCol w="3192620">
                  <a:extLst>
                    <a:ext uri="{9D8B030D-6E8A-4147-A177-3AD203B41FA5}">
                      <a16:colId xmlns:a16="http://schemas.microsoft.com/office/drawing/2014/main" val="2275269168"/>
                    </a:ext>
                  </a:extLst>
                </a:gridCol>
              </a:tblGrid>
              <a:tr h="468362">
                <a:tc>
                  <a:txBody>
                    <a:bodyPr/>
                    <a:lstStyle/>
                    <a:p>
                      <a:r>
                        <a:rPr lang="en-US" sz="1600" dirty="0"/>
                        <a:t>Tools</a:t>
                      </a:r>
                      <a:r>
                        <a:rPr lang="en-US" sz="1600" baseline="0" dirty="0"/>
                        <a:t> &amp; Technologies       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       Rationale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91278"/>
                  </a:ext>
                </a:extLst>
              </a:tr>
              <a:tr h="468362">
                <a:tc>
                  <a:txBody>
                    <a:bodyPr/>
                    <a:lstStyle/>
                    <a:p>
                      <a:r>
                        <a:rPr lang="en-IE" sz="1600" kern="1200" dirty="0">
                          <a:effectLst/>
                        </a:rPr>
                        <a:t>Java and python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Programming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62375"/>
                  </a:ext>
                </a:extLst>
              </a:tr>
              <a:tr h="468362">
                <a:tc>
                  <a:txBody>
                    <a:bodyPr/>
                    <a:lstStyle/>
                    <a:p>
                      <a:r>
                        <a:rPr lang="en-US" sz="1600" dirty="0"/>
                        <a:t>MS word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Documentation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571447"/>
                  </a:ext>
                </a:extLst>
              </a:tr>
              <a:tr h="118914">
                <a:tc>
                  <a:txBody>
                    <a:bodyPr/>
                    <a:lstStyle/>
                    <a:p>
                      <a:r>
                        <a:rPr lang="en-US" sz="1600" dirty="0"/>
                        <a:t>MS PowerPoint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Presentation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23845"/>
                  </a:ext>
                </a:extLst>
              </a:tr>
              <a:tr h="698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kern="1200" dirty="0">
                          <a:effectLst/>
                        </a:rPr>
                        <a:t>UML</a:t>
                      </a:r>
                      <a:endParaRPr lang="en-US" sz="1600" dirty="0"/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Diagram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14220"/>
                  </a:ext>
                </a:extLst>
              </a:tr>
              <a:tr h="468362">
                <a:tc>
                  <a:txBody>
                    <a:bodyPr/>
                    <a:lstStyle/>
                    <a:p>
                      <a:r>
                        <a:rPr lang="en-IE" sz="1600" kern="1200" dirty="0">
                          <a:effectLst/>
                        </a:rPr>
                        <a:t>Android Studio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Programing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08456"/>
                  </a:ext>
                </a:extLst>
              </a:tr>
              <a:tr h="657895">
                <a:tc>
                  <a:txBody>
                    <a:bodyPr/>
                    <a:lstStyle/>
                    <a:p>
                      <a:r>
                        <a:rPr lang="en-IE" sz="1600" kern="1200" dirty="0">
                          <a:effectLst/>
                        </a:rPr>
                        <a:t>Firebase Real Time Database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Backend</a:t>
                      </a:r>
                      <a:r>
                        <a:rPr lang="en-US" sz="1600" baseline="0" dirty="0"/>
                        <a:t> work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8496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320174"/>
            <a:ext cx="1604580" cy="370171"/>
          </a:xfrm>
        </p:spPr>
        <p:txBody>
          <a:bodyPr/>
          <a:lstStyle/>
          <a:p>
            <a:fld id="{7B6AC921-DFC6-4F17-9A9E-5A5AA0F0571E}" type="datetime6">
              <a:rPr lang="en-US" smtClean="0"/>
              <a:t>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6391" y="6320174"/>
            <a:ext cx="5716488" cy="365125"/>
          </a:xfrm>
        </p:spPr>
        <p:txBody>
          <a:bodyPr/>
          <a:lstStyle/>
          <a:p>
            <a:r>
              <a:rPr lang="en-US"/>
              <a:t>Final Presentation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D69355BE8B14B8C4B114A01F187D6" ma:contentTypeVersion="0" ma:contentTypeDescription="Create a new document." ma:contentTypeScope="" ma:versionID="9471e0b085f23dca3511c8ef2bf5ba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1AD66A-4F09-489B-8E69-792553BF8E3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6068C7C-6215-4232-854D-E67EF89D1C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A3503D-F207-40F9-A074-417C45CC8FAC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602</Words>
  <Application>Microsoft Office PowerPoint</Application>
  <PresentationFormat>On-screen Show (4:3)</PresentationFormat>
  <Paragraphs>214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Wisp</vt:lpstr>
      <vt:lpstr>PowerPoint Presentation</vt:lpstr>
      <vt:lpstr> </vt:lpstr>
      <vt:lpstr>Outline</vt:lpstr>
      <vt:lpstr>   Introduction   </vt:lpstr>
      <vt:lpstr>   Problem Statement </vt:lpstr>
      <vt:lpstr>Objectives </vt:lpstr>
      <vt:lpstr>   Methodology  </vt:lpstr>
      <vt:lpstr>Functional requirements</vt:lpstr>
      <vt:lpstr>Tools and Technologies</vt:lpstr>
      <vt:lpstr>Benefits   </vt:lpstr>
      <vt:lpstr>Diagrams </vt:lpstr>
      <vt:lpstr>Admin Use case Diagram  </vt:lpstr>
      <vt:lpstr>Chef Use case Diagram  </vt:lpstr>
      <vt:lpstr>Customer Use case Diagram</vt:lpstr>
      <vt:lpstr>Admin Activity Diagram</vt:lpstr>
      <vt:lpstr>Chef Activity Diagram</vt:lpstr>
      <vt:lpstr>Customer Activity Diagram</vt:lpstr>
      <vt:lpstr>Class Diagram</vt:lpstr>
      <vt:lpstr>Admin Sequence Diagram</vt:lpstr>
      <vt:lpstr>Chef Sequence Diagram</vt:lpstr>
      <vt:lpstr>Customer Sequence Diagram</vt:lpstr>
      <vt:lpstr>Login</vt:lpstr>
      <vt:lpstr>Admin </vt:lpstr>
      <vt:lpstr>Chef</vt:lpstr>
      <vt:lpstr>Customer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hassanalikhan888@gmail.com</cp:lastModifiedBy>
  <cp:revision>437</cp:revision>
  <dcterms:created xsi:type="dcterms:W3CDTF">2014-09-12T06:08:00Z</dcterms:created>
  <dcterms:modified xsi:type="dcterms:W3CDTF">2020-12-13T08:41:13Z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  <property fmtid="{D5CDD505-2E9C-101B-9397-08002B2CF9AE}" pid="3" name="NXPowerLiteLastOptimized">
    <vt:lpwstr>1234325</vt:lpwstr>
  </property>
  <property fmtid="{D5CDD505-2E9C-101B-9397-08002B2CF9AE}" pid="4" name="NXPowerLiteSettings">
    <vt:lpwstr>C700052003A000</vt:lpwstr>
  </property>
  <property fmtid="{D5CDD505-2E9C-101B-9397-08002B2CF9AE}" pid="5" name="NXPowerLiteVersion">
    <vt:lpwstr>D8.0.11</vt:lpwstr>
  </property>
  <property fmtid="{D5CDD505-2E9C-101B-9397-08002B2CF9AE}" pid="6" name="ContentTypeId">
    <vt:lpwstr>0x010100CE5D69355BE8B14B8C4B114A01F187D6</vt:lpwstr>
  </property>
</Properties>
</file>