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76" autoAdjust="0"/>
    <p:restoredTop sz="94671" autoAdjust="0"/>
  </p:normalViewPr>
  <p:slideViewPr>
    <p:cSldViewPr>
      <p:cViewPr varScale="1">
        <p:scale>
          <a:sx n="70" d="100"/>
          <a:sy n="70" d="100"/>
        </p:scale>
        <p:origin x="78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5/24/2021</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a:p>
        </p:txBody>
      </p:sp>
    </p:spTree>
    <p:extLst>
      <p:ext uri="{BB962C8B-B14F-4D97-AF65-F5344CB8AC3E}">
        <p14:creationId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5/24/2021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a:p>
        </p:txBody>
      </p:sp>
    </p:spTree>
    <p:extLst>
      <p:ext uri="{BB962C8B-B14F-4D97-AF65-F5344CB8AC3E}">
        <p14:creationId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pPr/>
              <a:t>1</a:t>
            </a:fld>
            <a:endParaRPr lang="en-US"/>
          </a:p>
        </p:txBody>
      </p:sp>
    </p:spTree>
    <p:extLst>
      <p:ext uri="{BB962C8B-B14F-4D97-AF65-F5344CB8AC3E}">
        <p14:creationId xmlns:p14="http://schemas.microsoft.com/office/powerpoint/2010/main" val="7746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E8865-AC8C-43A7-9CFB-C31998A53B40}"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DE8865-AC8C-43A7-9CFB-C31998A53B40}"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DE8865-AC8C-43A7-9CFB-C31998A53B40}"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8865-AC8C-43A7-9CFB-C31998A53B40}"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678"/>
            <a:ext cx="4343400" cy="759022"/>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3200" b="1" baseline="30000" dirty="0" err="1" smtClean="0">
                <a:solidFill>
                  <a:srgbClr val="FFFF00"/>
                </a:solidFill>
                <a:latin typeface="Times New Roman" pitchFamily="18" charset="0"/>
                <a:cs typeface="Times New Roman" pitchFamily="18" charset="0"/>
              </a:rPr>
              <a:t>Agri</a:t>
            </a:r>
            <a:r>
              <a:rPr lang="en-US" sz="3200" b="1" baseline="30000" dirty="0" smtClean="0">
                <a:solidFill>
                  <a:srgbClr val="FFFF00"/>
                </a:solidFill>
                <a:latin typeface="Times New Roman" pitchFamily="18" charset="0"/>
                <a:cs typeface="Times New Roman" pitchFamily="18" charset="0"/>
              </a:rPr>
              <a:t> Point</a:t>
            </a:r>
            <a:r>
              <a:rPr lang="en-US" sz="2400" b="1" baseline="30000" dirty="0">
                <a:solidFill>
                  <a:srgbClr val="FFFF00"/>
                </a:solidFill>
                <a:latin typeface="Times New Roman" pitchFamily="18" charset="0"/>
                <a:cs typeface="Times New Roman" pitchFamily="18" charset="0"/>
              </a:rPr>
              <a:t/>
            </a:r>
            <a:br>
              <a:rPr lang="en-US" sz="2400" b="1" baseline="30000" dirty="0">
                <a:solidFill>
                  <a:srgbClr val="FFFF00"/>
                </a:solidFill>
                <a:latin typeface="Times New Roman" pitchFamily="18" charset="0"/>
                <a:cs typeface="Times New Roman" pitchFamily="18" charset="0"/>
              </a:rPr>
            </a:br>
            <a:r>
              <a:rPr lang="en-US" sz="1600" b="1" baseline="30000" dirty="0">
                <a:solidFill>
                  <a:srgbClr val="FFFF00"/>
                </a:solidFill>
                <a:latin typeface="Times New Roman" pitchFamily="18" charset="0"/>
                <a:cs typeface="Times New Roman" pitchFamily="18" charset="0"/>
              </a:rPr>
              <a:t>Final Year Project (</a:t>
            </a:r>
            <a:r>
              <a:rPr lang="en-US" sz="1600" b="1" baseline="30000" dirty="0" smtClean="0">
                <a:solidFill>
                  <a:srgbClr val="FFFF00"/>
                </a:solidFill>
                <a:latin typeface="Times New Roman" pitchFamily="18" charset="0"/>
                <a:cs typeface="Times New Roman" pitchFamily="18" charset="0"/>
              </a:rPr>
              <a:t>2017-2021)</a:t>
            </a:r>
            <a:r>
              <a:rPr lang="en-US" sz="1600" b="1" baseline="30000" dirty="0">
                <a:solidFill>
                  <a:srgbClr val="FFFF00"/>
                </a:solidFill>
                <a:latin typeface="Times New Roman" pitchFamily="18" charset="0"/>
                <a:cs typeface="Times New Roman" pitchFamily="18" charset="0"/>
              </a:rPr>
              <a:t/>
            </a:r>
            <a:br>
              <a:rPr lang="en-US" sz="16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Department of Computer Science</a:t>
            </a:r>
            <a:br>
              <a:rPr lang="en-US" sz="14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COMSATS University Islamabad, </a:t>
            </a:r>
            <a:r>
              <a:rPr lang="en-US" sz="1400" b="1" baseline="30000" dirty="0" err="1">
                <a:solidFill>
                  <a:srgbClr val="FFFF00"/>
                </a:solidFill>
                <a:latin typeface="Times New Roman" pitchFamily="18" charset="0"/>
                <a:cs typeface="Times New Roman" pitchFamily="18" charset="0"/>
              </a:rPr>
              <a:t>Attock</a:t>
            </a:r>
            <a:r>
              <a:rPr lang="en-US" sz="1400" b="1" baseline="30000" dirty="0">
                <a:solidFill>
                  <a:srgbClr val="FFFF00"/>
                </a:solidFill>
                <a:latin typeface="Times New Roman" pitchFamily="18" charset="0"/>
                <a:cs typeface="Times New Roman" pitchFamily="18" charset="0"/>
              </a:rPr>
              <a:t> </a:t>
            </a:r>
            <a:r>
              <a:rPr lang="en-US" sz="1400" b="1" baseline="30000" dirty="0" smtClean="0">
                <a:solidFill>
                  <a:srgbClr val="FFFF00"/>
                </a:solidFill>
                <a:latin typeface="Times New Roman" pitchFamily="18" charset="0"/>
                <a:cs typeface="Times New Roman" pitchFamily="18" charset="0"/>
              </a:rPr>
              <a:t>Campus</a:t>
            </a:r>
            <a:endParaRPr lang="en-US" sz="1400" b="1" baseline="30000" dirty="0">
              <a:solidFill>
                <a:srgbClr val="FFFF00"/>
              </a:solidFill>
              <a:latin typeface="Times New Roman" pitchFamily="18" charset="0"/>
              <a:cs typeface="Times New Roman" pitchFamily="18" charset="0"/>
            </a:endParaRPr>
          </a:p>
        </p:txBody>
      </p:sp>
      <p:sp>
        <p:nvSpPr>
          <p:cNvPr id="9" name="Content Placeholder 2"/>
          <p:cNvSpPr txBox="1">
            <a:spLocks/>
          </p:cNvSpPr>
          <p:nvPr/>
        </p:nvSpPr>
        <p:spPr>
          <a:xfrm>
            <a:off x="0" y="914399"/>
            <a:ext cx="2057400" cy="593110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300"/>
              </a:spcBef>
              <a:spcAft>
                <a:spcPts val="300"/>
              </a:spcAft>
              <a:buClrTx/>
              <a:buSzTx/>
              <a:buFont typeface="Arial" pitchFamily="34" charset="0"/>
              <a:buNone/>
              <a:tabLst/>
              <a:defRPr/>
            </a:pPr>
            <a:r>
              <a:rPr kumimoji="0" lang="en-US" sz="1400" b="1" i="0" u="none" strike="noStrike" kern="1200" cap="none" spc="0" normalizeH="0" baseline="0" noProof="0" dirty="0">
                <a:ln>
                  <a:noFill/>
                </a:ln>
                <a:solidFill>
                  <a:schemeClr val="bg2">
                    <a:lumMod val="10000"/>
                  </a:schemeClr>
                </a:solidFill>
                <a:effectLst/>
                <a:uLnTx/>
                <a:uFillTx/>
                <a:latin typeface="Arial" pitchFamily="34" charset="0"/>
                <a:cs typeface="Arial" pitchFamily="34" charset="0"/>
              </a:rPr>
              <a:t>Introduction</a:t>
            </a:r>
          </a:p>
          <a:p>
            <a:pPr lvl="0" algn="just">
              <a:spcBef>
                <a:spcPts val="300"/>
              </a:spcBef>
              <a:spcAft>
                <a:spcPts val="300"/>
              </a:spcAft>
              <a:defRPr/>
            </a:pPr>
            <a:r>
              <a:rPr lang="en-US" sz="800" dirty="0" smtClean="0"/>
              <a:t>Keeping </a:t>
            </a:r>
            <a:r>
              <a:rPr lang="en-US" sz="800" dirty="0"/>
              <a:t>in view the problems faced by farmers,  we intend to form a website which can bring solution to these problems on one platform and give an opportunity to the farmers and open up before  them a new horizon leading them to brighter future ahead. It helps the farmers to improve their productivity. It also helps the farmers to buy and sale the certified seeds and fertilizers etc. In this website farmers can get information which crop to be grown for particular climate which increase the crop productivity.  Farmers can heir the </a:t>
            </a:r>
            <a:r>
              <a:rPr lang="en-US" sz="800" dirty="0" smtClean="0"/>
              <a:t>laborers </a:t>
            </a:r>
            <a:r>
              <a:rPr lang="en-US" sz="800" dirty="0"/>
              <a:t>and get information about different products. In addition, farmers can calculate the amount of fertilizer for land</a:t>
            </a:r>
            <a:endParaRPr lang="en-IE" sz="800" dirty="0"/>
          </a:p>
          <a:p>
            <a:pPr lvl="0" algn="just">
              <a:spcBef>
                <a:spcPts val="300"/>
              </a:spcBef>
              <a:spcAft>
                <a:spcPts val="300"/>
              </a:spcAft>
              <a:defRPr/>
            </a:pPr>
            <a:r>
              <a:rPr lang="en-IE" sz="800" dirty="0" smtClean="0"/>
              <a:t> </a:t>
            </a:r>
            <a:r>
              <a:rPr lang="en-US" sz="1400" b="1" dirty="0" smtClean="0">
                <a:solidFill>
                  <a:schemeClr val="bg2">
                    <a:lumMod val="10000"/>
                  </a:schemeClr>
                </a:solidFill>
                <a:latin typeface="Arial" pitchFamily="34" charset="0"/>
                <a:cs typeface="Arial" pitchFamily="34" charset="0"/>
              </a:rPr>
              <a:t>Motivations</a:t>
            </a:r>
          </a:p>
          <a:p>
            <a:pPr marL="171450" indent="-171450" algn="just">
              <a:spcBef>
                <a:spcPts val="300"/>
              </a:spcBef>
              <a:spcAft>
                <a:spcPts val="300"/>
              </a:spcAft>
              <a:buFont typeface="Arial" panose="020B0604020202020204" pitchFamily="34" charset="0"/>
              <a:buChar char="•"/>
              <a:defRPr/>
            </a:pPr>
            <a:r>
              <a:rPr lang="en-US" sz="800" dirty="0"/>
              <a:t>If farmer want to sale any product i.e. agricultural produce  etc. He can add information(name, quantity and price ) about products. And user who want to buy product can view it and if he like the product He can buy product from owner with the help of website communication feature.</a:t>
            </a:r>
          </a:p>
          <a:p>
            <a:pPr marL="171450" lvl="0" indent="-171450" algn="just">
              <a:spcBef>
                <a:spcPts val="300"/>
              </a:spcBef>
              <a:spcAft>
                <a:spcPts val="300"/>
              </a:spcAft>
              <a:buFont typeface="Arial" panose="020B0604020202020204" pitchFamily="34" charset="0"/>
              <a:buChar char="•"/>
              <a:defRPr/>
            </a:pPr>
            <a:r>
              <a:rPr lang="en-US" sz="800" dirty="0"/>
              <a:t>User can get information about climate and also get information which crop to be grown for particular climate</a:t>
            </a:r>
            <a:r>
              <a:rPr lang="en-US" sz="800" dirty="0" smtClean="0"/>
              <a:t>.</a:t>
            </a:r>
          </a:p>
          <a:p>
            <a:pPr marL="171450" lvl="0" indent="-171450" algn="just">
              <a:spcBef>
                <a:spcPts val="300"/>
              </a:spcBef>
              <a:spcAft>
                <a:spcPts val="300"/>
              </a:spcAft>
              <a:buFont typeface="Arial" panose="020B0604020202020204" pitchFamily="34" charset="0"/>
              <a:buChar char="•"/>
              <a:defRPr/>
            </a:pPr>
            <a:r>
              <a:rPr lang="en-US" sz="800" dirty="0"/>
              <a:t>Farmers can share their views and their experience.  They can </a:t>
            </a:r>
            <a:r>
              <a:rPr lang="en-US" sz="800"/>
              <a:t>interact </a:t>
            </a:r>
            <a:r>
              <a:rPr lang="en-US" sz="800" smtClean="0"/>
              <a:t>with agricultural </a:t>
            </a:r>
            <a:r>
              <a:rPr lang="en-US" sz="800" dirty="0"/>
              <a:t>expert there.</a:t>
            </a:r>
            <a:endParaRPr lang="en-US" sz="800" dirty="0" smtClean="0">
              <a:solidFill>
                <a:schemeClr val="bg2">
                  <a:lumMod val="10000"/>
                </a:schemeClr>
              </a:solidFill>
              <a:cs typeface="Arial" pitchFamily="34" charset="0"/>
            </a:endParaRPr>
          </a:p>
          <a:p>
            <a:pPr lvl="0" algn="just">
              <a:spcBef>
                <a:spcPts val="300"/>
              </a:spcBef>
              <a:spcAft>
                <a:spcPts val="300"/>
              </a:spcAft>
              <a:defRPr/>
            </a:pPr>
            <a:r>
              <a:rPr lang="en-US" sz="1400" b="1" dirty="0" smtClean="0">
                <a:solidFill>
                  <a:schemeClr val="bg2">
                    <a:lumMod val="10000"/>
                  </a:schemeClr>
                </a:solidFill>
                <a:latin typeface="Arial" pitchFamily="34" charset="0"/>
                <a:cs typeface="Arial" pitchFamily="34" charset="0"/>
              </a:rPr>
              <a:t>System </a:t>
            </a:r>
            <a:r>
              <a:rPr lang="en-US" sz="1400" b="1" dirty="0">
                <a:solidFill>
                  <a:schemeClr val="bg2">
                    <a:lumMod val="10000"/>
                  </a:schemeClr>
                </a:solidFill>
                <a:latin typeface="Arial" pitchFamily="34" charset="0"/>
                <a:cs typeface="Arial" pitchFamily="34" charset="0"/>
              </a:rPr>
              <a:t>Background</a:t>
            </a:r>
          </a:p>
          <a:p>
            <a:pPr algn="just">
              <a:spcBef>
                <a:spcPts val="300"/>
              </a:spcBef>
              <a:spcAft>
                <a:spcPts val="300"/>
              </a:spcAft>
              <a:defRPr/>
            </a:pPr>
            <a:r>
              <a:rPr lang="en-US" sz="800" dirty="0"/>
              <a:t>There are various reasons which are responsible for bad performance of the agricultural sector which includes lack of awareness of modern technology and procedures, inability to find buyer of their produce, lack of information about different national and international development schemes.</a:t>
            </a:r>
            <a:r>
              <a:rPr lang="en-GB" sz="800" dirty="0" smtClean="0"/>
              <a:t>.</a:t>
            </a:r>
          </a:p>
          <a:p>
            <a:pPr lvl="0" algn="just">
              <a:buFont typeface="Wingdings" pitchFamily="2" charset="2"/>
              <a:buChar char="ü"/>
            </a:pPr>
            <a:endParaRPr lang="en-GB" sz="800" dirty="0"/>
          </a:p>
          <a:p>
            <a:pPr lvl="0" algn="just">
              <a:buFont typeface="Wingdings" pitchFamily="2" charset="2"/>
              <a:buChar char="ü"/>
            </a:pPr>
            <a:endParaRPr lang="en-US" sz="800" i="1" dirty="0"/>
          </a:p>
          <a:p>
            <a:pPr algn="just">
              <a:spcBef>
                <a:spcPts val="300"/>
              </a:spcBef>
              <a:spcAft>
                <a:spcPts val="300"/>
              </a:spcAft>
              <a:defRPr/>
            </a:pPr>
            <a:r>
              <a:rPr lang="en-GB" sz="800" dirty="0"/>
              <a:t> </a:t>
            </a:r>
            <a:endParaRPr lang="en-US" sz="800" i="1" dirty="0"/>
          </a:p>
          <a:p>
            <a:pPr algn="ctr">
              <a:spcBef>
                <a:spcPts val="300"/>
              </a:spcBef>
              <a:spcAft>
                <a:spcPts val="300"/>
              </a:spcAft>
              <a:defRPr/>
            </a:pPr>
            <a:endParaRPr lang="en-US" sz="1400" b="1" dirty="0">
              <a:solidFill>
                <a:schemeClr val="bg2">
                  <a:lumMod val="10000"/>
                </a:schemeClr>
              </a:solidFill>
              <a:latin typeface="Arial" pitchFamily="34" charset="0"/>
              <a:cs typeface="Arial" pitchFamily="34" charset="0"/>
            </a:endParaRPr>
          </a:p>
          <a:p>
            <a:pPr marL="171450" lvl="0" indent="-171450" algn="just">
              <a:spcBef>
                <a:spcPts val="300"/>
              </a:spcBef>
              <a:spcAft>
                <a:spcPts val="300"/>
              </a:spcAft>
              <a:buFont typeface="Arial" pitchFamily="34" charset="0"/>
              <a:buChar char="•"/>
              <a:defRPr/>
            </a:pPr>
            <a:endParaRPr lang="en-US" sz="1200" dirty="0">
              <a:solidFill>
                <a:schemeClr val="tx1"/>
              </a:solidFill>
              <a:latin typeface="Arial" pitchFamily="34" charset="0"/>
              <a:cs typeface="Arial" pitchFamily="34" charset="0"/>
            </a:endParaRPr>
          </a:p>
        </p:txBody>
      </p:sp>
      <p:sp>
        <p:nvSpPr>
          <p:cNvPr id="12" name="Content Placeholder 2"/>
          <p:cNvSpPr txBox="1">
            <a:spLocks/>
          </p:cNvSpPr>
          <p:nvPr/>
        </p:nvSpPr>
        <p:spPr>
          <a:xfrm>
            <a:off x="2057400" y="914400"/>
            <a:ext cx="2819400" cy="59311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Architecture</a:t>
            </a:r>
          </a:p>
        </p:txBody>
      </p:sp>
      <p:sp>
        <p:nvSpPr>
          <p:cNvPr id="13" name="Content Placeholder 2"/>
          <p:cNvSpPr txBox="1">
            <a:spLocks/>
          </p:cNvSpPr>
          <p:nvPr/>
        </p:nvSpPr>
        <p:spPr>
          <a:xfrm>
            <a:off x="4876800" y="914399"/>
            <a:ext cx="2133600" cy="445188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a:solidFill>
                  <a:schemeClr val="bg2">
                    <a:lumMod val="10000"/>
                  </a:schemeClr>
                </a:solidFill>
                <a:latin typeface="Arial" pitchFamily="34" charset="0"/>
                <a:cs typeface="Arial" pitchFamily="34" charset="0"/>
              </a:rPr>
              <a:t>Results</a:t>
            </a:r>
          </a:p>
          <a:p>
            <a:pPr marL="92075" indent="-92075" algn="just">
              <a:lnSpc>
                <a:spcPct val="120000"/>
              </a:lnSpc>
              <a:spcBef>
                <a:spcPts val="300"/>
              </a:spcBef>
              <a:spcAft>
                <a:spcPts val="300"/>
              </a:spcAft>
              <a:defRPr/>
            </a:pPr>
            <a:r>
              <a:rPr lang="en-US" sz="1000" b="1" dirty="0">
                <a:solidFill>
                  <a:schemeClr val="tx1"/>
                </a:solidFill>
                <a:latin typeface="+mj-lt"/>
                <a:cs typeface="Arial" pitchFamily="34" charset="0"/>
              </a:rPr>
              <a:t>Admin </a:t>
            </a:r>
            <a:r>
              <a:rPr lang="en-US" sz="1000" b="1" dirty="0" smtClean="0">
                <a:solidFill>
                  <a:schemeClr val="tx1"/>
                </a:solidFill>
                <a:latin typeface="+mj-lt"/>
                <a:cs typeface="Arial" pitchFamily="34" charset="0"/>
              </a:rPr>
              <a:t>Portal</a:t>
            </a:r>
            <a:r>
              <a:rPr lang="en-US" sz="800" dirty="0" smtClean="0">
                <a:solidFill>
                  <a:schemeClr val="tx1"/>
                </a:solidFill>
              </a:rPr>
              <a:t> </a:t>
            </a:r>
            <a:endParaRPr lang="en-US" sz="800" dirty="0">
              <a:solidFill>
                <a:schemeClr val="tx1"/>
              </a:solidFill>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p:txBody>
      </p:sp>
      <p:sp>
        <p:nvSpPr>
          <p:cNvPr id="17" name="Content Placeholder 2"/>
          <p:cNvSpPr txBox="1">
            <a:spLocks/>
          </p:cNvSpPr>
          <p:nvPr/>
        </p:nvSpPr>
        <p:spPr>
          <a:xfrm>
            <a:off x="7010400" y="914399"/>
            <a:ext cx="2133600" cy="4419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p:txBody>
      </p:sp>
      <p:sp>
        <p:nvSpPr>
          <p:cNvPr id="18" name="Content Placeholder 2"/>
          <p:cNvSpPr txBox="1">
            <a:spLocks/>
          </p:cNvSpPr>
          <p:nvPr/>
        </p:nvSpPr>
        <p:spPr>
          <a:xfrm>
            <a:off x="4876800" y="5334000"/>
            <a:ext cx="4267200" cy="1511499"/>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r>
              <a:rPr lang="en-US" sz="1200" b="1" dirty="0">
                <a:solidFill>
                  <a:schemeClr val="bg2">
                    <a:lumMod val="10000"/>
                  </a:schemeClr>
                </a:solidFill>
                <a:latin typeface="Arial" pitchFamily="34" charset="0"/>
                <a:cs typeface="Arial" pitchFamily="34" charset="0"/>
              </a:rPr>
              <a:t>Group Members</a:t>
            </a:r>
          </a:p>
          <a:p>
            <a:pPr lvl="0" algn="just">
              <a:lnSpc>
                <a:spcPct val="120000"/>
              </a:lnSpc>
              <a:spcBef>
                <a:spcPts val="600"/>
              </a:spcBef>
              <a:defRPr/>
            </a:pPr>
            <a:r>
              <a:rPr lang="en-US" sz="900" i="1" dirty="0" smtClean="0">
                <a:solidFill>
                  <a:schemeClr val="bg2">
                    <a:lumMod val="10000"/>
                  </a:schemeClr>
                </a:solidFill>
                <a:latin typeface="+mj-lt"/>
                <a:cs typeface="Arial" pitchFamily="34" charset="0"/>
              </a:rPr>
              <a:t>Mohammad </a:t>
            </a:r>
            <a:r>
              <a:rPr lang="en-US" sz="900" i="1" dirty="0" err="1" smtClean="0">
                <a:solidFill>
                  <a:schemeClr val="bg2">
                    <a:lumMod val="10000"/>
                  </a:schemeClr>
                </a:solidFill>
                <a:latin typeface="+mj-lt"/>
                <a:cs typeface="Arial" pitchFamily="34" charset="0"/>
              </a:rPr>
              <a:t>Anas</a:t>
            </a:r>
            <a:r>
              <a:rPr lang="en-US" sz="900" i="1" dirty="0" smtClean="0">
                <a:solidFill>
                  <a:schemeClr val="bg2">
                    <a:lumMod val="10000"/>
                  </a:schemeClr>
                </a:solidFill>
                <a:latin typeface="+mj-lt"/>
                <a:cs typeface="Arial" pitchFamily="34" charset="0"/>
              </a:rPr>
              <a:t> Khan</a:t>
            </a:r>
            <a:r>
              <a:rPr lang="en-US" sz="900" i="1" dirty="0">
                <a:solidFill>
                  <a:schemeClr val="bg2">
                    <a:lumMod val="10000"/>
                  </a:schemeClr>
                </a:solidFill>
                <a:latin typeface="+mj-lt"/>
                <a:cs typeface="Arial" pitchFamily="34" charset="0"/>
              </a:rPr>
              <a:t>			</a:t>
            </a:r>
          </a:p>
          <a:p>
            <a:pPr lvl="0" algn="just">
              <a:lnSpc>
                <a:spcPct val="120000"/>
              </a:lnSpc>
              <a:defRPr/>
            </a:pPr>
            <a:r>
              <a:rPr lang="en-US" sz="800" i="1" dirty="0" smtClean="0">
                <a:solidFill>
                  <a:schemeClr val="bg2">
                    <a:lumMod val="10000"/>
                  </a:schemeClr>
                </a:solidFill>
                <a:latin typeface="+mj-lt"/>
                <a:cs typeface="Arial" pitchFamily="34" charset="0"/>
              </a:rPr>
              <a:t>Fa17-bcs-003@ciit-attock.edu.pk</a:t>
            </a:r>
            <a:endParaRPr lang="en-US" sz="800" i="1" dirty="0">
              <a:solidFill>
                <a:schemeClr val="bg2">
                  <a:lumMod val="10000"/>
                </a:schemeClr>
              </a:solidFill>
              <a:latin typeface="+mj-lt"/>
              <a:cs typeface="Arial" pitchFamily="34" charset="0"/>
            </a:endParaRPr>
          </a:p>
          <a:p>
            <a:pPr lvl="0" algn="just">
              <a:lnSpc>
                <a:spcPct val="120000"/>
              </a:lnSpc>
              <a:spcBef>
                <a:spcPts val="600"/>
              </a:spcBef>
              <a:defRPr/>
            </a:pPr>
            <a:r>
              <a:rPr lang="en-US" sz="900" i="1" dirty="0" err="1" smtClean="0">
                <a:solidFill>
                  <a:schemeClr val="bg2">
                    <a:lumMod val="10000"/>
                  </a:schemeClr>
                </a:solidFill>
                <a:latin typeface="+mj-lt"/>
                <a:cs typeface="Arial" pitchFamily="34" charset="0"/>
              </a:rPr>
              <a:t>Saif</a:t>
            </a:r>
            <a:r>
              <a:rPr lang="en-US" sz="900" i="1" dirty="0" smtClean="0">
                <a:solidFill>
                  <a:schemeClr val="bg2">
                    <a:lumMod val="10000"/>
                  </a:schemeClr>
                </a:solidFill>
                <a:latin typeface="+mj-lt"/>
                <a:cs typeface="Arial" pitchFamily="34" charset="0"/>
              </a:rPr>
              <a:t> </a:t>
            </a:r>
            <a:r>
              <a:rPr lang="en-US" sz="900" i="1" dirty="0" err="1" smtClean="0">
                <a:solidFill>
                  <a:schemeClr val="bg2">
                    <a:lumMod val="10000"/>
                  </a:schemeClr>
                </a:solidFill>
                <a:latin typeface="+mj-lt"/>
                <a:cs typeface="Arial" pitchFamily="34" charset="0"/>
              </a:rPr>
              <a:t>ur</a:t>
            </a:r>
            <a:r>
              <a:rPr lang="en-US" sz="900" i="1" dirty="0" smtClean="0">
                <a:solidFill>
                  <a:schemeClr val="bg2">
                    <a:lumMod val="10000"/>
                  </a:schemeClr>
                </a:solidFill>
                <a:latin typeface="+mj-lt"/>
                <a:cs typeface="Arial" pitchFamily="34" charset="0"/>
              </a:rPr>
              <a:t> </a:t>
            </a:r>
            <a:r>
              <a:rPr lang="en-US" sz="900" i="1" dirty="0" err="1" smtClean="0">
                <a:solidFill>
                  <a:schemeClr val="bg2">
                    <a:lumMod val="10000"/>
                  </a:schemeClr>
                </a:solidFill>
                <a:latin typeface="+mj-lt"/>
                <a:cs typeface="Arial" pitchFamily="34" charset="0"/>
              </a:rPr>
              <a:t>Rehman</a:t>
            </a:r>
            <a:r>
              <a:rPr lang="en-US" sz="900" i="1" dirty="0">
                <a:solidFill>
                  <a:schemeClr val="bg2">
                    <a:lumMod val="10000"/>
                  </a:schemeClr>
                </a:solidFill>
                <a:latin typeface="+mj-lt"/>
                <a:cs typeface="Arial" pitchFamily="34" charset="0"/>
              </a:rPr>
              <a:t>			</a:t>
            </a:r>
          </a:p>
          <a:p>
            <a:pPr lvl="0" algn="just">
              <a:lnSpc>
                <a:spcPct val="120000"/>
              </a:lnSpc>
              <a:defRPr/>
            </a:pPr>
            <a:r>
              <a:rPr lang="en-US" sz="800" i="1" dirty="0" smtClean="0">
                <a:solidFill>
                  <a:schemeClr val="bg2">
                    <a:lumMod val="10000"/>
                  </a:schemeClr>
                </a:solidFill>
                <a:cs typeface="Arial" pitchFamily="34" charset="0"/>
              </a:rPr>
              <a:t>Fa17-bcs-007@ciit-attock.edu.pk</a:t>
            </a:r>
            <a:endParaRPr lang="en-US" sz="800" i="1" dirty="0">
              <a:solidFill>
                <a:schemeClr val="bg2">
                  <a:lumMod val="10000"/>
                </a:schemeClr>
              </a:solidFill>
              <a:latin typeface="+mj-lt"/>
              <a:cs typeface="Arial" pitchFamily="34" charset="0"/>
            </a:endParaRPr>
          </a:p>
          <a:p>
            <a:pPr lvl="0" algn="just">
              <a:lnSpc>
                <a:spcPct val="120000"/>
              </a:lnSpc>
              <a:spcBef>
                <a:spcPts val="600"/>
              </a:spcBef>
              <a:spcAft>
                <a:spcPts val="600"/>
              </a:spcAft>
              <a:defRPr/>
            </a:pPr>
            <a:r>
              <a:rPr lang="en-US" sz="900" b="1" i="1" dirty="0" smtClean="0">
                <a:solidFill>
                  <a:schemeClr val="bg2">
                    <a:lumMod val="10000"/>
                  </a:schemeClr>
                </a:solidFill>
                <a:latin typeface="+mj-lt"/>
                <a:cs typeface="Arial" pitchFamily="34" charset="0"/>
              </a:rPr>
              <a:t>Supervisor:</a:t>
            </a:r>
            <a:r>
              <a:rPr lang="en-US" sz="900" b="1" i="1" dirty="0">
                <a:solidFill>
                  <a:schemeClr val="tx1"/>
                </a:solidFill>
                <a:latin typeface="+mj-lt"/>
                <a:cs typeface="Arial" pitchFamily="34" charset="0"/>
              </a:rPr>
              <a:t> </a:t>
            </a:r>
            <a:r>
              <a:rPr lang="en-US" sz="900" i="1" dirty="0" smtClean="0">
                <a:solidFill>
                  <a:schemeClr val="tx1"/>
                </a:solidFill>
                <a:latin typeface="+mj-lt"/>
                <a:cs typeface="Arial" pitchFamily="34" charset="0"/>
              </a:rPr>
              <a:t>Name  Miss </a:t>
            </a:r>
            <a:r>
              <a:rPr lang="en-US" sz="900" i="1" dirty="0" err="1" smtClean="0">
                <a:solidFill>
                  <a:schemeClr val="tx1"/>
                </a:solidFill>
                <a:latin typeface="+mj-lt"/>
                <a:cs typeface="Arial" pitchFamily="34" charset="0"/>
              </a:rPr>
              <a:t>Tahira</a:t>
            </a:r>
            <a:r>
              <a:rPr lang="en-US" sz="900" i="1" dirty="0" smtClean="0">
                <a:solidFill>
                  <a:schemeClr val="tx1"/>
                </a:solidFill>
                <a:latin typeface="+mj-lt"/>
                <a:cs typeface="Arial" pitchFamily="34" charset="0"/>
              </a:rPr>
              <a:t> Sadaf</a:t>
            </a:r>
            <a:endParaRPr lang="en-US" sz="900" i="1" dirty="0">
              <a:solidFill>
                <a:schemeClr val="bg2">
                  <a:lumMod val="10000"/>
                </a:schemeClr>
              </a:solidFill>
              <a:latin typeface="+mj-lt"/>
              <a:cs typeface="Arial" pitchFamily="34" charset="0"/>
            </a:endParaRPr>
          </a:p>
        </p:txBody>
      </p:sp>
      <p:sp>
        <p:nvSpPr>
          <p:cNvPr id="15" name="TextBox 14"/>
          <p:cNvSpPr txBox="1"/>
          <p:nvPr/>
        </p:nvSpPr>
        <p:spPr>
          <a:xfrm>
            <a:off x="2667000" y="4677783"/>
            <a:ext cx="1088760" cy="307777"/>
          </a:xfrm>
          <a:prstGeom prst="rect">
            <a:avLst/>
          </a:prstGeom>
          <a:noFill/>
        </p:spPr>
        <p:txBody>
          <a:bodyPr wrap="none" rtlCol="0">
            <a:sp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Objectives</a:t>
            </a:r>
          </a:p>
        </p:txBody>
      </p:sp>
      <p:sp>
        <p:nvSpPr>
          <p:cNvPr id="16" name="TextBox 15"/>
          <p:cNvSpPr txBox="1"/>
          <p:nvPr/>
        </p:nvSpPr>
        <p:spPr>
          <a:xfrm>
            <a:off x="2171308" y="5011341"/>
            <a:ext cx="2553092" cy="1323439"/>
          </a:xfrm>
          <a:prstGeom prst="rect">
            <a:avLst/>
          </a:prstGeom>
          <a:noFill/>
        </p:spPr>
        <p:txBody>
          <a:bodyPr wrap="square" rtlCol="0">
            <a:spAutoFit/>
          </a:bodyPr>
          <a:lstStyle/>
          <a:p>
            <a:pPr lvl="0" algn="just"/>
            <a:r>
              <a:rPr lang="en-US" sz="1000" dirty="0"/>
              <a:t>The key objective behind formation of this website is to address the problems of the farmers for betterment of agriculture . As better the standard of farming the better will be the  economy. It helps the farmers to increase their productivity. Farmers get information about agriculture in Urdu language.</a:t>
            </a:r>
            <a:endParaRPr lang="en-US" sz="1200" i="1" dirty="0"/>
          </a:p>
        </p:txBody>
      </p:sp>
      <p:sp>
        <p:nvSpPr>
          <p:cNvPr id="21" name="TextBox 20"/>
          <p:cNvSpPr txBox="1"/>
          <p:nvPr/>
        </p:nvSpPr>
        <p:spPr>
          <a:xfrm>
            <a:off x="7086600" y="914400"/>
            <a:ext cx="1828800" cy="3163943"/>
          </a:xfrm>
          <a:prstGeom prst="rect">
            <a:avLst/>
          </a:prstGeom>
          <a:noFill/>
        </p:spPr>
        <p:txBody>
          <a:bodyPr wrap="square" rtlCol="0">
            <a:spAutoFit/>
          </a:bodyPr>
          <a:lstStyle/>
          <a:p>
            <a:pPr lvl="0" algn="ctr">
              <a:lnSpc>
                <a:spcPct val="120000"/>
              </a:lnSpc>
              <a:spcBef>
                <a:spcPts val="300"/>
              </a:spcBef>
              <a:spcAft>
                <a:spcPts val="300"/>
              </a:spcAft>
              <a:defRPr/>
            </a:pPr>
            <a:r>
              <a:rPr lang="en-US" sz="1400" b="1" dirty="0">
                <a:solidFill>
                  <a:schemeClr val="bg2">
                    <a:lumMod val="10000"/>
                  </a:schemeClr>
                </a:solidFill>
                <a:latin typeface="Arial" panose="020B0604020202020204" pitchFamily="34" charset="0"/>
                <a:cs typeface="Arial" panose="020B0604020202020204" pitchFamily="34" charset="0"/>
              </a:rPr>
              <a:t>Conclusion</a:t>
            </a:r>
          </a:p>
          <a:p>
            <a:pPr lvl="0" algn="just">
              <a:lnSpc>
                <a:spcPct val="120000"/>
              </a:lnSpc>
              <a:spcBef>
                <a:spcPts val="300"/>
              </a:spcBef>
              <a:spcAft>
                <a:spcPts val="300"/>
              </a:spcAft>
              <a:defRPr/>
            </a:pPr>
            <a:r>
              <a:rPr lang="en-US" sz="800" dirty="0" smtClean="0"/>
              <a:t>This Web </a:t>
            </a:r>
            <a:r>
              <a:rPr lang="en-US" sz="800" dirty="0"/>
              <a:t>will surely help the Farmers to grow crops according to the situation of temperature, soil and will eventually get larger amount of production. It will also help the individual farmers to calculate recommended of fertilizer for each crop. In addition to that this system has an option where farmers can buy inputs i.e. seeds, fertilizers etc. and to sale out their products. Along with that this system also has an information tab where farmers can get information about agriculture from agricultural experts through messaging. Moreover, farmer can heir laborer according to their needs. </a:t>
            </a:r>
            <a:endParaRPr lang="en-US" sz="800" dirty="0">
              <a:solidFill>
                <a:schemeClr val="bg2">
                  <a:lumMod val="10000"/>
                </a:schemeClr>
              </a:solidFill>
              <a:cs typeface="Arial" pitchFamily="34" charset="0"/>
            </a:endParaRPr>
          </a:p>
          <a:p>
            <a:pPr lvl="0" algn="ctr">
              <a:lnSpc>
                <a:spcPct val="120000"/>
              </a:lnSpc>
              <a:spcBef>
                <a:spcPts val="300"/>
              </a:spcBef>
              <a:spcAft>
                <a:spcPts val="300"/>
              </a:spcAft>
              <a:defRPr/>
            </a:pPr>
            <a:endParaRPr lang="en-US" sz="800" b="1" dirty="0">
              <a:solidFill>
                <a:schemeClr val="bg2">
                  <a:lumMod val="10000"/>
                </a:schemeClr>
              </a:solidFill>
              <a:cs typeface="Arial" pitchFamily="34" charset="0"/>
            </a:endParaRPr>
          </a:p>
        </p:txBody>
      </p:sp>
      <p:sp>
        <p:nvSpPr>
          <p:cNvPr id="27" name="TextBox 26"/>
          <p:cNvSpPr txBox="1"/>
          <p:nvPr/>
        </p:nvSpPr>
        <p:spPr>
          <a:xfrm>
            <a:off x="4953000" y="3001790"/>
            <a:ext cx="1981200" cy="276999"/>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a:latin typeface="+mj-lt"/>
                <a:cs typeface="Arial" pitchFamily="34" charset="0"/>
              </a:rPr>
              <a:t>User </a:t>
            </a:r>
            <a:r>
              <a:rPr lang="en-US" sz="1000" b="1" dirty="0" smtClean="0">
                <a:latin typeface="+mj-lt"/>
                <a:cs typeface="Arial" pitchFamily="34" charset="0"/>
              </a:rPr>
              <a:t>Portal</a:t>
            </a:r>
            <a:endParaRPr lang="en-US" sz="1000" b="1" dirty="0">
              <a:latin typeface="+mj-lt"/>
              <a:cs typeface="Arial" pitchFamily="34" charset="0"/>
            </a:endParaRPr>
          </a:p>
        </p:txBody>
      </p:sp>
      <p:sp>
        <p:nvSpPr>
          <p:cNvPr id="26" name="Rectangle 25"/>
          <p:cNvSpPr/>
          <p:nvPr/>
        </p:nvSpPr>
        <p:spPr>
          <a:xfrm>
            <a:off x="7025185" y="3719676"/>
            <a:ext cx="1981200" cy="1646605"/>
          </a:xfrm>
          <a:prstGeom prst="rect">
            <a:avLst/>
          </a:prstGeom>
        </p:spPr>
        <p:txBody>
          <a:bodyPr wrap="square">
            <a:spAutoFit/>
          </a:bodyPr>
          <a:lstStyle/>
          <a:p>
            <a:pPr lvl="0" algn="ctr">
              <a:spcBef>
                <a:spcPts val="300"/>
              </a:spcBef>
              <a:spcAft>
                <a:spcPts val="300"/>
              </a:spcAft>
              <a:defRPr/>
            </a:pPr>
            <a:r>
              <a:rPr lang="en-US" sz="1400" b="1" dirty="0">
                <a:latin typeface="Arial" pitchFamily="34" charset="0"/>
                <a:cs typeface="Arial" pitchFamily="34" charset="0"/>
              </a:rPr>
              <a:t>Future </a:t>
            </a:r>
            <a:r>
              <a:rPr lang="en-US" sz="1400" b="1" dirty="0" smtClean="0">
                <a:latin typeface="Arial" pitchFamily="34" charset="0"/>
                <a:cs typeface="Arial" pitchFamily="34" charset="0"/>
              </a:rPr>
              <a:t>Directions</a:t>
            </a:r>
            <a:endParaRPr lang="en-US" sz="800" dirty="0"/>
          </a:p>
          <a:p>
            <a:pPr marL="285750" lvl="0" indent="-285750" algn="just">
              <a:spcBef>
                <a:spcPts val="300"/>
              </a:spcBef>
              <a:spcAft>
                <a:spcPts val="300"/>
              </a:spcAft>
              <a:buFont typeface="Arial" panose="020B0604020202020204" pitchFamily="34" charset="0"/>
              <a:buChar char="•"/>
              <a:defRPr/>
            </a:pPr>
            <a:r>
              <a:rPr lang="en-US" sz="800" dirty="0"/>
              <a:t>In future this work can be shifted to android application with minimal internet requirement</a:t>
            </a:r>
            <a:r>
              <a:rPr lang="en-US" sz="800" dirty="0" smtClean="0"/>
              <a:t>.</a:t>
            </a:r>
          </a:p>
          <a:p>
            <a:pPr marL="285750" indent="-285750" algn="just">
              <a:spcBef>
                <a:spcPts val="300"/>
              </a:spcBef>
              <a:spcAft>
                <a:spcPts val="300"/>
              </a:spcAft>
              <a:buFont typeface="Arial" panose="020B0604020202020204" pitchFamily="34" charset="0"/>
              <a:buChar char="•"/>
              <a:defRPr/>
            </a:pPr>
            <a:r>
              <a:rPr lang="en-US" sz="800" dirty="0"/>
              <a:t>Crop disease detection and advisory feature can be added by utilizing artificial intelligence.</a:t>
            </a:r>
          </a:p>
          <a:p>
            <a:pPr marL="285750" lvl="0" indent="-285750" algn="just">
              <a:spcBef>
                <a:spcPts val="300"/>
              </a:spcBef>
              <a:spcAft>
                <a:spcPts val="300"/>
              </a:spcAft>
              <a:buFont typeface="Arial" panose="020B0604020202020204" pitchFamily="34" charset="0"/>
              <a:buChar char="•"/>
              <a:defRPr/>
            </a:pPr>
            <a:r>
              <a:rPr lang="en-US" sz="800" dirty="0"/>
              <a:t>Another module can be added which can bring in call feature for interaction of farmers and laborer</a:t>
            </a:r>
            <a:endParaRPr lang="en-US" sz="800" dirty="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4" y="1"/>
            <a:ext cx="971746" cy="914397"/>
          </a:xfrm>
          <a:prstGeom prst="rect">
            <a:avLst/>
          </a:prstGeom>
        </p:spPr>
      </p:pic>
      <p:pic>
        <p:nvPicPr>
          <p:cNvPr id="5" name="Picture 4">
            <a:extLst>
              <a:ext uri="{FF2B5EF4-FFF2-40B4-BE49-F238E27FC236}">
                <a16:creationId xmlns:a16="http://schemas.microsoft.com/office/drawing/2014/main" xmlns="" id="{6F3C4196-640D-4B91-947E-808F109B88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6647" y="5638800"/>
            <a:ext cx="393916" cy="424918"/>
          </a:xfrm>
          <a:prstGeom prst="rect">
            <a:avLst/>
          </a:prstGeom>
        </p:spPr>
      </p:pic>
      <p:pic>
        <p:nvPicPr>
          <p:cNvPr id="29" name="Picture 28">
            <a:extLst>
              <a:ext uri="{FF2B5EF4-FFF2-40B4-BE49-F238E27FC236}">
                <a16:creationId xmlns:a16="http://schemas.microsoft.com/office/drawing/2014/main" xmlns="" id="{888AC0C9-3F82-477C-B19A-FA2E29E082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7645" y="6096000"/>
            <a:ext cx="393916" cy="424918"/>
          </a:xfrm>
          <a:prstGeom prst="rect">
            <a:avLst/>
          </a:prstGeom>
        </p:spPr>
      </p:pic>
      <p:pic>
        <p:nvPicPr>
          <p:cNvPr id="7" name="Picture 6"/>
          <p:cNvPicPr>
            <a:picLocks noChangeAspect="1"/>
          </p:cNvPicPr>
          <p:nvPr/>
        </p:nvPicPr>
        <p:blipFill>
          <a:blip r:embed="rId5"/>
          <a:stretch>
            <a:fillRect/>
          </a:stretch>
        </p:blipFill>
        <p:spPr>
          <a:xfrm>
            <a:off x="2042615" y="1258434"/>
            <a:ext cx="2714276" cy="3390675"/>
          </a:xfrm>
          <a:prstGeom prst="rect">
            <a:avLst/>
          </a:prstGeom>
        </p:spPr>
      </p:pic>
      <p:pic>
        <p:nvPicPr>
          <p:cNvPr id="8" name="Picture 7"/>
          <p:cNvPicPr>
            <a:picLocks noChangeAspect="1"/>
          </p:cNvPicPr>
          <p:nvPr/>
        </p:nvPicPr>
        <p:blipFill>
          <a:blip r:embed="rId6"/>
          <a:stretch>
            <a:fillRect/>
          </a:stretch>
        </p:blipFill>
        <p:spPr>
          <a:xfrm>
            <a:off x="5119154" y="3352800"/>
            <a:ext cx="1569982" cy="1833178"/>
          </a:xfrm>
          <a:prstGeom prst="rect">
            <a:avLst/>
          </a:prstGeom>
        </p:spPr>
      </p:pic>
      <p:pic>
        <p:nvPicPr>
          <p:cNvPr id="10" name="Picture 9"/>
          <p:cNvPicPr>
            <a:picLocks noChangeAspect="1"/>
          </p:cNvPicPr>
          <p:nvPr/>
        </p:nvPicPr>
        <p:blipFill>
          <a:blip r:embed="rId7"/>
          <a:stretch>
            <a:fillRect/>
          </a:stretch>
        </p:blipFill>
        <p:spPr>
          <a:xfrm>
            <a:off x="5057248" y="1556860"/>
            <a:ext cx="1833243" cy="13812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2511</TotalTime>
  <Words>211</Words>
  <Application>Microsoft Office PowerPoint</Application>
  <PresentationFormat>On-screen Show (4:3)</PresentationFormat>
  <Paragraphs>37</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Wingdings</vt:lpstr>
      <vt:lpstr>Office Theme</vt:lpstr>
      <vt:lpstr>Visio.Drawing.15</vt:lpstr>
      <vt:lpstr>Agri Point Final Year Project (2017-2021) Department of Computer Science COMSATS University Islamabad, Attock Campus</vt:lpstr>
    </vt:vector>
  </TitlesOfParts>
  <Company>FAST 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Microsoft account</cp:lastModifiedBy>
  <cp:revision>156</cp:revision>
  <dcterms:created xsi:type="dcterms:W3CDTF">2010-06-23T06:26:37Z</dcterms:created>
  <dcterms:modified xsi:type="dcterms:W3CDTF">2021-05-23T20:14:10Z</dcterms:modified>
</cp:coreProperties>
</file>