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sldIdLst>
    <p:sldId id="258" r:id="rId2"/>
    <p:sldId id="284" r:id="rId3"/>
    <p:sldId id="278" r:id="rId4"/>
    <p:sldId id="287" r:id="rId5"/>
    <p:sldId id="288" r:id="rId6"/>
    <p:sldId id="336" r:id="rId7"/>
    <p:sldId id="382" r:id="rId8"/>
    <p:sldId id="291" r:id="rId9"/>
    <p:sldId id="292" r:id="rId10"/>
    <p:sldId id="394" r:id="rId11"/>
    <p:sldId id="294" r:id="rId12"/>
    <p:sldId id="316" r:id="rId13"/>
    <p:sldId id="388" r:id="rId14"/>
    <p:sldId id="389" r:id="rId15"/>
    <p:sldId id="391" r:id="rId16"/>
    <p:sldId id="392" r:id="rId17"/>
    <p:sldId id="393" r:id="rId18"/>
    <p:sldId id="383" r:id="rId19"/>
    <p:sldId id="301" r:id="rId20"/>
    <p:sldId id="358" r:id="rId21"/>
    <p:sldId id="359" r:id="rId22"/>
    <p:sldId id="368" r:id="rId23"/>
    <p:sldId id="360" r:id="rId24"/>
    <p:sldId id="361" r:id="rId25"/>
    <p:sldId id="362" r:id="rId26"/>
    <p:sldId id="293" r:id="rId27"/>
    <p:sldId id="385" r:id="rId28"/>
    <p:sldId id="386" r:id="rId29"/>
    <p:sldId id="387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ECF66-418B-408A-8413-8E1F48A19B78}" v="87" dt="2021-05-29T07:26:06.185"/>
    <p1510:client id="{6178E3C9-BF48-40A7-A31D-A123AD4B8751}" v="127" dt="2021-05-29T07:47:29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6" autoAdjust="0"/>
    <p:restoredTop sz="94660"/>
  </p:normalViewPr>
  <p:slideViewPr>
    <p:cSldViewPr>
      <p:cViewPr varScale="1">
        <p:scale>
          <a:sx n="70" d="100"/>
          <a:sy n="70" d="100"/>
        </p:scale>
        <p:origin x="7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9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06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49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8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0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49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3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0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4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5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7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1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98E-2197-47B0-BA2B-65710E0B15E5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F7AB-D9B1-4E5D-A447-035DA472F722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2263-4A1E-4483-A053-0786D78C2EF4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D9E-268C-47BF-9B51-7D1757A8C90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46D5-7FD6-4C80-AC1D-4F03E3CBD76A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1D31-9E15-4200-B22F-C870561C696E}" type="datetime1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D3D-2440-49B3-915E-9DCC9AE890C3}" type="datetime1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B7FC-506B-48D7-8758-C707B65A3D7A}" type="datetime1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04B7-A42B-4CE5-8264-FD2A9FCD6816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2DE0-F353-4289-B038-97775B0801B8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137D-2891-4396-AAC6-B3C5461A16D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B6EE-EAEA-4561-8880-8DF9D3AB28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8" y="1905000"/>
            <a:ext cx="8458200" cy="21090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9B9D-DA86-408A-B0CE-9A89F4CCCFC1}" type="datetime1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6C56-C58F-4F31-88BB-77B45309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Benefits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29CDA-376A-41B3-996B-D7BA1F0D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0817-35AE-402D-9957-FF41E6F1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Proposal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0960-12EA-4DCE-979C-9DB24BD9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FA5DF5-FEEA-46E2-B1E2-1EBC595E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This system provides a platform by the help of which physicians can classify the types of Brain tumor in less time by going through automatic processes.</a:t>
            </a:r>
            <a:endParaRPr lang="en-US">
              <a:cs typeface="Calibri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There is less chance of human error and saves time of physicians.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This is helpful in saving the life of patient more accurately.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11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21494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6096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___________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________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____________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5/29/2021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11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KNN</a:t>
            </a:r>
            <a:r>
              <a:rPr lang="en-US" sz="2400" dirty="0"/>
              <a:t>:Use normal,begnin and melignant brain tumor images.KNN classification depends on determination of K value,determination of class and distant calculation between the query instant and training samples.</a:t>
            </a:r>
          </a:p>
          <a:p>
            <a:r>
              <a:rPr lang="en-US" sz="2400" b="1" dirty="0"/>
              <a:t>DNN</a:t>
            </a:r>
            <a:r>
              <a:rPr lang="en-US" sz="2400" dirty="0"/>
              <a:t>: Classified four type of tumor classes.walvet transformation and feature extraction tool use in model.</a:t>
            </a:r>
          </a:p>
          <a:p>
            <a:r>
              <a:rPr lang="en-US" sz="2400" b="1" dirty="0"/>
              <a:t>Support Vector Machine: </a:t>
            </a:r>
            <a:r>
              <a:rPr lang="en-US" sz="2400" dirty="0"/>
              <a:t>This algorithm classifies the tumor type sucessfully.High computational time and physical memory consumption.Perform feature extraction by applying gray scaling.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Methodology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162"/>
            <a:ext cx="8229600" cy="4572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cs typeface="Times New Roman"/>
              </a:rPr>
              <a:t>We have analyzed all  past techniques of machine learning and after reviewing their drawbacks we proposed “Convolutional Neural Network” classifier that will yield maximum accuracy according to research.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37" name="Rectangle: Rounded Corners 36"/>
          <p:cNvSpPr/>
          <p:nvPr/>
        </p:nvSpPr>
        <p:spPr>
          <a:xfrm>
            <a:off x="1338552" y="3631468"/>
            <a:ext cx="194368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3282240" y="4263789"/>
            <a:ext cx="1967184" cy="569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5410200" y="4836947"/>
            <a:ext cx="18960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cxnSp>
        <p:nvCxnSpPr>
          <p:cNvPr id="52" name="Connector: Elbow 51"/>
          <p:cNvCxnSpPr>
            <a:stCxn id="39" idx="2"/>
          </p:cNvCxnSpPr>
          <p:nvPr/>
        </p:nvCxnSpPr>
        <p:spPr>
          <a:xfrm rot="16200000" flipH="1">
            <a:off x="4675380" y="4423988"/>
            <a:ext cx="304800" cy="1123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stCxn id="37" idx="2"/>
          </p:cNvCxnSpPr>
          <p:nvPr/>
        </p:nvCxnSpPr>
        <p:spPr>
          <a:xfrm rot="16200000" flipH="1">
            <a:off x="2588415" y="3886849"/>
            <a:ext cx="388938" cy="944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E25-FC8B-4ED7-A283-1618691A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Design</a:t>
            </a:r>
            <a:br>
              <a:rPr lang="en-US" dirty="0"/>
            </a:br>
            <a:r>
              <a:rPr lang="en-US" dirty="0"/>
              <a:t>(Data Flow Diagram Level 0)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9CAC-0520-4327-A866-1A6B119A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7BAD-C355-49B3-BD4E-30921A1B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B6D93-29FB-4E78-AD39-36506BF32584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057F7-B3B1-485E-ADB9-D8E826F4D7C3}"/>
              </a:ext>
            </a:extLst>
          </p:cNvPr>
          <p:cNvSpPr/>
          <p:nvPr/>
        </p:nvSpPr>
        <p:spPr>
          <a:xfrm>
            <a:off x="8845648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FE26896-E11D-4464-9B32-40C8BD58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571338"/>
            <a:ext cx="7444595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7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E25-FC8B-4ED7-A283-1618691A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Design</a:t>
            </a:r>
            <a:br>
              <a:rPr lang="en-US" dirty="0"/>
            </a:br>
            <a:r>
              <a:rPr lang="en-US" dirty="0"/>
              <a:t>(Data Flow Diagram Level 1)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9CAC-0520-4327-A866-1A6B119A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7BAD-C355-49B3-BD4E-30921A1B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B6D93-29FB-4E78-AD39-36506BF32584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057F7-B3B1-485E-ADB9-D8E826F4D7C3}"/>
              </a:ext>
            </a:extLst>
          </p:cNvPr>
          <p:cNvSpPr/>
          <p:nvPr/>
        </p:nvSpPr>
        <p:spPr>
          <a:xfrm>
            <a:off x="8845648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39504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E25-FC8B-4ED7-A283-1618691A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Design</a:t>
            </a:r>
            <a:br>
              <a:rPr lang="en-US" dirty="0"/>
            </a:br>
            <a:r>
              <a:rPr lang="en-US" dirty="0"/>
              <a:t>(Activity Diagram)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9CAC-0520-4327-A866-1A6B119A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7BAD-C355-49B3-BD4E-30921A1B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B6D93-29FB-4E78-AD39-36506BF32584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057F7-B3B1-485E-ADB9-D8E826F4D7C3}"/>
              </a:ext>
            </a:extLst>
          </p:cNvPr>
          <p:cNvSpPr/>
          <p:nvPr/>
        </p:nvSpPr>
        <p:spPr>
          <a:xfrm>
            <a:off x="8845648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C3768-FC07-49BF-8100-0240E9F9D25A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FA0A8973-DC99-4843-88DC-F0C98BF5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28" y="1307050"/>
            <a:ext cx="4914180" cy="523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6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E25-FC8B-4ED7-A283-1618691A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Design</a:t>
            </a:r>
            <a:br>
              <a:rPr lang="en-US" dirty="0"/>
            </a:br>
            <a:r>
              <a:rPr lang="en-US" dirty="0"/>
              <a:t>(Use Case Diagram)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9CAC-0520-4327-A866-1A6B119A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7BAD-C355-49B3-BD4E-30921A1B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B6D93-29FB-4E78-AD39-36506BF32584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057F7-B3B1-485E-ADB9-D8E826F4D7C3}"/>
              </a:ext>
            </a:extLst>
          </p:cNvPr>
          <p:cNvSpPr/>
          <p:nvPr/>
        </p:nvSpPr>
        <p:spPr>
          <a:xfrm>
            <a:off x="8845648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C3768-FC07-49BF-8100-0240E9F9D25A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3" name="Picture 9" descr="Diagram&#10;&#10;Description automatically generated">
            <a:extLst>
              <a:ext uri="{FF2B5EF4-FFF2-40B4-BE49-F238E27FC236}">
                <a16:creationId xmlns:a16="http://schemas.microsoft.com/office/drawing/2014/main" id="{E5D72754-0897-4CA0-95E2-3F505939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8" y="1431194"/>
            <a:ext cx="7286444" cy="44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E25-FC8B-4ED7-A283-1618691A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Design</a:t>
            </a:r>
            <a:br>
              <a:rPr lang="en-US" dirty="0"/>
            </a:br>
            <a:r>
              <a:rPr lang="en-US" dirty="0"/>
              <a:t>(Sequence Diagram)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9CAC-0520-4327-A866-1A6B119A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7BAD-C355-49B3-BD4E-30921A1B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B6D93-29FB-4E78-AD39-36506BF32584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057F7-B3B1-485E-ADB9-D8E826F4D7C3}"/>
              </a:ext>
            </a:extLst>
          </p:cNvPr>
          <p:cNvSpPr/>
          <p:nvPr/>
        </p:nvSpPr>
        <p:spPr>
          <a:xfrm>
            <a:off x="8845648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C3768-FC07-49BF-8100-0240E9F9D25A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3" name="Picture 8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D5B9A426-E957-4014-A109-C05D34B6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5" y="1181067"/>
            <a:ext cx="7875915" cy="51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9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System Architecture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7620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11" name="Pictur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5" t="16211" r="30931" b="21137"/>
          <a:stretch>
            <a:fillRect/>
          </a:stretch>
        </p:blipFill>
        <p:spPr>
          <a:xfrm>
            <a:off x="1066800" y="1905000"/>
            <a:ext cx="7341235" cy="41275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7" name="Content Placeholder 6" descr="GUI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600200"/>
            <a:ext cx="670496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56" y="1151587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24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1800" b="1" spc="-75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/>
              <a:t>AUTOMATED BRAIN TUMOR CLASSIFICATION USING DEEP LEARNING</a:t>
            </a:r>
            <a:br>
              <a:rPr lang="en-US" sz="2400" dirty="0"/>
            </a:br>
            <a:r>
              <a:rPr lang="en-US" sz="2400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224" y="2243455"/>
            <a:ext cx="8763000" cy="3804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 Sadia Ijaz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Waleed Khalid CIIT/FA17-BCS-009/ATK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Mian Muhammad Umer Hassan Khan Qureshi CIIT/FA17-BCS-040/ATK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Attock Campus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E808-9D71-43D0-BCD1-FC8B790CBCE6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18" name="Content Placeholder 17" descr="GU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4280" y="1600200"/>
            <a:ext cx="66948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7" name="Content Placeholder 6" descr="GUI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3645" y="1600200"/>
            <a:ext cx="66954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8" name="Content Placeholder 7" descr="GUI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105" y="1600200"/>
            <a:ext cx="670115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8" name="Content Placeholder 7" descr="GUI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025" y="1600200"/>
            <a:ext cx="67113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12" name="Content Placeholder 11" descr="GU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5070" y="1600200"/>
            <a:ext cx="67532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B5DC-F211-4E27-AB1C-921E47333A7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pic>
        <p:nvPicPr>
          <p:cNvPr id="8" name="Content Placeholder 7" descr="GUI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7770" y="1600200"/>
            <a:ext cx="672719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496266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5/29/2021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developed an open source software to distinguish four types of brain tumor and no tumor brain MRIs.</a:t>
            </a:r>
          </a:p>
          <a:p>
            <a:r>
              <a:rPr lang="en-US" sz="2800" dirty="0"/>
              <a:t>We are working on GUI, which is user friendly</a:t>
            </a:r>
          </a:p>
          <a:p>
            <a:r>
              <a:rPr lang="en-US" sz="2800" dirty="0"/>
              <a:t>We have used 5 filters for pre processing for better result and accuracy</a:t>
            </a:r>
          </a:p>
          <a:p>
            <a:r>
              <a:rPr lang="en-US" sz="2800" dirty="0"/>
              <a:t> We used Convolutional Neural Network to train our model  this method is fast, improved quality of image and freely available for users.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4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496266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5/29/2021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functionalities as per requirements will be added which may include charts and graphical comparison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tumor classes can also be added to enhance the dataset to get much better results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replace clinical expert which perform manual detection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systems can be developed for the use of hospitals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496266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5/29/2021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10000"/>
          </a:bodyPr>
          <a:lstStyle/>
          <a:p>
            <a:r>
              <a:rPr lang="en-US" sz="3000" dirty="0"/>
              <a:t> A.R. Kavitha, L. Chitra, R. kanaga, “Brain tumor segmentation using genetic algorithm with SVM classifier”, Int J Adv Res Electr Electron Instrum Eng, 5 (3) (2016), pp. 1468-1471.</a:t>
            </a:r>
          </a:p>
          <a:p>
            <a:r>
              <a:rPr lang="en-US" sz="3000" dirty="0"/>
              <a:t>JaiSingh, W. &amp; Nanjundan, Preethi. (2019). “An Investigation on Brain Tumour Segmentation using Various Machine Learning Approaches”. International Journal of Computer Sciences and Engineering. 7. 600-603. 10.26438/ijcse/v7i5.600603.</a:t>
            </a:r>
          </a:p>
          <a:p>
            <a:r>
              <a:rPr lang="en-US" sz="3000" dirty="0"/>
              <a:t>V. Das, J. Rajan, “Techniques for MRI brain tumor detection: a survey”, Int J Res Comput Appl Inf Tech, 4 (3) (2016), pp. 53-56</a:t>
            </a:r>
          </a:p>
          <a:p>
            <a:r>
              <a:rPr lang="en-US" sz="3000" dirty="0"/>
              <a:t>G. Litjens, T. Kooi, B.E. Bejnordi, A.A. Setio, F. Ciompi, M. Ghafoorian, et al.,”A survey on deep learning in medical image analysis, Med Image Anal, 42 (2017), pp. 60-88</a:t>
            </a:r>
          </a:p>
          <a:p>
            <a:r>
              <a:rPr lang="en-US" sz="3000" dirty="0"/>
              <a:t> Y. Pan, W. Huang, Z. Lin, W. Zhu, J. Zhou, J. Wong, et al., “Brain tumor grading based on neural networks and convolutional neural networks”, Engineering in medicine and biology society (EMBC), 37th annual international conference of the IEEE (2015), pp. 699-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496266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5/29/2021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PyCharm.</a:t>
            </a:r>
            <a:endParaRPr lang="en-US" sz="2400" dirty="0"/>
          </a:p>
          <a:p>
            <a:r>
              <a:rPr lang="en-IE" sz="2400" dirty="0"/>
              <a:t>MS Word.</a:t>
            </a:r>
            <a:endParaRPr lang="en-US" sz="2400" dirty="0"/>
          </a:p>
          <a:p>
            <a:r>
              <a:rPr lang="en-IE" sz="2400" dirty="0"/>
              <a:t>MS Power Point.</a:t>
            </a:r>
            <a:endParaRPr lang="en-US" sz="2400" dirty="0"/>
          </a:p>
          <a:p>
            <a:r>
              <a:rPr lang="en-IE" sz="2400" dirty="0"/>
              <a:t>Python 3.7 IDE.</a:t>
            </a:r>
            <a:endParaRPr lang="en-US" sz="2400" dirty="0"/>
          </a:p>
          <a:p>
            <a:r>
              <a:rPr lang="en-US" sz="2400" dirty="0"/>
              <a:t>PyQt5 Designer.</a:t>
            </a:r>
          </a:p>
          <a:p>
            <a:r>
              <a:rPr lang="en-US" sz="2400" dirty="0"/>
              <a:t>Anaconda.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7561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Related Work</a:t>
            </a:r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Objectives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System Architecture</a:t>
            </a:r>
          </a:p>
          <a:p>
            <a:r>
              <a:rPr lang="en-US" sz="2400" dirty="0"/>
              <a:t>GUI</a:t>
            </a:r>
          </a:p>
          <a:p>
            <a:r>
              <a:rPr lang="en-US" sz="2400" dirty="0"/>
              <a:t>Tools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Future Work</a:t>
            </a:r>
          </a:p>
          <a:p>
            <a:r>
              <a:rPr lang="en-US" sz="2400" dirty="0"/>
              <a:t>References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5/29/2021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F:\IMPORTANT DOCUMENTs\MY LECTURES &amp; documents\course stuff\5th semester course\QuestionMark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72983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67FD-1603-46FC-A8AA-BAD4B9C0619C}" type="datetime1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6403"/>
            <a:ext cx="7848600" cy="4259761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Brain Tumor is rare but it is very dangerous if not cured in early stages.</a:t>
            </a:r>
          </a:p>
          <a:p>
            <a:r>
              <a:rPr lang="en-US" sz="9600" dirty="0"/>
              <a:t>Brain is the CPU of the body which contols all the functioning of the body.</a:t>
            </a:r>
          </a:p>
          <a:p>
            <a:r>
              <a:rPr lang="en-US" sz="9600" dirty="0"/>
              <a:t>Brain Tumpor is caused due to abnormal growth of cells in the brain. </a:t>
            </a:r>
          </a:p>
          <a:p>
            <a:r>
              <a:rPr lang="en-US" sz="9600" dirty="0"/>
              <a:t>Cancerous cells divide to generate new cancerous cells.Which cause it to grow all over the brain.</a:t>
            </a:r>
          </a:p>
          <a:p>
            <a:pPr fontAlgn="t">
              <a:lnSpc>
                <a:spcPct val="170000"/>
              </a:lnSpc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None/>
            </a:pPr>
            <a:endParaRPr lang="en-US" sz="7200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5/29/2021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/>
              <a:t>Angles of brain MRI :</a:t>
            </a:r>
          </a:p>
          <a:p>
            <a:r>
              <a:rPr lang="en-US" sz="2400" dirty="0"/>
              <a:t>Axial</a:t>
            </a:r>
          </a:p>
          <a:p>
            <a:r>
              <a:rPr lang="en-US" sz="2400" dirty="0"/>
              <a:t>Coronal</a:t>
            </a:r>
          </a:p>
          <a:p>
            <a:r>
              <a:rPr lang="en-US" sz="2400" dirty="0"/>
              <a:t>Sagittal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 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5/29/2021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018915"/>
            <a:ext cx="7052310" cy="2107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955"/>
            <a:ext cx="4038600" cy="4708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1" u="sng" dirty="0"/>
              <a:t>Type of Brain Tumor</a:t>
            </a:r>
            <a:r>
              <a:rPr lang="en-US" sz="2400" u="sng" dirty="0"/>
              <a:t>:</a:t>
            </a:r>
            <a:endParaRPr lang="en-US" sz="2400" dirty="0"/>
          </a:p>
          <a:p>
            <a:r>
              <a:rPr lang="en-US" sz="2400" dirty="0"/>
              <a:t>(a) Meningioma</a:t>
            </a:r>
          </a:p>
          <a:p>
            <a:r>
              <a:rPr lang="en-US" sz="2400" dirty="0"/>
              <a:t>(b) Pituitary</a:t>
            </a:r>
          </a:p>
          <a:p>
            <a:r>
              <a:rPr lang="en-US" sz="2400" dirty="0"/>
              <a:t>(c) Glioma</a:t>
            </a:r>
            <a:r>
              <a:rPr lang="en-US" sz="2400" b="1" u="sng" dirty="0"/>
              <a:t> </a:t>
            </a:r>
          </a:p>
          <a:p>
            <a:r>
              <a:rPr lang="en-US" sz="2400" dirty="0"/>
              <a:t>(d) Acoustic neuroma</a:t>
            </a:r>
          </a:p>
          <a:p>
            <a:r>
              <a:rPr lang="en-US" sz="2400" dirty="0"/>
              <a:t>(e) No tumor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5/29/2021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6</a:t>
            </a:fld>
            <a:endParaRPr lang="en-US"/>
          </a:p>
        </p:txBody>
      </p:sp>
      <p:sp>
        <p:nvSpPr>
          <p:cNvPr id="10" name="Content Placeholder 7"/>
          <p:cNvSpPr/>
          <p:nvPr/>
        </p:nvSpPr>
        <p:spPr>
          <a:xfrm>
            <a:off x="5943600" y="2286000"/>
            <a:ext cx="1803400" cy="331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3720" cy="45262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1" u="sng" dirty="0"/>
              <a:t>Type of Brain Tumor</a:t>
            </a:r>
            <a:r>
              <a:rPr lang="en-US" sz="2400" u="sng" dirty="0"/>
              <a:t>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          Meningioma     Pituitary          Glioma       Acoustic neuroma</a:t>
            </a:r>
          </a:p>
          <a:p>
            <a:pPr marL="0" indent="0" algn="just">
              <a:buNone/>
            </a:pPr>
            <a:r>
              <a:rPr lang="en-US" sz="2400" dirty="0"/>
              <a:t>                                                          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5/29/2021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7"/>
          <p:cNvSpPr/>
          <p:nvPr/>
        </p:nvSpPr>
        <p:spPr>
          <a:xfrm>
            <a:off x="6324600" y="2819400"/>
            <a:ext cx="1803400" cy="331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Content Placeholder 5" descr="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05600" y="2971800"/>
            <a:ext cx="1383665" cy="1620520"/>
          </a:xfrm>
          <a:prstGeom prst="rect">
            <a:avLst/>
          </a:prstGeom>
        </p:spPr>
      </p:pic>
      <p:pic>
        <p:nvPicPr>
          <p:cNvPr id="8" name="Picture 7" descr="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2987040"/>
            <a:ext cx="1431290" cy="1620520"/>
          </a:xfrm>
          <a:prstGeom prst="rect">
            <a:avLst/>
          </a:prstGeom>
        </p:spPr>
      </p:pic>
      <p:pic>
        <p:nvPicPr>
          <p:cNvPr id="12" name="Picture 11" descr="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960" y="3003550"/>
            <a:ext cx="1322705" cy="1634490"/>
          </a:xfrm>
          <a:prstGeom prst="rect">
            <a:avLst/>
          </a:prstGeom>
        </p:spPr>
      </p:pic>
      <p:pic>
        <p:nvPicPr>
          <p:cNvPr id="13" name="Picture 12" descr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990850"/>
            <a:ext cx="1437005" cy="1601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289"/>
            <a:ext cx="7848600" cy="4286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sz="2400" dirty="0"/>
              <a:t>Conventional methods consume high computational power and show less accuracy.</a:t>
            </a:r>
            <a:endParaRPr lang="en-US">
              <a:cs typeface="Calibri"/>
            </a:endParaRPr>
          </a:p>
          <a:p>
            <a:pPr marL="0" indent="0"/>
            <a:r>
              <a:rPr lang="en-US" sz="2400" dirty="0"/>
              <a:t>Diagnosis of Brain Tumor is essential at earlier stage.</a:t>
            </a:r>
            <a:endParaRPr lang="en-US" sz="2400" dirty="0">
              <a:cs typeface="Calibri"/>
            </a:endParaRPr>
          </a:p>
          <a:p>
            <a:pPr marL="0" indent="0"/>
            <a:r>
              <a:rPr lang="en-US" sz="2400" dirty="0"/>
              <a:t>Expand the different types of visual characteristics such as color, textural features etc to differentiate the  Tumor type.</a:t>
            </a:r>
            <a:endParaRPr lang="en-US" sz="2400" dirty="0">
              <a:cs typeface="Calibri"/>
            </a:endParaRPr>
          </a:p>
          <a:p>
            <a:pPr marL="0" indent="0"/>
            <a:r>
              <a:rPr lang="en-US" sz="2400" dirty="0"/>
              <a:t> Limited research is  done in multi-classification of Brain Tumor detection. </a:t>
            </a:r>
            <a:endParaRPr lang="en-US" sz="2400" dirty="0">
              <a:cs typeface="Calibri"/>
            </a:endParaRPr>
          </a:p>
          <a:p>
            <a:pPr marL="0" indent="0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 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5/29/2021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6403"/>
            <a:ext cx="7848600" cy="4259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/>
            <a:r>
              <a:rPr lang="en-GB" sz="2400" dirty="0"/>
              <a:t> Develop well organized </a:t>
            </a:r>
            <a:r>
              <a:rPr lang="en-US" altLang="en-GB" sz="2400" dirty="0"/>
              <a:t>Automated Brain Tumor</a:t>
            </a:r>
            <a:r>
              <a:rPr lang="en-GB" sz="2400" dirty="0"/>
              <a:t> classification system which has accuracy, low complexity  and performance.</a:t>
            </a:r>
          </a:p>
          <a:p>
            <a:pPr marL="0" indent="0"/>
            <a:r>
              <a:rPr lang="en-GB" sz="2400" dirty="0"/>
              <a:t> Reduce the number of false detections.</a:t>
            </a:r>
          </a:p>
          <a:p>
            <a:pPr marL="0" indent="0"/>
            <a:r>
              <a:rPr lang="en-GB" sz="2400" dirty="0"/>
              <a:t> System will automate the analysis and help </a:t>
            </a:r>
            <a:r>
              <a:rPr lang="en-US" altLang="en-GB" sz="2400" dirty="0"/>
              <a:t>Neurologists</a:t>
            </a:r>
            <a:r>
              <a:rPr lang="en-GB" sz="2400" dirty="0"/>
              <a:t> to do fewer tasks and achieve reliable results</a:t>
            </a:r>
            <a:r>
              <a:rPr lang="en-US" altLang="en-GB" sz="2400" dirty="0"/>
              <a:t>.</a:t>
            </a:r>
            <a:endParaRPr lang="en-GB" sz="2400" dirty="0"/>
          </a:p>
          <a:p>
            <a:pPr marL="0" indent="0"/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685800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9DD3-D22E-42CA-99F3-1F608F546462}" type="datetime1">
              <a:rPr lang="en-US" smtClean="0"/>
              <a:t>5/29/2021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 Evaluation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675</Words>
  <Application>Microsoft Office PowerPoint</Application>
  <PresentationFormat>On-screen Show (4:3)</PresentationFormat>
  <Paragraphs>234</Paragraphs>
  <Slides>30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 AUTOMATED BRAIN TUMOR CLASSIFICATION USING DEEP LEARNING  </vt:lpstr>
      <vt:lpstr>Outline</vt:lpstr>
      <vt:lpstr>Introduction </vt:lpstr>
      <vt:lpstr>Introduction (continue)</vt:lpstr>
      <vt:lpstr>Introduction (continue)</vt:lpstr>
      <vt:lpstr>Introduction (continue)</vt:lpstr>
      <vt:lpstr>Problem Statement</vt:lpstr>
      <vt:lpstr>Objectives</vt:lpstr>
      <vt:lpstr>Benefits</vt:lpstr>
      <vt:lpstr>Related Work  </vt:lpstr>
      <vt:lpstr>              Methodology</vt:lpstr>
      <vt:lpstr>Project Design (Data Flow Diagram Level 0) </vt:lpstr>
      <vt:lpstr>Project Design (Data Flow Diagram Level 1) </vt:lpstr>
      <vt:lpstr>Project Design (Activity Diagram) </vt:lpstr>
      <vt:lpstr>Project Design (Use Case Diagram) </vt:lpstr>
      <vt:lpstr>Project Design (Sequence Diagram) </vt:lpstr>
      <vt:lpstr>              System Architecture</vt:lpstr>
      <vt:lpstr>GUI</vt:lpstr>
      <vt:lpstr>GUI</vt:lpstr>
      <vt:lpstr>GUI</vt:lpstr>
      <vt:lpstr>GUI</vt:lpstr>
      <vt:lpstr>GUI</vt:lpstr>
      <vt:lpstr>GUI</vt:lpstr>
      <vt:lpstr>GUI</vt:lpstr>
      <vt:lpstr>Conclusion </vt:lpstr>
      <vt:lpstr>Future Work  </vt:lpstr>
      <vt:lpstr>References </vt:lpstr>
      <vt:lpstr>Tools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Windows User</cp:lastModifiedBy>
  <cp:revision>408</cp:revision>
  <dcterms:created xsi:type="dcterms:W3CDTF">2014-09-12T06:08:00Z</dcterms:created>
  <dcterms:modified xsi:type="dcterms:W3CDTF">2021-05-29T07:47:32Z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