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326" r:id="rId6"/>
    <p:sldId id="317" r:id="rId7"/>
    <p:sldId id="361" r:id="rId8"/>
    <p:sldId id="285" r:id="rId9"/>
    <p:sldId id="286" r:id="rId10"/>
    <p:sldId id="321" r:id="rId11"/>
    <p:sldId id="340" r:id="rId12"/>
    <p:sldId id="341" r:id="rId13"/>
    <p:sldId id="322" r:id="rId14"/>
    <p:sldId id="338" r:id="rId15"/>
    <p:sldId id="339" r:id="rId16"/>
    <p:sldId id="342" r:id="rId17"/>
    <p:sldId id="332" r:id="rId18"/>
    <p:sldId id="337" r:id="rId19"/>
    <p:sldId id="343" r:id="rId20"/>
    <p:sldId id="344" r:id="rId21"/>
    <p:sldId id="350" r:id="rId22"/>
    <p:sldId id="353" r:id="rId23"/>
    <p:sldId id="351" r:id="rId24"/>
    <p:sldId id="352" r:id="rId25"/>
    <p:sldId id="354" r:id="rId26"/>
    <p:sldId id="355" r:id="rId27"/>
    <p:sldId id="356" r:id="rId28"/>
    <p:sldId id="358" r:id="rId29"/>
    <p:sldId id="359" r:id="rId30"/>
    <p:sldId id="360" r:id="rId31"/>
    <p:sldId id="345" r:id="rId32"/>
    <p:sldId id="347" r:id="rId33"/>
    <p:sldId id="346" r:id="rId34"/>
    <p:sldId id="348" r:id="rId35"/>
    <p:sldId id="349" r:id="rId36"/>
    <p:sldId id="363" r:id="rId37"/>
    <p:sldId id="362" r:id="rId3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3C9B4A-20FB-4756-A99F-AE7348C08F24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2280" autoAdjust="0"/>
  </p:normalViewPr>
  <p:slideViewPr>
    <p:cSldViewPr>
      <p:cViewPr varScale="1">
        <p:scale>
          <a:sx n="67" d="100"/>
          <a:sy n="67" d="100"/>
        </p:scale>
        <p:origin x="14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EditPoints="1" noChangeArrowheads="1"/>
          </p:cNvSpPr>
          <p:nvPr>
            <p:ph type="body" idx="1"/>
          </p:nvPr>
        </p:nvSpPr>
        <p:spPr>
          <a:noFill/>
        </p:spPr>
        <p:txBody>
          <a:bodyPr vert="horz" rtlCol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EditPoints="1" noChangeArrowheads="1"/>
          </p:cNvSpPr>
          <p:nvPr>
            <p:ph type="body" idx="1"/>
          </p:nvPr>
        </p:nvSpPr>
        <p:spPr>
          <a:noFill/>
        </p:spPr>
        <p:txBody>
          <a:bodyPr vert="horz" rtlCol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EditPoints="1" noChangeArrowheads="1"/>
          </p:cNvSpPr>
          <p:nvPr>
            <p:ph type="body" idx="1"/>
          </p:nvPr>
        </p:nvSpPr>
        <p:spPr>
          <a:noFill/>
        </p:spPr>
        <p:txBody>
          <a:bodyPr vert="horz"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EditPoints="1" noChangeArrowheads="1"/>
          </p:cNvSpPr>
          <p:nvPr>
            <p:ph type="body" idx="1"/>
          </p:nvPr>
        </p:nvSpPr>
        <p:spPr>
          <a:noFill/>
        </p:spPr>
        <p:txBody>
          <a:bodyPr vert="horz" rtlCol="0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EditPoints="1" noChangeArrowheads="1"/>
          </p:cNvSpPr>
          <p:nvPr>
            <p:ph type="body" idx="1"/>
          </p:nvPr>
        </p:nvSpPr>
        <p:spPr>
          <a:noFill/>
        </p:spPr>
        <p:txBody>
          <a:bodyPr vert="horz" rtlCol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491A73B-E226-4702-A190-5FA4B587E48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A1DF436-AFF2-46C6-AD52-72DC5877BE8C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C3ACC7A-3518-4FAE-8A37-2CCF13F1BB57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06/12/2020  </a:t>
            </a:r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B77A0F5-5F72-4DCD-838F-B79FD09E28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06/12/2020  </a:t>
            </a:r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08C001-0CEF-4BF1-8E5D-BE3E8489BB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06/12/2020  </a:t>
            </a:r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1C6C43F-CCD9-434D-AFAA-B27C9DBFFA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06/12/2020  </a:t>
            </a:r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DC54641-AF6B-4137-B36B-C91256ED9D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06/12/2020  </a:t>
            </a:r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4ED1953-FB1C-4C9C-B430-13DAFCF13F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 noEditPoints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06/12/2020  </a:t>
            </a:r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2C8BABF-D3CC-45A5-BC18-C9EC8F7119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 noEditPoints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06/12/2020  </a:t>
            </a:r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49CC42D-CE0A-402A-95A7-C6DCB91623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06/12/2020  </a:t>
            </a:r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06/12/2020  </a:t>
            </a:r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FYP Proposal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A84A7EC-9591-4168-9877-BF6DA51FC6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460238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/>
          </a:lstStyle>
          <a:p>
            <a:r>
              <a:rPr lang="en-US"/>
              <a:t>06/12/2020  </a:t>
            </a:r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FYP 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3BD417-1C9B-4FC4-9EFC-C441DAB4DCC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13" y="0"/>
            <a:ext cx="9143989" cy="4915076"/>
          </a:xfrm>
          <a:blipFill>
            <a:blip r:embed="rId2"/>
            <a:srcRect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06/12/2020  </a:t>
            </a:r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8FD3A67-3D18-4355-B56A-B0BBE9B2A1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1800"/>
          </a:p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06/12/2020  </a:t>
            </a:r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FYP 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A44A07-0375-4025-99BA-FA5BC7A12F6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riram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?term=Sa+I&amp;cauthor_id=27527168" TargetMode="External"/><Relationship Id="rId2" Type="http://schemas.openxmlformats.org/officeDocument/2006/relationships/hyperlink" Target="https://www.sciencedirect.com/science/article/abs/pii/S1537511013002109#!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07595" y="3709142"/>
            <a:ext cx="1928813" cy="1928813"/>
          </a:xfrm>
          <a:prstGeom prst="rect">
            <a:avLst/>
          </a:prstGeom>
        </p:spPr>
      </p:pic>
      <p:pic>
        <p:nvPicPr>
          <p:cNvPr id="5" name="Picture 11" descr="Bismillah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2900" y="762002"/>
            <a:ext cx="8458200" cy="2109095"/>
          </a:xfrm>
          <a:prstGeom prst="rect">
            <a:avLst/>
          </a:prstGeom>
        </p:spPr>
      </p:pic>
      <p:sp>
        <p:nvSpPr>
          <p:cNvPr id="8" name="Slide Number Placeholder 10"/>
          <p:cNvSpPr>
            <a:spLocks noGrp="1" noEditPoints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EAABFB39-41C1-4444-87C7-727DE5766981}" type="slidenum">
              <a:r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cs typeface="Times New Roman" panose="02020603050405020304" pitchFamily="18" charset="0"/>
              </a:rPr>
              <a:t>Dataset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22962" y="1828800"/>
            <a:ext cx="7586403" cy="4495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 fresh and rotten for classification(Apples, Oranges, Bananas) Dataset.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Sriram Reddy </a:t>
            </a:r>
            <a:r>
              <a:rPr lang="en-US" sz="7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Kalluri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7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7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Kalluri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R. (2018, August 24). Fruits fresh and rotten for classification. Retrieved October 7, 2020, from https://www.kaggle.com/sriramr/fruits-fresh-and-rotten-for-classification</a:t>
            </a:r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DC54641-AF6B-4137-B36B-C91256ED9D96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840796" y="2973433"/>
          <a:ext cx="7162799" cy="224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0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679">
                <a:tc>
                  <a:txBody>
                    <a:bodyPr/>
                    <a:lstStyle/>
                    <a:p>
                      <a:r>
                        <a:rPr lang="en-US" sz="1700" dirty="0"/>
                        <a:t>Images</a:t>
                      </a:r>
                    </a:p>
                  </a:txBody>
                  <a:tcPr marL="87632" marR="87632" marT="43816" marB="4381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Fruits </a:t>
                      </a:r>
                    </a:p>
                  </a:txBody>
                  <a:tcPr marL="87632" marR="87632" marT="43816" marB="4381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Classes</a:t>
                      </a:r>
                    </a:p>
                  </a:txBody>
                  <a:tcPr marL="87632" marR="87632" marT="43816" marB="43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240">
                <a:tc>
                  <a:txBody>
                    <a:bodyPr/>
                    <a:lstStyle/>
                    <a:p>
                      <a:r>
                        <a:rPr lang="en-US" sz="1700" dirty="0"/>
                        <a:t>9,000+</a:t>
                      </a:r>
                    </a:p>
                  </a:txBody>
                  <a:tcPr marL="87632" marR="87632" marT="43816" marB="4381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</a:p>
                  </a:txBody>
                  <a:tcPr marL="87632" marR="87632" marT="43816" marB="4381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Rotten Apples</a:t>
                      </a:r>
                    </a:p>
                    <a:p>
                      <a:r>
                        <a:rPr lang="en-US" sz="1700" dirty="0"/>
                        <a:t>Unrotten Apples</a:t>
                      </a:r>
                    </a:p>
                    <a:p>
                      <a:r>
                        <a:rPr lang="en-US" sz="1700" dirty="0"/>
                        <a:t>Rotten Bananas</a:t>
                      </a:r>
                    </a:p>
                    <a:p>
                      <a:r>
                        <a:rPr lang="en-US" sz="1700" dirty="0"/>
                        <a:t>Unrotten Bananas</a:t>
                      </a:r>
                    </a:p>
                    <a:p>
                      <a:r>
                        <a:rPr lang="en-US" sz="1700" dirty="0"/>
                        <a:t>Rotten Oranges</a:t>
                      </a:r>
                    </a:p>
                    <a:p>
                      <a:r>
                        <a:rPr lang="en-US" sz="1700" dirty="0"/>
                        <a:t>Unrotten Oranges</a:t>
                      </a:r>
                    </a:p>
                    <a:p>
                      <a:endParaRPr lang="en-US" sz="1700" dirty="0"/>
                    </a:p>
                  </a:txBody>
                  <a:tcPr marL="87632" marR="87632" marT="43816" marB="43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8A792D3B-D1F9-4060-A671-91A33D1F9E99}"/>
              </a:ext>
            </a:extLst>
          </p:cNvPr>
          <p:cNvSpPr txBox="1">
            <a:spLocks noEditPoints="1"/>
          </p:cNvSpPr>
          <p:nvPr/>
        </p:nvSpPr>
        <p:spPr>
          <a:xfrm>
            <a:off x="3867178" y="6459787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FYP Presentation 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39945-E7A5-4A49-998E-4C9B7BAC22C3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Requirements Specifications </a:t>
            </a:r>
            <a:br>
              <a:rPr lang="en-US" sz="4400" b="1" dirty="0"/>
            </a:br>
            <a:r>
              <a:rPr lang="en-US" sz="4000" b="1" dirty="0"/>
              <a:t>(Functional Requirements)</a:t>
            </a:r>
            <a:endParaRPr lang="en-PK" sz="4400" b="1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14400" y="1905000"/>
            <a:ext cx="7452360" cy="2743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DC54641-AF6B-4137-B36B-C91256ED9D9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D842F447-2A7C-41B1-A570-C56A7C97AA0A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4626B-7968-4065-A0DF-C867F1AC5F2B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Requirements Specifications </a:t>
            </a:r>
            <a:br>
              <a:rPr lang="en-US" sz="4400" b="1" dirty="0"/>
            </a:br>
            <a:r>
              <a:rPr lang="en-US" sz="4000" b="1" dirty="0"/>
              <a:t>(Non-Functional Requirements)</a:t>
            </a:r>
            <a:endParaRPr lang="en-PK" sz="4400" b="1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	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DC54641-AF6B-4137-B36B-C91256ED9D96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62BEBFC2-9DB1-4E0B-8B0A-9F9227EBC73C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B7AE1-8478-4F5E-86AD-BF7CD787C205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22960" y="1889380"/>
            <a:ext cx="7586405" cy="32312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would be using the Iterative Model because Requirements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Software are first broken down into several chunks that can be incrementally constructed and delivered. 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any time, the plan is made just for the next increment and not for any kind of long-term plan. 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Therefore, it is easier to modify the version as per the needs. 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DC54641-AF6B-4137-B36B-C91256ED9D96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9A369A6F-D06B-49C7-91C3-6CA7975494A8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8AADA-94DA-4E27-8045-49EA6123B861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cs typeface="Times New Roman" panose="02020603050405020304" pitchFamily="18" charset="0"/>
              </a:rPr>
              <a:t>Methodology</a:t>
            </a:r>
            <a:endParaRPr lang="en-PK" sz="4400" b="1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1629" y="2362200"/>
            <a:ext cx="7543800" cy="3733800"/>
          </a:xfrm>
          <a:prstGeom prst="rect">
            <a:avLst/>
          </a:prstGeom>
        </p:spPr>
      </p:pic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DDD6DBAB-374E-4599-BE52-3F07C8CFA9AF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32774-1A31-4E45-ADD0-67D77220A37D}"/>
              </a:ext>
            </a:extLst>
          </p:cNvPr>
          <p:cNvSpPr txBox="1"/>
          <p:nvPr/>
        </p:nvSpPr>
        <p:spPr>
          <a:xfrm>
            <a:off x="734639" y="6459787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System Architecture</a:t>
            </a:r>
            <a:endParaRPr lang="en-PK" sz="4400" b="1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DC54641-AF6B-4137-B36B-C91256ED9D96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CB8C3921-AEB2-4CD1-B686-EB54525D10A6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8B50D93-9E93-4AFD-843E-467B948C4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3"/>
            <a:ext cx="9144000" cy="4565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B12EB-3FFA-47B8-9533-8A600CE37DEB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900" b="1" dirty="0"/>
              <a:t>Project Design </a:t>
            </a:r>
            <a:br>
              <a:rPr lang="en-US" sz="4400" b="1" dirty="0"/>
            </a:br>
            <a:r>
              <a:rPr lang="en-US" sz="4400" b="1" dirty="0"/>
              <a:t>(Use Case Diagram)</a:t>
            </a:r>
            <a:endParaRPr lang="en-PK" sz="4400" b="1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 descr="Diagram  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0600" y="1768165"/>
            <a:ext cx="7162800" cy="4556435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DD1E0782-9CA7-465A-8C16-EBC0BBDF05BC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4E887-F092-4F9D-A409-80434F772599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cs typeface="Times New Roman" panose="02020603050405020304" pitchFamily="18" charset="0"/>
              </a:rPr>
              <a:t>Project Design</a:t>
            </a:r>
            <a:br>
              <a:rPr lang="en-US" sz="4000" b="1" dirty="0">
                <a:cs typeface="Times New Roman" panose="02020603050405020304" pitchFamily="18" charset="0"/>
              </a:rPr>
            </a:br>
            <a:r>
              <a:rPr lang="en-US" sz="4000" b="1" dirty="0">
                <a:cs typeface="Times New Roman" panose="02020603050405020304" pitchFamily="18" charset="0"/>
              </a:rPr>
              <a:t>(Sequence Diagram)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DC54641-AF6B-4137-B36B-C91256ED9D96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 descr="Chart  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4639" y="1828800"/>
            <a:ext cx="8104562" cy="4495800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4D73F0AB-B399-4970-9A3F-572550D3377A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2EB5F-1698-4E5E-95EE-B9A8FEF6776B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Project Design</a:t>
            </a:r>
            <a:br>
              <a:rPr lang="en-US" sz="4000" b="1" dirty="0"/>
            </a:br>
            <a:r>
              <a:rPr lang="en-US" sz="4000" b="1" dirty="0"/>
              <a:t>(Activity Diagram)</a:t>
            </a:r>
            <a:endParaRPr lang="en-PK" sz="4000" b="1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 descr="Diagram  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802" y="1775534"/>
            <a:ext cx="7723563" cy="4539544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3B765F33-D11D-4BA6-A748-1D7D00AEE511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EB779-2315-4578-9D29-BEA450668692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Project Design</a:t>
            </a:r>
            <a:br>
              <a:rPr lang="en-US" sz="4000" b="1" dirty="0"/>
            </a:br>
            <a:r>
              <a:rPr lang="en-US" sz="4000" b="1" dirty="0"/>
              <a:t>(Class Diagram)</a:t>
            </a:r>
            <a:endParaRPr lang="en-PK" sz="4000" b="1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00E58147-EB88-4442-9185-23FA0D3A0154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C705D1-91E9-4A9D-BCEC-CF3E46DA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00200"/>
            <a:ext cx="8915400" cy="4716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1728B-814D-40ED-97DD-20313E10215E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51264" y="1071324"/>
            <a:ext cx="1302335" cy="1298447"/>
          </a:xfrm>
          <a:prstGeom prst="rect">
            <a:avLst/>
          </a:prstGeom>
        </p:spPr>
      </p:pic>
      <p:sp>
        <p:nvSpPr>
          <p:cNvPr id="3" name="Title 1"/>
          <p:cNvSpPr>
            <a:spLocks noGrp="1" noEditPoints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 vert="horz" rtlCol="0">
            <a:no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Automated Fruit Freshness Recognition System</a:t>
            </a:r>
          </a:p>
        </p:txBody>
      </p:sp>
      <p:sp>
        <p:nvSpPr>
          <p:cNvPr id="9" name="Slide Number Placeholder 9"/>
          <p:cNvSpPr>
            <a:spLocks noGrp="1" noEditPoints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957D9645-0023-4A89-90E1-801EF86D6945}" type="slidenum">
              <a:rPr/>
              <a:t>2</a:t>
            </a:fld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76200" y="2590800"/>
            <a:ext cx="8763000" cy="3785652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u="sng" dirty="0"/>
              <a:t>Supervised by</a:t>
            </a:r>
          </a:p>
          <a:p>
            <a:pPr algn="ctr"/>
            <a:r>
              <a:rPr lang="en-US" sz="2000" dirty="0"/>
              <a:t>Dr. Yasir Ali Shah</a:t>
            </a:r>
            <a:br>
              <a:rPr lang="en-US" sz="2000" dirty="0"/>
            </a:br>
            <a:endParaRPr lang="en-US" sz="2000" dirty="0"/>
          </a:p>
          <a:p>
            <a:pPr algn="ctr"/>
            <a:r>
              <a:rPr lang="en-US" sz="2000" b="1" u="sng" dirty="0"/>
              <a:t>Group Members</a:t>
            </a:r>
          </a:p>
          <a:p>
            <a:pPr algn="ctr"/>
            <a:r>
              <a:rPr lang="en-US" sz="2000" dirty="0"/>
              <a:t>Usman Safdar(FA17-BCS-106)</a:t>
            </a:r>
          </a:p>
          <a:p>
            <a:pPr algn="ctr"/>
            <a:r>
              <a:rPr lang="en-US" sz="2000" dirty="0"/>
              <a:t>Aimen Farooq(FA17-BCS-070)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u="sng" dirty="0"/>
              <a:t>Presented on </a:t>
            </a:r>
          </a:p>
          <a:p>
            <a:pPr algn="ctr"/>
            <a:r>
              <a:rPr lang="en-US" sz="2000" dirty="0"/>
              <a:t>1,June,2021.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Department of Computer Science </a:t>
            </a:r>
          </a:p>
          <a:p>
            <a:pPr algn="ctr"/>
            <a:r>
              <a:rPr lang="en-US" sz="2000" b="1" dirty="0"/>
              <a:t>COMSATS </a:t>
            </a:r>
            <a:r>
              <a:rPr lang="en-US" sz="2000" dirty="0"/>
              <a:t>University Islamabad, Attock Campus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User Interface</a:t>
            </a:r>
            <a:br>
              <a:rPr lang="en-US" sz="4000" b="1" dirty="0"/>
            </a:br>
            <a:r>
              <a:rPr lang="en-US" sz="4000" b="1" dirty="0"/>
              <a:t>(Splash Screen)</a:t>
            </a:r>
            <a:endParaRPr lang="en-PK" sz="4000" b="1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 descr="A picture containing text, vector graphics  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09802" y="1981202"/>
            <a:ext cx="4950009" cy="3800697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F95460C-4773-4B8A-B10F-35336AF08482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7F2BE-484D-4A75-B6DB-A84BDD7F6517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User Interface</a:t>
            </a:r>
            <a:br>
              <a:rPr lang="en-US" b="1" dirty="0"/>
            </a:br>
            <a:r>
              <a:rPr lang="en-US" sz="4000" b="1" dirty="0"/>
              <a:t>(Main Window)</a:t>
            </a:r>
            <a:endParaRPr lang="en-PK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 descr="Graphical user interface  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019" y="1737363"/>
            <a:ext cx="6340840" cy="4587237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8727BE5-6BE2-4C83-A2A5-449092014D56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1980B-AF05-4A83-BA3C-49FACC08E2B5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User Interface</a:t>
            </a:r>
            <a:br>
              <a:rPr lang="en-US" b="1" dirty="0"/>
            </a:br>
            <a:r>
              <a:rPr lang="en-US" sz="4000" b="1" dirty="0"/>
              <a:t>(No Image)</a:t>
            </a:r>
            <a:endParaRPr lang="en-PK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 descr="Graphical user interface, application  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3745" y="1828799"/>
            <a:ext cx="6416510" cy="4524213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32B9590-8B70-4ACE-A443-F2AA20B931E4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60670-1FFD-4D2F-BC08-A2742C68A1DC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User Interface</a:t>
            </a:r>
            <a:br>
              <a:rPr lang="en-US" b="1" dirty="0"/>
            </a:br>
            <a:r>
              <a:rPr lang="en-US" sz="4000" b="1" dirty="0"/>
              <a:t>(Image Uploading)</a:t>
            </a:r>
            <a:endParaRPr lang="en-PK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 descr="Graphical user interface, application, PowerPoint  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71600" y="1905000"/>
            <a:ext cx="6364066" cy="4419600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174731E3-EAE9-4184-BCFA-4F9D6CD6A886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79EF4-1A29-43D1-947B-C23E382FDEBB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User Interface</a:t>
            </a:r>
            <a:br>
              <a:rPr lang="en-US" sz="4400" b="1" dirty="0"/>
            </a:br>
            <a:r>
              <a:rPr lang="en-US" sz="4000" b="1" dirty="0"/>
              <a:t>(Image Upload in Interface)</a:t>
            </a:r>
            <a:endParaRPr lang="en-PK" sz="4400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 descr="Graphical user interface  Description automatically generated with medium confidenc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95400" y="1828800"/>
            <a:ext cx="6378224" cy="4495800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C8D04FD6-E35C-4F1B-A224-CA85F8F9F1D1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A3567-40C6-409B-A405-663B6FD0D3F4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User Interface</a:t>
            </a:r>
            <a:br>
              <a:rPr lang="en-US" b="1" dirty="0"/>
            </a:br>
            <a:r>
              <a:rPr lang="en-US" sz="4000" b="1" dirty="0"/>
              <a:t>(Pre-processing)</a:t>
            </a:r>
            <a:endParaRPr lang="en-PK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 descr="Graphical user interface, application  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9200" y="1828799"/>
            <a:ext cx="6366951" cy="4528599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4408F65D-1FCE-42F0-95FC-724FA699C204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77E9A-3259-4136-B735-215C8680362B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Pre-processing</a:t>
            </a:r>
            <a:br>
              <a:rPr lang="en-US" b="1" dirty="0"/>
            </a:br>
            <a:r>
              <a:rPr lang="en-US" sz="4000" b="1" dirty="0"/>
              <a:t>(Image Resizing)</a:t>
            </a:r>
            <a:endParaRPr lang="en-PK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 descr="Graphical user interface, application  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2595" y="1752600"/>
            <a:ext cx="6195005" cy="4574437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2CE5B54D-3E88-4007-891D-1E22DBAB4A0A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72F64-E02B-47DE-8BEF-CFC16546BD8A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22960" y="228240"/>
            <a:ext cx="7543800" cy="1450757"/>
          </a:xfrm>
        </p:spPr>
        <p:txBody>
          <a:bodyPr/>
          <a:lstStyle/>
          <a:p>
            <a:r>
              <a:rPr lang="en-US" sz="4400" b="1" dirty="0"/>
              <a:t>Pre-processing</a:t>
            </a:r>
            <a:br>
              <a:rPr lang="en-US" b="1" dirty="0"/>
            </a:br>
            <a:r>
              <a:rPr lang="en-US" sz="4000" b="1" dirty="0"/>
              <a:t>(Contrast Enhancement)</a:t>
            </a:r>
            <a:endParaRPr lang="en-PK" sz="4000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 descr="Graphical user interface  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9200" y="1801952"/>
            <a:ext cx="6400800" cy="4522648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A96821C4-9049-4AAF-B8B0-128611239FCF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AC988-96D9-49D9-999A-05C56C6F4326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Pre-processing</a:t>
            </a:r>
            <a:br>
              <a:rPr lang="en-US" sz="4400" b="1" dirty="0"/>
            </a:br>
            <a:r>
              <a:rPr lang="en-US" sz="4000" b="1" dirty="0"/>
              <a:t>(Noise Removal)</a:t>
            </a:r>
            <a:endParaRPr lang="en-PK" sz="4400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 descr="Graphical user interface, application  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6020" y="1828800"/>
            <a:ext cx="6239366" cy="4494089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FB373FAD-2C7D-435D-8B7D-400F66D544F9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4AD90-3733-4635-A7CA-DA0D74254A40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User Interface</a:t>
            </a:r>
            <a:br>
              <a:rPr lang="en-US" b="1" dirty="0"/>
            </a:br>
            <a:r>
              <a:rPr lang="en-US" sz="4000" b="1" dirty="0"/>
              <a:t>(Classification)</a:t>
            </a:r>
            <a:endParaRPr lang="en-PK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 descr="Graphical user interface, website  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5107" y="1814308"/>
            <a:ext cx="6264893" cy="4510292"/>
          </a:xfrm>
          <a:prstGeom prst="rect">
            <a:avLst/>
          </a:prstGeom>
        </p:spPr>
      </p:pic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597D7BCB-FFD6-4EC7-90E1-12E551FD7011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410AA-B594-4BC1-ACB9-B90DFBAE8B5B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 noEditPoints="1"/>
          </p:cNvSpPr>
          <p:nvPr>
            <p:ph type="title"/>
          </p:nvPr>
        </p:nvSpPr>
        <p:spPr>
          <a:xfrm>
            <a:off x="818199" y="571500"/>
            <a:ext cx="7952163" cy="1143000"/>
          </a:xfrm>
        </p:spPr>
        <p:txBody>
          <a:bodyPr vert="horz" rtlCol="0">
            <a:normAutofit/>
          </a:bodyPr>
          <a:lstStyle/>
          <a:p>
            <a:r>
              <a:rPr lang="en-US" sz="4400" b="1" dirty="0"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" name="Content Placeholder 2"/>
          <p:cNvSpPr>
            <a:spLocks noGrp="1" noEditPoints="1"/>
          </p:cNvSpPr>
          <p:nvPr>
            <p:ph idx="1"/>
          </p:nvPr>
        </p:nvSpPr>
        <p:spPr>
          <a:xfrm>
            <a:off x="822962" y="1782050"/>
            <a:ext cx="7482839" cy="4344113"/>
          </a:xfrm>
        </p:spPr>
        <p:txBody>
          <a:bodyPr vert="horz" rtlCol="0"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Date Placeholder 10"/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11" name="Slide Number Placeholder 15"/>
          <p:cNvSpPr>
            <a:spLocks noGrp="1" noEditPoints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91C9DFA0-95C5-4660-89CE-FC37A7B20B37}" type="slidenum">
              <a:r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671FE-1132-4176-ABDD-F5CB007DD82A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Classification</a:t>
            </a:r>
            <a:br>
              <a:rPr lang="en-US" sz="4400" b="1" dirty="0"/>
            </a:br>
            <a:r>
              <a:rPr lang="en-US" sz="4000" b="1" dirty="0"/>
              <a:t>(Result)</a:t>
            </a:r>
            <a:endParaRPr lang="en-PK" sz="4400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 descr="Graphical user interface, website  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5048" y="1787893"/>
            <a:ext cx="6294952" cy="4536707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12FFFBC7-711F-41BB-A142-58323815DC08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E89E5-5DB8-42EA-81EE-99CFC79ED44B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900" b="1" dirty="0"/>
              <a:t>Tools</a:t>
            </a:r>
            <a:endParaRPr lang="en-PK" b="1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22960" y="1905000"/>
            <a:ext cx="7543800" cy="39640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Anaconda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JetBrains PyCharm.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Window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Word for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PowerPoint for Presentation slides.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DC54641-AF6B-4137-B36B-C91256ED9D96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4ED8FF25-5667-4367-99EA-A034D71AF59F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2BCDF-38AE-4F40-886E-A3C97D937695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Results</a:t>
            </a:r>
            <a:r>
              <a:rPr lang="" sz="4000" b="1" dirty="0"/>
              <a:t> </a:t>
            </a:r>
            <a:endParaRPr lang="en-PK" sz="4000" b="1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 descr="Table  Description automatically generate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2962" y="2057402"/>
            <a:ext cx="7523371" cy="3837463"/>
          </a:xfrm>
          <a:prstGeom prst="rect">
            <a:avLst/>
          </a:prstGeom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8BB920C9-4A54-46D4-86B6-99EAE139E7CC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1D9A6-C280-47D3-94B8-5B1258F7AF0E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Conclusion</a:t>
            </a:r>
            <a:endParaRPr lang="en-PK" sz="4400" b="1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study and implementation of deep learning in the field of fruit freshness it is concluded that using Convolutional Neural Network (CNN) provides very competitive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of CNN is trained for the test of the 6 different fruit classes.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Convolution Neural Network generate the promising results.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CNN returns 94% accuracy of the network.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DC54641-AF6B-4137-B36B-C91256ED9D96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F9DC9D0-E808-4215-9D88-B8F7E4B019F2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29CF2-35B8-4A19-A23E-B4017D67A80E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Future Work</a:t>
            </a:r>
            <a:endParaRPr lang="en-PK" sz="4400" b="1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near future, this Fruit freshness system would help the large markets to check the fruit freshness avoiding the traditional method of examination.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we will aim to extend the proposed model by including additional types of fruits other than apple, orange, and banana.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is based on machine learning techniques, hence in future a camera can be used to classify the fruit freshness real time. 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DC54641-AF6B-4137-B36B-C91256ED9D96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5B96B7C-051B-4B16-BFF6-1495F6C54B48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4235B-8566-4D1C-8695-D002058CD7DD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References</a:t>
            </a:r>
            <a:endParaRPr lang="en-PK" sz="4400" b="1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Sa, I., Ge, Z., </a:t>
            </a: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Dayoub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Upcroft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Perez, T., &amp; McCool, C. (2016). </a:t>
            </a: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DeepFruits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Fruit Detection System Using Deep Neural Networks. Sensors, 16(8), 1222. https://doi.org/10.3390/s16081222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Bargoti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Underwood, </a:t>
            </a: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JSong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</a:t>
            </a: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Glasbey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A., Horgan, G. W., Polder, G., Dieleman, J. A., &amp; van der Heijden, G. W. A. M. (2014). Automatic fruit recognition and counting from multiple images. Biosystems Engineering, 118, 203–215. https://doi.org/10.1016/j.biosystemseng.2013.12.008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(2017). Deep fruit detection in orchards. 2017 IEEE International Conference on Robotics and Automation (ICRA). https://doi.org/10.1109/icra.2017.7989417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Fu, Y., 2020. Fruit Freshness Grading Using Deep Learning. [</a:t>
            </a: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ebook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School of Engineering, Computer and Mathematical Sciences. Available at: &lt;https://openrepository.aut.ac.nz/bitstream/handle/10292/13353/Fruit_Fu_24May2020_wyan.pdf&gt; [Accessed 7 October 2020].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Kalluri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R. (2018, August 24). Fruits fresh and rotten for classification. Retrieved October 7, 2020, from https://www.kaggle.com/sriramr/fruits-fresh-and-rotten-for-classification</a:t>
            </a: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DC54641-AF6B-4137-B36B-C91256ED9D96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CEA02ADC-B57F-4264-9274-0FB29109A5BB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D8BA0-444E-4229-AFF4-9A77C6D11997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1983BB-C310-44BC-BB66-2984BABB5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2" y="1635057"/>
            <a:ext cx="8178799" cy="30670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39CA0-900D-4D88-86EC-B5EF9D3F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5" y="6459787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84A7EC-9591-4168-9877-BF6DA51FC6DB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93D40-F1BA-448C-8BCA-095F95F0F547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78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3E13C-464C-4E84-AFA6-16B70D90A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5698" y="965200"/>
            <a:ext cx="4499251" cy="4927600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n-lt"/>
              </a:rPr>
              <a:t>Thank You</a:t>
            </a:r>
            <a:endParaRPr lang="en-PK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70BE0-7518-4288-9572-8AB47495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7308" y="6459787"/>
            <a:ext cx="6220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77A0F5-5F72-4DCD-838F-B79FD09E28EE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0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 noEditPoints="1"/>
          </p:cNvSpPr>
          <p:nvPr>
            <p:ph type="title"/>
          </p:nvPr>
        </p:nvSpPr>
        <p:spPr/>
        <p:txBody>
          <a:bodyPr vert="horz" rtlCol="0">
            <a:normAutofit/>
          </a:bodyPr>
          <a:lstStyle/>
          <a:p>
            <a:r>
              <a:rPr lang="en-US" sz="4400" b="1" dirty="0"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Content Placeholder 3"/>
          <p:cNvSpPr>
            <a:spLocks noGrp="1" noEditPoints="1"/>
          </p:cNvSpPr>
          <p:nvPr>
            <p:ph idx="1"/>
          </p:nvPr>
        </p:nvSpPr>
        <p:spPr>
          <a:xfrm>
            <a:off x="785429" y="1866208"/>
            <a:ext cx="8129972" cy="3785625"/>
          </a:xfrm>
        </p:spPr>
        <p:txBody>
          <a:bodyPr vert="horz" rtlCol="0">
            <a:normAutofit fontScale="47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estimated that nearly a third of fruit costs go to decaying matters.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anticipated system performs fruit freshness recognition and classify whether it is rotten or unrotten fruit</a:t>
            </a:r>
            <a:r>
              <a:rPr lang="en-IE" sz="4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4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system uses image processing techniques for Recognition and Classification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4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work is driven by the motive to make an effective and efficient system for checking the freshness of fruit with fast computational speed.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15"/>
          <p:cNvSpPr>
            <a:spLocks noGrp="1" noEditPoints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2FD64CBA-9D5A-4C2C-B2AF-0B2C3F5C8378}" type="slidenum">
              <a:rPr/>
              <a:t>4</a:t>
            </a:fld>
            <a:endParaRPr lang="en-US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41FD42F3-C982-449C-A64F-8FF23F767D08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BE6BF-5F78-4387-8DA2-7AB22AC87D26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cs typeface="Times New Roman" panose="02020603050405020304" pitchFamily="18" charset="0"/>
              </a:rPr>
              <a:t>Cont.…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65564" y="1828800"/>
            <a:ext cx="7745037" cy="4419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research, we are designing a complete structure based on neural network techniques to recognize the size, color, shape of the fruit.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Currently, we are using Deep Learning (DL) commonly used Machine Learning (ML) method in our recognition system.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 Learning Techniques are characterized by their high level of abstraction and the ability to automatically learn and recognize different modes of images once they have been trained.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DC54641-AF6B-4137-B36B-C91256ED9D96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2" y="4648200"/>
            <a:ext cx="4997161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80B9200-CAFD-4EE5-9B9D-B0F887FDA67B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014FA-6536-4103-970F-47A2A6099C06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22961" y="1845734"/>
            <a:ext cx="7586403" cy="4097866"/>
          </a:xfrm>
        </p:spPr>
        <p:txBody>
          <a:bodyPr/>
          <a:lstStyle/>
          <a:p>
            <a:pPr algn="just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Fruit Recognition System</a:t>
            </a:r>
          </a:p>
          <a:p>
            <a:pPr marL="0" indent="0">
              <a:buNone/>
            </a:pPr>
            <a:r>
              <a:rPr lang="en-US" u="sng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Y.Song</a:t>
            </a:r>
            <a:r>
              <a:rPr lang="en-US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method for recognizing and counting fruits from images in cluttered greenhouses. 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Fruit Detection using Deep Learning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Inkyu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Sa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presents a novel approach for detecting fruits from images using deep neural networks. For this purpose, the author adapts a Faster Region-based convolutional network.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 Fruit Detection in Orchards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Bargoti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S, proposed autonomous robots used for harvesting. It shows a network trained to recognize fruits in an orchard.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DC54641-AF6B-4137-B36B-C91256ED9D9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97E7B5AA-D2F1-439D-A496-A5AF24123330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BA3B2-E1C1-4163-9787-AB60B98AE847}"/>
              </a:ext>
            </a:extLst>
          </p:cNvPr>
          <p:cNvSpPr txBox="1"/>
          <p:nvPr/>
        </p:nvSpPr>
        <p:spPr>
          <a:xfrm>
            <a:off x="734639" y="6529715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F55C-82DC-4C95-8091-CCBB761B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6606"/>
            <a:ext cx="7543800" cy="1450757"/>
          </a:xfrm>
        </p:spPr>
        <p:txBody>
          <a:bodyPr>
            <a:normAutofit/>
          </a:bodyPr>
          <a:lstStyle/>
          <a:p>
            <a:r>
              <a:rPr lang="en-GB" sz="4400" b="1" dirty="0">
                <a:cs typeface="Times New Roman" panose="02020603050405020304" pitchFamily="18" charset="0"/>
              </a:rPr>
              <a:t>Comparison Table</a:t>
            </a:r>
            <a:endParaRPr lang="en-PK" sz="4400" b="1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619BC-8A70-4559-9814-86FB76BA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4586-FD94-465E-B5CB-D4F3ED174ED1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673232-EA7B-48F2-8C0E-4C9543B24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0944"/>
              </p:ext>
            </p:extLst>
          </p:nvPr>
        </p:nvGraphicFramePr>
        <p:xfrm>
          <a:off x="152400" y="1737361"/>
          <a:ext cx="8839200" cy="4581046"/>
        </p:xfrm>
        <a:graphic>
          <a:graphicData uri="http://schemas.openxmlformats.org/drawingml/2006/table">
            <a:tbl>
              <a:tblPr firstRow="1" firstCol="1" bandRow="1">
                <a:tableStyleId>{083C9B4A-20FB-4756-A99F-AE7348C08F24}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22703183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157863657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48437664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145030457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589973329"/>
                    </a:ext>
                  </a:extLst>
                </a:gridCol>
              </a:tblGrid>
              <a:tr h="1078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Title</a:t>
                      </a:r>
                      <a:endParaRPr lang="en-P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Fruit Type and Classes</a:t>
                      </a:r>
                      <a:endParaRPr lang="en-P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Detect Fruit types</a:t>
                      </a:r>
                      <a:endParaRPr lang="en-P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Accuracy</a:t>
                      </a:r>
                      <a:endParaRPr lang="en-P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Detect Freshness of Fruits</a:t>
                      </a:r>
                      <a:endParaRPr lang="en-P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518519"/>
                  </a:ext>
                </a:extLst>
              </a:tr>
              <a:tr h="8545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Fruit Recognition System</a:t>
                      </a:r>
                      <a:endParaRPr lang="en-PK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 Type 2 classes</a:t>
                      </a:r>
                      <a:endParaRPr lang="en-PK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PK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74%</a:t>
                      </a:r>
                      <a:endParaRPr lang="en-PK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PK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366344"/>
                  </a:ext>
                </a:extLst>
              </a:tr>
              <a:tr h="8488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PK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Fruit Detection using Deep Learning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Type</a:t>
                      </a:r>
                      <a:endParaRPr lang="en-PK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PK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79%</a:t>
                      </a:r>
                      <a:endParaRPr lang="en-PK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PK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849636"/>
                  </a:ext>
                </a:extLst>
              </a:tr>
              <a:tr h="9779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PK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Deep Fruit Detection in Orchards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 Type of fruits</a:t>
                      </a:r>
                      <a:endParaRPr lang="en-PK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Yes</a:t>
                      </a:r>
                      <a:endParaRPr lang="en-PK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83%</a:t>
                      </a:r>
                      <a:endParaRPr lang="en-PK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No</a:t>
                      </a:r>
                      <a:endParaRPr lang="en-PK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7312203"/>
                  </a:ext>
                </a:extLst>
              </a:tr>
              <a:tr h="751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Automatic Fruit Freshness Recognition System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Type of fruits with 2 classes of each</a:t>
                      </a:r>
                      <a:endParaRPr lang="en-PK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PK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PK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94%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PK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Yes</a:t>
                      </a:r>
                      <a:endParaRPr lang="en-PK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038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3FED30-CB0F-4043-A4C5-EE691179733F}"/>
              </a:ext>
            </a:extLst>
          </p:cNvPr>
          <p:cNvSpPr txBox="1"/>
          <p:nvPr/>
        </p:nvSpPr>
        <p:spPr>
          <a:xfrm>
            <a:off x="734639" y="6517136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09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 noEditPoints="1"/>
          </p:cNvSpPr>
          <p:nvPr>
            <p:ph type="title"/>
          </p:nvPr>
        </p:nvSpPr>
        <p:spPr/>
        <p:txBody>
          <a:bodyPr vert="horz" rtlCol="0">
            <a:normAutofit/>
          </a:bodyPr>
          <a:lstStyle/>
          <a:p>
            <a:r>
              <a:rPr lang="en-US" sz="4400" b="1" dirty="0"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" name="Content Placeholder 3"/>
          <p:cNvSpPr>
            <a:spLocks noGrp="1" noEditPoints="1"/>
          </p:cNvSpPr>
          <p:nvPr>
            <p:ph idx="1"/>
          </p:nvPr>
        </p:nvSpPr>
        <p:spPr>
          <a:xfrm>
            <a:off x="822961" y="1828800"/>
            <a:ext cx="7586403" cy="4266952"/>
          </a:xfrm>
        </p:spPr>
        <p:txBody>
          <a:bodyPr vert="horz" rtlCol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most of the economic sector and people all over the world rely on fruits and their freshness is vital.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this research, our main aim is to identify the problems related to the fruit freshness system.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system will help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wholesale dealers and the customers to check the fruit freshness and classify it as a rotten or an unrotten fruit.</a:t>
            </a:r>
            <a:endParaRPr lang="en-PK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15"/>
          <p:cNvSpPr>
            <a:spLocks noGrp="1" noEditPoints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2FD64CBA-9D5A-4C2C-B2AF-0B2C3F5C8378}" type="slidenum">
              <a:rPr/>
              <a:t>8</a:t>
            </a:fld>
            <a:endParaRPr lang="en-US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AD991DCB-7F26-474C-98AE-AE4DE06AFBA0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258FD-6624-498E-B5A6-BE424A77AA08}"/>
              </a:ext>
            </a:extLst>
          </p:cNvPr>
          <p:cNvSpPr txBox="1"/>
          <p:nvPr/>
        </p:nvSpPr>
        <p:spPr>
          <a:xfrm>
            <a:off x="734639" y="6454301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 noEditPoints="1"/>
          </p:cNvSpPr>
          <p:nvPr>
            <p:ph type="title"/>
          </p:nvPr>
        </p:nvSpPr>
        <p:spPr>
          <a:xfrm>
            <a:off x="822960" y="228240"/>
            <a:ext cx="7543800" cy="1450757"/>
          </a:xfrm>
        </p:spPr>
        <p:txBody>
          <a:bodyPr vert="horz" rtlCol="0">
            <a:normAutofit/>
          </a:bodyPr>
          <a:lstStyle/>
          <a:p>
            <a:r>
              <a:rPr lang="en-US" sz="4400" b="1" dirty="0">
                <a:cs typeface="Times New Roman" panose="02020603050405020304" pitchFamily="18" charset="0"/>
              </a:rPr>
              <a:t>Objectives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10" name="Content Placeholder 3"/>
          <p:cNvSpPr>
            <a:spLocks noGrp="1" noEditPoints="1"/>
          </p:cNvSpPr>
          <p:nvPr>
            <p:ph idx="1"/>
          </p:nvPr>
        </p:nvSpPr>
        <p:spPr>
          <a:xfrm>
            <a:off x="914400" y="1905000"/>
            <a:ext cx="7452360" cy="4023360"/>
          </a:xfrm>
        </p:spPr>
        <p:txBody>
          <a:bodyPr vert="horz" rtlCol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IE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Fruit Freshness recognition and classification.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IE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in Real time applications.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IE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 Computational time.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IE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Flexible to handle large data.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IE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effective. </a:t>
            </a:r>
          </a:p>
          <a:p>
            <a:pPr>
              <a:spcAft>
                <a:spcPts val="1200"/>
              </a:spcAft>
              <a:tabLst>
                <a:tab pos="57150" algn="l"/>
              </a:tabLst>
            </a:pPr>
            <a:endParaRPr lang="en-PK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15"/>
          <p:cNvSpPr>
            <a:spLocks noGrp="1" noEditPoints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2FD64CBA-9D5A-4C2C-B2AF-0B2C3F5C8378}" type="slidenum">
              <a:rPr/>
              <a:t>9</a:t>
            </a:fld>
            <a:endParaRPr lang="en-US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FD2709A2-2597-48D7-A188-07D6FA3589BF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3867178" y="6459787"/>
            <a:ext cx="1854203" cy="365125"/>
          </a:xfrm>
        </p:spPr>
        <p:txBody>
          <a:bodyPr vert="horz" rtlCol="0"/>
          <a:lstStyle/>
          <a:p>
            <a:pPr algn="ctr"/>
            <a:r>
              <a:rPr lang="en-US" sz="1200" dirty="0"/>
              <a:t>FYP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7DD33-4DFA-41B4-A0F6-3084803EB624}"/>
              </a:ext>
            </a:extLst>
          </p:cNvPr>
          <p:cNvSpPr txBox="1"/>
          <p:nvPr/>
        </p:nvSpPr>
        <p:spPr>
          <a:xfrm>
            <a:off x="734639" y="6459787"/>
            <a:ext cx="1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Times New Roman" panose="02020603050405020304" pitchFamily="18" charset="0"/>
              </a:rPr>
              <a:t>1/06/2021</a:t>
            </a:r>
            <a:endParaRPr lang="en-PK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4626</TotalTime>
  <Words>1382</Words>
  <Application>Microsoft Office PowerPoint</Application>
  <PresentationFormat>On-screen Show (4:3)</PresentationFormat>
  <Paragraphs>295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Retrospect</vt:lpstr>
      <vt:lpstr>PowerPoint Presentation</vt:lpstr>
      <vt:lpstr>Automated Fruit Freshness Recognition System</vt:lpstr>
      <vt:lpstr>Outline</vt:lpstr>
      <vt:lpstr>Introduction</vt:lpstr>
      <vt:lpstr>Cont.…</vt:lpstr>
      <vt:lpstr>Related Work</vt:lpstr>
      <vt:lpstr>Comparison Table</vt:lpstr>
      <vt:lpstr>Problem Statement</vt:lpstr>
      <vt:lpstr>Objectives</vt:lpstr>
      <vt:lpstr>Dataset</vt:lpstr>
      <vt:lpstr>Requirements Specifications  (Functional Requirements)</vt:lpstr>
      <vt:lpstr>Requirements Specifications  (Non-Functional Requirements)</vt:lpstr>
      <vt:lpstr>Methodology</vt:lpstr>
      <vt:lpstr>Methodology</vt:lpstr>
      <vt:lpstr>System Architecture</vt:lpstr>
      <vt:lpstr>     Project Design  (Use Case Diagram)</vt:lpstr>
      <vt:lpstr>Project Design (Sequence Diagram)</vt:lpstr>
      <vt:lpstr>Project Design (Activity Diagram)</vt:lpstr>
      <vt:lpstr>Project Design (Class Diagram)</vt:lpstr>
      <vt:lpstr>User Interface (Splash Screen)</vt:lpstr>
      <vt:lpstr>User Interface (Main Window)</vt:lpstr>
      <vt:lpstr>User Interface (No Image)</vt:lpstr>
      <vt:lpstr>User Interface (Image Uploading)</vt:lpstr>
      <vt:lpstr>User Interface (Image Upload in Interface)</vt:lpstr>
      <vt:lpstr>User Interface (Pre-processing)</vt:lpstr>
      <vt:lpstr>Pre-processing (Image Resizing)</vt:lpstr>
      <vt:lpstr>Pre-processing (Contrast Enhancement)</vt:lpstr>
      <vt:lpstr>Pre-processing (Noise Removal)</vt:lpstr>
      <vt:lpstr>User Interface (Classification)</vt:lpstr>
      <vt:lpstr>Classification (Result)</vt:lpstr>
      <vt:lpstr>     Tools</vt:lpstr>
      <vt:lpstr>Results </vt:lpstr>
      <vt:lpstr>Conclusion</vt:lpstr>
      <vt:lpstr>Future Work</vt:lpstr>
      <vt:lpstr>References</vt:lpstr>
      <vt:lpstr>PowerPoint Presentation</vt:lpstr>
      <vt:lpstr>Thank You</vt:lpstr>
    </vt:vector>
  </TitlesOfParts>
  <Company>zoho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Rafia Maryam Malik</dc:creator>
  <cp:lastModifiedBy>Usman Safdar</cp:lastModifiedBy>
  <cp:revision>410</cp:revision>
  <dcterms:created xsi:type="dcterms:W3CDTF">2010-03-09T10:03:29Z</dcterms:created>
  <dcterms:modified xsi:type="dcterms:W3CDTF">2021-05-29T17:51:55Z</dcterms:modified>
</cp:coreProperties>
</file>