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sldIdLst>
    <p:sldId id="258" r:id="rId2"/>
    <p:sldId id="284" r:id="rId3"/>
    <p:sldId id="278" r:id="rId4"/>
    <p:sldId id="296" r:id="rId5"/>
    <p:sldId id="297" r:id="rId6"/>
    <p:sldId id="298" r:id="rId7"/>
    <p:sldId id="299" r:id="rId8"/>
    <p:sldId id="305" r:id="rId9"/>
    <p:sldId id="300" r:id="rId10"/>
    <p:sldId id="301" r:id="rId11"/>
    <p:sldId id="302" r:id="rId12"/>
    <p:sldId id="311" r:id="rId13"/>
    <p:sldId id="306" r:id="rId14"/>
    <p:sldId id="307" r:id="rId15"/>
    <p:sldId id="308" r:id="rId16"/>
    <p:sldId id="309" r:id="rId17"/>
    <p:sldId id="310" r:id="rId18"/>
    <p:sldId id="30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5" autoAdjust="0"/>
    <p:restoredTop sz="94444" autoAdjust="0"/>
  </p:normalViewPr>
  <p:slideViewPr>
    <p:cSldViewPr>
      <p:cViewPr varScale="1">
        <p:scale>
          <a:sx n="72" d="100"/>
          <a:sy n="72" d="100"/>
        </p:scale>
        <p:origin x="1290"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07628-68CC-4275-BDB2-ACCA0EEEDDBD}" type="datetimeFigureOut">
              <a:rPr lang="en-US" smtClean="0"/>
              <a:t>5/24/2021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9FE27A-A823-43B6-AF27-F900CDA361FB}" type="slidenum">
              <a:rPr lang="en-US" smtClean="0"/>
              <a:t>‹#›</a:t>
            </a:fld>
            <a:endParaRPr lang="en-US"/>
          </a:p>
        </p:txBody>
      </p:sp>
    </p:spTree>
    <p:extLst>
      <p:ext uri="{BB962C8B-B14F-4D97-AF65-F5344CB8AC3E}">
        <p14:creationId xmlns:p14="http://schemas.microsoft.com/office/powerpoint/2010/main" val="2161337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9FE27A-A823-43B6-AF27-F900CDA361FB}" type="slidenum">
              <a:rPr lang="en-US" smtClean="0"/>
              <a:t>1</a:t>
            </a:fld>
            <a:endParaRPr lang="en-US"/>
          </a:p>
        </p:txBody>
      </p:sp>
    </p:spTree>
    <p:extLst>
      <p:ext uri="{BB962C8B-B14F-4D97-AF65-F5344CB8AC3E}">
        <p14:creationId xmlns:p14="http://schemas.microsoft.com/office/powerpoint/2010/main" val="2229108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t>18</a:t>
            </a:fld>
            <a:endParaRPr lang="en-US"/>
          </a:p>
        </p:txBody>
      </p:sp>
    </p:spTree>
    <p:extLst>
      <p:ext uri="{BB962C8B-B14F-4D97-AF65-F5344CB8AC3E}">
        <p14:creationId xmlns:p14="http://schemas.microsoft.com/office/powerpoint/2010/main" val="3321154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t>3</a:t>
            </a:fld>
            <a:endParaRPr lang="en-US"/>
          </a:p>
        </p:txBody>
      </p:sp>
    </p:spTree>
    <p:extLst>
      <p:ext uri="{BB962C8B-B14F-4D97-AF65-F5344CB8AC3E}">
        <p14:creationId xmlns:p14="http://schemas.microsoft.com/office/powerpoint/2010/main" val="130696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t>4</a:t>
            </a:fld>
            <a:endParaRPr lang="en-US"/>
          </a:p>
        </p:txBody>
      </p:sp>
    </p:spTree>
    <p:extLst>
      <p:ext uri="{BB962C8B-B14F-4D97-AF65-F5344CB8AC3E}">
        <p14:creationId xmlns:p14="http://schemas.microsoft.com/office/powerpoint/2010/main" val="3850659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t>5</a:t>
            </a:fld>
            <a:endParaRPr lang="en-US"/>
          </a:p>
        </p:txBody>
      </p:sp>
    </p:spTree>
    <p:extLst>
      <p:ext uri="{BB962C8B-B14F-4D97-AF65-F5344CB8AC3E}">
        <p14:creationId xmlns:p14="http://schemas.microsoft.com/office/powerpoint/2010/main" val="617284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t>6</a:t>
            </a:fld>
            <a:endParaRPr lang="en-US"/>
          </a:p>
        </p:txBody>
      </p:sp>
    </p:spTree>
    <p:extLst>
      <p:ext uri="{BB962C8B-B14F-4D97-AF65-F5344CB8AC3E}">
        <p14:creationId xmlns:p14="http://schemas.microsoft.com/office/powerpoint/2010/main" val="3117049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t>7</a:t>
            </a:fld>
            <a:endParaRPr lang="en-US"/>
          </a:p>
        </p:txBody>
      </p:sp>
    </p:spTree>
    <p:extLst>
      <p:ext uri="{BB962C8B-B14F-4D97-AF65-F5344CB8AC3E}">
        <p14:creationId xmlns:p14="http://schemas.microsoft.com/office/powerpoint/2010/main" val="774902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t>9</a:t>
            </a:fld>
            <a:endParaRPr lang="en-US"/>
          </a:p>
        </p:txBody>
      </p:sp>
    </p:spTree>
    <p:extLst>
      <p:ext uri="{BB962C8B-B14F-4D97-AF65-F5344CB8AC3E}">
        <p14:creationId xmlns:p14="http://schemas.microsoft.com/office/powerpoint/2010/main" val="3935430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t>10</a:t>
            </a:fld>
            <a:endParaRPr lang="en-US"/>
          </a:p>
        </p:txBody>
      </p:sp>
    </p:spTree>
    <p:extLst>
      <p:ext uri="{BB962C8B-B14F-4D97-AF65-F5344CB8AC3E}">
        <p14:creationId xmlns:p14="http://schemas.microsoft.com/office/powerpoint/2010/main" val="1771533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t>11</a:t>
            </a:fld>
            <a:endParaRPr lang="en-US"/>
          </a:p>
        </p:txBody>
      </p:sp>
    </p:spTree>
    <p:extLst>
      <p:ext uri="{BB962C8B-B14F-4D97-AF65-F5344CB8AC3E}">
        <p14:creationId xmlns:p14="http://schemas.microsoft.com/office/powerpoint/2010/main" val="1975642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AB6EE-EAEA-4561-8880-8DF9D3AB286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7543800" y="5330952"/>
            <a:ext cx="841248" cy="841248"/>
          </a:xfrm>
          <a:prstGeom prst="rect">
            <a:avLst/>
          </a:prstGeom>
        </p:spPr>
      </p:pic>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Bismillah1.jpg"/>
          <p:cNvPicPr>
            <a:picLocks noChangeAspect="1"/>
          </p:cNvPicPr>
          <p:nvPr/>
        </p:nvPicPr>
        <p:blipFill>
          <a:blip r:embed="rId4"/>
          <a:stretch>
            <a:fillRect/>
          </a:stretch>
        </p:blipFill>
        <p:spPr>
          <a:xfrm>
            <a:off x="318448" y="1905000"/>
            <a:ext cx="8458200" cy="2109095"/>
          </a:xfrm>
          <a:prstGeom prst="rect">
            <a:avLst/>
          </a:prstGeom>
        </p:spPr>
      </p:pic>
      <p:sp>
        <p:nvSpPr>
          <p:cNvPr id="11" name="Slide Number Placeholder 10"/>
          <p:cNvSpPr>
            <a:spLocks noGrp="1"/>
          </p:cNvSpPr>
          <p:nvPr>
            <p:ph type="sldNum" sz="quarter" idx="12"/>
          </p:nvPr>
        </p:nvSpPr>
        <p:spPr/>
        <p:txBody>
          <a:bodyPr/>
          <a:lstStyle/>
          <a:p>
            <a:fld id="{21BAB6EE-EAEA-4561-8880-8DF9D3AB286A}" type="slidenum">
              <a:rPr lang="en-US" smtClean="0"/>
              <a:t>1</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sym typeface="+mn-ea"/>
              </a:rPr>
              <a:t>Modern tools </a:t>
            </a:r>
            <a:endParaRPr lang="en-US" u="sng" dirty="0">
              <a:latin typeface="Times New Roman" panose="02020603050405020304" pitchFamily="18" charset="0"/>
              <a:cs typeface="Times New Roman" panose="02020603050405020304"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t>10</a:t>
            </a:fld>
            <a:endParaRPr lang="en-US"/>
          </a:p>
        </p:txBody>
      </p:sp>
      <p:graphicFrame>
        <p:nvGraphicFramePr>
          <p:cNvPr id="13" name="Content Placeholder 8"/>
          <p:cNvGraphicFramePr/>
          <p:nvPr/>
        </p:nvGraphicFramePr>
        <p:xfrm>
          <a:off x="1924050" y="1655445"/>
          <a:ext cx="5271135" cy="2032635"/>
        </p:xfrm>
        <a:graphic>
          <a:graphicData uri="http://schemas.openxmlformats.org/drawingml/2006/table">
            <a:tbl>
              <a:tblPr firstRow="1" firstCol="1" bandRow="1">
                <a:tableStyleId>{5C22544A-7EE6-4342-B048-85BDC9FD1C3A}</a:tableStyleId>
              </a:tblPr>
              <a:tblGrid>
                <a:gridCol w="2070100">
                  <a:extLst>
                    <a:ext uri="{9D8B030D-6E8A-4147-A177-3AD203B41FA5}">
                      <a16:colId xmlns:a16="http://schemas.microsoft.com/office/drawing/2014/main" val="20000"/>
                    </a:ext>
                  </a:extLst>
                </a:gridCol>
                <a:gridCol w="1296670">
                  <a:extLst>
                    <a:ext uri="{9D8B030D-6E8A-4147-A177-3AD203B41FA5}">
                      <a16:colId xmlns:a16="http://schemas.microsoft.com/office/drawing/2014/main" val="20001"/>
                    </a:ext>
                  </a:extLst>
                </a:gridCol>
                <a:gridCol w="1904365">
                  <a:extLst>
                    <a:ext uri="{9D8B030D-6E8A-4147-A177-3AD203B41FA5}">
                      <a16:colId xmlns:a16="http://schemas.microsoft.com/office/drawing/2014/main" val="20002"/>
                    </a:ext>
                  </a:extLst>
                </a:gridCol>
              </a:tblGrid>
              <a:tr h="329565">
                <a:tc>
                  <a:txBody>
                    <a:bodyPr/>
                    <a:lstStyle/>
                    <a:p>
                      <a:pPr marL="25400" marR="0" algn="ctr">
                        <a:lnSpc>
                          <a:spcPct val="150000"/>
                        </a:lnSpc>
                        <a:spcBef>
                          <a:spcPts val="0"/>
                        </a:spcBef>
                        <a:spcAft>
                          <a:spcPts val="0"/>
                        </a:spcAft>
                      </a:pPr>
                      <a:r>
                        <a:rPr lang="en-US" sz="1200" dirty="0">
                          <a:effectLst/>
                        </a:rPr>
                        <a:t>Tools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342900" marR="0">
                        <a:lnSpc>
                          <a:spcPct val="150000"/>
                        </a:lnSpc>
                        <a:spcBef>
                          <a:spcPts val="0"/>
                        </a:spcBef>
                        <a:spcAft>
                          <a:spcPts val="0"/>
                        </a:spcAft>
                      </a:pPr>
                      <a:r>
                        <a:rPr lang="en-US" sz="1200">
                          <a:effectLst/>
                        </a:rPr>
                        <a:t>Version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546100" marR="0">
                        <a:lnSpc>
                          <a:spcPct val="150000"/>
                        </a:lnSpc>
                        <a:spcBef>
                          <a:spcPts val="0"/>
                        </a:spcBef>
                        <a:spcAft>
                          <a:spcPts val="0"/>
                        </a:spcAft>
                      </a:pPr>
                      <a:r>
                        <a:rPr lang="en-US" sz="1200">
                          <a:effectLst/>
                        </a:rPr>
                        <a:t>Rationale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10000"/>
                  </a:ext>
                </a:extLst>
              </a:tr>
              <a:tr h="384810">
                <a:tc>
                  <a:txBody>
                    <a:bodyPr/>
                    <a:lstStyle/>
                    <a:p>
                      <a:pPr marL="25400" marR="0" algn="ctr">
                        <a:lnSpc>
                          <a:spcPct val="150000"/>
                        </a:lnSpc>
                        <a:spcBef>
                          <a:spcPts val="0"/>
                        </a:spcBef>
                        <a:spcAft>
                          <a:spcPts val="0"/>
                        </a:spcAft>
                      </a:pPr>
                      <a:r>
                        <a:rPr lang="en-US" sz="1400" dirty="0">
                          <a:effectLst/>
                          <a:latin typeface="+mn-lt"/>
                          <a:ea typeface="+mn-ea"/>
                          <a:cs typeface="+mn-cs"/>
                        </a:rPr>
                        <a:t>Visual</a:t>
                      </a:r>
                      <a:r>
                        <a:rPr lang="en-US" sz="1400" baseline="0" dirty="0">
                          <a:effectLst/>
                          <a:latin typeface="+mn-lt"/>
                          <a:ea typeface="+mn-ea"/>
                          <a:cs typeface="+mn-cs"/>
                        </a:rPr>
                        <a:t> studio code</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nSpc>
                          <a:spcPct val="150000"/>
                        </a:lnSpc>
                        <a:spcBef>
                          <a:spcPts val="0"/>
                        </a:spcBef>
                        <a:spcAft>
                          <a:spcPts val="0"/>
                        </a:spcAft>
                      </a:pPr>
                      <a:r>
                        <a:rPr lang="en-US" sz="1400">
                          <a:effectLst/>
                        </a:rPr>
                        <a:t>           3.3.2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a:effectLst/>
                        </a:rPr>
                        <a:t>IDE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10001"/>
                  </a:ext>
                </a:extLst>
              </a:tr>
              <a:tr h="329565">
                <a:tc>
                  <a:txBody>
                    <a:bodyPr/>
                    <a:lstStyle/>
                    <a:p>
                      <a:pPr marL="12700" marR="0" algn="ctr">
                        <a:lnSpc>
                          <a:spcPct val="150000"/>
                        </a:lnSpc>
                        <a:spcBef>
                          <a:spcPts val="0"/>
                        </a:spcBef>
                        <a:spcAft>
                          <a:spcPts val="0"/>
                        </a:spcAft>
                      </a:pPr>
                      <a:r>
                        <a:rPr lang="en-US" sz="1200" dirty="0">
                          <a:effectLst/>
                        </a:rPr>
                        <a:t>MySQL</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a:effectLst/>
                        </a:rPr>
                        <a:t>2018</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a:effectLst/>
                        </a:rPr>
                        <a:t>DBMS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10002"/>
                  </a:ext>
                </a:extLst>
              </a:tr>
              <a:tr h="329565">
                <a:tc>
                  <a:txBody>
                    <a:bodyPr/>
                    <a:lstStyle/>
                    <a:p>
                      <a:pPr marL="25400" marR="0" algn="ctr">
                        <a:lnSpc>
                          <a:spcPct val="150000"/>
                        </a:lnSpc>
                        <a:spcBef>
                          <a:spcPts val="0"/>
                        </a:spcBef>
                        <a:spcAft>
                          <a:spcPts val="0"/>
                        </a:spcAft>
                      </a:pPr>
                      <a:r>
                        <a:rPr lang="en-US" sz="1200" dirty="0">
                          <a:effectLst/>
                          <a:latin typeface="+mn-lt"/>
                          <a:ea typeface="+mn-ea"/>
                          <a:cs typeface="+mn-cs"/>
                        </a:rPr>
                        <a:t>Visio</a:t>
                      </a:r>
                      <a:r>
                        <a:rPr lang="en-US" sz="1200" baseline="0" dirty="0">
                          <a:effectLst/>
                          <a:latin typeface="+mn-lt"/>
                          <a:ea typeface="+mn-ea"/>
                          <a:cs typeface="+mn-cs"/>
                        </a:rPr>
                        <a:t>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dirty="0">
                          <a:effectLst/>
                          <a:latin typeface="+mn-lt"/>
                          <a:ea typeface="+mn-ea"/>
                          <a:cs typeface="+mn-cs"/>
                        </a:rPr>
                        <a:t>2016</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dirty="0">
                          <a:effectLst/>
                          <a:latin typeface="+mn-lt"/>
                          <a:ea typeface="+mn-ea"/>
                          <a:cs typeface="+mn-cs"/>
                        </a:rPr>
                        <a:t>Diagram</a:t>
                      </a:r>
                      <a:r>
                        <a:rPr lang="en-US" sz="1200" baseline="0" dirty="0">
                          <a:effectLst/>
                          <a:latin typeface="+mn-lt"/>
                          <a:ea typeface="+mn-ea"/>
                          <a:cs typeface="+mn-cs"/>
                        </a:rPr>
                        <a:t>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10003"/>
                  </a:ext>
                </a:extLst>
              </a:tr>
              <a:tr h="329565">
                <a:tc>
                  <a:txBody>
                    <a:bodyPr/>
                    <a:lstStyle/>
                    <a:p>
                      <a:pPr marL="25400" marR="0" algn="ctr">
                        <a:lnSpc>
                          <a:spcPct val="150000"/>
                        </a:lnSpc>
                        <a:spcBef>
                          <a:spcPts val="0"/>
                        </a:spcBef>
                        <a:spcAft>
                          <a:spcPts val="0"/>
                        </a:spcAft>
                      </a:pPr>
                      <a:r>
                        <a:rPr lang="en-US" sz="1200" dirty="0">
                          <a:effectLst/>
                        </a:rPr>
                        <a:t>MS Word</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dirty="0">
                          <a:effectLst/>
                        </a:rPr>
                        <a:t>2016</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a:effectLst/>
                        </a:rPr>
                        <a:t>Documentation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10004"/>
                  </a:ext>
                </a:extLst>
              </a:tr>
              <a:tr h="329565">
                <a:tc>
                  <a:txBody>
                    <a:bodyPr/>
                    <a:lstStyle/>
                    <a:p>
                      <a:pPr marL="25400" marR="0" algn="ctr">
                        <a:lnSpc>
                          <a:spcPct val="150000"/>
                        </a:lnSpc>
                        <a:spcBef>
                          <a:spcPts val="0"/>
                        </a:spcBef>
                        <a:spcAft>
                          <a:spcPts val="0"/>
                        </a:spcAft>
                      </a:pPr>
                      <a:r>
                        <a:rPr lang="en-US" sz="1200" dirty="0">
                          <a:effectLst/>
                        </a:rPr>
                        <a:t>MS Power Point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a:effectLst/>
                        </a:rPr>
                        <a:t>2019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a:effectLst/>
                        </a:rPr>
                        <a:t>Presentation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a:xfrm>
            <a:off x="457200" y="274638"/>
            <a:ext cx="8229600" cy="944562"/>
          </a:xfrm>
        </p:spPr>
        <p:txBody>
          <a:bodyPr>
            <a:normAutofit/>
          </a:bodyPr>
          <a:lstStyle/>
          <a:p>
            <a:r>
              <a:rPr lang="en-US" u="sng" dirty="0">
                <a:latin typeface="Times New Roman" panose="02020603050405020304" pitchFamily="18" charset="0"/>
                <a:cs typeface="Times New Roman" panose="02020603050405020304" pitchFamily="18" charset="0"/>
                <a:sym typeface="+mn-ea"/>
              </a:rPr>
              <a:t>Benefits </a:t>
            </a:r>
            <a:endParaRPr lang="en-US" u="sng" dirty="0">
              <a:latin typeface="Times New Roman" panose="02020603050405020304" pitchFamily="18" charset="0"/>
              <a:cs typeface="Times New Roman" panose="02020603050405020304" pitchFamily="18" charset="0"/>
            </a:endParaRPr>
          </a:p>
        </p:txBody>
      </p:sp>
      <p:sp>
        <p:nvSpPr>
          <p:cNvPr id="12" name="Content Placeholder 2"/>
          <p:cNvSpPr>
            <a:spLocks noGrp="1"/>
          </p:cNvSpPr>
          <p:nvPr>
            <p:ph idx="1"/>
          </p:nvPr>
        </p:nvSpPr>
        <p:spPr>
          <a:xfrm>
            <a:off x="457200" y="1219200"/>
            <a:ext cx="8229600" cy="4906963"/>
          </a:xfrm>
        </p:spPr>
        <p:txBody>
          <a:bodyPr>
            <a:normAutofit fontScale="97500"/>
          </a:bodyPr>
          <a:lstStyle/>
          <a:p>
            <a:pPr lvl="0"/>
            <a:r>
              <a:rPr lang="en-US" sz="2500" dirty="0"/>
              <a:t>Student Activity monitoring of online lectures.</a:t>
            </a:r>
          </a:p>
          <a:p>
            <a:pPr lvl="0"/>
            <a:r>
              <a:rPr lang="en-US" sz="2500" dirty="0"/>
              <a:t>Summarize the student’s history of watched lecture.</a:t>
            </a:r>
          </a:p>
          <a:p>
            <a:pPr lvl="0"/>
            <a:r>
              <a:rPr lang="en-US" sz="2500" dirty="0"/>
              <a:t>Student can gives the feedback to the teacher.</a:t>
            </a:r>
          </a:p>
          <a:p>
            <a:pPr lvl="0"/>
            <a:r>
              <a:rPr lang="en-US" sz="2500" dirty="0"/>
              <a:t>Teacher can modify his lecture according to the feedback</a:t>
            </a:r>
          </a:p>
          <a:p>
            <a:r>
              <a:rPr lang="en-US" sz="2500" dirty="0"/>
              <a:t>Attendance will be marked automatically by our app based on </a:t>
            </a:r>
            <a:r>
              <a:rPr lang="en-US" sz="2500" dirty="0" err="1"/>
              <a:t>monetarizing</a:t>
            </a:r>
            <a:r>
              <a:rPr lang="en-US" sz="2500" dirty="0"/>
              <a:t> of student .</a:t>
            </a:r>
          </a:p>
          <a:p>
            <a:r>
              <a:rPr lang="en-US" sz="2500" dirty="0"/>
              <a:t>Teacher can add video lecture easily .</a:t>
            </a:r>
          </a:p>
          <a:p>
            <a:endParaRPr lang="en-US" sz="2500" dirty="0"/>
          </a:p>
          <a:p>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System Background</a:t>
            </a:r>
          </a:p>
        </p:txBody>
      </p:sp>
      <p:sp>
        <p:nvSpPr>
          <p:cNvPr id="3" name="Content Placeholder 2"/>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The main purpose behind designing this application is to provide a platform to the teacher in order to upload lectures and can check automatically generated attendance by application and students can watch the lecture and give feedback to the teacher and attendance will be marked automatically by checking consistency of student through eyeball and face detection.</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t>12</a:t>
            </a:fld>
            <a:endParaRPr lang="en-US"/>
          </a:p>
        </p:txBody>
      </p:sp>
    </p:spTree>
    <p:extLst>
      <p:ext uri="{BB962C8B-B14F-4D97-AF65-F5344CB8AC3E}">
        <p14:creationId xmlns:p14="http://schemas.microsoft.com/office/powerpoint/2010/main" val="83163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Our app will help the teacher in a sense that his all lectures will be watched by every student and attendance will be marked according to consistency of students during watching lecture through eyeball and face detection and it will help student in his exams because he will learn everything because of watching whole lecture with full concentration</a:t>
            </a:r>
          </a:p>
          <a:p>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t>13</a:t>
            </a:fld>
            <a:endParaRPr lang="en-US"/>
          </a:p>
        </p:txBody>
      </p:sp>
    </p:spTree>
    <p:extLst>
      <p:ext uri="{BB962C8B-B14F-4D97-AF65-F5344CB8AC3E}">
        <p14:creationId xmlns:p14="http://schemas.microsoft.com/office/powerpoint/2010/main" val="2545550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pPr lvl="0"/>
            <a:r>
              <a:rPr lang="en-GB" dirty="0"/>
              <a:t>Improvement security measures in app</a:t>
            </a:r>
            <a:endParaRPr lang="en-US" dirty="0"/>
          </a:p>
          <a:p>
            <a:pPr lvl="0"/>
            <a:r>
              <a:rPr lang="en-GB" dirty="0"/>
              <a:t>Recognize the student from his picture.</a:t>
            </a:r>
            <a:endParaRPr lang="en-US" dirty="0"/>
          </a:p>
          <a:p>
            <a:pPr lvl="0"/>
            <a:r>
              <a:rPr lang="en-GB" dirty="0"/>
              <a:t> Improvement of time complexity of algorithm.</a:t>
            </a:r>
            <a:endParaRPr lang="en-US" dirty="0"/>
          </a:p>
          <a:p>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t>14</a:t>
            </a:fld>
            <a:endParaRPr lang="en-US"/>
          </a:p>
        </p:txBody>
      </p:sp>
    </p:spTree>
    <p:extLst>
      <p:ext uri="{BB962C8B-B14F-4D97-AF65-F5344CB8AC3E}">
        <p14:creationId xmlns:p14="http://schemas.microsoft.com/office/powerpoint/2010/main" val="4025338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t>
            </a:r>
          </a:p>
        </p:txBody>
      </p:sp>
      <p:sp>
        <p:nvSpPr>
          <p:cNvPr id="4" name="Slide Number Placeholder 3"/>
          <p:cNvSpPr>
            <a:spLocks noGrp="1"/>
          </p:cNvSpPr>
          <p:nvPr>
            <p:ph type="sldNum" sz="quarter" idx="12"/>
          </p:nvPr>
        </p:nvSpPr>
        <p:spPr/>
        <p:txBody>
          <a:bodyPr/>
          <a:lstStyle/>
          <a:p>
            <a:fld id="{21BAB6EE-EAEA-4561-8880-8DF9D3AB286A}" type="slidenum">
              <a:rPr lang="en-US" smtClean="0"/>
              <a:t>15</a:t>
            </a:fld>
            <a:endParaRPr lang="en-US"/>
          </a:p>
        </p:txBody>
      </p:sp>
      <p:pic>
        <p:nvPicPr>
          <p:cNvPr id="5" name="Content Placeholder 4"/>
          <p:cNvPicPr>
            <a:picLocks noGrp="1"/>
          </p:cNvPicPr>
          <p:nvPr>
            <p:ph idx="1"/>
          </p:nvPr>
        </p:nvPicPr>
        <p:blipFill>
          <a:blip r:embed="rId2"/>
          <a:stretch>
            <a:fillRect/>
          </a:stretch>
        </p:blipFill>
        <p:spPr>
          <a:xfrm>
            <a:off x="566737" y="2282031"/>
            <a:ext cx="8010525" cy="3162300"/>
          </a:xfrm>
          <a:prstGeom prst="rect">
            <a:avLst/>
          </a:prstGeom>
        </p:spPr>
      </p:pic>
    </p:spTree>
    <p:extLst>
      <p:ext uri="{BB962C8B-B14F-4D97-AF65-F5344CB8AC3E}">
        <p14:creationId xmlns:p14="http://schemas.microsoft.com/office/powerpoint/2010/main" val="2732850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t>
            </a:r>
          </a:p>
        </p:txBody>
      </p:sp>
      <p:sp>
        <p:nvSpPr>
          <p:cNvPr id="4" name="Slide Number Placeholder 3"/>
          <p:cNvSpPr>
            <a:spLocks noGrp="1"/>
          </p:cNvSpPr>
          <p:nvPr>
            <p:ph type="sldNum" sz="quarter" idx="12"/>
          </p:nvPr>
        </p:nvSpPr>
        <p:spPr/>
        <p:txBody>
          <a:bodyPr/>
          <a:lstStyle/>
          <a:p>
            <a:fld id="{21BAB6EE-EAEA-4561-8880-8DF9D3AB286A}" type="slidenum">
              <a:rPr lang="en-US" smtClean="0"/>
              <a:t>16</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5914" y="1668617"/>
            <a:ext cx="5852172" cy="4389129"/>
          </a:xfrm>
          <a:prstGeom prst="rect">
            <a:avLst/>
          </a:prstGeom>
          <a:noFill/>
          <a:ln>
            <a:noFill/>
          </a:ln>
        </p:spPr>
      </p:pic>
    </p:spTree>
    <p:extLst>
      <p:ext uri="{BB962C8B-B14F-4D97-AF65-F5344CB8AC3E}">
        <p14:creationId xmlns:p14="http://schemas.microsoft.com/office/powerpoint/2010/main" val="3946178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t>
            </a:r>
          </a:p>
        </p:txBody>
      </p:sp>
      <p:sp>
        <p:nvSpPr>
          <p:cNvPr id="4" name="Slide Number Placeholder 3"/>
          <p:cNvSpPr>
            <a:spLocks noGrp="1"/>
          </p:cNvSpPr>
          <p:nvPr>
            <p:ph type="sldNum" sz="quarter" idx="12"/>
          </p:nvPr>
        </p:nvSpPr>
        <p:spPr/>
        <p:txBody>
          <a:bodyPr/>
          <a:lstStyle/>
          <a:p>
            <a:fld id="{21BAB6EE-EAEA-4561-8880-8DF9D3AB286A}" type="slidenum">
              <a:rPr lang="en-US" smtClean="0"/>
              <a:t>17</a:t>
            </a:fld>
            <a:endParaRPr lang="en-US"/>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2209800"/>
            <a:ext cx="5029200" cy="2819400"/>
          </a:xfrm>
          <a:prstGeom prst="rect">
            <a:avLst/>
          </a:prstGeom>
          <a:noFill/>
          <a:ln>
            <a:noFill/>
          </a:ln>
        </p:spPr>
      </p:pic>
    </p:spTree>
    <p:extLst>
      <p:ext uri="{BB962C8B-B14F-4D97-AF65-F5344CB8AC3E}">
        <p14:creationId xmlns:p14="http://schemas.microsoft.com/office/powerpoint/2010/main" val="707473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a:xfrm>
            <a:off x="457200" y="228600"/>
            <a:ext cx="8229600" cy="1096962"/>
          </a:xfrm>
        </p:spPr>
        <p:txBody>
          <a:bodyPr>
            <a:normAutofit fontScale="90000"/>
          </a:bodyPr>
          <a:lstStyle/>
          <a:p>
            <a:br>
              <a:rPr lang="en-US" u="sng" dirty="0">
                <a:latin typeface="Times New Roman" panose="02020603050405020304" pitchFamily="18" charset="0"/>
                <a:cs typeface="Times New Roman" panose="02020603050405020304" pitchFamily="18" charset="0"/>
                <a:sym typeface="+mn-ea"/>
              </a:rPr>
            </a:br>
            <a:r>
              <a:rPr lang="en-US" u="sng" dirty="0">
                <a:latin typeface="Times New Roman" panose="02020603050405020304" pitchFamily="18" charset="0"/>
                <a:cs typeface="Times New Roman" panose="02020603050405020304" pitchFamily="18" charset="0"/>
                <a:sym typeface="+mn-ea"/>
              </a:rPr>
              <a:t>References</a:t>
            </a:r>
            <a:br>
              <a:rPr lang="en-US" dirty="0"/>
            </a:br>
            <a:endParaRPr lang="en-US" dirty="0"/>
          </a:p>
        </p:txBody>
      </p:sp>
      <p:sp>
        <p:nvSpPr>
          <p:cNvPr id="12" name="Content Placeholder 2"/>
          <p:cNvSpPr>
            <a:spLocks noGrp="1"/>
          </p:cNvSpPr>
          <p:nvPr>
            <p:ph idx="1"/>
          </p:nvPr>
        </p:nvSpPr>
        <p:spPr/>
        <p:txBody>
          <a:bodyPr>
            <a:normAutofit fontScale="77500" lnSpcReduction="10000"/>
          </a:bodyPr>
          <a:lstStyle/>
          <a:p>
            <a:r>
              <a:rPr lang="en-US" dirty="0"/>
              <a:t>1     https://docs.djangoproject.com/en/3.2/</a:t>
            </a:r>
          </a:p>
          <a:p>
            <a:r>
              <a:rPr lang="en-US" dirty="0"/>
              <a:t>2      https://docs.djangoproject.com/en/3.2/ref/templates/builtins/</a:t>
            </a:r>
          </a:p>
          <a:p>
            <a:r>
              <a:rPr lang="en-US" dirty="0"/>
              <a:t>3     https://docs.djangoproject.com/en/3.2/topics/db/models/</a:t>
            </a:r>
          </a:p>
          <a:p>
            <a:r>
              <a:rPr lang="en-US" dirty="0"/>
              <a:t>4    https://www.w3schools.com/bootstrap/bootstrap_modal.asp</a:t>
            </a:r>
          </a:p>
          <a:p>
            <a:r>
              <a:rPr lang="en-US" dirty="0"/>
              <a:t>5    https://getbootstrap.com/docs/4.0/components/progress/</a:t>
            </a:r>
          </a:p>
        </p:txBody>
      </p:sp>
      <p:sp>
        <p:nvSpPr>
          <p:cNvPr id="16" name="Slide Number Placeholder 15"/>
          <p:cNvSpPr>
            <a:spLocks noGrp="1"/>
          </p:cNvSpPr>
          <p:nvPr>
            <p:ph type="sldNum" sz="quarter" idx="12"/>
          </p:nvPr>
        </p:nvSpPr>
        <p:spPr/>
        <p:txBody>
          <a:bodyPr/>
          <a:lstStyle/>
          <a:p>
            <a:fld id="{21BAB6EE-EAEA-4561-8880-8DF9D3AB286A}" type="slidenum">
              <a:rPr lang="en-US" smtClean="0"/>
              <a:t>18</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3733800" y="914400"/>
            <a:ext cx="1302336" cy="1298448"/>
          </a:xfrm>
          <a:prstGeom prst="rect">
            <a:avLst/>
          </a:prstGeom>
        </p:spPr>
      </p:pic>
      <p:sp>
        <p:nvSpPr>
          <p:cNvPr id="2" name="Title 1"/>
          <p:cNvSpPr>
            <a:spLocks noGrp="1"/>
          </p:cNvSpPr>
          <p:nvPr>
            <p:ph type="title"/>
          </p:nvPr>
        </p:nvSpPr>
        <p:spPr>
          <a:xfrm>
            <a:off x="330958" y="-96699"/>
            <a:ext cx="8229600" cy="1143000"/>
          </a:xfrm>
        </p:spPr>
        <p:txBody>
          <a:bodyPr>
            <a:noAutofit/>
          </a:bodyPr>
          <a:lstStyle/>
          <a:p>
            <a:r>
              <a:rPr lang="en-US" sz="2400" dirty="0">
                <a:latin typeface="Times New Roman" panose="02020603050405020304" pitchFamily="18" charset="0"/>
                <a:cs typeface="Times New Roman" panose="02020603050405020304" pitchFamily="18" charset="0"/>
              </a:rPr>
              <a:t>Student’s activity monitoring in online learning environments</a:t>
            </a:r>
          </a:p>
        </p:txBody>
      </p:sp>
      <p:sp>
        <p:nvSpPr>
          <p:cNvPr id="10" name="Slide Number Placeholder 9"/>
          <p:cNvSpPr>
            <a:spLocks noGrp="1"/>
          </p:cNvSpPr>
          <p:nvPr>
            <p:ph type="sldNum" sz="quarter" idx="12"/>
          </p:nvPr>
        </p:nvSpPr>
        <p:spPr/>
        <p:txBody>
          <a:bodyPr/>
          <a:lstStyle/>
          <a:p>
            <a:fld id="{21BAB6EE-EAEA-4561-8880-8DF9D3AB286A}" type="slidenum">
              <a:rPr lang="en-US" smtClean="0"/>
              <a:t>2</a:t>
            </a:fld>
            <a:endParaRPr lang="en-US"/>
          </a:p>
        </p:txBody>
      </p:sp>
      <p:sp>
        <p:nvSpPr>
          <p:cNvPr id="5" name="Rectangle 4"/>
          <p:cNvSpPr/>
          <p:nvPr/>
        </p:nvSpPr>
        <p:spPr>
          <a:xfrm>
            <a:off x="0" y="1905000"/>
            <a:ext cx="8763000" cy="4401205"/>
          </a:xfrm>
          <a:prstGeom prst="rect">
            <a:avLst/>
          </a:prstGeom>
        </p:spPr>
        <p:txBody>
          <a:bodyPr wrap="square">
            <a:spAutoFit/>
          </a:bodyPr>
          <a:lstStyle/>
          <a:p>
            <a:pPr algn="ctr"/>
            <a:br>
              <a:rPr lang="en-US" sz="2000" b="1" u="sng" dirty="0">
                <a:solidFill>
                  <a:schemeClr val="tx1"/>
                </a:solidFill>
                <a:latin typeface="Times New Roman" panose="02020603050405020304" pitchFamily="18" charset="0"/>
                <a:cs typeface="Times New Roman" panose="02020603050405020304" pitchFamily="18" charset="0"/>
              </a:rPr>
            </a:br>
            <a:r>
              <a:rPr lang="en-US" sz="2000" b="1" u="sng" dirty="0">
                <a:solidFill>
                  <a:schemeClr val="tx1"/>
                </a:solidFill>
                <a:latin typeface="Times New Roman" panose="02020603050405020304" pitchFamily="18" charset="0"/>
                <a:cs typeface="Times New Roman" panose="02020603050405020304" pitchFamily="18" charset="0"/>
              </a:rPr>
              <a:t>Supervised by</a:t>
            </a:r>
            <a:r>
              <a:rPr lang="en-US" sz="2000" b="1" u="sng" dirty="0">
                <a:latin typeface="Times New Roman" panose="02020603050405020304" pitchFamily="18" charset="0"/>
                <a:cs typeface="Times New Roman" panose="02020603050405020304" pitchFamily="18" charset="0"/>
              </a:rPr>
              <a:t>:</a:t>
            </a:r>
          </a:p>
          <a:p>
            <a:pPr algn="ctr"/>
            <a:r>
              <a:rPr lang="en-US" sz="2000" dirty="0" err="1">
                <a:latin typeface="Times New Roman" panose="02020603050405020304" pitchFamily="18" charset="0"/>
                <a:cs typeface="Times New Roman" panose="02020603050405020304" pitchFamily="18" charset="0"/>
              </a:rPr>
              <a:t>Dr.Muhammad</a:t>
            </a:r>
            <a:r>
              <a:rPr lang="en-US" sz="2000" dirty="0">
                <a:latin typeface="Times New Roman" panose="02020603050405020304" pitchFamily="18" charset="0"/>
                <a:cs typeface="Times New Roman" panose="02020603050405020304" pitchFamily="18" charset="0"/>
              </a:rPr>
              <a:t> Faisal </a:t>
            </a:r>
            <a:r>
              <a:rPr lang="en-US" sz="2000" dirty="0" err="1">
                <a:latin typeface="Times New Roman" panose="02020603050405020304" pitchFamily="18" charset="0"/>
                <a:cs typeface="Times New Roman" panose="02020603050405020304" pitchFamily="18" charset="0"/>
              </a:rPr>
              <a:t>shehzad</a:t>
            </a:r>
            <a:r>
              <a:rPr lang="en-US" sz="2000" dirty="0">
                <a:latin typeface="Times New Roman" panose="02020603050405020304" pitchFamily="18" charset="0"/>
                <a:cs typeface="Times New Roman" panose="02020603050405020304" pitchFamily="18" charset="0"/>
              </a:rPr>
              <a:t> </a:t>
            </a:r>
          </a:p>
          <a:p>
            <a:pPr algn="ctr"/>
            <a:endParaRPr lang="en-US" sz="2000" u="sng" dirty="0">
              <a:latin typeface="Times New Roman" panose="02020603050405020304" pitchFamily="18" charset="0"/>
              <a:cs typeface="Times New Roman" panose="02020603050405020304" pitchFamily="18" charset="0"/>
            </a:endParaRPr>
          </a:p>
          <a:p>
            <a:pPr algn="ctr"/>
            <a:r>
              <a:rPr lang="en-US" sz="2000" b="1" u="sng" dirty="0">
                <a:solidFill>
                  <a:schemeClr val="tx1"/>
                </a:solidFill>
                <a:latin typeface="Times New Roman" panose="02020603050405020304" pitchFamily="18" charset="0"/>
                <a:cs typeface="Times New Roman" panose="02020603050405020304" pitchFamily="18" charset="0"/>
              </a:rPr>
              <a:t>Group Members:</a:t>
            </a:r>
          </a:p>
          <a:p>
            <a:pPr algn="ctr"/>
            <a:endParaRPr lang="en-US" sz="2000" b="1" u="sng" dirty="0">
              <a:solidFill>
                <a:schemeClr val="tx1"/>
              </a:solidFill>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Jahanzeb (FA17-BCS-050) </a:t>
            </a:r>
          </a:p>
          <a:p>
            <a:pPr algn="ctr"/>
            <a:r>
              <a:rPr lang="en-US" sz="2000" dirty="0" err="1">
                <a:latin typeface="Times New Roman" panose="02020603050405020304" pitchFamily="18" charset="0"/>
                <a:cs typeface="Times New Roman" panose="02020603050405020304" pitchFamily="18" charset="0"/>
              </a:rPr>
              <a:t>Saad</a:t>
            </a:r>
            <a:r>
              <a:rPr lang="en-US" sz="2000" dirty="0">
                <a:latin typeface="Times New Roman" panose="02020603050405020304" pitchFamily="18" charset="0"/>
                <a:cs typeface="Times New Roman" panose="02020603050405020304" pitchFamily="18" charset="0"/>
              </a:rPr>
              <a:t> bin </a:t>
            </a:r>
            <a:r>
              <a:rPr lang="en-US" sz="2000" dirty="0" err="1">
                <a:latin typeface="Times New Roman" panose="02020603050405020304" pitchFamily="18" charset="0"/>
                <a:cs typeface="Times New Roman" panose="02020603050405020304" pitchFamily="18" charset="0"/>
              </a:rPr>
              <a:t>aziz</a:t>
            </a:r>
            <a:r>
              <a:rPr lang="en-US" sz="2000" dirty="0">
                <a:latin typeface="Times New Roman" panose="02020603050405020304" pitchFamily="18" charset="0"/>
                <a:cs typeface="Times New Roman" panose="02020603050405020304" pitchFamily="18" charset="0"/>
              </a:rPr>
              <a:t> (FA17-BCS-068)</a:t>
            </a: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solidFill>
                <a:schemeClr val="tx1"/>
              </a:solidFill>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solidFill>
                <a:schemeClr val="tx1"/>
              </a:solidFill>
              <a:latin typeface="Times New Roman" panose="02020603050405020304" pitchFamily="18" charset="0"/>
              <a:cs typeface="Times New Roman" panose="02020603050405020304" pitchFamily="18" charset="0"/>
            </a:endParaRPr>
          </a:p>
          <a:p>
            <a:pPr algn="ctr"/>
            <a:r>
              <a:rPr lang="en-US" sz="2000" dirty="0">
                <a:solidFill>
                  <a:schemeClr val="tx1"/>
                </a:solidFill>
                <a:latin typeface="Times New Roman" panose="02020603050405020304" pitchFamily="18" charset="0"/>
                <a:cs typeface="Times New Roman" panose="02020603050405020304" pitchFamily="18" charset="0"/>
              </a:rPr>
              <a:t>Department of </a:t>
            </a:r>
            <a:r>
              <a:rPr lang="en-US" sz="2000" dirty="0">
                <a:latin typeface="Times New Roman" panose="02020603050405020304" pitchFamily="18" charset="0"/>
                <a:cs typeface="Times New Roman" panose="02020603050405020304" pitchFamily="18" charset="0"/>
              </a:rPr>
              <a:t>Computer Science</a:t>
            </a:r>
            <a:r>
              <a:rPr lang="en-US" sz="2000" dirty="0">
                <a:solidFill>
                  <a:schemeClr val="tx1"/>
                </a:solidFill>
                <a:latin typeface="Times New Roman" panose="02020603050405020304" pitchFamily="18" charset="0"/>
                <a:cs typeface="Times New Roman" panose="02020603050405020304" pitchFamily="18" charset="0"/>
              </a:rPr>
              <a:t> </a:t>
            </a:r>
          </a:p>
          <a:p>
            <a:pPr algn="ctr"/>
            <a:r>
              <a:rPr lang="en-US" sz="2000" b="1" dirty="0">
                <a:solidFill>
                  <a:schemeClr val="tx1"/>
                </a:solidFill>
                <a:latin typeface="Times New Roman" panose="02020603050405020304" pitchFamily="18" charset="0"/>
                <a:cs typeface="Times New Roman" panose="02020603050405020304" pitchFamily="18" charset="0"/>
              </a:rPr>
              <a:t>COMSATS </a:t>
            </a:r>
            <a:r>
              <a:rPr lang="en-US" sz="2000" dirty="0">
                <a:solidFill>
                  <a:schemeClr val="tx1"/>
                </a:solidFill>
                <a:latin typeface="Times New Roman" panose="02020603050405020304" pitchFamily="18" charset="0"/>
                <a:cs typeface="Times New Roman" panose="02020603050405020304" pitchFamily="18" charset="0"/>
              </a:rPr>
              <a:t>University Islamabad, </a:t>
            </a:r>
            <a:r>
              <a:rPr lang="en-US" sz="2000" dirty="0" err="1">
                <a:solidFill>
                  <a:schemeClr val="tx1"/>
                </a:solidFill>
                <a:latin typeface="Times New Roman" panose="02020603050405020304" pitchFamily="18" charset="0"/>
                <a:cs typeface="Times New Roman" panose="02020603050405020304" pitchFamily="18" charset="0"/>
              </a:rPr>
              <a:t>Attock</a:t>
            </a:r>
            <a:r>
              <a:rPr lang="en-US" sz="2000" dirty="0">
                <a:solidFill>
                  <a:schemeClr val="tx1"/>
                </a:solidFill>
                <a:latin typeface="Times New Roman" panose="02020603050405020304" pitchFamily="18" charset="0"/>
                <a:cs typeface="Times New Roman" panose="02020603050405020304" pitchFamily="18" charset="0"/>
              </a:rPr>
              <a:t> Campus</a:t>
            </a:r>
          </a:p>
        </p:txBody>
      </p:sp>
      <p:sp>
        <p:nvSpPr>
          <p:cNvPr id="9" name="Rectangle 8"/>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2" name="Title 1"/>
          <p:cNvSpPr>
            <a:spLocks noGrp="1"/>
          </p:cNvSpPr>
          <p:nvPr>
            <p:ph type="title"/>
          </p:nvPr>
        </p:nvSpPr>
        <p:spPr/>
        <p:txBody>
          <a:bodyPr>
            <a:normAutofit/>
          </a:bodyPr>
          <a:lstStyle/>
          <a:p>
            <a:r>
              <a:rPr lang="en-US" u="sng" dirty="0">
                <a:latin typeface="Times New Roman" panose="02020603050405020304" pitchFamily="18" charset="0"/>
                <a:cs typeface="Times New Roman" panose="02020603050405020304" pitchFamily="18" charset="0"/>
              </a:rPr>
              <a:t>Outline</a:t>
            </a:r>
          </a:p>
        </p:txBody>
      </p:sp>
      <p:sp>
        <p:nvSpPr>
          <p:cNvPr id="3" name="Content Placeholder 2"/>
          <p:cNvSpPr>
            <a:spLocks noGrp="1"/>
          </p:cNvSpPr>
          <p:nvPr>
            <p:ph idx="1"/>
          </p:nvPr>
        </p:nvSpPr>
        <p:spPr>
          <a:xfrm>
            <a:off x="457200" y="1600200"/>
            <a:ext cx="7848600" cy="4525963"/>
          </a:xfrm>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Comparison table</a:t>
            </a:r>
          </a:p>
          <a:p>
            <a:r>
              <a:rPr lang="en-US" sz="2400" dirty="0">
                <a:latin typeface="Times New Roman" panose="02020603050405020304" pitchFamily="18" charset="0"/>
                <a:cs typeface="Times New Roman" panose="02020603050405020304" pitchFamily="18" charset="0"/>
              </a:rPr>
              <a:t>Problem statement</a:t>
            </a:r>
          </a:p>
          <a:p>
            <a:r>
              <a:rPr lang="en-US" sz="2400" dirty="0">
                <a:latin typeface="Times New Roman" panose="02020603050405020304" pitchFamily="18" charset="0"/>
                <a:cs typeface="Times New Roman" panose="02020603050405020304" pitchFamily="18" charset="0"/>
              </a:rPr>
              <a:t>Objectives </a:t>
            </a:r>
          </a:p>
          <a:p>
            <a:r>
              <a:rPr lang="en-US" sz="2400" dirty="0">
                <a:latin typeface="Times New Roman" panose="02020603050405020304" pitchFamily="18" charset="0"/>
                <a:cs typeface="Times New Roman" panose="02020603050405020304" pitchFamily="18" charset="0"/>
              </a:rPr>
              <a:t>Development requirement </a:t>
            </a:r>
          </a:p>
          <a:p>
            <a:r>
              <a:rPr lang="en-US" sz="2400" dirty="0">
                <a:latin typeface="Times New Roman" panose="02020603050405020304" pitchFamily="18" charset="0"/>
                <a:cs typeface="Times New Roman" panose="02020603050405020304" pitchFamily="18" charset="0"/>
              </a:rPr>
              <a:t>Methodology </a:t>
            </a:r>
          </a:p>
          <a:p>
            <a:r>
              <a:rPr lang="en-US" sz="2400" dirty="0">
                <a:latin typeface="Times New Roman" panose="02020603050405020304" pitchFamily="18" charset="0"/>
                <a:cs typeface="Times New Roman" panose="02020603050405020304" pitchFamily="18" charset="0"/>
              </a:rPr>
              <a:t>Modern tools </a:t>
            </a:r>
          </a:p>
          <a:p>
            <a:r>
              <a:rPr lang="en-US" sz="2400" dirty="0">
                <a:latin typeface="Times New Roman" panose="02020603050405020304" pitchFamily="18" charset="0"/>
                <a:cs typeface="Times New Roman" panose="02020603050405020304" pitchFamily="18" charset="0"/>
              </a:rPr>
              <a:t>Benefits </a:t>
            </a:r>
          </a:p>
          <a:p>
            <a:r>
              <a:rPr lang="en-US" sz="2400" dirty="0">
                <a:latin typeface="Times New Roman" panose="02020603050405020304" pitchFamily="18" charset="0"/>
                <a:cs typeface="Times New Roman" panose="02020603050405020304" pitchFamily="18" charset="0"/>
              </a:rPr>
              <a:t>System background</a:t>
            </a:r>
          </a:p>
          <a:p>
            <a:r>
              <a:rPr lang="en-US" sz="2400" dirty="0">
                <a:latin typeface="Times New Roman" panose="02020603050405020304" pitchFamily="18" charset="0"/>
                <a:cs typeface="Times New Roman" panose="02020603050405020304" pitchFamily="18" charset="0"/>
              </a:rPr>
              <a:t>Conclusion</a:t>
            </a:r>
          </a:p>
          <a:p>
            <a:r>
              <a:rPr lang="en-US" sz="2400" dirty="0">
                <a:latin typeface="Times New Roman" panose="02020603050405020304" pitchFamily="18" charset="0"/>
                <a:cs typeface="Times New Roman" panose="02020603050405020304" pitchFamily="18" charset="0"/>
              </a:rPr>
              <a:t>Future work</a:t>
            </a:r>
          </a:p>
          <a:p>
            <a:r>
              <a:rPr lang="en-US" sz="2400" dirty="0">
                <a:latin typeface="Times New Roman" panose="02020603050405020304" pitchFamily="18" charset="0"/>
                <a:cs typeface="Times New Roman" panose="02020603050405020304" pitchFamily="18" charset="0"/>
              </a:rPr>
              <a:t>Result</a:t>
            </a:r>
          </a:p>
          <a:p>
            <a:r>
              <a:rPr lang="en-US" sz="2400" dirty="0">
                <a:latin typeface="Times New Roman" panose="02020603050405020304" pitchFamily="18" charset="0"/>
                <a:cs typeface="Times New Roman" panose="02020603050405020304" pitchFamily="18" charset="0"/>
              </a:rPr>
              <a:t>References</a:t>
            </a:r>
          </a:p>
        </p:txBody>
      </p:sp>
      <p:sp>
        <p:nvSpPr>
          <p:cNvPr id="16" name="Slide Number Placeholder 15"/>
          <p:cNvSpPr>
            <a:spLocks noGrp="1"/>
          </p:cNvSpPr>
          <p:nvPr>
            <p:ph type="sldNum" sz="quarter" idx="12"/>
          </p:nvPr>
        </p:nvSpPr>
        <p:spPr/>
        <p:txBody>
          <a:bodyPr/>
          <a:lstStyle/>
          <a:p>
            <a:fld id="{21BAB6EE-EAEA-4561-8880-8DF9D3AB286A}" type="slidenum">
              <a:rPr lang="en-US" smtClean="0"/>
              <a:t>3</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457200" y="228600"/>
            <a:ext cx="8229600" cy="851535"/>
          </a:xfrm>
        </p:spPr>
        <p:txBody>
          <a:bodyPr/>
          <a:lstStyle/>
          <a:p>
            <a:r>
              <a:rPr lang="en-US" u="sng" dirty="0">
                <a:latin typeface="Times New Roman" panose="02020603050405020304" pitchFamily="18" charset="0"/>
                <a:cs typeface="Times New Roman" panose="02020603050405020304" pitchFamily="18" charset="0"/>
              </a:rPr>
              <a:t>Introduction</a:t>
            </a:r>
            <a:r>
              <a:rPr lang="en-US" dirty="0"/>
              <a:t>   </a:t>
            </a:r>
          </a:p>
        </p:txBody>
      </p:sp>
      <p:sp>
        <p:nvSpPr>
          <p:cNvPr id="18" name="Content Placeholder 2"/>
          <p:cNvSpPr>
            <a:spLocks noGrp="1"/>
          </p:cNvSpPr>
          <p:nvPr>
            <p:ph idx="1"/>
          </p:nvPr>
        </p:nvSpPr>
        <p:spPr>
          <a:xfrm>
            <a:off x="381000" y="1049020"/>
            <a:ext cx="8305800" cy="5181600"/>
          </a:xfrm>
        </p:spPr>
        <p:txBody>
          <a:bodyPr>
            <a:normAutofit fontScale="97500"/>
          </a:bodyPr>
          <a:lstStyle/>
          <a:p>
            <a:r>
              <a:rPr lang="en-GB" sz="2300" dirty="0">
                <a:latin typeface="Times New Roman" panose="02020603050405020304" pitchFamily="18" charset="0"/>
                <a:cs typeface="Times New Roman" panose="02020603050405020304" pitchFamily="18" charset="0"/>
              </a:rPr>
              <a:t>Online or virtual learning is the learning method that is administrated through internet. </a:t>
            </a:r>
          </a:p>
          <a:p>
            <a:r>
              <a:rPr lang="en-GB" sz="2300" dirty="0">
                <a:latin typeface="Times New Roman" panose="02020603050405020304" pitchFamily="18" charset="0"/>
                <a:cs typeface="Times New Roman" panose="02020603050405020304" pitchFamily="18" charset="0"/>
              </a:rPr>
              <a:t>Our application will be used in a very positive manner in the context of the helping the teacher to let him/her know that how much his recorded lecture is being watched. </a:t>
            </a:r>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In our app, we have two main users Students and Teachers. Teachers will be able to see the percentage of the watched video and students will be able to log in in order to get </a:t>
            </a:r>
            <a:r>
              <a:rPr lang="en-US" sz="2300" dirty="0" err="1">
                <a:latin typeface="Times New Roman" panose="02020603050405020304" pitchFamily="18" charset="0"/>
                <a:cs typeface="Times New Roman" panose="02020603050405020304" pitchFamily="18" charset="0"/>
              </a:rPr>
              <a:t>monetarized</a:t>
            </a:r>
            <a:r>
              <a:rPr lang="en-US" sz="2300" dirty="0">
                <a:latin typeface="Times New Roman" panose="02020603050405020304" pitchFamily="18" charset="0"/>
                <a:cs typeface="Times New Roman" panose="02020603050405020304" pitchFamily="18" charset="0"/>
              </a:rPr>
              <a:t> by our application. </a:t>
            </a:r>
          </a:p>
          <a:p>
            <a:r>
              <a:rPr lang="en-US" sz="2300" dirty="0">
                <a:latin typeface="Times New Roman" panose="02020603050405020304" pitchFamily="18" charset="0"/>
                <a:cs typeface="Times New Roman" panose="02020603050405020304" pitchFamily="18" charset="0"/>
              </a:rPr>
              <a:t>The main aim of this project is to provide a platform for the teachers where they will know that their students are watching the videos lectures which they were recording with lots of hard work. It will also help them to know the feedback of the students that how was the lecture</a:t>
            </a:r>
          </a:p>
          <a:p>
            <a:endParaRPr lang="en-US" sz="2300" dirty="0">
              <a:latin typeface="Times New Roman" panose="02020603050405020304" pitchFamily="18" charset="0"/>
              <a:cs typeface="Times New Roman" panose="02020603050405020304"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t>4</a:t>
            </a:fld>
            <a:endParaRPr lang="en-US"/>
          </a:p>
        </p:txBody>
      </p:sp>
      <p:pic>
        <p:nvPicPr>
          <p:cNvPr id="19" name="Picture 18"/>
          <p:cNvPicPr/>
          <p:nvPr/>
        </p:nvPicPr>
        <p:blipFill>
          <a:blip r:embed="rId3" cstate="print">
            <a:extLst>
              <a:ext uri="{28A0092B-C50C-407E-A947-70E740481C1C}">
                <a14:useLocalDpi xmlns:a14="http://schemas.microsoft.com/office/drawing/2010/main" val="0"/>
              </a:ext>
            </a:extLst>
          </a:blip>
          <a:stretch>
            <a:fillRect/>
          </a:stretch>
        </p:blipFill>
        <p:spPr>
          <a:xfrm>
            <a:off x="7663815" y="197485"/>
            <a:ext cx="922655" cy="8515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ctrTitle"/>
          </p:nvPr>
        </p:nvSpPr>
        <p:spPr>
          <a:xfrm>
            <a:off x="685800" y="228600"/>
            <a:ext cx="7772400" cy="685800"/>
          </a:xfrm>
        </p:spPr>
        <p:txBody>
          <a:bodyPr>
            <a:noAutofit/>
          </a:bodyPr>
          <a:lstStyle/>
          <a:p>
            <a:r>
              <a:rPr lang="en-US" sz="3600" u="sng" dirty="0">
                <a:latin typeface="Times New Roman" panose="02020603050405020304" pitchFamily="18" charset="0"/>
                <a:cs typeface="Times New Roman" panose="02020603050405020304" pitchFamily="18" charset="0"/>
                <a:sym typeface="+mn-ea"/>
              </a:rPr>
              <a:t>Applications And Comparison Table</a:t>
            </a:r>
            <a:endParaRPr lang="en-US" sz="3600" u="sng"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036585355"/>
              </p:ext>
            </p:extLst>
          </p:nvPr>
        </p:nvGraphicFramePr>
        <p:xfrm>
          <a:off x="914399" y="932610"/>
          <a:ext cx="7696200" cy="5239590"/>
        </p:xfrm>
        <a:graphic>
          <a:graphicData uri="http://schemas.openxmlformats.org/drawingml/2006/table">
            <a:tbl>
              <a:tblPr firstRow="1" firstCol="1" bandRow="1">
                <a:tableStyleId>{5C22544A-7EE6-4342-B048-85BDC9FD1C3A}</a:tableStyleId>
              </a:tblPr>
              <a:tblGrid>
                <a:gridCol w="2565400">
                  <a:extLst>
                    <a:ext uri="{9D8B030D-6E8A-4147-A177-3AD203B41FA5}">
                      <a16:colId xmlns:a16="http://schemas.microsoft.com/office/drawing/2014/main" val="20000"/>
                    </a:ext>
                  </a:extLst>
                </a:gridCol>
                <a:gridCol w="2565400">
                  <a:extLst>
                    <a:ext uri="{9D8B030D-6E8A-4147-A177-3AD203B41FA5}">
                      <a16:colId xmlns:a16="http://schemas.microsoft.com/office/drawing/2014/main" val="20001"/>
                    </a:ext>
                  </a:extLst>
                </a:gridCol>
                <a:gridCol w="2565400">
                  <a:extLst>
                    <a:ext uri="{9D8B030D-6E8A-4147-A177-3AD203B41FA5}">
                      <a16:colId xmlns:a16="http://schemas.microsoft.com/office/drawing/2014/main" val="20002"/>
                    </a:ext>
                  </a:extLst>
                </a:gridCol>
              </a:tblGrid>
              <a:tr h="255624">
                <a:tc>
                  <a:txBody>
                    <a:bodyPr/>
                    <a:lstStyle/>
                    <a:p>
                      <a:pPr marL="0" marR="0" algn="ctr">
                        <a:lnSpc>
                          <a:spcPct val="115000"/>
                        </a:lnSpc>
                        <a:spcBef>
                          <a:spcPts val="0"/>
                        </a:spcBef>
                        <a:spcAft>
                          <a:spcPts val="1000"/>
                        </a:spcAft>
                      </a:pPr>
                      <a:r>
                        <a:rPr lang="en-US" sz="1200" dirty="0">
                          <a:effectLst/>
                        </a:rPr>
                        <a:t>Application Name</a:t>
                      </a:r>
                      <a:endParaRPr lang="en-US" sz="1200" dirty="0">
                        <a:effectLst/>
                        <a:latin typeface="Calibri" panose="020F0502020204030204" pitchFamily="34" charset="0"/>
                        <a:ea typeface="等线"/>
                        <a:cs typeface="Times New Roman" panose="02020603050405020304" pitchFamily="18" charset="0"/>
                      </a:endParaRPr>
                    </a:p>
                  </a:txBody>
                  <a:tcPr marL="47577" marR="47577" marT="0" marB="0"/>
                </a:tc>
                <a:tc>
                  <a:txBody>
                    <a:bodyPr/>
                    <a:lstStyle/>
                    <a:p>
                      <a:pPr marL="0" marR="0" algn="ctr">
                        <a:lnSpc>
                          <a:spcPct val="115000"/>
                        </a:lnSpc>
                        <a:spcBef>
                          <a:spcPts val="0"/>
                        </a:spcBef>
                        <a:spcAft>
                          <a:spcPts val="1000"/>
                        </a:spcAft>
                      </a:pPr>
                      <a:r>
                        <a:rPr lang="en-US" sz="1200">
                          <a:effectLst/>
                        </a:rPr>
                        <a:t>Features</a:t>
                      </a:r>
                      <a:endParaRPr lang="en-US" sz="1200">
                        <a:effectLst/>
                        <a:latin typeface="Calibri" panose="020F0502020204030204" pitchFamily="34" charset="0"/>
                        <a:ea typeface="等线"/>
                        <a:cs typeface="Times New Roman" panose="02020603050405020304" pitchFamily="18" charset="0"/>
                      </a:endParaRPr>
                    </a:p>
                  </a:txBody>
                  <a:tcPr marL="47577" marR="47577" marT="0" marB="0"/>
                </a:tc>
                <a:tc>
                  <a:txBody>
                    <a:bodyPr/>
                    <a:lstStyle/>
                    <a:p>
                      <a:pPr marL="0" marR="0" algn="ctr">
                        <a:lnSpc>
                          <a:spcPct val="115000"/>
                        </a:lnSpc>
                        <a:spcBef>
                          <a:spcPts val="0"/>
                        </a:spcBef>
                        <a:spcAft>
                          <a:spcPts val="1000"/>
                        </a:spcAft>
                      </a:pPr>
                      <a:r>
                        <a:rPr lang="en-US" sz="1200">
                          <a:effectLst/>
                        </a:rPr>
                        <a:t>Weakness</a:t>
                      </a:r>
                      <a:endParaRPr lang="en-US" sz="1200">
                        <a:effectLst/>
                        <a:latin typeface="Calibri" panose="020F0502020204030204" pitchFamily="34" charset="0"/>
                        <a:ea typeface="等线"/>
                        <a:cs typeface="Times New Roman" panose="02020603050405020304" pitchFamily="18" charset="0"/>
                      </a:endParaRPr>
                    </a:p>
                  </a:txBody>
                  <a:tcPr marL="47577" marR="47577" marT="0" marB="0"/>
                </a:tc>
                <a:extLst>
                  <a:ext uri="{0D108BD9-81ED-4DB2-BD59-A6C34878D82A}">
                    <a16:rowId xmlns:a16="http://schemas.microsoft.com/office/drawing/2014/main" val="10000"/>
                  </a:ext>
                </a:extLst>
              </a:tr>
              <a:tr h="1055572">
                <a:tc>
                  <a:txBody>
                    <a:bodyPr/>
                    <a:lstStyle/>
                    <a:p>
                      <a:pPr marL="0" marR="0" algn="ctr">
                        <a:lnSpc>
                          <a:spcPct val="115000"/>
                        </a:lnSpc>
                        <a:spcBef>
                          <a:spcPts val="0"/>
                        </a:spcBef>
                        <a:spcAft>
                          <a:spcPts val="1000"/>
                        </a:spcAft>
                      </a:pPr>
                      <a:r>
                        <a:rPr lang="en-US" sz="1200" dirty="0">
                          <a:effectLst/>
                        </a:rPr>
                        <a:t>Real-Time Smart Attendance System using Face Recognition Techniques</a:t>
                      </a:r>
                    </a:p>
                    <a:p>
                      <a:pPr marL="0" marR="0" algn="ctr">
                        <a:lnSpc>
                          <a:spcPct val="115000"/>
                        </a:lnSpc>
                        <a:spcBef>
                          <a:spcPts val="0"/>
                        </a:spcBef>
                        <a:spcAft>
                          <a:spcPts val="1000"/>
                        </a:spcAft>
                      </a:pPr>
                      <a:r>
                        <a:rPr lang="en-US" sz="1200" dirty="0">
                          <a:effectLst/>
                        </a:rPr>
                        <a:t> </a:t>
                      </a:r>
                      <a:endParaRPr lang="en-US" sz="1200" dirty="0">
                        <a:effectLst/>
                        <a:latin typeface="Calibri" panose="020F0502020204030204" pitchFamily="34" charset="0"/>
                        <a:ea typeface="等线"/>
                        <a:cs typeface="Times New Roman" panose="02020603050405020304" pitchFamily="18" charset="0"/>
                      </a:endParaRPr>
                    </a:p>
                  </a:txBody>
                  <a:tcPr marL="47577" marR="47577" marT="0" marB="0"/>
                </a:tc>
                <a:tc>
                  <a:txBody>
                    <a:bodyPr/>
                    <a:lstStyle/>
                    <a:p>
                      <a:pPr marL="0" marR="0" algn="ctr">
                        <a:lnSpc>
                          <a:spcPct val="115000"/>
                        </a:lnSpc>
                        <a:spcBef>
                          <a:spcPts val="0"/>
                        </a:spcBef>
                        <a:spcAft>
                          <a:spcPts val="1000"/>
                        </a:spcAft>
                      </a:pPr>
                      <a:r>
                        <a:rPr lang="en-US" sz="1200" dirty="0">
                          <a:effectLst/>
                        </a:rPr>
                        <a:t>automated attendance management system for students of a class by making use of face recognition technique</a:t>
                      </a:r>
                      <a:endParaRPr lang="en-US" sz="1200" dirty="0">
                        <a:effectLst/>
                        <a:latin typeface="Calibri" panose="020F0502020204030204" pitchFamily="34" charset="0"/>
                        <a:ea typeface="等线"/>
                        <a:cs typeface="Times New Roman" panose="02020603050405020304" pitchFamily="18" charset="0"/>
                      </a:endParaRPr>
                    </a:p>
                  </a:txBody>
                  <a:tcPr marL="47577" marR="47577" marT="0" marB="0"/>
                </a:tc>
                <a:tc rowSpan="4">
                  <a:txBody>
                    <a:bodyPr/>
                    <a:lstStyle/>
                    <a:p>
                      <a:pPr marL="0" marR="0">
                        <a:lnSpc>
                          <a:spcPct val="115000"/>
                        </a:lnSpc>
                        <a:spcBef>
                          <a:spcPts val="0"/>
                        </a:spcBef>
                        <a:spcAft>
                          <a:spcPts val="1000"/>
                        </a:spcAft>
                      </a:pPr>
                      <a:r>
                        <a:rPr lang="en-US" sz="1200" dirty="0">
                          <a:effectLst/>
                        </a:rPr>
                        <a:t> </a:t>
                      </a:r>
                    </a:p>
                    <a:p>
                      <a:pPr marL="0" marR="0">
                        <a:lnSpc>
                          <a:spcPct val="115000"/>
                        </a:lnSpc>
                        <a:spcBef>
                          <a:spcPts val="0"/>
                        </a:spcBef>
                        <a:spcAft>
                          <a:spcPts val="1000"/>
                        </a:spcAft>
                      </a:pPr>
                      <a:r>
                        <a:rPr lang="en-US" sz="1200" dirty="0">
                          <a:effectLst/>
                        </a:rPr>
                        <a:t> </a:t>
                      </a:r>
                    </a:p>
                    <a:p>
                      <a:pPr marL="0" marR="0">
                        <a:lnSpc>
                          <a:spcPct val="115000"/>
                        </a:lnSpc>
                        <a:spcBef>
                          <a:spcPts val="0"/>
                        </a:spcBef>
                        <a:spcAft>
                          <a:spcPts val="1000"/>
                        </a:spcAft>
                      </a:pPr>
                      <a:endParaRPr lang="en-US" sz="1200" dirty="0">
                        <a:effectLst/>
                      </a:endParaRPr>
                    </a:p>
                    <a:p>
                      <a:pPr marL="0" marR="0">
                        <a:lnSpc>
                          <a:spcPct val="115000"/>
                        </a:lnSpc>
                        <a:spcBef>
                          <a:spcPts val="0"/>
                        </a:spcBef>
                        <a:spcAft>
                          <a:spcPts val="1000"/>
                        </a:spcAft>
                      </a:pPr>
                      <a:endParaRPr lang="en-US" sz="1200" dirty="0">
                        <a:effectLst/>
                      </a:endParaRPr>
                    </a:p>
                    <a:p>
                      <a:pPr marL="0" marR="0">
                        <a:lnSpc>
                          <a:spcPct val="115000"/>
                        </a:lnSpc>
                        <a:spcBef>
                          <a:spcPts val="0"/>
                        </a:spcBef>
                        <a:spcAft>
                          <a:spcPts val="1000"/>
                        </a:spcAft>
                      </a:pPr>
                      <a:endParaRPr lang="en-US" sz="1200" dirty="0">
                        <a:effectLst/>
                      </a:endParaRPr>
                    </a:p>
                    <a:p>
                      <a:pPr marL="0" marR="0">
                        <a:lnSpc>
                          <a:spcPct val="115000"/>
                        </a:lnSpc>
                        <a:spcBef>
                          <a:spcPts val="0"/>
                        </a:spcBef>
                        <a:spcAft>
                          <a:spcPts val="1000"/>
                        </a:spcAft>
                      </a:pPr>
                      <a:endParaRPr lang="en-US" sz="1200" dirty="0">
                        <a:effectLst/>
                      </a:endParaRPr>
                    </a:p>
                    <a:p>
                      <a:pPr marL="0" marR="0">
                        <a:lnSpc>
                          <a:spcPct val="115000"/>
                        </a:lnSpc>
                        <a:spcBef>
                          <a:spcPts val="0"/>
                        </a:spcBef>
                        <a:spcAft>
                          <a:spcPts val="1000"/>
                        </a:spcAft>
                      </a:pPr>
                      <a:endParaRPr lang="en-US" sz="1200" dirty="0">
                        <a:effectLst/>
                      </a:endParaRPr>
                    </a:p>
                    <a:p>
                      <a:pPr marL="0" marR="0">
                        <a:lnSpc>
                          <a:spcPct val="115000"/>
                        </a:lnSpc>
                        <a:spcBef>
                          <a:spcPts val="0"/>
                        </a:spcBef>
                        <a:spcAft>
                          <a:spcPts val="1000"/>
                        </a:spcAft>
                      </a:pPr>
                      <a:r>
                        <a:rPr lang="en-US" sz="1200" dirty="0">
                          <a:effectLst/>
                        </a:rPr>
                        <a:t>These all apps are just maintain and manage the attendance of student by only face detection and making use of face recognition technique.</a:t>
                      </a:r>
                      <a:endParaRPr lang="en-US" sz="1200" dirty="0">
                        <a:effectLst/>
                        <a:latin typeface="Calibri" panose="020F0502020204030204" pitchFamily="34" charset="0"/>
                        <a:ea typeface="等线"/>
                        <a:cs typeface="Times New Roman" panose="02020603050405020304" pitchFamily="18" charset="0"/>
                      </a:endParaRPr>
                    </a:p>
                  </a:txBody>
                  <a:tcPr marL="47577" marR="47577" marT="0" marB="0"/>
                </a:tc>
                <a:extLst>
                  <a:ext uri="{0D108BD9-81ED-4DB2-BD59-A6C34878D82A}">
                    <a16:rowId xmlns:a16="http://schemas.microsoft.com/office/drawing/2014/main" val="10001"/>
                  </a:ext>
                </a:extLst>
              </a:tr>
              <a:tr h="945096">
                <a:tc>
                  <a:txBody>
                    <a:bodyPr/>
                    <a:lstStyle/>
                    <a:p>
                      <a:pPr marL="0" marR="0" algn="ctr">
                        <a:lnSpc>
                          <a:spcPct val="115000"/>
                        </a:lnSpc>
                        <a:spcBef>
                          <a:spcPts val="0"/>
                        </a:spcBef>
                        <a:spcAft>
                          <a:spcPts val="1000"/>
                        </a:spcAft>
                      </a:pPr>
                      <a:r>
                        <a:rPr lang="en-US" sz="1200">
                          <a:effectLst/>
                        </a:rPr>
                        <a:t>Online attendance management system.</a:t>
                      </a:r>
                    </a:p>
                    <a:p>
                      <a:pPr marL="0" marR="0" algn="ctr">
                        <a:lnSpc>
                          <a:spcPct val="115000"/>
                        </a:lnSpc>
                        <a:spcBef>
                          <a:spcPts val="0"/>
                        </a:spcBef>
                        <a:spcAft>
                          <a:spcPts val="1000"/>
                        </a:spcAft>
                      </a:pPr>
                      <a:r>
                        <a:rPr lang="en-US" sz="1200">
                          <a:effectLst/>
                        </a:rPr>
                        <a:t> </a:t>
                      </a:r>
                      <a:endParaRPr lang="en-US" sz="1200">
                        <a:effectLst/>
                        <a:latin typeface="Calibri" panose="020F0502020204030204" pitchFamily="34" charset="0"/>
                        <a:ea typeface="等线"/>
                        <a:cs typeface="Times New Roman" panose="02020603050405020304" pitchFamily="18" charset="0"/>
                      </a:endParaRPr>
                    </a:p>
                  </a:txBody>
                  <a:tcPr marL="47577" marR="47577" marT="0" marB="0"/>
                </a:tc>
                <a:tc>
                  <a:txBody>
                    <a:bodyPr/>
                    <a:lstStyle/>
                    <a:p>
                      <a:pPr marL="0" marR="0" algn="ctr">
                        <a:lnSpc>
                          <a:spcPct val="115000"/>
                        </a:lnSpc>
                        <a:spcBef>
                          <a:spcPts val="0"/>
                        </a:spcBef>
                        <a:spcAft>
                          <a:spcPts val="1000"/>
                        </a:spcAft>
                      </a:pPr>
                      <a:r>
                        <a:rPr lang="en-US" sz="1200">
                          <a:effectLst/>
                        </a:rPr>
                        <a:t>Innovative tool to maintain and manage the attendance of students/employees.</a:t>
                      </a:r>
                      <a:endParaRPr lang="en-US" sz="1200">
                        <a:effectLst/>
                        <a:latin typeface="Calibri" panose="020F0502020204030204" pitchFamily="34" charset="0"/>
                        <a:ea typeface="等线"/>
                        <a:cs typeface="Times New Roman" panose="02020603050405020304" pitchFamily="18" charset="0"/>
                      </a:endParaRPr>
                    </a:p>
                  </a:txBody>
                  <a:tcPr marL="47577" marR="47577" marT="0" marB="0"/>
                </a:tc>
                <a:tc vMerge="1">
                  <a:txBody>
                    <a:bodyPr/>
                    <a:lstStyle/>
                    <a:p>
                      <a:endParaRPr lang="en-US"/>
                    </a:p>
                  </a:txBody>
                  <a:tcPr/>
                </a:tc>
                <a:extLst>
                  <a:ext uri="{0D108BD9-81ED-4DB2-BD59-A6C34878D82A}">
                    <a16:rowId xmlns:a16="http://schemas.microsoft.com/office/drawing/2014/main" val="10002"/>
                  </a:ext>
                </a:extLst>
              </a:tr>
              <a:tr h="1705180">
                <a:tc>
                  <a:txBody>
                    <a:bodyPr/>
                    <a:lstStyle/>
                    <a:p>
                      <a:pPr marL="0" marR="0" algn="ctr">
                        <a:lnSpc>
                          <a:spcPct val="115000"/>
                        </a:lnSpc>
                        <a:spcBef>
                          <a:spcPts val="0"/>
                        </a:spcBef>
                        <a:spcAft>
                          <a:spcPts val="1000"/>
                        </a:spcAft>
                      </a:pPr>
                      <a:r>
                        <a:rPr lang="en-US" sz="1200">
                          <a:effectLst/>
                        </a:rPr>
                        <a:t>Online Student Management System in PHP</a:t>
                      </a:r>
                    </a:p>
                    <a:p>
                      <a:pPr marL="0" marR="0" algn="ctr">
                        <a:lnSpc>
                          <a:spcPct val="115000"/>
                        </a:lnSpc>
                        <a:spcBef>
                          <a:spcPts val="0"/>
                        </a:spcBef>
                        <a:spcAft>
                          <a:spcPts val="1000"/>
                        </a:spcAft>
                      </a:pPr>
                      <a:r>
                        <a:rPr lang="en-US" sz="1200">
                          <a:effectLst/>
                        </a:rPr>
                        <a:t> </a:t>
                      </a:r>
                      <a:endParaRPr lang="en-US" sz="1200">
                        <a:effectLst/>
                        <a:latin typeface="Calibri" panose="020F0502020204030204" pitchFamily="34" charset="0"/>
                        <a:ea typeface="等线"/>
                        <a:cs typeface="Times New Roman" panose="02020603050405020304" pitchFamily="18" charset="0"/>
                      </a:endParaRPr>
                    </a:p>
                  </a:txBody>
                  <a:tcPr marL="47577" marR="47577" marT="0" marB="0"/>
                </a:tc>
                <a:tc>
                  <a:txBody>
                    <a:bodyPr/>
                    <a:lstStyle/>
                    <a:p>
                      <a:pPr marL="0" marR="0" algn="ctr">
                        <a:lnSpc>
                          <a:spcPct val="115000"/>
                        </a:lnSpc>
                        <a:spcBef>
                          <a:spcPts val="0"/>
                        </a:spcBef>
                        <a:spcAft>
                          <a:spcPts val="1000"/>
                        </a:spcAft>
                      </a:pPr>
                      <a:r>
                        <a:rPr lang="en-US" sz="1200">
                          <a:effectLst/>
                        </a:rPr>
                        <a:t>The user can view announcements, recent posts, and departments. From the instructor account, the user can view the student’s list and take actions on their grades by adding on each.</a:t>
                      </a:r>
                      <a:endParaRPr lang="en-US" sz="1200">
                        <a:effectLst/>
                        <a:latin typeface="Calibri" panose="020F0502020204030204" pitchFamily="34" charset="0"/>
                        <a:ea typeface="等线"/>
                        <a:cs typeface="Times New Roman" panose="02020603050405020304" pitchFamily="18" charset="0"/>
                      </a:endParaRPr>
                    </a:p>
                  </a:txBody>
                  <a:tcPr marL="47577" marR="47577" marT="0" marB="0"/>
                </a:tc>
                <a:tc vMerge="1">
                  <a:txBody>
                    <a:bodyPr/>
                    <a:lstStyle/>
                    <a:p>
                      <a:endParaRPr lang="en-US"/>
                    </a:p>
                  </a:txBody>
                  <a:tcPr/>
                </a:tc>
                <a:extLst>
                  <a:ext uri="{0D108BD9-81ED-4DB2-BD59-A6C34878D82A}">
                    <a16:rowId xmlns:a16="http://schemas.microsoft.com/office/drawing/2014/main" val="10003"/>
                  </a:ext>
                </a:extLst>
              </a:tr>
              <a:tr h="1278118">
                <a:tc>
                  <a:txBody>
                    <a:bodyPr/>
                    <a:lstStyle/>
                    <a:p>
                      <a:pPr marL="0" marR="0" algn="ctr">
                        <a:lnSpc>
                          <a:spcPct val="115000"/>
                        </a:lnSpc>
                        <a:spcBef>
                          <a:spcPts val="0"/>
                        </a:spcBef>
                        <a:spcAft>
                          <a:spcPts val="1000"/>
                        </a:spcAft>
                      </a:pPr>
                      <a:r>
                        <a:rPr lang="en-US" sz="1200">
                          <a:effectLst/>
                        </a:rPr>
                        <a:t>Smart attendance management system using face recognition</a:t>
                      </a:r>
                      <a:endParaRPr lang="en-US" sz="1200">
                        <a:effectLst/>
                        <a:latin typeface="Calibri" panose="020F0502020204030204" pitchFamily="34" charset="0"/>
                        <a:ea typeface="等线"/>
                        <a:cs typeface="Times New Roman" panose="02020603050405020304" pitchFamily="18" charset="0"/>
                      </a:endParaRPr>
                    </a:p>
                  </a:txBody>
                  <a:tcPr marL="47577" marR="47577" marT="0" marB="0"/>
                </a:tc>
                <a:tc>
                  <a:txBody>
                    <a:bodyPr/>
                    <a:lstStyle/>
                    <a:p>
                      <a:pPr marL="0" marR="0" algn="ctr">
                        <a:lnSpc>
                          <a:spcPct val="115000"/>
                        </a:lnSpc>
                        <a:spcBef>
                          <a:spcPts val="0"/>
                        </a:spcBef>
                        <a:spcAft>
                          <a:spcPts val="1000"/>
                        </a:spcAft>
                      </a:pPr>
                      <a:r>
                        <a:rPr lang="en-US" sz="1200" dirty="0">
                          <a:effectLst/>
                        </a:rPr>
                        <a:t>Used to detect faces in images and deep learning method is used to compute and compare feature facial of student to recognize them</a:t>
                      </a:r>
                      <a:endParaRPr lang="en-US" sz="1200" dirty="0">
                        <a:effectLst/>
                        <a:latin typeface="Calibri" panose="020F0502020204030204" pitchFamily="34" charset="0"/>
                        <a:ea typeface="等线"/>
                        <a:cs typeface="Times New Roman" panose="02020603050405020304" pitchFamily="18" charset="0"/>
                      </a:endParaRPr>
                    </a:p>
                  </a:txBody>
                  <a:tcPr marL="47577" marR="47577" marT="0" marB="0"/>
                </a:tc>
                <a:tc vMerge="1">
                  <a:txBody>
                    <a:bodyPr/>
                    <a:lstStyle/>
                    <a:p>
                      <a:endParaRPr lang="en-US"/>
                    </a:p>
                  </a:txBody>
                  <a:tcPr/>
                </a:tc>
                <a:extLst>
                  <a:ext uri="{0D108BD9-81ED-4DB2-BD59-A6C34878D82A}">
                    <a16:rowId xmlns:a16="http://schemas.microsoft.com/office/drawing/2014/main" val="10004"/>
                  </a:ext>
                </a:extLst>
              </a:tr>
            </a:tbl>
          </a:graphicData>
        </a:graphic>
      </p:graphicFrame>
      <p:sp>
        <p:nvSpPr>
          <p:cNvPr id="4" name="Rectangle 1"/>
          <p:cNvSpPr>
            <a:spLocks noChangeArrowheads="1"/>
          </p:cNvSpPr>
          <p:nvPr/>
        </p:nvSpPr>
        <p:spPr bwMode="auto">
          <a:xfrm>
            <a:off x="476645" y="1524539"/>
            <a:ext cx="12884033" cy="499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sym typeface="+mn-ea"/>
              </a:rPr>
              <a:t>Problem statement</a:t>
            </a:r>
            <a:endParaRPr lang="en-US" u="sng" dirty="0">
              <a:latin typeface="Times New Roman" panose="02020603050405020304" pitchFamily="18" charset="0"/>
              <a:cs typeface="Times New Roman" panose="02020603050405020304" pitchFamily="18" charset="0"/>
            </a:endParaRPr>
          </a:p>
        </p:txBody>
      </p:sp>
      <p:sp>
        <p:nvSpPr>
          <p:cNvPr id="18" name="Content Placeholder 2"/>
          <p:cNvSpPr>
            <a:spLocks noGrp="1"/>
          </p:cNvSpPr>
          <p:nvPr>
            <p:ph idx="1"/>
          </p:nvPr>
        </p:nvSpPr>
        <p:spPr>
          <a:xfrm>
            <a:off x="685800" y="1600201"/>
            <a:ext cx="7772400" cy="4298950"/>
          </a:xfrm>
        </p:spPr>
        <p:txBody>
          <a:bodyPr>
            <a:normAutofit fontScale="92500" lnSpcReduction="10000"/>
          </a:bodyPr>
          <a:lstStyle/>
          <a:p>
            <a:endParaRPr lang="en-US" sz="2300" dirty="0"/>
          </a:p>
          <a:p>
            <a:r>
              <a:rPr lang="en-US" sz="2400" dirty="0">
                <a:latin typeface="Times New Roman" panose="02020603050405020304" pitchFamily="18" charset="0"/>
                <a:cs typeface="Times New Roman" panose="02020603050405020304" pitchFamily="18" charset="0"/>
              </a:rPr>
              <a:t>In online learning environment the main problem arises it the students don’t watch the video lectures and just give their exams through cheating and this just wastes the hard work of the teacher who had made recorded lectures for them in the whole course .</a:t>
            </a:r>
          </a:p>
          <a:p>
            <a:r>
              <a:rPr lang="en-US" sz="2400" dirty="0">
                <a:latin typeface="Times New Roman" panose="02020603050405020304" pitchFamily="18" charset="0"/>
                <a:cs typeface="Times New Roman" panose="02020603050405020304" pitchFamily="18" charset="0"/>
              </a:rPr>
              <a:t>The thing is when the student is being bound on watching the lectures the lecture then he will definitely learn from that lecture</a:t>
            </a:r>
          </a:p>
          <a:p>
            <a:r>
              <a:rPr lang="en-US" sz="2400" dirty="0">
                <a:latin typeface="Times New Roman" panose="02020603050405020304" pitchFamily="18" charset="0"/>
                <a:cs typeface="Times New Roman" panose="02020603050405020304" pitchFamily="18" charset="0"/>
              </a:rPr>
              <a:t>Student will not do the cheating in the exam and teachers will not go blindly that students had watched the lecture and when he had learned the things taught to him then there will be no need to him to use unwanted means to solve his exam.</a:t>
            </a:r>
          </a:p>
          <a:p>
            <a:pPr marL="0" indent="0">
              <a:buNone/>
            </a:pPr>
            <a:endParaRPr lang="en-US" sz="2300" dirty="0"/>
          </a:p>
          <a:p>
            <a:endParaRPr lang="en-US" sz="2300" dirty="0">
              <a:latin typeface="Times New Roman" panose="02020603050405020304" pitchFamily="18" charset="0"/>
              <a:cs typeface="Times New Roman" panose="02020603050405020304"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381000" y="152400"/>
            <a:ext cx="8229600" cy="1143000"/>
          </a:xfrm>
        </p:spPr>
        <p:txBody>
          <a:bodyPr/>
          <a:lstStyle/>
          <a:p>
            <a:r>
              <a:rPr lang="en-US" u="sng">
                <a:latin typeface="Times New Roman" panose="02020603050405020304" pitchFamily="18" charset="0"/>
                <a:cs typeface="Times New Roman" panose="02020603050405020304" pitchFamily="18" charset="0"/>
                <a:sym typeface="+mn-ea"/>
              </a:rPr>
              <a:t>Objectives</a:t>
            </a:r>
            <a:r>
              <a:rPr lang="en-US">
                <a:latin typeface="Times New Roman" panose="02020603050405020304" pitchFamily="18" charset="0"/>
                <a:cs typeface="Times New Roman" panose="02020603050405020304" pitchFamily="18" charset="0"/>
                <a:sym typeface="+mn-ea"/>
              </a:rPr>
              <a:t> </a:t>
            </a:r>
            <a:endParaRPr lang="en-US" dirty="0">
              <a:latin typeface="Times New Roman" panose="02020603050405020304" pitchFamily="18" charset="0"/>
              <a:cs typeface="Times New Roman" panose="02020603050405020304" pitchFamily="18" charset="0"/>
            </a:endParaRPr>
          </a:p>
        </p:txBody>
      </p:sp>
      <p:sp>
        <p:nvSpPr>
          <p:cNvPr id="18" name="Content Placeholder 2"/>
          <p:cNvSpPr>
            <a:spLocks noGrp="1"/>
          </p:cNvSpPr>
          <p:nvPr>
            <p:ph idx="1"/>
          </p:nvPr>
        </p:nvSpPr>
        <p:spPr>
          <a:xfrm>
            <a:off x="457200" y="1447800"/>
            <a:ext cx="8229600" cy="4678363"/>
          </a:xfrm>
        </p:spPr>
        <p:txBody>
          <a:bodyPr>
            <a:normAutofit/>
          </a:bodyPr>
          <a:lstStyle/>
          <a:p>
            <a:pPr lvl="0"/>
            <a:r>
              <a:rPr lang="en-US"/>
              <a:t>Helping teacher to make his students to learn.</a:t>
            </a:r>
          </a:p>
          <a:p>
            <a:pPr lvl="0"/>
            <a:r>
              <a:rPr lang="en-GB"/>
              <a:t>Making Students not to cheat in exams.</a:t>
            </a:r>
            <a:endParaRPr lang="en-US"/>
          </a:p>
          <a:p>
            <a:pPr lvl="0"/>
            <a:r>
              <a:rPr lang="en-US"/>
              <a:t>Students can watch lecture as many times as they want.</a:t>
            </a:r>
          </a:p>
          <a:p>
            <a:pPr lvl="0"/>
            <a:r>
              <a:rPr lang="en-GB"/>
              <a:t>Making student teacher interaction </a:t>
            </a:r>
            <a:endParaRPr lang="en-US"/>
          </a:p>
          <a:p>
            <a:r>
              <a:rPr lang="en-GB"/>
              <a:t>Sending and checking feedback on lecture easily</a:t>
            </a:r>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u="sng" dirty="0">
                <a:latin typeface="Times New Roman" panose="02020603050405020304" pitchFamily="18" charset="0"/>
                <a:cs typeface="Times New Roman" panose="02020603050405020304" pitchFamily="18" charset="0"/>
              </a:rPr>
              <a:t>Development Requirements</a:t>
            </a:r>
          </a:p>
        </p:txBody>
      </p:sp>
      <p:sp>
        <p:nvSpPr>
          <p:cNvPr id="3" name="Content Placeholder 2"/>
          <p:cNvSpPr>
            <a:spLocks noGrp="1"/>
          </p:cNvSpPr>
          <p:nvPr>
            <p:ph idx="1"/>
          </p:nvPr>
        </p:nvSpPr>
        <p:spPr>
          <a:xfrm>
            <a:off x="457200" y="1417638"/>
            <a:ext cx="8229600" cy="4708525"/>
          </a:xfrm>
        </p:spPr>
        <p:txBody>
          <a:bodyPr>
            <a:normAutofit fontScale="90000" lnSpcReduction="20000"/>
          </a:bodyPr>
          <a:lstStyle/>
          <a:p>
            <a:pPr marL="107315" marR="922020" indent="0" algn="just">
              <a:lnSpc>
                <a:spcPct val="150000"/>
              </a:lnSpc>
              <a:buNone/>
            </a:pPr>
            <a:r>
              <a:rPr lang="en-US" sz="2500" i="1" u="sng" dirty="0">
                <a:latin typeface="Times New Roman" panose="02020603050405020304" pitchFamily="18" charset="0"/>
                <a:ea typeface="Times New Roman" panose="02020603050405020304" pitchFamily="18" charset="0"/>
              </a:rPr>
              <a:t>Software Requirements dependence:</a:t>
            </a:r>
            <a:endParaRPr lang="en-US" sz="2500" u="sng" dirty="0">
              <a:latin typeface="Times New Roman" panose="02020603050405020304" pitchFamily="18" charset="0"/>
              <a:ea typeface="Times New Roman" panose="02020603050405020304" pitchFamily="18" charset="0"/>
            </a:endParaRPr>
          </a:p>
          <a:p>
            <a:pPr marR="922020" algn="just">
              <a:spcBef>
                <a:spcPts val="775"/>
              </a:spcBef>
            </a:pPr>
            <a:r>
              <a:rPr lang="en-US" sz="2500" dirty="0">
                <a:latin typeface="Times New Roman" panose="02020603050405020304" pitchFamily="18" charset="0"/>
                <a:ea typeface="Times New Roman" panose="02020603050405020304" pitchFamily="18" charset="0"/>
              </a:rPr>
              <a:t>visual  Studio code 3.5, </a:t>
            </a:r>
          </a:p>
          <a:p>
            <a:pPr marR="922020" algn="just">
              <a:spcBef>
                <a:spcPts val="775"/>
              </a:spcBef>
            </a:pPr>
            <a:r>
              <a:rPr lang="en-US" sz="2500" dirty="0">
                <a:latin typeface="Times New Roman" panose="02020603050405020304" pitchFamily="18" charset="0"/>
                <a:ea typeface="Times New Roman" panose="02020603050405020304" pitchFamily="18" charset="0"/>
              </a:rPr>
              <a:t>Programming language: Python, Django,</a:t>
            </a:r>
          </a:p>
          <a:p>
            <a:pPr marR="922020" algn="just">
              <a:spcBef>
                <a:spcPts val="775"/>
              </a:spcBef>
            </a:pPr>
            <a:r>
              <a:rPr lang="en-US" sz="2500" dirty="0">
                <a:latin typeface="Times New Roman" panose="02020603050405020304" pitchFamily="18" charset="0"/>
                <a:ea typeface="Times New Roman" panose="02020603050405020304" pitchFamily="18" charset="0"/>
              </a:rPr>
              <a:t>Database: MYSQL</a:t>
            </a:r>
          </a:p>
          <a:p>
            <a:pPr>
              <a:spcBef>
                <a:spcPts val="775"/>
              </a:spcBef>
            </a:pPr>
            <a:r>
              <a:rPr lang="en-US" sz="2500" dirty="0">
                <a:latin typeface="Times New Roman" panose="02020603050405020304" pitchFamily="18" charset="0"/>
                <a:ea typeface="Times New Roman" panose="02020603050405020304" pitchFamily="18" charset="0"/>
              </a:rPr>
              <a:t>Tools: viual Studio code</a:t>
            </a:r>
          </a:p>
          <a:p>
            <a:pPr>
              <a:spcBef>
                <a:spcPts val="775"/>
              </a:spcBef>
            </a:pPr>
            <a:r>
              <a:rPr lang="en-US" sz="2500" dirty="0">
                <a:latin typeface="Times New Roman" panose="02020603050405020304" pitchFamily="18" charset="0"/>
                <a:ea typeface="Times New Roman" panose="02020603050405020304" pitchFamily="18" charset="0"/>
              </a:rPr>
              <a:t>Visio 2016</a:t>
            </a:r>
          </a:p>
          <a:p>
            <a:pPr>
              <a:spcBef>
                <a:spcPts val="775"/>
              </a:spcBef>
            </a:pPr>
            <a:r>
              <a:rPr lang="en-US" sz="2500" dirty="0">
                <a:latin typeface="Times New Roman" panose="02020603050405020304" pitchFamily="18" charset="0"/>
                <a:ea typeface="Times New Roman" panose="02020603050405020304" pitchFamily="18" charset="0"/>
              </a:rPr>
              <a:t>Google Chrome</a:t>
            </a:r>
          </a:p>
          <a:p>
            <a:pPr>
              <a:spcBef>
                <a:spcPts val="775"/>
              </a:spcBef>
            </a:pPr>
            <a:r>
              <a:rPr lang="en-US" sz="2500" i="1" u="sng" dirty="0">
                <a:latin typeface="Times New Roman" panose="02020603050405020304" pitchFamily="18" charset="0"/>
                <a:ea typeface="Times New Roman" panose="02020603050405020304" pitchFamily="18" charset="0"/>
              </a:rPr>
              <a:t>Hardware Requirements dependence: </a:t>
            </a:r>
            <a:endParaRPr lang="en-US" sz="2500" u="sng" dirty="0">
              <a:latin typeface="Times New Roman" panose="02020603050405020304" pitchFamily="18" charset="0"/>
              <a:ea typeface="Times New Roman" panose="02020603050405020304" pitchFamily="18" charset="0"/>
            </a:endParaRPr>
          </a:p>
          <a:p>
            <a:pPr>
              <a:spcBef>
                <a:spcPts val="775"/>
              </a:spcBef>
            </a:pPr>
            <a:r>
              <a:rPr lang="en-US" sz="2800" dirty="0">
                <a:latin typeface="Times New Roman" panose="02020603050405020304" pitchFamily="18" charset="0"/>
                <a:ea typeface="Times New Roman" panose="02020603050405020304" pitchFamily="18" charset="0"/>
              </a:rPr>
              <a:t>laptop with a good camera </a:t>
            </a:r>
          </a:p>
          <a:p>
            <a:pPr>
              <a:spcBef>
                <a:spcPts val="775"/>
              </a:spcBef>
            </a:pPr>
            <a:r>
              <a:rPr lang="en-US" sz="2800" dirty="0">
                <a:latin typeface="Times New Roman" panose="02020603050405020304" pitchFamily="18" charset="0"/>
                <a:ea typeface="Times New Roman" panose="02020603050405020304" pitchFamily="18" charset="0"/>
              </a:rPr>
              <a:t>or external camera</a:t>
            </a:r>
          </a:p>
          <a:p>
            <a:pPr>
              <a:spcBef>
                <a:spcPts val="775"/>
              </a:spcBef>
            </a:pPr>
            <a:r>
              <a:rPr lang="en-US" sz="2800" dirty="0">
                <a:latin typeface="Times New Roman" panose="02020603050405020304" pitchFamily="18" charset="0"/>
                <a:ea typeface="Times New Roman" panose="02020603050405020304" pitchFamily="18" charset="0"/>
              </a:rPr>
              <a:t>4GB Ram</a:t>
            </a:r>
          </a:p>
          <a:p>
            <a:pPr>
              <a:spcBef>
                <a:spcPts val="775"/>
              </a:spcBef>
            </a:pPr>
            <a:endParaRPr lang="en-US" sz="25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1BAB6EE-EAEA-4561-8880-8DF9D3AB286A}" type="slidenum">
              <a:rPr lang="en-US" smtClean="0"/>
              <a:t>8</a:t>
            </a:fld>
            <a:endParaRPr lang="en-US"/>
          </a:p>
        </p:txBody>
      </p:sp>
      <p:sp>
        <p:nvSpPr>
          <p:cNvPr id="5" name="Rectangle 4"/>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457200" y="152400"/>
            <a:ext cx="8229600" cy="765176"/>
          </a:xfrm>
        </p:spPr>
        <p:txBody>
          <a:bodyPr>
            <a:noAutofit/>
          </a:bodyPr>
          <a:lstStyle/>
          <a:p>
            <a:r>
              <a:rPr lang="en-US" sz="2000" b="1" i="1" dirty="0">
                <a:latin typeface="Times New Roman" panose="02020603050405020304" pitchFamily="18" charset="0"/>
                <a:ea typeface="Times New Roman" panose="02020603050405020304" pitchFamily="18" charset="0"/>
              </a:rPr>
              <a:t> Methodology</a:t>
            </a:r>
            <a:endParaRPr lang="en-US" sz="2000" dirty="0"/>
          </a:p>
        </p:txBody>
      </p:sp>
      <p:sp>
        <p:nvSpPr>
          <p:cNvPr id="18" name="Content Placeholder 2"/>
          <p:cNvSpPr>
            <a:spLocks noGrp="1"/>
          </p:cNvSpPr>
          <p:nvPr>
            <p:ph idx="1"/>
          </p:nvPr>
        </p:nvSpPr>
        <p:spPr>
          <a:xfrm>
            <a:off x="457200" y="1219201"/>
            <a:ext cx="8229600" cy="2057399"/>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t>9</a:t>
            </a:fld>
            <a:endParaRPr lang="en-US"/>
          </a:p>
        </p:txBody>
      </p:sp>
      <p:sp>
        <p:nvSpPr>
          <p:cNvPr id="2" name="TextBox 1"/>
          <p:cNvSpPr txBox="1"/>
          <p:nvPr/>
        </p:nvSpPr>
        <p:spPr>
          <a:xfrm>
            <a:off x="1066800" y="1371600"/>
            <a:ext cx="7461885" cy="347662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We had used an algorithm in which when a student log in to their account lectures have been uploaded .</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He will watch the lecture and his attendance will be counted automatically through webcam.</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 when our code will run first it will capture the frames and it will capture 6 frames per second .</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If we will increase the size of the frames our execution time increases and size of the video which will be made of the user or the student will be very large , which may cause memory issue.</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Teacher uploads the lecture and students watch the lecture and during lecture their attendance is counted automatically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1014</Words>
  <Application>Microsoft Office PowerPoint</Application>
  <PresentationFormat>On-screen Show (4:3)</PresentationFormat>
  <Paragraphs>164</Paragraphs>
  <Slides>18</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PowerPoint Presentation</vt:lpstr>
      <vt:lpstr>Student’s activity monitoring in online learning environments</vt:lpstr>
      <vt:lpstr>Outline</vt:lpstr>
      <vt:lpstr>Introduction   </vt:lpstr>
      <vt:lpstr>Applications And Comparison Table</vt:lpstr>
      <vt:lpstr>Problem statement</vt:lpstr>
      <vt:lpstr>Objectives </vt:lpstr>
      <vt:lpstr>Development Requirements</vt:lpstr>
      <vt:lpstr> Methodology</vt:lpstr>
      <vt:lpstr>Modern tools </vt:lpstr>
      <vt:lpstr>Benefits </vt:lpstr>
      <vt:lpstr>System Background</vt:lpstr>
      <vt:lpstr>conclusion</vt:lpstr>
      <vt:lpstr>Future work</vt:lpstr>
      <vt:lpstr>Result </vt:lpstr>
      <vt:lpstr>Result </vt:lpstr>
      <vt:lpstr>Result </vt:lpstr>
      <vt:lpstr>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dc:creator>
  <cp:lastModifiedBy>saad bin aziz</cp:lastModifiedBy>
  <cp:revision>311</cp:revision>
  <dcterms:created xsi:type="dcterms:W3CDTF">2014-09-12T06:08:00Z</dcterms:created>
  <dcterms:modified xsi:type="dcterms:W3CDTF">2021-05-24T08:33:04Z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