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4"/>
  </p:sldMasterIdLst>
  <p:notesMasterIdLst>
    <p:notesMasterId r:id="rId39"/>
  </p:notesMasterIdLst>
  <p:handoutMasterIdLst>
    <p:handoutMasterId r:id="rId40"/>
  </p:handoutMasterIdLst>
  <p:sldIdLst>
    <p:sldId id="258" r:id="rId5"/>
    <p:sldId id="284" r:id="rId6"/>
    <p:sldId id="278" r:id="rId7"/>
    <p:sldId id="287" r:id="rId8"/>
    <p:sldId id="289" r:id="rId9"/>
    <p:sldId id="335" r:id="rId10"/>
    <p:sldId id="290" r:id="rId11"/>
    <p:sldId id="337" r:id="rId12"/>
    <p:sldId id="314" r:id="rId13"/>
    <p:sldId id="315" r:id="rId14"/>
    <p:sldId id="340" r:id="rId15"/>
    <p:sldId id="338" r:id="rId16"/>
    <p:sldId id="339" r:id="rId17"/>
    <p:sldId id="354" r:id="rId18"/>
    <p:sldId id="342" r:id="rId19"/>
    <p:sldId id="343" r:id="rId20"/>
    <p:sldId id="356" r:id="rId21"/>
    <p:sldId id="344" r:id="rId22"/>
    <p:sldId id="345" r:id="rId23"/>
    <p:sldId id="347" r:id="rId24"/>
    <p:sldId id="348" r:id="rId25"/>
    <p:sldId id="349" r:id="rId26"/>
    <p:sldId id="350" r:id="rId27"/>
    <p:sldId id="355" r:id="rId28"/>
    <p:sldId id="357" r:id="rId29"/>
    <p:sldId id="351" r:id="rId30"/>
    <p:sldId id="346" r:id="rId31"/>
    <p:sldId id="352" r:id="rId32"/>
    <p:sldId id="353" r:id="rId33"/>
    <p:sldId id="292" r:id="rId34"/>
    <p:sldId id="293" r:id="rId35"/>
    <p:sldId id="358" r:id="rId36"/>
    <p:sldId id="333" r:id="rId37"/>
    <p:sldId id="34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68" d="100"/>
          <a:sy n="68" d="100"/>
        </p:scale>
        <p:origin x="14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17D39-6EB5-4480-853D-3CA7D3423155}" type="datetimeFigureOut">
              <a:rPr lang="en-US" smtClean="0"/>
              <a:t>5/29/2021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8B54D-CF35-4E66-AAB5-68525C21AA1F}" type="slidenum">
              <a:rPr lang="en-US" smtClean="0"/>
              <a:t>‹#›</a:t>
            </a:fld>
            <a:endParaRPr lang="en-US"/>
          </a:p>
        </p:txBody>
      </p:sp>
    </p:spTree>
    <p:extLst>
      <p:ext uri="{BB962C8B-B14F-4D97-AF65-F5344CB8AC3E}">
        <p14:creationId xmlns:p14="http://schemas.microsoft.com/office/powerpoint/2010/main" val="999714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5/29/2021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094EE6-EA0C-4CC9-814E-EC6F581A81A4}" type="datetime6">
              <a:rPr lang="en-US" smtClean="0"/>
              <a:t>May 21</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13684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6BCD0B-7DF3-4B63-9A04-32C5CE0A7753}" type="datetime6">
              <a:rPr lang="en-US" smtClean="0"/>
              <a:t>May 21</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19174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376C43-955E-4A85-AFB4-F2B3523FC432}" type="datetime6">
              <a:rPr lang="en-US" smtClean="0"/>
              <a:t>May 21</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0099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5524880-5693-4903-96FB-EC046CC5960B}" type="datetime6">
              <a:rPr lang="en-US" smtClean="0"/>
              <a:t>May 21</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00410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038CFFD-B500-46B5-8B90-CB5D539EF326}" type="datetime6">
              <a:rPr lang="en-US" smtClean="0"/>
              <a:t>May 21</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857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0C2ADB2-FAF7-4803-9C98-9907F81EFFCA}" type="datetime6">
              <a:rPr lang="en-US" smtClean="0"/>
              <a:t>May 21</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04910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FD0E4-16F0-4EF1-85D5-9CB56170B240}" type="datetime6">
              <a:rPr lang="en-US" smtClean="0"/>
              <a:t>May 21</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265456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442D-0FB9-436F-BBE7-2A1116BEDD62}" type="datetime6">
              <a:rPr lang="en-US" smtClean="0"/>
              <a:t>May 21</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51552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1DD3A-4F5A-42F8-A130-42CB46E173F9}" type="datetime6">
              <a:rPr lang="en-US" smtClean="0"/>
              <a:t>May 21</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8712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6361DC-E7D1-4776-BFE8-2BF6EAF4E48A}" type="datetime6">
              <a:rPr lang="en-US" smtClean="0"/>
              <a:t>May 21</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19686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8D51B-B88F-445D-B867-75A4F5DC246D}" type="datetime6">
              <a:rPr lang="en-US" smtClean="0"/>
              <a:t>May 21</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6828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5E2AE-1CAA-4F08-8572-9E8485F50C1E}" type="datetime6">
              <a:rPr lang="en-US" smtClean="0"/>
              <a:t>May 21</a:t>
            </a:fld>
            <a:endParaRPr lang="en-US"/>
          </a:p>
        </p:txBody>
      </p:sp>
      <p:sp>
        <p:nvSpPr>
          <p:cNvPr id="8" name="Footer Placeholder 7"/>
          <p:cNvSpPr>
            <a:spLocks noGrp="1"/>
          </p:cNvSpPr>
          <p:nvPr>
            <p:ph type="ftr" sz="quarter" idx="11"/>
          </p:nvPr>
        </p:nvSpPr>
        <p:spPr/>
        <p:txBody>
          <a:bodyPr/>
          <a:lstStyle/>
          <a:p>
            <a:r>
              <a:rPr lang="en-US"/>
              <a:t>Final Presentation </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55435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A70303-C923-4AE2-8CC6-C46AF8EEFA76}" type="datetime6">
              <a:rPr lang="en-US" smtClean="0"/>
              <a:t>May 21</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56210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22382-21B7-4E52-AC0C-1B11F3AD9999}" type="datetime6">
              <a:rPr lang="en-US" smtClean="0"/>
              <a:t>May 21</a:t>
            </a:fld>
            <a:endParaRPr lang="en-US"/>
          </a:p>
        </p:txBody>
      </p:sp>
      <p:sp>
        <p:nvSpPr>
          <p:cNvPr id="3" name="Footer Placeholder 2"/>
          <p:cNvSpPr>
            <a:spLocks noGrp="1"/>
          </p:cNvSpPr>
          <p:nvPr>
            <p:ph type="ftr" sz="quarter" idx="11"/>
          </p:nvPr>
        </p:nvSpPr>
        <p:spPr/>
        <p:txBody>
          <a:bodyPr/>
          <a:lstStyle/>
          <a:p>
            <a:r>
              <a:rPr lang="en-US"/>
              <a:t>Final Presentation </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20953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F19F01-B356-4C7C-8C89-8DF5A8C41092}" type="datetime6">
              <a:rPr lang="en-US" smtClean="0"/>
              <a:t>May 21</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3759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E74C18-24DD-47E0-8274-90DC1F6DC38E}" type="datetime6">
              <a:rPr lang="en-US" smtClean="0"/>
              <a:t>May 21</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89051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FCAECDE-18D1-42A4-85CC-17E52CB57E51}" type="datetime6">
              <a:rPr lang="en-US" smtClean="0"/>
              <a:t>May 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Final Presentation </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1353863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lay.google.com/store/apps/details?id=com.inventory.sales.invoice.fmcg.storemanager" TargetMode="External"/><Relationship Id="rId2" Type="http://schemas.openxmlformats.org/officeDocument/2006/relationships/hyperlink" Target="https://play.google.com/store/apps/details?id=com.kutirsoft.dailysalesrecord" TargetMode="External"/><Relationship Id="rId1" Type="http://schemas.openxmlformats.org/officeDocument/2006/relationships/slideLayout" Target="../slideLayouts/slideLayout2.xml"/><Relationship Id="rId4" Type="http://schemas.openxmlformats.org/officeDocument/2006/relationships/hyperlink" Target="https://play.google.com/store/apps/details?id=my.aahmetbas.stockcontrolle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697532" y="548908"/>
            <a:ext cx="841248" cy="841248"/>
          </a:xfrm>
          <a:prstGeom prst="rect">
            <a:avLst/>
          </a:prstGeom>
        </p:spPr>
      </p:pic>
      <p:pic>
        <p:nvPicPr>
          <p:cNvPr id="12" name="Picture 11" descr="Bismillah1.jpg"/>
          <p:cNvPicPr>
            <a:picLocks noChangeAspect="1"/>
          </p:cNvPicPr>
          <p:nvPr/>
        </p:nvPicPr>
        <p:blipFill>
          <a:blip r:embed="rId4" cstate="print"/>
          <a:stretch>
            <a:fillRect/>
          </a:stretch>
        </p:blipFill>
        <p:spPr>
          <a:xfrm>
            <a:off x="2133600" y="2743200"/>
            <a:ext cx="6019800" cy="1295400"/>
          </a:xfrm>
          <a:prstGeom prst="rect">
            <a:avLst/>
          </a:prstGeom>
        </p:spPr>
      </p:pic>
      <p:sp>
        <p:nvSpPr>
          <p:cNvPr id="2" name="Date Placeholder 1"/>
          <p:cNvSpPr>
            <a:spLocks noGrp="1"/>
          </p:cNvSpPr>
          <p:nvPr>
            <p:ph type="dt" sz="half" idx="10"/>
          </p:nvPr>
        </p:nvSpPr>
        <p:spPr>
          <a:xfrm>
            <a:off x="7759700" y="6000709"/>
            <a:ext cx="766380" cy="370171"/>
          </a:xfrm>
        </p:spPr>
        <p:txBody>
          <a:bodyPr/>
          <a:lstStyle/>
          <a:p>
            <a:fld id="{1439FA6E-B0B1-407B-BF2B-2681CC5559DC}" type="datetime6">
              <a:rPr lang="en-US" smtClean="0"/>
              <a:t>May 21</a:t>
            </a:fld>
            <a:endParaRPr lang="en-US" dirty="0"/>
          </a:p>
        </p:txBody>
      </p:sp>
      <p:sp>
        <p:nvSpPr>
          <p:cNvPr id="3" name="Footer Placeholder 2"/>
          <p:cNvSpPr>
            <a:spLocks noGrp="1"/>
          </p:cNvSpPr>
          <p:nvPr>
            <p:ph type="ftr" sz="quarter" idx="11"/>
          </p:nvPr>
        </p:nvSpPr>
        <p:spPr>
          <a:xfrm>
            <a:off x="1528380" y="6005755"/>
            <a:ext cx="2248585" cy="365125"/>
          </a:xfrm>
        </p:spPr>
        <p:txBody>
          <a:bodyPr/>
          <a:lstStyle/>
          <a:p>
            <a:r>
              <a:rPr lang="en-US"/>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705946"/>
            <a:ext cx="6589199" cy="528798"/>
          </a:xfrm>
        </p:spPr>
        <p:txBody>
          <a:bodyPr>
            <a:normAutofit/>
          </a:bodyPr>
          <a:lstStyle/>
          <a:p>
            <a:r>
              <a:rPr lang="en-US" sz="2800" dirty="0"/>
              <a:t>Functional requirements </a:t>
            </a:r>
            <a:r>
              <a:rPr lang="en-US" sz="2800" dirty="0">
                <a:sym typeface="+mn-ea"/>
              </a:rPr>
              <a:t>(continue)</a:t>
            </a:r>
            <a:endParaRPr lang="en-US" sz="2800" dirty="0"/>
          </a:p>
        </p:txBody>
      </p:sp>
      <p:sp>
        <p:nvSpPr>
          <p:cNvPr id="3" name="Content Placeholder 2"/>
          <p:cNvSpPr>
            <a:spLocks noGrp="1"/>
          </p:cNvSpPr>
          <p:nvPr>
            <p:ph idx="1"/>
          </p:nvPr>
        </p:nvSpPr>
        <p:spPr>
          <a:xfrm>
            <a:off x="1942415" y="1371600"/>
            <a:ext cx="6591985" cy="4463422"/>
          </a:xfrm>
        </p:spPr>
        <p:txBody>
          <a:bodyPr>
            <a:normAutofit lnSpcReduction="10000"/>
          </a:bodyPr>
          <a:lstStyle/>
          <a:p>
            <a:pPr marL="0" lvl="0" indent="0" algn="just">
              <a:buNone/>
            </a:pP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User can view and track all the stats and records of sales and purchase, profit and loss on different time period.</a:t>
            </a:r>
          </a:p>
          <a:p>
            <a:pPr lvl="0" algn="just"/>
            <a:r>
              <a:rPr lang="en-GB" dirty="0">
                <a:latin typeface="Times New Roman" panose="02020603050405020304" pitchFamily="18" charset="0"/>
                <a:cs typeface="Times New Roman" panose="02020603050405020304" pitchFamily="18" charset="0"/>
              </a:rPr>
              <a:t>The system will update the user about real time stats of the products in his stock. Moreover, user can just check shortlisted items that are in low stock just on a button click.</a:t>
            </a:r>
          </a:p>
          <a:p>
            <a:pPr lvl="0" algn="just"/>
            <a:r>
              <a:rPr lang="en-GB" dirty="0">
                <a:latin typeface="Times New Roman" panose="02020603050405020304" pitchFamily="18" charset="0"/>
                <a:cs typeface="Times New Roman" panose="02020603050405020304" pitchFamily="18" charset="0"/>
              </a:rPr>
              <a:t>Use of local or Google drive storage to backup valuable data of the user.</a:t>
            </a:r>
          </a:p>
          <a:p>
            <a:pPr lvl="0" algn="just"/>
            <a:r>
              <a:rPr lang="en-GB" dirty="0">
                <a:latin typeface="Times New Roman" panose="02020603050405020304" pitchFamily="18" charset="0"/>
                <a:cs typeface="Times New Roman" panose="02020603050405020304" pitchFamily="18" charset="0"/>
              </a:rPr>
              <a:t>To predict or forecast the future sales of any product through the use of ML algorithms like ‘Neural network’ to keep the stock updated.</a:t>
            </a:r>
          </a:p>
          <a:p>
            <a:pPr lvl="0" algn="just"/>
            <a:r>
              <a:rPr lang="en-GB" dirty="0">
                <a:latin typeface="Times New Roman" panose="02020603050405020304" pitchFamily="18" charset="0"/>
                <a:cs typeface="Times New Roman" panose="02020603050405020304" pitchFamily="18" charset="0"/>
              </a:rPr>
              <a:t>To know about the most selling products and the one which is often sold usually with the other products through the use of data mining </a:t>
            </a:r>
            <a:r>
              <a:rPr lang="en-GB" dirty="0" err="1">
                <a:latin typeface="Times New Roman" panose="02020603050405020304" pitchFamily="18" charset="0"/>
                <a:cs typeface="Times New Roman" panose="02020603050405020304" pitchFamily="18" charset="0"/>
              </a:rPr>
              <a:t>algo’s</a:t>
            </a:r>
            <a:r>
              <a:rPr lang="en-GB" dirty="0">
                <a:latin typeface="Times New Roman" panose="02020603050405020304" pitchFamily="18" charset="0"/>
                <a:cs typeface="Times New Roman" panose="02020603050405020304" pitchFamily="18" charset="0"/>
              </a:rPr>
              <a:t>.</a:t>
            </a:r>
          </a:p>
          <a:p>
            <a:endParaRPr lang="en-US" dirty="0"/>
          </a:p>
        </p:txBody>
      </p:sp>
      <p:sp>
        <p:nvSpPr>
          <p:cNvPr id="4" name="Date Placeholder 3"/>
          <p:cNvSpPr>
            <a:spLocks noGrp="1"/>
          </p:cNvSpPr>
          <p:nvPr>
            <p:ph type="dt" sz="half" idx="10"/>
          </p:nvPr>
        </p:nvSpPr>
        <p:spPr/>
        <p:txBody>
          <a:bodyPr/>
          <a:lstStyle/>
          <a:p>
            <a:fld id="{476C00F7-96A0-48DE-8E1B-1D19CED6E170}" type="datetime6">
              <a:rPr lang="en-US" smtClean="0"/>
              <a:t>May 21</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pPr/>
              <a:t>10</a:t>
            </a:fld>
            <a:endParaRPr lang="en-US"/>
          </a:p>
        </p:txBody>
      </p:sp>
    </p:spTree>
    <p:extLst>
      <p:ext uri="{BB962C8B-B14F-4D97-AF65-F5344CB8AC3E}">
        <p14:creationId xmlns:p14="http://schemas.microsoft.com/office/powerpoint/2010/main" val="352560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08508"/>
            <a:ext cx="6019800" cy="528798"/>
          </a:xfrm>
        </p:spPr>
        <p:txBody>
          <a:bodyPr>
            <a:normAutofit/>
          </a:bodyPr>
          <a:lstStyle/>
          <a:p>
            <a:r>
              <a:rPr lang="en-US" sz="2800" dirty="0">
                <a:cs typeface="Times New Roman" panose="02020603050405020304" pitchFamily="18" charset="0"/>
                <a:sym typeface="+mn-ea"/>
              </a:rPr>
              <a:t>Benefits</a:t>
            </a:r>
            <a:r>
              <a:rPr lang="en-US" sz="2800" dirty="0">
                <a:sym typeface="+mn-ea"/>
              </a:rPr>
              <a:t>   </a:t>
            </a:r>
            <a:endParaRPr lang="en-US" sz="2800" dirty="0"/>
          </a:p>
        </p:txBody>
      </p:sp>
      <p:sp>
        <p:nvSpPr>
          <p:cNvPr id="3" name="Content Placeholder 2"/>
          <p:cNvSpPr>
            <a:spLocks noGrp="1"/>
          </p:cNvSpPr>
          <p:nvPr>
            <p:ph idx="1"/>
          </p:nvPr>
        </p:nvSpPr>
        <p:spPr>
          <a:xfrm>
            <a:off x="1755962" y="1378624"/>
            <a:ext cx="6400800" cy="4611865"/>
          </a:xfrm>
        </p:spPr>
        <p:txBody>
          <a:bodyPr>
            <a:normAutofit fontScale="97500" lnSpcReduction="10000"/>
          </a:bodyPr>
          <a:lstStyle/>
          <a:p>
            <a:pPr marL="0" indent="0">
              <a:buNone/>
            </a:pPr>
            <a:endParaRPr lang="en-IE"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foremost benefit will be to save time and money, over the traditional paper work system of running any business</a:t>
            </a:r>
            <a:r>
              <a:rPr lang="en-IE"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User can customize the items in different categories and can track amount of each item at any time with great ease.</a:t>
            </a:r>
          </a:p>
          <a:p>
            <a:r>
              <a:rPr lang="en-GB" dirty="0">
                <a:latin typeface="Times New Roman" panose="02020603050405020304" pitchFamily="18" charset="0"/>
                <a:cs typeface="Times New Roman" panose="02020603050405020304" pitchFamily="18" charset="0"/>
              </a:rPr>
              <a:t>Barcode scanning feature will help to save much time during selling or purchasing any items.</a:t>
            </a:r>
          </a:p>
          <a:p>
            <a:r>
              <a:rPr lang="en-GB" dirty="0">
                <a:latin typeface="Times New Roman" panose="02020603050405020304" pitchFamily="18" charset="0"/>
                <a:cs typeface="Times New Roman" panose="02020603050405020304" pitchFamily="18" charset="0"/>
              </a:rPr>
              <a:t>Reports and Stats are automatically generated without any hassle and can be viewed on daily, weekly and monthly basis.</a:t>
            </a:r>
          </a:p>
          <a:p>
            <a:r>
              <a:rPr lang="en-IE" dirty="0">
                <a:latin typeface="Times New Roman" panose="02020603050405020304" pitchFamily="18" charset="0"/>
                <a:cs typeface="Times New Roman" panose="02020603050405020304" pitchFamily="18" charset="0"/>
              </a:rPr>
              <a:t>AI is involved to analyse the user data to find out the most selling items.</a:t>
            </a:r>
          </a:p>
          <a:p>
            <a:r>
              <a:rPr lang="en-IE" dirty="0">
                <a:latin typeface="Times New Roman" panose="02020603050405020304" pitchFamily="18" charset="0"/>
                <a:cs typeface="Times New Roman" panose="02020603050405020304" pitchFamily="18" charset="0"/>
              </a:rPr>
              <a:t>User is also prompted about the future sales forecast of different items.</a:t>
            </a:r>
          </a:p>
          <a:p>
            <a:r>
              <a:rPr lang="en-IE" dirty="0">
                <a:latin typeface="Times New Roman" panose="02020603050405020304" pitchFamily="18" charset="0"/>
                <a:cs typeface="Times New Roman" panose="02020603050405020304" pitchFamily="18" charset="0"/>
              </a:rPr>
              <a:t>User data is saved as a </a:t>
            </a:r>
            <a:r>
              <a:rPr lang="en-GB" dirty="0">
                <a:latin typeface="Times New Roman" panose="02020603050405020304" pitchFamily="18" charset="0"/>
                <a:cs typeface="Times New Roman" panose="02020603050405020304" pitchFamily="18" charset="0"/>
              </a:rPr>
              <a:t>backup on local or Google drive storage.</a:t>
            </a:r>
            <a:endParaRPr lang="en-IE"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Date Placeholder 3"/>
          <p:cNvSpPr>
            <a:spLocks noGrp="1"/>
          </p:cNvSpPr>
          <p:nvPr>
            <p:ph type="dt" sz="half" idx="10"/>
          </p:nvPr>
        </p:nvSpPr>
        <p:spPr/>
        <p:txBody>
          <a:bodyPr/>
          <a:lstStyle/>
          <a:p>
            <a:fld id="{3B3B9BFD-A935-46B3-991E-839C43553E1D}" type="datetime6">
              <a:rPr lang="en-US" smtClean="0"/>
              <a:t>May 21</a:t>
            </a:fld>
            <a:endParaRPr lang="en-US" dirty="0"/>
          </a:p>
        </p:txBody>
      </p:sp>
      <p:sp>
        <p:nvSpPr>
          <p:cNvPr id="5" name="Footer Placeholder 4"/>
          <p:cNvSpPr>
            <a:spLocks noGrp="1"/>
          </p:cNvSpPr>
          <p:nvPr>
            <p:ph type="ftr" sz="quarter" idx="11"/>
          </p:nvPr>
        </p:nvSpPr>
        <p:spPr>
          <a:xfrm>
            <a:off x="1942415" y="6135809"/>
            <a:ext cx="2172385" cy="365125"/>
          </a:xfrm>
        </p:spPr>
        <p:txBody>
          <a:bodyPr/>
          <a:lstStyle/>
          <a:p>
            <a:r>
              <a:rPr lang="en-US"/>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11</a:t>
            </a:fld>
            <a:endParaRPr lang="en-US"/>
          </a:p>
        </p:txBody>
      </p:sp>
    </p:spTree>
    <p:extLst>
      <p:ext uri="{BB962C8B-B14F-4D97-AF65-F5344CB8AC3E}">
        <p14:creationId xmlns:p14="http://schemas.microsoft.com/office/powerpoint/2010/main" val="208987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490C-DC31-4A95-AEB2-22B1531F1081}"/>
              </a:ext>
            </a:extLst>
          </p:cNvPr>
          <p:cNvSpPr>
            <a:spLocks noGrp="1"/>
          </p:cNvSpPr>
          <p:nvPr>
            <p:ph type="title"/>
          </p:nvPr>
        </p:nvSpPr>
        <p:spPr>
          <a:xfrm>
            <a:off x="1945201" y="740417"/>
            <a:ext cx="6589199" cy="1280890"/>
          </a:xfrm>
        </p:spPr>
        <p:txBody>
          <a:bodyPr>
            <a:normAutofit/>
          </a:bodyPr>
          <a:lstStyle/>
          <a:p>
            <a:r>
              <a:rPr lang="en-US" sz="2800" dirty="0"/>
              <a:t>Methodology</a:t>
            </a:r>
          </a:p>
        </p:txBody>
      </p:sp>
      <p:sp>
        <p:nvSpPr>
          <p:cNvPr id="3" name="Content Placeholder 2">
            <a:extLst>
              <a:ext uri="{FF2B5EF4-FFF2-40B4-BE49-F238E27FC236}">
                <a16:creationId xmlns:a16="http://schemas.microsoft.com/office/drawing/2014/main" id="{637E9B51-35E0-4A10-9FA0-97B32A5DDE4A}"/>
              </a:ext>
            </a:extLst>
          </p:cNvPr>
          <p:cNvSpPr>
            <a:spLocks noGrp="1"/>
          </p:cNvSpPr>
          <p:nvPr>
            <p:ph idx="1"/>
          </p:nvPr>
        </p:nvSpPr>
        <p:spPr>
          <a:xfrm>
            <a:off x="1942415" y="1380862"/>
            <a:ext cx="6591985" cy="3777622"/>
          </a:xfrm>
        </p:spPr>
        <p:txBody>
          <a:bodyPr/>
          <a:lstStyle/>
          <a:p>
            <a:r>
              <a:rPr lang="en-GB" dirty="0">
                <a:latin typeface="Times New Roman" panose="02020603050405020304" pitchFamily="18" charset="0"/>
                <a:cs typeface="Times New Roman" panose="02020603050405020304" pitchFamily="18" charset="0"/>
              </a:rPr>
              <a:t>We have used the "Iterative Approach" because we can distribute our goals and requirements in several chunks that can be incrementally implemented and delivered. At any stage, the plan is made just for the next increment and not for the whole project. </a:t>
            </a:r>
          </a:p>
          <a:p>
            <a:r>
              <a:rPr lang="en-GB" dirty="0">
                <a:latin typeface="Times New Roman" panose="02020603050405020304" pitchFamily="18" charset="0"/>
                <a:cs typeface="Times New Roman" panose="02020603050405020304" pitchFamily="18" charset="0"/>
              </a:rPr>
              <a:t>Therefore, we will be using the "Iterative Approach" due to its flexibility as it can easily accommodate any new requirements or changes in the current system. It also aids in improvement based on lessons learned from previous iterations. A basic flow process of the "Iterative Approach" is shown in the diagram below.</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06EBE6A-00FC-4458-8887-9F76792BE066}"/>
              </a:ext>
            </a:extLst>
          </p:cNvPr>
          <p:cNvSpPr>
            <a:spLocks noGrp="1"/>
          </p:cNvSpPr>
          <p:nvPr>
            <p:ph type="dt" sz="half" idx="10"/>
          </p:nvPr>
        </p:nvSpPr>
        <p:spPr/>
        <p:txBody>
          <a:bodyPr/>
          <a:lstStyle/>
          <a:p>
            <a:fld id="{BBE1DD3A-4F5A-42F8-A130-42CB46E173F9}" type="datetime6">
              <a:rPr lang="en-US" smtClean="0"/>
              <a:t>May 21</a:t>
            </a:fld>
            <a:endParaRPr lang="en-US"/>
          </a:p>
        </p:txBody>
      </p:sp>
      <p:sp>
        <p:nvSpPr>
          <p:cNvPr id="5" name="Footer Placeholder 4">
            <a:extLst>
              <a:ext uri="{FF2B5EF4-FFF2-40B4-BE49-F238E27FC236}">
                <a16:creationId xmlns:a16="http://schemas.microsoft.com/office/drawing/2014/main" id="{08A64524-CFFB-4E82-8DF2-A558AE7AAEFF}"/>
              </a:ext>
            </a:extLst>
          </p:cNvPr>
          <p:cNvSpPr>
            <a:spLocks noGrp="1"/>
          </p:cNvSpPr>
          <p:nvPr>
            <p:ph type="ftr" sz="quarter" idx="11"/>
          </p:nvPr>
        </p:nvSpPr>
        <p:spPr/>
        <p:txBody>
          <a:bodyPr/>
          <a:lstStyle/>
          <a:p>
            <a:r>
              <a:rPr lang="en-US"/>
              <a:t>Final Presentation </a:t>
            </a:r>
          </a:p>
        </p:txBody>
      </p:sp>
      <p:sp>
        <p:nvSpPr>
          <p:cNvPr id="6" name="Slide Number Placeholder 5">
            <a:extLst>
              <a:ext uri="{FF2B5EF4-FFF2-40B4-BE49-F238E27FC236}">
                <a16:creationId xmlns:a16="http://schemas.microsoft.com/office/drawing/2014/main" id="{E5CD9885-6109-486B-8AF0-FEA43705E61F}"/>
              </a:ext>
            </a:extLst>
          </p:cNvPr>
          <p:cNvSpPr>
            <a:spLocks noGrp="1"/>
          </p:cNvSpPr>
          <p:nvPr>
            <p:ph type="sldNum" sz="quarter" idx="12"/>
          </p:nvPr>
        </p:nvSpPr>
        <p:spPr/>
        <p:txBody>
          <a:bodyPr/>
          <a:lstStyle/>
          <a:p>
            <a:fld id="{21BAB6EE-EAEA-4561-8880-8DF9D3AB286A}" type="slidenum">
              <a:rPr lang="en-US" smtClean="0"/>
              <a:pPr/>
              <a:t>12</a:t>
            </a:fld>
            <a:endParaRPr lang="en-US"/>
          </a:p>
        </p:txBody>
      </p:sp>
      <p:pic>
        <p:nvPicPr>
          <p:cNvPr id="10" name="Picture 9">
            <a:extLst>
              <a:ext uri="{FF2B5EF4-FFF2-40B4-BE49-F238E27FC236}">
                <a16:creationId xmlns:a16="http://schemas.microsoft.com/office/drawing/2014/main" id="{3D8A4ED3-5C6F-46EB-A581-413F6F369F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8194" y="4606168"/>
            <a:ext cx="4220425" cy="2071860"/>
          </a:xfrm>
          <a:prstGeom prst="rect">
            <a:avLst/>
          </a:prstGeom>
          <a:noFill/>
          <a:ln>
            <a:noFill/>
          </a:ln>
        </p:spPr>
      </p:pic>
    </p:spTree>
    <p:extLst>
      <p:ext uri="{BB962C8B-B14F-4D97-AF65-F5344CB8AC3E}">
        <p14:creationId xmlns:p14="http://schemas.microsoft.com/office/powerpoint/2010/main" val="210756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570818"/>
            <a:ext cx="6589199" cy="648382"/>
          </a:xfrm>
        </p:spPr>
        <p:txBody>
          <a:bodyPr>
            <a:noAutofit/>
          </a:bodyPr>
          <a:lstStyle/>
          <a:p>
            <a:r>
              <a:rPr lang="en-US" sz="2800" dirty="0">
                <a:cs typeface="Times New Roman" panose="02020603050405020304" pitchFamily="18" charset="0"/>
              </a:rPr>
              <a:t>User Interface</a:t>
            </a:r>
            <a:br>
              <a:rPr lang="en-US" sz="2800" dirty="0">
                <a:cs typeface="Times New Roman" panose="02020603050405020304" pitchFamily="18" charset="0"/>
              </a:rPr>
            </a:br>
            <a:r>
              <a:rPr lang="en-US" sz="2800" dirty="0">
                <a:cs typeface="Times New Roman" panose="02020603050405020304" pitchFamily="18" charset="0"/>
              </a:rPr>
              <a:t>(Home Screen)</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13</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6160" y="1524000"/>
            <a:ext cx="2908997" cy="5171552"/>
          </a:xfrm>
        </p:spPr>
      </p:pic>
    </p:spTree>
    <p:extLst>
      <p:ext uri="{BB962C8B-B14F-4D97-AF65-F5344CB8AC3E}">
        <p14:creationId xmlns:p14="http://schemas.microsoft.com/office/powerpoint/2010/main" val="349035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Splash Screen</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14</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35073" y="1329384"/>
            <a:ext cx="2451832" cy="5171550"/>
          </a:xfrm>
        </p:spPr>
      </p:pic>
    </p:spTree>
    <p:extLst>
      <p:ext uri="{BB962C8B-B14F-4D97-AF65-F5344CB8AC3E}">
        <p14:creationId xmlns:p14="http://schemas.microsoft.com/office/powerpoint/2010/main" val="210647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Signup page</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15</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4"/>
            <a:ext cx="2908997" cy="5171550"/>
          </a:xfrm>
        </p:spPr>
      </p:pic>
    </p:spTree>
    <p:extLst>
      <p:ext uri="{BB962C8B-B14F-4D97-AF65-F5344CB8AC3E}">
        <p14:creationId xmlns:p14="http://schemas.microsoft.com/office/powerpoint/2010/main" val="2292160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Login page</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16</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4"/>
            <a:ext cx="2908996" cy="5171550"/>
          </a:xfrm>
        </p:spPr>
      </p:pic>
    </p:spTree>
    <p:extLst>
      <p:ext uri="{BB962C8B-B14F-4D97-AF65-F5344CB8AC3E}">
        <p14:creationId xmlns:p14="http://schemas.microsoft.com/office/powerpoint/2010/main" val="294878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Navigation Drawer</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17</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53006" y="1275903"/>
            <a:ext cx="2615967" cy="5505897"/>
          </a:xfrm>
          <a:prstGeom prst="rect">
            <a:avLst/>
          </a:prstGeom>
        </p:spPr>
      </p:pic>
    </p:spTree>
    <p:extLst>
      <p:ext uri="{BB962C8B-B14F-4D97-AF65-F5344CB8AC3E}">
        <p14:creationId xmlns:p14="http://schemas.microsoft.com/office/powerpoint/2010/main" val="3769822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Add Vendor page</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18</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5"/>
            <a:ext cx="2908996" cy="5171548"/>
          </a:xfrm>
        </p:spPr>
      </p:pic>
    </p:spTree>
    <p:extLst>
      <p:ext uri="{BB962C8B-B14F-4D97-AF65-F5344CB8AC3E}">
        <p14:creationId xmlns:p14="http://schemas.microsoft.com/office/powerpoint/2010/main" val="100763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Add Customer page</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19</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5"/>
            <a:ext cx="2908995" cy="5171548"/>
          </a:xfrm>
        </p:spPr>
      </p:pic>
    </p:spTree>
    <p:extLst>
      <p:ext uri="{BB962C8B-B14F-4D97-AF65-F5344CB8AC3E}">
        <p14:creationId xmlns:p14="http://schemas.microsoft.com/office/powerpoint/2010/main" val="356021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4420358" y="436526"/>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br>
              <a:rPr lang="en-US" sz="2400"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7908129" y="6315128"/>
            <a:ext cx="766380" cy="370171"/>
          </a:xfrm>
        </p:spPr>
        <p:txBody>
          <a:bodyPr/>
          <a:lstStyle/>
          <a:p>
            <a:fld id="{3A988ECB-A820-4137-BE0B-558353F58127}" type="datetime6">
              <a:rPr lang="en-US" smtClean="0"/>
              <a:t>May 21</a:t>
            </a:fld>
            <a:endParaRPr lang="en-US" dirty="0"/>
          </a:p>
        </p:txBody>
      </p:sp>
      <p:sp>
        <p:nvSpPr>
          <p:cNvPr id="8" name="Footer Placeholder 7"/>
          <p:cNvSpPr>
            <a:spLocks noGrp="1"/>
          </p:cNvSpPr>
          <p:nvPr>
            <p:ph type="ftr" sz="quarter" idx="11"/>
          </p:nvPr>
        </p:nvSpPr>
        <p:spPr>
          <a:xfrm>
            <a:off x="1447800" y="6320174"/>
            <a:ext cx="2096185" cy="365125"/>
          </a:xfrm>
        </p:spPr>
        <p:txBody>
          <a:bodyPr/>
          <a:lstStyle/>
          <a:p>
            <a:r>
              <a:rPr lang="en-US"/>
              <a:t>Final Presentation </a:t>
            </a:r>
            <a:endParaRPr lang="en-US" dirty="0"/>
          </a:p>
        </p:txBody>
      </p:sp>
      <p:sp>
        <p:nvSpPr>
          <p:cNvPr id="5" name="Rectangle 4"/>
          <p:cNvSpPr/>
          <p:nvPr/>
        </p:nvSpPr>
        <p:spPr>
          <a:xfrm>
            <a:off x="1851733" y="1697509"/>
            <a:ext cx="6439586" cy="4154984"/>
          </a:xfrm>
          <a:prstGeom prst="rect">
            <a:avLst/>
          </a:prstGeom>
        </p:spPr>
        <p:txBody>
          <a:bodyPr wrap="square">
            <a:spAutoFit/>
          </a:bodyPr>
          <a:lstStyle/>
          <a:p>
            <a:pPr algn="ctr"/>
            <a:endParaRPr lang="en-US" sz="2000" b="1" u="sng" dirty="0">
              <a:latin typeface="Times New Roman" panose="02020603050405020304" pitchFamily="18" charset="0"/>
              <a:cs typeface="Times New Roman" panose="02020603050405020304" pitchFamily="18" charset="0"/>
            </a:endParaRPr>
          </a:p>
          <a:p>
            <a:pPr algn="ctr"/>
            <a:r>
              <a:rPr lang="en-GB" sz="2400" b="1" u="sng" dirty="0">
                <a:latin typeface="Times New Roman" panose="02020603050405020304" pitchFamily="18" charset="0"/>
                <a:cs typeface="Times New Roman" panose="02020603050405020304" pitchFamily="18" charset="0"/>
              </a:rPr>
              <a:t>AI Based Inventory and Sales Optimizer</a:t>
            </a:r>
            <a:br>
              <a:rPr lang="en-US" sz="2000" b="1" u="sng" dirty="0">
                <a:solidFill>
                  <a:schemeClr val="tx1"/>
                </a:solidFill>
                <a:latin typeface="Times New Roman" panose="02020603050405020304" pitchFamily="18" charset="0"/>
                <a:cs typeface="Times New Roman" panose="02020603050405020304" pitchFamily="18" charset="0"/>
              </a:rPr>
            </a:b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a:latin typeface="Times New Roman" panose="02020603050405020304" pitchFamily="18" charset="0"/>
                <a:cs typeface="Times New Roman" panose="02020603050405020304" pitchFamily="18" charset="0"/>
              </a:rPr>
              <a:t>:</a:t>
            </a: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err="1">
                <a:latin typeface="Times New Roman" panose="02020603050405020304" pitchFamily="18" charset="0"/>
                <a:cs typeface="Times New Roman" panose="02020603050405020304" pitchFamily="18" charset="0"/>
              </a:rPr>
              <a:t>Ms</a:t>
            </a:r>
            <a:r>
              <a:rPr lang="en-US" sz="2000" dirty="0">
                <a:latin typeface="Times New Roman" panose="02020603050405020304" pitchFamily="18" charset="0"/>
                <a:cs typeface="Times New Roman" panose="02020603050405020304" pitchFamily="18" charset="0"/>
              </a:rPr>
              <a:t> Sadia Ijaz</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p>
          <a:p>
            <a:pPr algn="ctr"/>
            <a:r>
              <a:rPr lang="en-US" sz="2000" dirty="0">
                <a:latin typeface="Times New Roman" panose="02020603050405020304" pitchFamily="18" charset="0"/>
                <a:cs typeface="Times New Roman" panose="02020603050405020304" pitchFamily="18" charset="0"/>
              </a:rPr>
              <a:t>Adeel Ahmed (FA17-BCS-061) </a:t>
            </a:r>
          </a:p>
          <a:p>
            <a:pPr algn="ctr"/>
            <a:r>
              <a:rPr lang="en-US" sz="2000" dirty="0">
                <a:latin typeface="Times New Roman" panose="02020603050405020304" pitchFamily="18" charset="0"/>
                <a:cs typeface="Times New Roman" panose="02020603050405020304" pitchFamily="18" charset="0"/>
              </a:rPr>
              <a:t>Muhammad Haris (SP17-BCS-053)</a:t>
            </a:r>
          </a:p>
          <a:p>
            <a:pPr algn="ctr"/>
            <a:endParaRPr lang="en-US" sz="2000" u="sng" dirty="0">
              <a:latin typeface="Times New Roman" panose="02020603050405020304" pitchFamily="18" charset="0"/>
              <a:cs typeface="Times New Roman" panose="02020603050405020304" pitchFamily="18" charset="0"/>
            </a:endParaRPr>
          </a:p>
          <a:p>
            <a:pPr algn="ctr"/>
            <a:endParaRPr lang="en-US" sz="2000" u="sng" dirty="0">
              <a:latin typeface="Times New Roman" panose="02020603050405020304" pitchFamily="18" charset="0"/>
              <a:cs typeface="Times New Roman" panose="02020603050405020304" pitchFamily="18" charset="0"/>
            </a:endParaRPr>
          </a:p>
          <a:p>
            <a:pPr algn="ctr"/>
            <a:r>
              <a:rPr lang="en-GB" sz="2000" b="1" dirty="0">
                <a:latin typeface="Times New Roman" panose="02020603050405020304" pitchFamily="18" charset="0"/>
                <a:cs typeface="Times New Roman" panose="02020603050405020304" pitchFamily="18" charset="0"/>
              </a:rPr>
              <a:t>Department of Computer Science </a:t>
            </a:r>
          </a:p>
          <a:p>
            <a:pPr algn="ctr"/>
            <a:r>
              <a:rPr lang="en-GB" sz="2000" b="1" dirty="0">
                <a:latin typeface="Times New Roman" panose="02020603050405020304" pitchFamily="18" charset="0"/>
                <a:cs typeface="Times New Roman" panose="02020603050405020304" pitchFamily="18" charset="0"/>
              </a:rPr>
              <a:t>COMSATS University Islamabad, </a:t>
            </a:r>
            <a:r>
              <a:rPr lang="en-GB" sz="2000" b="1" dirty="0" err="1">
                <a:latin typeface="Times New Roman" panose="02020603050405020304" pitchFamily="18" charset="0"/>
                <a:cs typeface="Times New Roman" panose="02020603050405020304" pitchFamily="18" charset="0"/>
              </a:rPr>
              <a:t>Attock</a:t>
            </a:r>
            <a:r>
              <a:rPr lang="en-GB" sz="2000" b="1" dirty="0">
                <a:latin typeface="Times New Roman" panose="02020603050405020304" pitchFamily="18" charset="0"/>
                <a:cs typeface="Times New Roman" panose="02020603050405020304" pitchFamily="18" charset="0"/>
              </a:rPr>
              <a:t> Campus</a:t>
            </a:r>
          </a:p>
        </p:txBody>
      </p:sp>
      <p:sp>
        <p:nvSpPr>
          <p:cNvPr id="4" name="Slide Number Placeholder 3"/>
          <p:cNvSpPr>
            <a:spLocks noGrp="1"/>
          </p:cNvSpPr>
          <p:nvPr>
            <p:ph type="sldNum" sz="quarter" idx="12"/>
          </p:nvPr>
        </p:nvSpPr>
        <p:spPr/>
        <p:txBody>
          <a:bodyPr/>
          <a:lstStyle/>
          <a:p>
            <a:fld id="{21BAB6EE-EAEA-4561-8880-8DF9D3AB286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Add Product Category </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20</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6"/>
            <a:ext cx="2908994" cy="5171546"/>
          </a:xfrm>
        </p:spPr>
      </p:pic>
    </p:spTree>
    <p:extLst>
      <p:ext uri="{BB962C8B-B14F-4D97-AF65-F5344CB8AC3E}">
        <p14:creationId xmlns:p14="http://schemas.microsoft.com/office/powerpoint/2010/main" val="406723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Add Product Brand </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21</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7"/>
            <a:ext cx="2908994" cy="5171544"/>
          </a:xfrm>
          <a:prstGeom prst="rect">
            <a:avLst/>
          </a:prstGeom>
        </p:spPr>
      </p:pic>
    </p:spTree>
    <p:extLst>
      <p:ext uri="{BB962C8B-B14F-4D97-AF65-F5344CB8AC3E}">
        <p14:creationId xmlns:p14="http://schemas.microsoft.com/office/powerpoint/2010/main" val="1644750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Add Product Info </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22</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7"/>
            <a:ext cx="2908993" cy="5171544"/>
          </a:xfrm>
          <a:prstGeom prst="rect">
            <a:avLst/>
          </a:prstGeom>
        </p:spPr>
      </p:pic>
    </p:spTree>
    <p:extLst>
      <p:ext uri="{BB962C8B-B14F-4D97-AF65-F5344CB8AC3E}">
        <p14:creationId xmlns:p14="http://schemas.microsoft.com/office/powerpoint/2010/main" val="1542393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Stock Product Record </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23</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7"/>
            <a:ext cx="2908993" cy="5171543"/>
          </a:xfrm>
          <a:prstGeom prst="rect">
            <a:avLst/>
          </a:prstGeom>
        </p:spPr>
      </p:pic>
    </p:spTree>
    <p:extLst>
      <p:ext uri="{BB962C8B-B14F-4D97-AF65-F5344CB8AC3E}">
        <p14:creationId xmlns:p14="http://schemas.microsoft.com/office/powerpoint/2010/main" val="965500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Barcode Scanner</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24</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3765" y="1329387"/>
            <a:ext cx="2474444" cy="5171544"/>
          </a:xfrm>
          <a:prstGeom prst="rect">
            <a:avLst/>
          </a:prstGeom>
        </p:spPr>
      </p:pic>
    </p:spTree>
    <p:extLst>
      <p:ext uri="{BB962C8B-B14F-4D97-AF65-F5344CB8AC3E}">
        <p14:creationId xmlns:p14="http://schemas.microsoft.com/office/powerpoint/2010/main" val="355236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1005"/>
            <a:ext cx="6589199" cy="648382"/>
          </a:xfrm>
        </p:spPr>
        <p:txBody>
          <a:bodyPr>
            <a:normAutofit/>
          </a:bodyPr>
          <a:lstStyle/>
          <a:p>
            <a:r>
              <a:rPr lang="en-US" sz="2800" dirty="0">
                <a:cs typeface="Times New Roman" panose="02020603050405020304" pitchFamily="18" charset="0"/>
              </a:rPr>
              <a:t>Cart Orders</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25</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81400" y="1219200"/>
            <a:ext cx="2619222" cy="5498183"/>
          </a:xfrm>
          <a:prstGeom prst="rect">
            <a:avLst/>
          </a:prstGeom>
        </p:spPr>
      </p:pic>
    </p:spTree>
    <p:extLst>
      <p:ext uri="{BB962C8B-B14F-4D97-AF65-F5344CB8AC3E}">
        <p14:creationId xmlns:p14="http://schemas.microsoft.com/office/powerpoint/2010/main" val="480897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Owner Profile</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26</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7"/>
            <a:ext cx="2908992" cy="5171543"/>
          </a:xfrm>
          <a:prstGeom prst="rect">
            <a:avLst/>
          </a:prstGeom>
        </p:spPr>
      </p:pic>
    </p:spTree>
    <p:extLst>
      <p:ext uri="{BB962C8B-B14F-4D97-AF65-F5344CB8AC3E}">
        <p14:creationId xmlns:p14="http://schemas.microsoft.com/office/powerpoint/2010/main" val="921947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Sales Report page</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27</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6"/>
            <a:ext cx="2908995" cy="5171546"/>
          </a:xfrm>
        </p:spPr>
      </p:pic>
    </p:spTree>
    <p:extLst>
      <p:ext uri="{BB962C8B-B14F-4D97-AF65-F5344CB8AC3E}">
        <p14:creationId xmlns:p14="http://schemas.microsoft.com/office/powerpoint/2010/main" val="144049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Vendors Orders</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28</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8"/>
            <a:ext cx="2908992" cy="5171541"/>
          </a:xfrm>
          <a:prstGeom prst="rect">
            <a:avLst/>
          </a:prstGeom>
        </p:spPr>
      </p:pic>
    </p:spTree>
    <p:extLst>
      <p:ext uri="{BB962C8B-B14F-4D97-AF65-F5344CB8AC3E}">
        <p14:creationId xmlns:p14="http://schemas.microsoft.com/office/powerpoint/2010/main" val="336886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Customers Orders</a:t>
            </a:r>
          </a:p>
        </p:txBody>
      </p:sp>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29</a:t>
            </a:fld>
            <a:endParaRPr lang="en-US"/>
          </a:p>
        </p:txBody>
      </p:sp>
      <p:pic>
        <p:nvPicPr>
          <p:cNvPr id="10" name="Content Placeholder 9">
            <a:extLst>
              <a:ext uri="{FF2B5EF4-FFF2-40B4-BE49-F238E27FC236}">
                <a16:creationId xmlns:a16="http://schemas.microsoft.com/office/drawing/2014/main" id="{58600EAE-D16E-4BB8-AACF-A53D5CA613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6491" y="1329388"/>
            <a:ext cx="2908991" cy="5171541"/>
          </a:xfrm>
          <a:prstGeom prst="rect">
            <a:avLst/>
          </a:prstGeom>
        </p:spPr>
      </p:pic>
    </p:spTree>
    <p:extLst>
      <p:ext uri="{BB962C8B-B14F-4D97-AF65-F5344CB8AC3E}">
        <p14:creationId xmlns:p14="http://schemas.microsoft.com/office/powerpoint/2010/main" val="305999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72800"/>
            <a:ext cx="6589199" cy="595090"/>
          </a:xfrm>
        </p:spPr>
        <p:txBody>
          <a:bodyPr>
            <a:normAutofit/>
          </a:bodyPr>
          <a:lstStyle/>
          <a:p>
            <a:r>
              <a:rPr lang="en-US" sz="2800" dirty="0"/>
              <a:t>Outline</a:t>
            </a:r>
          </a:p>
        </p:txBody>
      </p:sp>
      <p:sp>
        <p:nvSpPr>
          <p:cNvPr id="3" name="Content Placeholder 2"/>
          <p:cNvSpPr>
            <a:spLocks noGrp="1"/>
          </p:cNvSpPr>
          <p:nvPr>
            <p:ph idx="1"/>
          </p:nvPr>
        </p:nvSpPr>
        <p:spPr>
          <a:xfrm>
            <a:off x="1942415" y="1309852"/>
            <a:ext cx="6934200" cy="5164744"/>
          </a:xfrm>
        </p:spPr>
        <p:txBody>
          <a:bodyPr>
            <a:noAutofit/>
          </a:bodyPr>
          <a:lstStyle/>
          <a:p>
            <a:r>
              <a:rPr lang="en-GB" dirty="0">
                <a:latin typeface="Times New Roman" panose="02020603050405020304" pitchFamily="18" charset="0"/>
                <a:cs typeface="Times New Roman" panose="02020603050405020304" pitchFamily="18" charset="0"/>
              </a:rPr>
              <a:t>Introduction</a:t>
            </a:r>
          </a:p>
          <a:p>
            <a:r>
              <a:rPr lang="en-GB" dirty="0">
                <a:latin typeface="Times New Roman" panose="02020603050405020304" pitchFamily="18" charset="0"/>
                <a:cs typeface="Times New Roman" panose="02020603050405020304" pitchFamily="18" charset="0"/>
              </a:rPr>
              <a:t>Problem Statement</a:t>
            </a:r>
          </a:p>
          <a:p>
            <a:r>
              <a:rPr lang="en-GB" dirty="0">
                <a:latin typeface="Times New Roman" panose="02020603050405020304" pitchFamily="18" charset="0"/>
                <a:cs typeface="Times New Roman" panose="02020603050405020304" pitchFamily="18" charset="0"/>
              </a:rPr>
              <a:t>Existing apps</a:t>
            </a:r>
          </a:p>
          <a:p>
            <a:r>
              <a:rPr lang="en-GB" dirty="0">
                <a:latin typeface="Times New Roman" panose="02020603050405020304" pitchFamily="18" charset="0"/>
                <a:cs typeface="Times New Roman" panose="02020603050405020304" pitchFamily="18" charset="0"/>
              </a:rPr>
              <a:t>Objectives </a:t>
            </a:r>
          </a:p>
          <a:p>
            <a:r>
              <a:rPr lang="en-GB" dirty="0">
                <a:latin typeface="Times New Roman" panose="02020603050405020304" pitchFamily="18" charset="0"/>
                <a:cs typeface="Times New Roman" panose="02020603050405020304" pitchFamily="18" charset="0"/>
              </a:rPr>
              <a:t>Functional Requirements</a:t>
            </a:r>
          </a:p>
          <a:p>
            <a:r>
              <a:rPr lang="en-GB" dirty="0">
                <a:latin typeface="Times New Roman" panose="02020603050405020304" pitchFamily="18" charset="0"/>
                <a:cs typeface="Times New Roman" panose="02020603050405020304" pitchFamily="18" charset="0"/>
              </a:rPr>
              <a:t>Benefits</a:t>
            </a:r>
          </a:p>
          <a:p>
            <a:r>
              <a:rPr lang="en-GB" dirty="0">
                <a:latin typeface="Times New Roman" panose="02020603050405020304" pitchFamily="18" charset="0"/>
                <a:cs typeface="Times New Roman" panose="02020603050405020304" pitchFamily="18" charset="0"/>
              </a:rPr>
              <a:t>Methodology </a:t>
            </a:r>
          </a:p>
          <a:p>
            <a:r>
              <a:rPr lang="en-GB" dirty="0">
                <a:latin typeface="Times New Roman" panose="02020603050405020304" pitchFamily="18" charset="0"/>
                <a:cs typeface="Times New Roman" panose="02020603050405020304" pitchFamily="18" charset="0"/>
              </a:rPr>
              <a:t>User Interface</a:t>
            </a:r>
          </a:p>
          <a:p>
            <a:r>
              <a:rPr lang="en-GB" dirty="0">
                <a:latin typeface="Times New Roman" panose="02020603050405020304" pitchFamily="18" charset="0"/>
                <a:cs typeface="Times New Roman" panose="02020603050405020304" pitchFamily="18" charset="0"/>
              </a:rPr>
              <a:t>Tools and Technology</a:t>
            </a:r>
          </a:p>
          <a:p>
            <a:r>
              <a:rPr lang="en-GB" dirty="0">
                <a:latin typeface="Times New Roman" panose="02020603050405020304" pitchFamily="18" charset="0"/>
                <a:cs typeface="Times New Roman" panose="02020603050405020304" pitchFamily="18" charset="0"/>
              </a:rPr>
              <a:t>Conclusion</a:t>
            </a:r>
          </a:p>
          <a:p>
            <a:r>
              <a:rPr lang="en-GB" dirty="0">
                <a:latin typeface="Times New Roman" panose="02020603050405020304" pitchFamily="18" charset="0"/>
                <a:cs typeface="Times New Roman" panose="02020603050405020304" pitchFamily="18" charset="0"/>
              </a:rPr>
              <a:t>Future Work</a:t>
            </a:r>
          </a:p>
          <a:p>
            <a:r>
              <a:rPr lang="en-GB" dirty="0">
                <a:latin typeface="Times New Roman" panose="02020603050405020304" pitchFamily="18" charset="0"/>
                <a:cs typeface="Times New Roman" panose="02020603050405020304" pitchFamily="18" charset="0"/>
              </a:rPr>
              <a:t>References</a:t>
            </a:r>
          </a:p>
          <a:p>
            <a:endParaRPr lang="en-US" sz="1600" dirty="0">
              <a:latin typeface="Times New Roman" panose="02020603050405020304" pitchFamily="18" charset="0"/>
              <a:cs typeface="Times New Roman" panose="02020603050405020304" pitchFamily="18" charset="0"/>
            </a:endParaRPr>
          </a:p>
        </p:txBody>
      </p:sp>
      <p:sp>
        <p:nvSpPr>
          <p:cNvPr id="11" name="Date Placeholder 10"/>
          <p:cNvSpPr>
            <a:spLocks noGrp="1"/>
          </p:cNvSpPr>
          <p:nvPr>
            <p:ph type="dt" sz="half" idx="10"/>
          </p:nvPr>
        </p:nvSpPr>
        <p:spPr/>
        <p:txBody>
          <a:bodyPr/>
          <a:lstStyle/>
          <a:p>
            <a:fld id="{6E7647BC-612E-46AD-ABF6-9B9C05664A95}" type="datetime6">
              <a:rPr lang="en-US" smtClean="0"/>
              <a:t>May 21</a:t>
            </a:fld>
            <a:endParaRPr lang="en-US" dirty="0"/>
          </a:p>
        </p:txBody>
      </p:sp>
      <p:sp>
        <p:nvSpPr>
          <p:cNvPr id="15" name="Footer Placeholder 14"/>
          <p:cNvSpPr>
            <a:spLocks noGrp="1"/>
          </p:cNvSpPr>
          <p:nvPr>
            <p:ph type="ftr" sz="quarter" idx="11"/>
          </p:nvPr>
        </p:nvSpPr>
        <p:spPr/>
        <p:txBody>
          <a:bodyPr/>
          <a:lstStyle/>
          <a:p>
            <a:r>
              <a:rPr lang="en-US" dirty="0"/>
              <a:t>Final Presentation </a:t>
            </a:r>
          </a:p>
        </p:txBody>
      </p:sp>
      <p:sp>
        <p:nvSpPr>
          <p:cNvPr id="4" name="Slide Number Placeholder 3"/>
          <p:cNvSpPr>
            <a:spLocks noGrp="1"/>
          </p:cNvSpPr>
          <p:nvPr>
            <p:ph type="sldNum" sz="quarter" idx="12"/>
          </p:nvPr>
        </p:nvSpPr>
        <p:spPr/>
        <p:txBody>
          <a:bodyPr/>
          <a:lstStyle/>
          <a:p>
            <a:fld id="{21BAB6EE-EAEA-4561-8880-8DF9D3AB286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716" y="646154"/>
            <a:ext cx="6589199" cy="648382"/>
          </a:xfrm>
        </p:spPr>
        <p:txBody>
          <a:bodyPr>
            <a:normAutofit/>
          </a:bodyPr>
          <a:lstStyle/>
          <a:p>
            <a:r>
              <a:rPr lang="en-US" sz="2800" dirty="0">
                <a:cs typeface="Times New Roman" panose="02020603050405020304" pitchFamily="18" charset="0"/>
              </a:rPr>
              <a:t>Tools and Technologies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938112788"/>
              </p:ext>
            </p:extLst>
          </p:nvPr>
        </p:nvGraphicFramePr>
        <p:xfrm>
          <a:off x="1942415" y="1556705"/>
          <a:ext cx="6286500" cy="4315495"/>
        </p:xfrm>
        <a:graphic>
          <a:graphicData uri="http://schemas.openxmlformats.org/drawingml/2006/table">
            <a:tbl>
              <a:tblPr firstRow="1" bandRow="1">
                <a:tableStyleId>{C083E6E3-FA7D-4D7B-A595-EF9225AFEA82}</a:tableStyleId>
              </a:tblPr>
              <a:tblGrid>
                <a:gridCol w="3093880">
                  <a:extLst>
                    <a:ext uri="{9D8B030D-6E8A-4147-A177-3AD203B41FA5}">
                      <a16:colId xmlns:a16="http://schemas.microsoft.com/office/drawing/2014/main" val="3677104097"/>
                    </a:ext>
                  </a:extLst>
                </a:gridCol>
                <a:gridCol w="3192620">
                  <a:extLst>
                    <a:ext uri="{9D8B030D-6E8A-4147-A177-3AD203B41FA5}">
                      <a16:colId xmlns:a16="http://schemas.microsoft.com/office/drawing/2014/main" val="2275269168"/>
                    </a:ext>
                  </a:extLst>
                </a:gridCol>
              </a:tblGrid>
              <a:tr h="468362">
                <a:tc>
                  <a:txBody>
                    <a:bodyPr/>
                    <a:lstStyle/>
                    <a:p>
                      <a:r>
                        <a:rPr lang="en-US" sz="1600" dirty="0"/>
                        <a:t>Tools</a:t>
                      </a:r>
                      <a:r>
                        <a:rPr lang="en-US" sz="1600" baseline="0" dirty="0"/>
                        <a:t> &amp; Technologies       </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dirty="0"/>
                        <a:t>             Rationale</a:t>
                      </a:r>
                      <a:endParaRPr lang="en-US"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8191278"/>
                  </a:ext>
                </a:extLst>
              </a:tr>
              <a:tr h="522238">
                <a:tc>
                  <a:txBody>
                    <a:bodyPr/>
                    <a:lstStyle/>
                    <a:p>
                      <a:r>
                        <a:rPr lang="en-IE" sz="1600" kern="1200" dirty="0">
                          <a:effectLst/>
                        </a:rPr>
                        <a:t>Java, PHP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Programming language</a:t>
                      </a:r>
                    </a:p>
                  </a:txBody>
                  <a:tcPr/>
                </a:tc>
                <a:extLst>
                  <a:ext uri="{0D108BD9-81ED-4DB2-BD59-A6C34878D82A}">
                    <a16:rowId xmlns:a16="http://schemas.microsoft.com/office/drawing/2014/main" val="950962375"/>
                  </a:ext>
                </a:extLst>
              </a:tr>
              <a:tr h="468362">
                <a:tc>
                  <a:txBody>
                    <a:bodyPr/>
                    <a:lstStyle/>
                    <a:p>
                      <a:r>
                        <a:rPr lang="en-US" sz="1600" dirty="0"/>
                        <a:t>MS word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Documentation work</a:t>
                      </a:r>
                    </a:p>
                  </a:txBody>
                  <a:tcPr/>
                </a:tc>
                <a:extLst>
                  <a:ext uri="{0D108BD9-81ED-4DB2-BD59-A6C34878D82A}">
                    <a16:rowId xmlns:a16="http://schemas.microsoft.com/office/drawing/2014/main" val="3310571447"/>
                  </a:ext>
                </a:extLst>
              </a:tr>
              <a:tr h="576114">
                <a:tc>
                  <a:txBody>
                    <a:bodyPr/>
                    <a:lstStyle/>
                    <a:p>
                      <a:r>
                        <a:rPr lang="en-US" sz="1600" dirty="0"/>
                        <a:t>MS PowerPoint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Presentation work</a:t>
                      </a:r>
                    </a:p>
                  </a:txBody>
                  <a:tcPr/>
                </a:tc>
                <a:extLst>
                  <a:ext uri="{0D108BD9-81ED-4DB2-BD59-A6C34878D82A}">
                    <a16:rowId xmlns:a16="http://schemas.microsoft.com/office/drawing/2014/main" val="1543723845"/>
                  </a:ext>
                </a:extLst>
              </a:tr>
              <a:tr h="508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a:effectLst/>
                        </a:rPr>
                        <a:t>Creately, Draw.io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Diagram work</a:t>
                      </a:r>
                    </a:p>
                  </a:txBody>
                  <a:tcPr/>
                </a:tc>
                <a:extLst>
                  <a:ext uri="{0D108BD9-81ED-4DB2-BD59-A6C34878D82A}">
                    <a16:rowId xmlns:a16="http://schemas.microsoft.com/office/drawing/2014/main" val="1774814220"/>
                  </a:ext>
                </a:extLst>
              </a:tr>
              <a:tr h="580192">
                <a:tc>
                  <a:txBody>
                    <a:bodyPr/>
                    <a:lstStyle/>
                    <a:p>
                      <a:r>
                        <a:rPr lang="en-IE" sz="1600" kern="1200" dirty="0">
                          <a:effectLst/>
                        </a:rPr>
                        <a:t>Adobe Illustrator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App graphics</a:t>
                      </a:r>
                    </a:p>
                  </a:txBody>
                  <a:tcPr/>
                </a:tc>
                <a:extLst>
                  <a:ext uri="{0D108BD9-81ED-4DB2-BD59-A6C34878D82A}">
                    <a16:rowId xmlns:a16="http://schemas.microsoft.com/office/drawing/2014/main" val="2734602543"/>
                  </a:ext>
                </a:extLst>
              </a:tr>
              <a:tr h="533400">
                <a:tc>
                  <a:txBody>
                    <a:bodyPr/>
                    <a:lstStyle/>
                    <a:p>
                      <a:r>
                        <a:rPr lang="en-IE" sz="1600" kern="1200" dirty="0">
                          <a:effectLst/>
                        </a:rPr>
                        <a:t>Android Studio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IDE</a:t>
                      </a:r>
                    </a:p>
                  </a:txBody>
                  <a:tcPr/>
                </a:tc>
                <a:extLst>
                  <a:ext uri="{0D108BD9-81ED-4DB2-BD59-A6C34878D82A}">
                    <a16:rowId xmlns:a16="http://schemas.microsoft.com/office/drawing/2014/main" val="2431408456"/>
                  </a:ext>
                </a:extLst>
              </a:tr>
              <a:tr h="657895">
                <a:tc>
                  <a:txBody>
                    <a:bodyPr/>
                    <a:lstStyle/>
                    <a:p>
                      <a:r>
                        <a:rPr lang="en-IE" sz="1600" kern="1200" dirty="0">
                          <a:effectLst/>
                        </a:rPr>
                        <a:t>SQL Database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Backend</a:t>
                      </a:r>
                      <a:r>
                        <a:rPr lang="en-US" sz="1600" baseline="0" dirty="0"/>
                        <a:t> work</a:t>
                      </a:r>
                      <a:endParaRPr lang="en-US" sz="1600" dirty="0"/>
                    </a:p>
                  </a:txBody>
                  <a:tcPr/>
                </a:tc>
                <a:extLst>
                  <a:ext uri="{0D108BD9-81ED-4DB2-BD59-A6C34878D82A}">
                    <a16:rowId xmlns:a16="http://schemas.microsoft.com/office/drawing/2014/main" val="579684964"/>
                  </a:ext>
                </a:extLst>
              </a:tr>
            </a:tbl>
          </a:graphicData>
        </a:graphic>
      </p:graphicFrame>
      <p:sp>
        <p:nvSpPr>
          <p:cNvPr id="4" name="Date Placeholder 3"/>
          <p:cNvSpPr>
            <a:spLocks noGrp="1"/>
          </p:cNvSpPr>
          <p:nvPr>
            <p:ph type="dt" sz="half" idx="10"/>
          </p:nvPr>
        </p:nvSpPr>
        <p:spPr/>
        <p:txBody>
          <a:bodyPr/>
          <a:lstStyle/>
          <a:p>
            <a:fld id="{7B6AC921-DFC6-4F17-9A9E-5A5AA0F0571E}"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08508"/>
            <a:ext cx="6019800" cy="528798"/>
          </a:xfrm>
        </p:spPr>
        <p:txBody>
          <a:bodyPr>
            <a:normAutofit/>
          </a:bodyPr>
          <a:lstStyle/>
          <a:p>
            <a:r>
              <a:rPr lang="en-US" sz="2800" dirty="0">
                <a:cs typeface="Times New Roman" panose="02020603050405020304" pitchFamily="18" charset="0"/>
                <a:sym typeface="+mn-ea"/>
              </a:rPr>
              <a:t>Conclusion</a:t>
            </a:r>
            <a:r>
              <a:rPr lang="en-US" sz="2800" dirty="0">
                <a:sym typeface="+mn-ea"/>
              </a:rPr>
              <a:t>   </a:t>
            </a:r>
            <a:endParaRPr lang="en-US" sz="2800" dirty="0"/>
          </a:p>
        </p:txBody>
      </p:sp>
      <p:sp>
        <p:nvSpPr>
          <p:cNvPr id="3" name="Content Placeholder 2"/>
          <p:cNvSpPr>
            <a:spLocks noGrp="1"/>
          </p:cNvSpPr>
          <p:nvPr>
            <p:ph idx="1"/>
          </p:nvPr>
        </p:nvSpPr>
        <p:spPr>
          <a:xfrm>
            <a:off x="1754790" y="1258408"/>
            <a:ext cx="6400800" cy="4611865"/>
          </a:xfrm>
        </p:spPr>
        <p:txBody>
          <a:bodyPr>
            <a:normAutofit fontScale="97500"/>
          </a:bodyPr>
          <a:lstStyle/>
          <a:p>
            <a:pPr marL="0" indent="0">
              <a:buNone/>
            </a:pPr>
            <a:endParaRPr lang="en-IE"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“AI Based Inventory and Sales Optimizer” Android app will be a helping hand for shopkeepers or warehouse owners who will not be able to simply track and maintain a record of their daily sales or purchase activities, but also will be able to keep the inventory updated with the latest items which are mostly sold </a:t>
            </a:r>
          </a:p>
          <a:p>
            <a:r>
              <a:rPr lang="en-GB" dirty="0">
                <a:latin typeface="Times New Roman" panose="02020603050405020304" pitchFamily="18" charset="0"/>
                <a:cs typeface="Times New Roman" panose="02020603050405020304" pitchFamily="18" charset="0"/>
              </a:rPr>
              <a:t>This application will be best suitable to be used by shops or small-scale business owners because the system will overcome their daily routine problems which are being faced by these people during their work.</a:t>
            </a:r>
            <a:endParaRPr lang="en-US" dirty="0"/>
          </a:p>
        </p:txBody>
      </p:sp>
      <p:sp>
        <p:nvSpPr>
          <p:cNvPr id="4" name="Date Placeholder 3"/>
          <p:cNvSpPr>
            <a:spLocks noGrp="1"/>
          </p:cNvSpPr>
          <p:nvPr>
            <p:ph type="dt" sz="half" idx="10"/>
          </p:nvPr>
        </p:nvSpPr>
        <p:spPr/>
        <p:txBody>
          <a:bodyPr/>
          <a:lstStyle/>
          <a:p>
            <a:fld id="{3B3B9BFD-A935-46B3-991E-839C43553E1D}" type="datetime6">
              <a:rPr lang="en-US" smtClean="0"/>
              <a:t>May 21</a:t>
            </a:fld>
            <a:endParaRPr lang="en-US" dirty="0"/>
          </a:p>
        </p:txBody>
      </p:sp>
      <p:sp>
        <p:nvSpPr>
          <p:cNvPr id="5" name="Footer Placeholder 4"/>
          <p:cNvSpPr>
            <a:spLocks noGrp="1"/>
          </p:cNvSpPr>
          <p:nvPr>
            <p:ph type="ftr" sz="quarter" idx="11"/>
          </p:nvPr>
        </p:nvSpPr>
        <p:spPr>
          <a:xfrm>
            <a:off x="1942415" y="6135809"/>
            <a:ext cx="2172385" cy="365125"/>
          </a:xfrm>
        </p:spPr>
        <p:txBody>
          <a:bodyPr/>
          <a:lstStyle/>
          <a:p>
            <a:r>
              <a:rPr lang="en-US"/>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85800"/>
            <a:ext cx="6589199" cy="747490"/>
          </a:xfrm>
        </p:spPr>
        <p:txBody>
          <a:bodyPr>
            <a:normAutofit/>
          </a:bodyPr>
          <a:lstStyle/>
          <a:p>
            <a:r>
              <a:rPr lang="en-US" sz="2800" dirty="0"/>
              <a:t>Future Work</a:t>
            </a:r>
          </a:p>
        </p:txBody>
      </p:sp>
      <p:sp>
        <p:nvSpPr>
          <p:cNvPr id="3" name="Content Placeholder 2"/>
          <p:cNvSpPr>
            <a:spLocks noGrp="1"/>
          </p:cNvSpPr>
          <p:nvPr>
            <p:ph idx="1"/>
          </p:nvPr>
        </p:nvSpPr>
        <p:spPr>
          <a:xfrm>
            <a:off x="1946795" y="1433290"/>
            <a:ext cx="6591985" cy="5019292"/>
          </a:xfrm>
        </p:spPr>
        <p:txBody>
          <a:bodyPr>
            <a:noAutofit/>
          </a:bodyPr>
          <a:lstStyle/>
          <a:p>
            <a:pPr marL="0" indent="0">
              <a:buNone/>
            </a:pPr>
            <a:r>
              <a:rPr lang="en-GB" dirty="0">
                <a:latin typeface="Times New Roman" panose="02020603050405020304" pitchFamily="18" charset="0"/>
                <a:cs typeface="Times New Roman" panose="02020603050405020304" pitchFamily="18" charset="0"/>
              </a:rPr>
              <a:t>There could be couple of changes possible in future which would make the system more efficient and more useful. Some of the planned future implementations are mentioned below,</a:t>
            </a:r>
          </a:p>
          <a:p>
            <a:r>
              <a:rPr lang="en-GB" dirty="0">
                <a:latin typeface="Times New Roman" panose="02020603050405020304" pitchFamily="18" charset="0"/>
                <a:cs typeface="Times New Roman" panose="02020603050405020304" pitchFamily="18" charset="0"/>
              </a:rPr>
              <a:t>Local payment gateways implantation within the app like </a:t>
            </a:r>
            <a:r>
              <a:rPr lang="en-GB" dirty="0" err="1">
                <a:latin typeface="Times New Roman" panose="02020603050405020304" pitchFamily="18" charset="0"/>
                <a:cs typeface="Times New Roman" panose="02020603050405020304" pitchFamily="18" charset="0"/>
              </a:rPr>
              <a:t>Jazzcash</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The iOS platform version for this app may be planned in near future.</a:t>
            </a:r>
          </a:p>
          <a:p>
            <a:r>
              <a:rPr lang="en-GB" dirty="0">
                <a:latin typeface="Times New Roman" panose="02020603050405020304" pitchFamily="18" charset="0"/>
                <a:cs typeface="Times New Roman" panose="02020603050405020304" pitchFamily="18" charset="0"/>
              </a:rPr>
              <a:t>Publishing this app to popular app stores so max people can excess it across the globe.</a:t>
            </a:r>
          </a:p>
          <a:p>
            <a:r>
              <a:rPr lang="en-GB" dirty="0">
                <a:latin typeface="Times New Roman" panose="02020603050405020304" pitchFamily="18" charset="0"/>
                <a:cs typeface="Times New Roman" panose="02020603050405020304" pitchFamily="18" charset="0"/>
              </a:rPr>
              <a:t>Suggestions and recommendation algorithm to made more precise to accurately predict the products which are mostly sold out.</a:t>
            </a:r>
          </a:p>
          <a:p>
            <a:r>
              <a:rPr lang="en-GB" dirty="0">
                <a:latin typeface="Times New Roman" panose="02020603050405020304" pitchFamily="18" charset="0"/>
                <a:cs typeface="Times New Roman" panose="02020603050405020304" pitchFamily="18" charset="0"/>
              </a:rPr>
              <a:t>Customer module can be also considered to be an addition in current system</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D1EAB98-36BA-4343-AE18-9AB0154C6E92}" type="datetime6">
              <a:rPr lang="en-US" smtClean="0"/>
              <a:t>May 21</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pPr/>
              <a:t>32</a:t>
            </a:fld>
            <a:endParaRPr lang="en-US"/>
          </a:p>
        </p:txBody>
      </p:sp>
    </p:spTree>
    <p:extLst>
      <p:ext uri="{BB962C8B-B14F-4D97-AF65-F5344CB8AC3E}">
        <p14:creationId xmlns:p14="http://schemas.microsoft.com/office/powerpoint/2010/main" val="1155017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85800"/>
            <a:ext cx="6589199" cy="747490"/>
          </a:xfrm>
        </p:spPr>
        <p:txBody>
          <a:bodyPr>
            <a:normAutofit/>
          </a:bodyPr>
          <a:lstStyle/>
          <a:p>
            <a:r>
              <a:rPr lang="en-US" sz="2800" dirty="0"/>
              <a:t>References</a:t>
            </a:r>
          </a:p>
        </p:txBody>
      </p:sp>
      <p:sp>
        <p:nvSpPr>
          <p:cNvPr id="3" name="Content Placeholder 2"/>
          <p:cNvSpPr>
            <a:spLocks noGrp="1"/>
          </p:cNvSpPr>
          <p:nvPr>
            <p:ph idx="1"/>
          </p:nvPr>
        </p:nvSpPr>
        <p:spPr/>
        <p:txBody>
          <a:bodyPr/>
          <a:lstStyle/>
          <a:p>
            <a:r>
              <a:rPr lang="en-US" i="1" dirty="0">
                <a:hlinkClick r:id="rId2"/>
              </a:rPr>
              <a:t>https://play.google.com/store/apps/details?id=com.kutirsoft.dailysalesrecord</a:t>
            </a:r>
            <a:endParaRPr lang="en-US" i="1" dirty="0"/>
          </a:p>
          <a:p>
            <a:r>
              <a:rPr lang="en-US" i="1" dirty="0">
                <a:hlinkClick r:id="rId3"/>
              </a:rPr>
              <a:t>https://play.google.com/store/apps/details?id=com.inventory.sales.invoice.fmcg.storemanager</a:t>
            </a:r>
            <a:endParaRPr lang="en-US" i="1" dirty="0"/>
          </a:p>
          <a:p>
            <a:r>
              <a:rPr lang="en-US" i="1" dirty="0">
                <a:hlinkClick r:id="rId4"/>
              </a:rPr>
              <a:t>https://play.google.com/store/apps/details?id=my.aahmetbas.stockcontroller</a:t>
            </a:r>
            <a:endParaRPr lang="en-US" i="1" dirty="0"/>
          </a:p>
        </p:txBody>
      </p:sp>
      <p:sp>
        <p:nvSpPr>
          <p:cNvPr id="4" name="Date Placeholder 3"/>
          <p:cNvSpPr>
            <a:spLocks noGrp="1"/>
          </p:cNvSpPr>
          <p:nvPr>
            <p:ph type="dt" sz="half" idx="10"/>
          </p:nvPr>
        </p:nvSpPr>
        <p:spPr/>
        <p:txBody>
          <a:bodyPr/>
          <a:lstStyle/>
          <a:p>
            <a:fld id="{AD1EAB98-36BA-4343-AE18-9AB0154C6E92}" type="datetime6">
              <a:rPr lang="en-US" smtClean="0"/>
              <a:t>May 21</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pPr/>
              <a:t>33</a:t>
            </a:fld>
            <a:endParaRPr lang="en-US"/>
          </a:p>
        </p:txBody>
      </p:sp>
    </p:spTree>
    <p:extLst>
      <p:ext uri="{BB962C8B-B14F-4D97-AF65-F5344CB8AC3E}">
        <p14:creationId xmlns:p14="http://schemas.microsoft.com/office/powerpoint/2010/main" val="1964797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0A2AC6-276C-4123-B93E-49B2760C39F1}"/>
              </a:ext>
            </a:extLst>
          </p:cNvPr>
          <p:cNvSpPr>
            <a:spLocks noGrp="1"/>
          </p:cNvSpPr>
          <p:nvPr>
            <p:ph type="ctrTitle"/>
          </p:nvPr>
        </p:nvSpPr>
        <p:spPr>
          <a:xfrm>
            <a:off x="1555139" y="1295400"/>
            <a:ext cx="6600451" cy="2514600"/>
          </a:xfrm>
        </p:spPr>
        <p:txBody>
          <a:bodyPr>
            <a:normAutofit/>
          </a:bodyPr>
          <a:lstStyle/>
          <a:p>
            <a:pPr algn="ctr"/>
            <a:r>
              <a:rPr lang="en-US" sz="6600" dirty="0">
                <a:latin typeface="Baskerville Old Face" panose="02020602080505020303" pitchFamily="18" charset="0"/>
                <a:cs typeface="Arial" panose="020B0604020202020204" pitchFamily="34" charset="0"/>
              </a:rPr>
              <a:t>THANK</a:t>
            </a:r>
            <a:r>
              <a:rPr lang="en-US" sz="6600" dirty="0">
                <a:latin typeface="Baskerville Old Face" panose="02020602080505020303" pitchFamily="18" charset="0"/>
              </a:rPr>
              <a:t> </a:t>
            </a:r>
            <a:r>
              <a:rPr lang="en-US" sz="6600" dirty="0">
                <a:latin typeface="Baskerville Old Face" panose="02020602080505020303" pitchFamily="18" charset="0"/>
                <a:cs typeface="Arial" panose="020B0604020202020204" pitchFamily="34" charset="0"/>
              </a:rPr>
              <a:t>YOU</a:t>
            </a:r>
          </a:p>
        </p:txBody>
      </p:sp>
      <p:sp>
        <p:nvSpPr>
          <p:cNvPr id="4" name="Date Placeholder 3">
            <a:extLst>
              <a:ext uri="{FF2B5EF4-FFF2-40B4-BE49-F238E27FC236}">
                <a16:creationId xmlns:a16="http://schemas.microsoft.com/office/drawing/2014/main" id="{B2F1E01D-3EC4-4F4F-950C-0C586E13D172}"/>
              </a:ext>
            </a:extLst>
          </p:cNvPr>
          <p:cNvSpPr>
            <a:spLocks noGrp="1"/>
          </p:cNvSpPr>
          <p:nvPr>
            <p:ph type="dt" sz="half" idx="10"/>
          </p:nvPr>
        </p:nvSpPr>
        <p:spPr/>
        <p:txBody>
          <a:bodyPr/>
          <a:lstStyle/>
          <a:p>
            <a:fld id="{BBE1DD3A-4F5A-42F8-A130-42CB46E173F9}" type="datetime6">
              <a:rPr lang="en-US" smtClean="0"/>
              <a:t>May 21</a:t>
            </a:fld>
            <a:endParaRPr lang="en-US"/>
          </a:p>
        </p:txBody>
      </p:sp>
      <p:sp>
        <p:nvSpPr>
          <p:cNvPr id="5" name="Footer Placeholder 4">
            <a:extLst>
              <a:ext uri="{FF2B5EF4-FFF2-40B4-BE49-F238E27FC236}">
                <a16:creationId xmlns:a16="http://schemas.microsoft.com/office/drawing/2014/main" id="{0ACBBBBC-19E6-436A-B786-53ACDAFC77D9}"/>
              </a:ext>
            </a:extLst>
          </p:cNvPr>
          <p:cNvSpPr>
            <a:spLocks noGrp="1"/>
          </p:cNvSpPr>
          <p:nvPr>
            <p:ph type="ftr" sz="quarter" idx="11"/>
          </p:nvPr>
        </p:nvSpPr>
        <p:spPr/>
        <p:txBody>
          <a:bodyPr/>
          <a:lstStyle/>
          <a:p>
            <a:r>
              <a:rPr lang="en-US"/>
              <a:t>Final Presentation </a:t>
            </a:r>
          </a:p>
        </p:txBody>
      </p:sp>
      <p:sp>
        <p:nvSpPr>
          <p:cNvPr id="6" name="Slide Number Placeholder 5">
            <a:extLst>
              <a:ext uri="{FF2B5EF4-FFF2-40B4-BE49-F238E27FC236}">
                <a16:creationId xmlns:a16="http://schemas.microsoft.com/office/drawing/2014/main" id="{E5221CF6-AF10-4466-B582-88F4081BBC7B}"/>
              </a:ext>
            </a:extLst>
          </p:cNvPr>
          <p:cNvSpPr>
            <a:spLocks noGrp="1"/>
          </p:cNvSpPr>
          <p:nvPr>
            <p:ph type="sldNum" sz="quarter" idx="12"/>
          </p:nvPr>
        </p:nvSpPr>
        <p:spPr/>
        <p:txBody>
          <a:bodyPr/>
          <a:lstStyle/>
          <a:p>
            <a:fld id="{21BAB6EE-EAEA-4561-8880-8DF9D3AB286A}" type="slidenum">
              <a:rPr lang="en-US" smtClean="0"/>
              <a:pPr/>
              <a:t>34</a:t>
            </a:fld>
            <a:endParaRPr lang="en-US"/>
          </a:p>
        </p:txBody>
      </p:sp>
    </p:spTree>
    <p:extLst>
      <p:ext uri="{BB962C8B-B14F-4D97-AF65-F5344CB8AC3E}">
        <p14:creationId xmlns:p14="http://schemas.microsoft.com/office/powerpoint/2010/main" val="316108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06688"/>
            <a:ext cx="6589199" cy="527313"/>
          </a:xfrm>
        </p:spPr>
        <p:txBody>
          <a:bodyPr>
            <a:normAutofit/>
          </a:bodyPr>
          <a:lstStyle/>
          <a:p>
            <a:r>
              <a:rPr lang="en-US" sz="2800" dirty="0"/>
              <a:t>   Introduction   </a:t>
            </a:r>
          </a:p>
        </p:txBody>
      </p:sp>
      <p:sp>
        <p:nvSpPr>
          <p:cNvPr id="3" name="Content Placeholder 2"/>
          <p:cNvSpPr>
            <a:spLocks noGrp="1"/>
          </p:cNvSpPr>
          <p:nvPr>
            <p:ph idx="1"/>
          </p:nvPr>
        </p:nvSpPr>
        <p:spPr>
          <a:xfrm>
            <a:off x="1942415" y="1540189"/>
            <a:ext cx="6591985" cy="3777622"/>
          </a:xfrm>
        </p:spPr>
        <p:txBody>
          <a:bodyPr>
            <a:normAutofit fontScale="97500"/>
          </a:bodyPr>
          <a:lstStyle/>
          <a:p>
            <a:pPr marL="0" indent="0" algn="just">
              <a:buNone/>
            </a:pPr>
            <a:endParaRPr lang="en-IE"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“AI Based Inventory and Sales Optimizer” is an android app which will allow shop or warehouse owners to track the inventory status and  keep an on eye on daily business activities and stats simply through their mobile phone.</a:t>
            </a:r>
          </a:p>
          <a:p>
            <a:pPr algn="just"/>
            <a:r>
              <a:rPr lang="en-GB" dirty="0">
                <a:latin typeface="Times New Roman" panose="02020603050405020304" pitchFamily="18" charset="0"/>
                <a:cs typeface="Times New Roman" panose="02020603050405020304" pitchFamily="18" charset="0"/>
              </a:rPr>
              <a:t>Not only this but the main purpose behind the development of this app is to keep the inventory updated with the stock of the items which users are mostly buying and to forecast the amount of future sales of different items from time to time to keep the stock updated, through the use of ML and data mining </a:t>
            </a:r>
            <a:r>
              <a:rPr lang="en-GB" dirty="0" err="1">
                <a:latin typeface="Times New Roman" panose="02020603050405020304" pitchFamily="18" charset="0"/>
                <a:cs typeface="Times New Roman" panose="02020603050405020304" pitchFamily="18" charset="0"/>
              </a:rPr>
              <a:t>algo’s</a:t>
            </a:r>
            <a:r>
              <a:rPr lang="en-GB" dirty="0">
                <a:latin typeface="Times New Roman" panose="02020603050405020304" pitchFamily="18" charset="0"/>
                <a:cs typeface="Times New Roman" panose="02020603050405020304" pitchFamily="18" charset="0"/>
              </a:rPr>
              <a:t>.</a:t>
            </a:r>
          </a:p>
          <a:p>
            <a:endParaRPr lang="en-US" b="1" i="1" dirty="0"/>
          </a:p>
        </p:txBody>
      </p:sp>
      <p:sp>
        <p:nvSpPr>
          <p:cNvPr id="4" name="Date Placeholder 3"/>
          <p:cNvSpPr>
            <a:spLocks noGrp="1"/>
          </p:cNvSpPr>
          <p:nvPr>
            <p:ph type="dt" sz="half" idx="10"/>
          </p:nvPr>
        </p:nvSpPr>
        <p:spPr/>
        <p:txBody>
          <a:bodyPr/>
          <a:lstStyle/>
          <a:p>
            <a:fld id="{0A5F8D6A-971D-454F-B019-87AC34172AFC}"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dirty="0"/>
              <a:t>Final Presentation</a:t>
            </a:r>
          </a:p>
          <a:p>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65545"/>
            <a:ext cx="6589199" cy="609600"/>
          </a:xfrm>
        </p:spPr>
        <p:txBody>
          <a:bodyPr>
            <a:normAutofit/>
          </a:bodyPr>
          <a:lstStyle/>
          <a:p>
            <a:pPr algn="just"/>
            <a:r>
              <a:rPr lang="en-US" sz="2800" dirty="0">
                <a:sym typeface="+mn-ea"/>
              </a:rPr>
              <a:t>   Problem Statement </a:t>
            </a:r>
            <a:endParaRPr lang="en-US" sz="2800" dirty="0"/>
          </a:p>
        </p:txBody>
      </p:sp>
      <p:sp>
        <p:nvSpPr>
          <p:cNvPr id="3" name="Content Placeholder 2"/>
          <p:cNvSpPr>
            <a:spLocks noGrp="1"/>
          </p:cNvSpPr>
          <p:nvPr>
            <p:ph idx="1"/>
          </p:nvPr>
        </p:nvSpPr>
        <p:spPr>
          <a:xfrm>
            <a:off x="1942415" y="1371600"/>
            <a:ext cx="6477000" cy="3886200"/>
          </a:xfrm>
        </p:spPr>
        <p:txBody>
          <a:bodyPr>
            <a:noAutofit/>
          </a:bodyPr>
          <a:lstStyle/>
          <a:p>
            <a:pPr marL="0" indent="0" algn="just">
              <a:buNone/>
            </a:pPr>
            <a:endParaRPr lang="en-IE"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While proposing this idea we </a:t>
            </a:r>
            <a:r>
              <a:rPr lang="en-GB" dirty="0" err="1">
                <a:latin typeface="Times New Roman" panose="02020603050405020304" pitchFamily="18" charset="0"/>
                <a:cs typeface="Times New Roman" panose="02020603050405020304" pitchFamily="18" charset="0"/>
              </a:rPr>
              <a:t>analyzed</a:t>
            </a:r>
            <a:r>
              <a:rPr lang="en-GB" dirty="0">
                <a:latin typeface="Times New Roman" panose="02020603050405020304" pitchFamily="18" charset="0"/>
                <a:cs typeface="Times New Roman" panose="02020603050405020304" pitchFamily="18" charset="0"/>
              </a:rPr>
              <a:t> about the problems faced by the shop or small warehouse on daily basis to run their business in a smooth way. Because these people usually cannot afford a computer operator or hire any accountant who will be responsible to maintain the records of sales and manually review the inventory for running their business successfully. </a:t>
            </a:r>
          </a:p>
          <a:p>
            <a:pPr algn="just"/>
            <a:r>
              <a:rPr lang="en-GB" dirty="0">
                <a:latin typeface="Times New Roman" panose="02020603050405020304" pitchFamily="18" charset="0"/>
                <a:cs typeface="Times New Roman" panose="02020603050405020304" pitchFamily="18" charset="0"/>
              </a:rPr>
              <a:t>So, for their assistance and to facilitate them from their smartphones our free app will a great helping hand for them to get rid of traditional or manual ways of running a business, which will ultimately save their time and money a well. Not only this but it will also help to optimize their sales and keep the inventory stock updated with the most selling products on the basis of smart AI suggestions.</a:t>
            </a:r>
            <a:endParaRPr lang="en-IE"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lgn="just"/>
            <a:fld id="{C81DB607-A7A2-424B-B46C-F898757D999B}" type="datetime6">
              <a:rPr lang="en-US" smtClean="0"/>
              <a:t>May 21</a:t>
            </a:fld>
            <a:endParaRPr lang="en-US" dirty="0"/>
          </a:p>
        </p:txBody>
      </p:sp>
      <p:sp>
        <p:nvSpPr>
          <p:cNvPr id="5" name="Footer Placeholder 4"/>
          <p:cNvSpPr>
            <a:spLocks noGrp="1"/>
          </p:cNvSpPr>
          <p:nvPr>
            <p:ph type="ftr" sz="quarter" idx="11"/>
          </p:nvPr>
        </p:nvSpPr>
        <p:spPr/>
        <p:txBody>
          <a:bodyPr/>
          <a:lstStyle/>
          <a:p>
            <a:pPr algn="just"/>
            <a:r>
              <a:rPr lang="en-US" dirty="0"/>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34700"/>
            <a:ext cx="6589200" cy="671290"/>
          </a:xfrm>
        </p:spPr>
        <p:txBody>
          <a:bodyPr>
            <a:normAutofit/>
          </a:bodyPr>
          <a:lstStyle/>
          <a:p>
            <a:r>
              <a:rPr lang="en-US" sz="2800" dirty="0"/>
              <a:t>Existing apps</a:t>
            </a:r>
          </a:p>
        </p:txBody>
      </p:sp>
      <p:sp>
        <p:nvSpPr>
          <p:cNvPr id="3" name="Date Placeholder 2"/>
          <p:cNvSpPr>
            <a:spLocks noGrp="1"/>
          </p:cNvSpPr>
          <p:nvPr>
            <p:ph type="dt" sz="half" idx="10"/>
          </p:nvPr>
        </p:nvSpPr>
        <p:spPr/>
        <p:txBody>
          <a:bodyPr/>
          <a:lstStyle/>
          <a:p>
            <a:fld id="{36A70303-C923-4AE2-8CC6-C46AF8EEFA76}" type="datetime6">
              <a:rPr lang="en-US" smtClean="0"/>
              <a:t>May 21</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6</a:t>
            </a:fld>
            <a:endParaRPr lang="en-US"/>
          </a:p>
        </p:txBody>
      </p:sp>
      <p:graphicFrame>
        <p:nvGraphicFramePr>
          <p:cNvPr id="8" name="Table 7">
            <a:extLst>
              <a:ext uri="{FF2B5EF4-FFF2-40B4-BE49-F238E27FC236}">
                <a16:creationId xmlns:a16="http://schemas.microsoft.com/office/drawing/2014/main" id="{4ED376E7-9BB9-45F6-8F59-F25E0BA90A59}"/>
              </a:ext>
            </a:extLst>
          </p:cNvPr>
          <p:cNvGraphicFramePr>
            <a:graphicFrameLocks noGrp="1"/>
          </p:cNvGraphicFramePr>
          <p:nvPr>
            <p:extLst>
              <p:ext uri="{D42A27DB-BD31-4B8C-83A1-F6EECF244321}">
                <p14:modId xmlns:p14="http://schemas.microsoft.com/office/powerpoint/2010/main" val="3125947411"/>
              </p:ext>
            </p:extLst>
          </p:nvPr>
        </p:nvGraphicFramePr>
        <p:xfrm>
          <a:off x="1737504" y="1242279"/>
          <a:ext cx="6187296" cy="4892807"/>
        </p:xfrm>
        <a:graphic>
          <a:graphicData uri="http://schemas.openxmlformats.org/drawingml/2006/table">
            <a:tbl>
              <a:tblPr firstRow="1" firstCol="1" bandRow="1">
                <a:tableStyleId>{5C22544A-7EE6-4342-B048-85BDC9FD1C3A}</a:tableStyleId>
              </a:tblPr>
              <a:tblGrid>
                <a:gridCol w="897684">
                  <a:extLst>
                    <a:ext uri="{9D8B030D-6E8A-4147-A177-3AD203B41FA5}">
                      <a16:colId xmlns:a16="http://schemas.microsoft.com/office/drawing/2014/main" val="524623494"/>
                    </a:ext>
                  </a:extLst>
                </a:gridCol>
                <a:gridCol w="1322403">
                  <a:extLst>
                    <a:ext uri="{9D8B030D-6E8A-4147-A177-3AD203B41FA5}">
                      <a16:colId xmlns:a16="http://schemas.microsoft.com/office/drawing/2014/main" val="413359223"/>
                    </a:ext>
                  </a:extLst>
                </a:gridCol>
                <a:gridCol w="1322403">
                  <a:extLst>
                    <a:ext uri="{9D8B030D-6E8A-4147-A177-3AD203B41FA5}">
                      <a16:colId xmlns:a16="http://schemas.microsoft.com/office/drawing/2014/main" val="4008253158"/>
                    </a:ext>
                  </a:extLst>
                </a:gridCol>
                <a:gridCol w="1322403">
                  <a:extLst>
                    <a:ext uri="{9D8B030D-6E8A-4147-A177-3AD203B41FA5}">
                      <a16:colId xmlns:a16="http://schemas.microsoft.com/office/drawing/2014/main" val="168947457"/>
                    </a:ext>
                  </a:extLst>
                </a:gridCol>
                <a:gridCol w="1322403">
                  <a:extLst>
                    <a:ext uri="{9D8B030D-6E8A-4147-A177-3AD203B41FA5}">
                      <a16:colId xmlns:a16="http://schemas.microsoft.com/office/drawing/2014/main" val="139546279"/>
                    </a:ext>
                  </a:extLst>
                </a:gridCol>
              </a:tblGrid>
              <a:tr h="537123">
                <a:tc>
                  <a:txBody>
                    <a:bodyPr/>
                    <a:lstStyle/>
                    <a:p>
                      <a:pPr algn="ctr">
                        <a:spcAft>
                          <a:spcPts val="0"/>
                        </a:spcAft>
                      </a:pPr>
                      <a:r>
                        <a:rPr lang="en-US" sz="900" dirty="0">
                          <a:effectLst/>
                        </a:rPr>
                        <a:t>Features</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GB" sz="900" dirty="0">
                          <a:effectLst/>
                        </a:rPr>
                        <a:t>AI Based Inventory and Sales Optimizer</a:t>
                      </a: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Stock Manager </a:t>
                      </a: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Daily Sales </a:t>
                      </a:r>
                    </a:p>
                    <a:p>
                      <a:pPr algn="ctr">
                        <a:spcAft>
                          <a:spcPts val="0"/>
                        </a:spcAft>
                      </a:pPr>
                      <a:r>
                        <a:rPr lang="en-US" sz="900" dirty="0">
                          <a:effectLst/>
                        </a:rPr>
                        <a:t>Record</a:t>
                      </a:r>
                    </a:p>
                  </a:txBody>
                  <a:tcPr marL="53200" marR="53200" marT="0" marB="0" anchor="ctr"/>
                </a:tc>
                <a:tc>
                  <a:txBody>
                    <a:bodyPr/>
                    <a:lstStyle/>
                    <a:p>
                      <a:pPr algn="ctr">
                        <a:spcAft>
                          <a:spcPts val="0"/>
                        </a:spcAft>
                      </a:pPr>
                      <a:endParaRPr lang="en-US" sz="900" dirty="0">
                        <a:effectLst/>
                      </a:endParaRPr>
                    </a:p>
                    <a:p>
                      <a:pPr algn="ctr">
                        <a:spcAft>
                          <a:spcPts val="0"/>
                        </a:spcAft>
                      </a:pPr>
                      <a:r>
                        <a:rPr lang="en-US" sz="900" dirty="0">
                          <a:effectLst/>
                        </a:rPr>
                        <a:t>Store Manager</a:t>
                      </a:r>
                    </a:p>
                    <a:p>
                      <a:pPr algn="ctr">
                        <a:spcAft>
                          <a:spcPts val="0"/>
                        </a:spcAft>
                      </a:pPr>
                      <a:endParaRPr lang="en-US" sz="900" dirty="0">
                        <a:effectLst/>
                      </a:endParaRPr>
                    </a:p>
                  </a:txBody>
                  <a:tcPr marL="53200" marR="53200" marT="0" marB="0" anchor="ctr"/>
                </a:tc>
                <a:extLst>
                  <a:ext uri="{0D108BD9-81ED-4DB2-BD59-A6C34878D82A}">
                    <a16:rowId xmlns:a16="http://schemas.microsoft.com/office/drawing/2014/main" val="2680154097"/>
                  </a:ext>
                </a:extLst>
              </a:tr>
              <a:tr h="537123">
                <a:tc>
                  <a:txBody>
                    <a:bodyPr/>
                    <a:lstStyle/>
                    <a:p>
                      <a:pPr algn="ctr">
                        <a:spcAft>
                          <a:spcPts val="0"/>
                        </a:spcAft>
                      </a:pPr>
                      <a:r>
                        <a:rPr lang="en-US" sz="900" dirty="0">
                          <a:effectLst/>
                        </a:rPr>
                        <a:t>Products  Details</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508474663"/>
                  </a:ext>
                </a:extLst>
              </a:tr>
              <a:tr h="537123">
                <a:tc>
                  <a:txBody>
                    <a:bodyPr/>
                    <a:lstStyle/>
                    <a:p>
                      <a:pPr algn="ctr">
                        <a:spcAft>
                          <a:spcPts val="0"/>
                        </a:spcAft>
                      </a:pPr>
                      <a:r>
                        <a:rPr lang="en-US" sz="900" dirty="0">
                          <a:effectLst/>
                        </a:rPr>
                        <a:t>Product Type/Categories </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4070516514"/>
                  </a:ext>
                </a:extLst>
              </a:tr>
              <a:tr h="537123">
                <a:tc>
                  <a:txBody>
                    <a:bodyPr/>
                    <a:lstStyle/>
                    <a:p>
                      <a:pPr algn="ctr">
                        <a:spcAft>
                          <a:spcPts val="0"/>
                        </a:spcAft>
                      </a:pPr>
                      <a:r>
                        <a:rPr lang="en-US" sz="900" dirty="0">
                          <a:effectLst/>
                        </a:rPr>
                        <a:t>Customer/ Vendor</a:t>
                      </a:r>
                    </a:p>
                    <a:p>
                      <a:pPr algn="ctr">
                        <a:spcAft>
                          <a:spcPts val="0"/>
                        </a:spcAft>
                      </a:pPr>
                      <a:r>
                        <a:rPr lang="en-US" sz="900" dirty="0">
                          <a:effectLst/>
                        </a:rPr>
                        <a:t>Detail</a:t>
                      </a: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✔(only customers)</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✔(only customers)</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3667331276"/>
                  </a:ext>
                </a:extLst>
              </a:tr>
              <a:tr h="5958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effectLst/>
                        </a:rPr>
                        <a:t>Low Stock Alert</a:t>
                      </a: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effectLst/>
                        </a:rPr>
                        <a:t>✔</a:t>
                      </a: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effectLst/>
                        </a:rPr>
                        <a:t>✖</a:t>
                      </a:r>
                      <a:endParaRPr lang="en-US" sz="1000" dirty="0">
                        <a:effectLst/>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effectLst/>
                        </a:rPr>
                        <a:t>✖</a:t>
                      </a:r>
                      <a:endParaRPr lang="en-US" sz="1000" dirty="0">
                        <a:effectLst/>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a:t>
                      </a: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2572311971"/>
                  </a:ext>
                </a:extLst>
              </a:tr>
              <a:tr h="537123">
                <a:tc>
                  <a:txBody>
                    <a:bodyPr/>
                    <a:lstStyle/>
                    <a:p>
                      <a:pPr algn="ctr">
                        <a:spcAft>
                          <a:spcPts val="0"/>
                        </a:spcAft>
                      </a:pPr>
                      <a:r>
                        <a:rPr lang="en-US" sz="900" dirty="0">
                          <a:effectLst/>
                        </a:rPr>
                        <a:t>Stats/Report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800" dirty="0">
                          <a:effectLst/>
                        </a:rPr>
                        <a:t>✔</a:t>
                      </a: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201799528"/>
                  </a:ext>
                </a:extLst>
              </a:tr>
              <a:tr h="537123">
                <a:tc>
                  <a:txBody>
                    <a:bodyPr/>
                    <a:lstStyle/>
                    <a:p>
                      <a:pPr algn="ctr">
                        <a:spcAft>
                          <a:spcPts val="0"/>
                        </a:spcAft>
                      </a:pPr>
                      <a:r>
                        <a:rPr lang="en-US" sz="900" dirty="0">
                          <a:effectLst/>
                        </a:rPr>
                        <a:t>Barcode Scanner</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endParaRPr>
                    </a:p>
                    <a:p>
                      <a:pPr algn="ctr">
                        <a:spcAft>
                          <a:spcPts val="0"/>
                        </a:spcAft>
                      </a:pP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3064057040"/>
                  </a:ext>
                </a:extLst>
              </a:tr>
              <a:tr h="537123">
                <a:tc>
                  <a:txBody>
                    <a:bodyPr/>
                    <a:lstStyle/>
                    <a:p>
                      <a:pPr algn="ctr">
                        <a:spcAft>
                          <a:spcPts val="0"/>
                        </a:spcAft>
                      </a:pPr>
                      <a:r>
                        <a:rPr lang="en-US" sz="900" dirty="0">
                          <a:effectLst/>
                        </a:rPr>
                        <a:t>Smart analysis</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endParaRPr>
                    </a:p>
                  </a:txBody>
                  <a:tcPr marL="53200" marR="53200" marT="0" marB="0" anchor="ctr"/>
                </a:tc>
                <a:tc>
                  <a:txBody>
                    <a:bodyPr/>
                    <a:lstStyle/>
                    <a:p>
                      <a:pPr algn="ctr">
                        <a:spcAft>
                          <a:spcPts val="0"/>
                        </a:spcAft>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a:t>
                      </a:r>
                      <a:endParaRPr lang="en-US" sz="1000" dirty="0">
                        <a:effectLst/>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2807802604"/>
                  </a:ext>
                </a:extLst>
              </a:tr>
              <a:tr h="537123">
                <a:tc>
                  <a:txBody>
                    <a:bodyPr/>
                    <a:lstStyle/>
                    <a:p>
                      <a:pPr algn="ctr">
                        <a:spcAft>
                          <a:spcPts val="0"/>
                        </a:spcAft>
                      </a:pPr>
                      <a:r>
                        <a:rPr lang="en-US" sz="900" dirty="0">
                          <a:effectLst/>
                        </a:rPr>
                        <a:t>Sales prediction</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effectLst/>
                        </a:rPr>
                        <a:t>✔</a:t>
                      </a: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498637003"/>
                  </a:ext>
                </a:extLst>
              </a:tr>
            </a:tbl>
          </a:graphicData>
        </a:graphic>
      </p:graphicFrame>
    </p:spTree>
    <p:extLst>
      <p:ext uri="{BB962C8B-B14F-4D97-AF65-F5344CB8AC3E}">
        <p14:creationId xmlns:p14="http://schemas.microsoft.com/office/powerpoint/2010/main" val="9949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0"/>
            <a:ext cx="6589199" cy="1280890"/>
          </a:xfrm>
        </p:spPr>
        <p:txBody>
          <a:bodyPr>
            <a:normAutofit/>
          </a:bodyPr>
          <a:lstStyle/>
          <a:p>
            <a:r>
              <a:rPr lang="en-US" sz="2800" dirty="0">
                <a:sym typeface="+mn-ea"/>
              </a:rPr>
              <a:t>Objectives </a:t>
            </a:r>
            <a:endParaRPr lang="en-US" sz="2800" dirty="0"/>
          </a:p>
        </p:txBody>
      </p:sp>
      <p:sp>
        <p:nvSpPr>
          <p:cNvPr id="3" name="Content Placeholder 2"/>
          <p:cNvSpPr>
            <a:spLocks noGrp="1"/>
          </p:cNvSpPr>
          <p:nvPr>
            <p:ph idx="1"/>
          </p:nvPr>
        </p:nvSpPr>
        <p:spPr>
          <a:xfrm>
            <a:off x="1752600" y="1326245"/>
            <a:ext cx="6934200" cy="4808844"/>
          </a:xfrm>
        </p:spPr>
        <p:txBody>
          <a:bodyPr>
            <a:normAutofit/>
          </a:bodyPr>
          <a:lstStyle/>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The main goals and objectives of our system are listed below;</a:t>
            </a:r>
          </a:p>
          <a:p>
            <a:pPr lvl="0" algn="just"/>
            <a:r>
              <a:rPr lang="en-GB" dirty="0">
                <a:latin typeface="Times New Roman" panose="02020603050405020304" pitchFamily="18" charset="0"/>
                <a:cs typeface="Times New Roman" panose="02020603050405020304" pitchFamily="18" charset="0"/>
              </a:rPr>
              <a:t>Tracking all the products details and to visualize them by adding their picture or QR code</a:t>
            </a:r>
            <a:r>
              <a:rPr lang="en-US" dirty="0">
                <a:latin typeface="Times New Roman" panose="02020603050405020304" pitchFamily="18" charset="0"/>
                <a:cs typeface="Times New Roman" panose="02020603050405020304" pitchFamily="18" charset="0"/>
              </a:rPr>
              <a:t>.</a:t>
            </a:r>
          </a:p>
          <a:p>
            <a:pPr lvl="0" algn="just"/>
            <a:r>
              <a:rPr lang="en-GB" dirty="0">
                <a:latin typeface="Times New Roman" panose="02020603050405020304" pitchFamily="18" charset="0"/>
                <a:cs typeface="Times New Roman" panose="02020603050405020304" pitchFamily="18" charset="0"/>
              </a:rPr>
              <a:t>Customizing and organizing each product in different categories for ease.</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Updating the products record while selling or buying them by simply just scanning  its barcode from the app.</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To maintain and track all the records of vendors and customers</a:t>
            </a:r>
            <a:r>
              <a:rPr lang="en-US" dirty="0">
                <a:latin typeface="Times New Roman" panose="02020603050405020304" pitchFamily="18" charset="0"/>
                <a:cs typeface="Times New Roman" panose="02020603050405020304" pitchFamily="18" charset="0"/>
              </a:rPr>
              <a:t>. </a:t>
            </a:r>
          </a:p>
          <a:p>
            <a:pPr lvl="0" algn="just"/>
            <a:r>
              <a:rPr lang="en-GB" dirty="0">
                <a:latin typeface="Times New Roman" panose="02020603050405020304" pitchFamily="18" charset="0"/>
                <a:cs typeface="Times New Roman" panose="02020603050405020304" pitchFamily="18" charset="0"/>
              </a:rPr>
              <a:t>Viewing and analysing sales reports and records on monthly basis.</a:t>
            </a:r>
          </a:p>
          <a:p>
            <a:pPr lvl="0" algn="just"/>
            <a:r>
              <a:rPr lang="en-GB" dirty="0">
                <a:latin typeface="Times New Roman" panose="02020603050405020304" pitchFamily="18" charset="0"/>
                <a:cs typeface="Times New Roman" panose="02020603050405020304" pitchFamily="18" charset="0"/>
              </a:rPr>
              <a:t>Tracking and calculating profits or loss on monthly basis.</a:t>
            </a:r>
          </a:p>
          <a:p>
            <a:pPr lvl="0" algn="just"/>
            <a:endParaRPr lang="en-GB" dirty="0">
              <a:latin typeface="Times New Roman" panose="02020603050405020304" pitchFamily="18" charset="0"/>
              <a:cs typeface="Times New Roman" panose="02020603050405020304" pitchFamily="18" charset="0"/>
            </a:endParaRPr>
          </a:p>
          <a:p>
            <a:pPr lvl="0" algn="just"/>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575C54-DEA1-4D98-B32E-7048F42183B9}"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0"/>
            <a:ext cx="6589199" cy="1280890"/>
          </a:xfrm>
        </p:spPr>
        <p:txBody>
          <a:bodyPr>
            <a:normAutofit/>
          </a:bodyPr>
          <a:lstStyle/>
          <a:p>
            <a:r>
              <a:rPr lang="en-US" sz="2800" dirty="0">
                <a:sym typeface="+mn-ea"/>
              </a:rPr>
              <a:t>Objectives (continue)</a:t>
            </a:r>
            <a:endParaRPr lang="en-US" sz="2800" dirty="0"/>
          </a:p>
        </p:txBody>
      </p:sp>
      <p:sp>
        <p:nvSpPr>
          <p:cNvPr id="3" name="Content Placeholder 2"/>
          <p:cNvSpPr>
            <a:spLocks noGrp="1"/>
          </p:cNvSpPr>
          <p:nvPr>
            <p:ph idx="1"/>
          </p:nvPr>
        </p:nvSpPr>
        <p:spPr>
          <a:xfrm>
            <a:off x="1752600" y="1407864"/>
            <a:ext cx="6934200" cy="3657600"/>
          </a:xfrm>
        </p:spPr>
        <p:txBody>
          <a:bodyPr>
            <a:normAutofit/>
          </a:bodyPr>
          <a:lstStyle/>
          <a:p>
            <a:pPr algn="just">
              <a:buNone/>
            </a:pP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To know about out of stock products or to check inventory status just on a button click.</a:t>
            </a:r>
          </a:p>
          <a:p>
            <a:pPr lvl="0" algn="just"/>
            <a:r>
              <a:rPr lang="en-GB" dirty="0">
                <a:latin typeface="Times New Roman" panose="02020603050405020304" pitchFamily="18" charset="0"/>
                <a:cs typeface="Times New Roman" panose="02020603050405020304" pitchFamily="18" charset="0"/>
              </a:rPr>
              <a:t>Keeping different items in stock based on AI suggestions or future sales predictions through data mining algorithms.</a:t>
            </a:r>
          </a:p>
          <a:p>
            <a:pPr lvl="0" algn="just"/>
            <a:endParaRPr lang="en-GB" dirty="0">
              <a:latin typeface="Times New Roman" panose="02020603050405020304" pitchFamily="18" charset="0"/>
              <a:cs typeface="Times New Roman" panose="02020603050405020304" pitchFamily="18" charset="0"/>
            </a:endParaRPr>
          </a:p>
          <a:p>
            <a:pPr lvl="0" algn="just"/>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575C54-DEA1-4D98-B32E-7048F42183B9}" type="datetime6">
              <a:rPr lang="en-US" smtClean="0"/>
              <a:t>May 21</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8</a:t>
            </a:fld>
            <a:endParaRPr lang="en-US"/>
          </a:p>
        </p:txBody>
      </p:sp>
    </p:spTree>
    <p:extLst>
      <p:ext uri="{BB962C8B-B14F-4D97-AF65-F5344CB8AC3E}">
        <p14:creationId xmlns:p14="http://schemas.microsoft.com/office/powerpoint/2010/main" val="222080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42415" y="728947"/>
            <a:ext cx="6589199" cy="707681"/>
          </a:xfrm>
        </p:spPr>
        <p:txBody>
          <a:bodyPr>
            <a:normAutofit/>
          </a:bodyPr>
          <a:lstStyle/>
          <a:p>
            <a:r>
              <a:rPr lang="en-US" sz="2800" dirty="0"/>
              <a:t>Functional requirements</a:t>
            </a:r>
          </a:p>
        </p:txBody>
      </p:sp>
      <p:sp>
        <p:nvSpPr>
          <p:cNvPr id="7" name="Content Placeholder 6"/>
          <p:cNvSpPr>
            <a:spLocks noGrp="1"/>
          </p:cNvSpPr>
          <p:nvPr>
            <p:ph idx="1"/>
          </p:nvPr>
        </p:nvSpPr>
        <p:spPr>
          <a:xfrm>
            <a:off x="1942415" y="1479022"/>
            <a:ext cx="6591985" cy="4572000"/>
          </a:xfrm>
        </p:spPr>
        <p:txBody>
          <a:bodyPr>
            <a:normAutofit/>
          </a:bodyPr>
          <a:lstStyle/>
          <a:p>
            <a:pPr lvl="0" algn="just"/>
            <a:endParaRPr lang="en-US" dirty="0">
              <a:latin typeface="Times New Roman" panose="02020603050405020304" pitchFamily="18" charset="0"/>
              <a:cs typeface="Times New Roman" panose="02020603050405020304" pitchFamily="18" charset="0"/>
            </a:endParaRPr>
          </a:p>
          <a:p>
            <a:pPr marL="0" lvl="0" indent="0" algn="just">
              <a:buNone/>
            </a:pPr>
            <a:r>
              <a:rPr lang="en-GB" dirty="0">
                <a:latin typeface="Times New Roman" panose="02020603050405020304" pitchFamily="18" charset="0"/>
                <a:cs typeface="Times New Roman" panose="02020603050405020304" pitchFamily="18" charset="0"/>
              </a:rPr>
              <a:t>These are some of the functional requirements of our system;</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Allows the user to signup on using the app for first time.</a:t>
            </a:r>
          </a:p>
          <a:p>
            <a:pPr lvl="0" algn="just"/>
            <a:r>
              <a:rPr lang="en-GB" dirty="0">
                <a:latin typeface="Times New Roman" panose="02020603050405020304" pitchFamily="18" charset="0"/>
                <a:cs typeface="Times New Roman" panose="02020603050405020304" pitchFamily="18" charset="0"/>
              </a:rPr>
              <a:t>User can login into the app after signing up successfully.</a:t>
            </a:r>
          </a:p>
          <a:p>
            <a:pPr lvl="0" algn="just"/>
            <a:r>
              <a:rPr lang="en-GB" dirty="0">
                <a:latin typeface="Times New Roman" panose="02020603050405020304" pitchFamily="18" charset="0"/>
                <a:cs typeface="Times New Roman" panose="02020603050405020304" pitchFamily="18" charset="0"/>
              </a:rPr>
              <a:t>Add inventory items with their details, and can also upload their image and barcode.</a:t>
            </a:r>
          </a:p>
          <a:p>
            <a:pPr lvl="0" algn="just"/>
            <a:r>
              <a:rPr lang="en-GB" dirty="0">
                <a:latin typeface="Times New Roman" panose="02020603050405020304" pitchFamily="18" charset="0"/>
                <a:cs typeface="Times New Roman" panose="02020603050405020304" pitchFamily="18" charset="0"/>
              </a:rPr>
              <a:t>Customize the items on basis of different categories and brands.</a:t>
            </a:r>
          </a:p>
          <a:p>
            <a:pPr lvl="0" algn="just"/>
            <a:r>
              <a:rPr lang="en-GB" dirty="0">
                <a:latin typeface="Times New Roman" panose="02020603050405020304" pitchFamily="18" charset="0"/>
                <a:cs typeface="Times New Roman" panose="02020603050405020304" pitchFamily="18" charset="0"/>
              </a:rPr>
              <a:t>Add customers and vendors details.</a:t>
            </a:r>
          </a:p>
          <a:p>
            <a:pPr lvl="0" algn="just"/>
            <a:r>
              <a:rPr lang="en-GB" dirty="0">
                <a:latin typeface="Times New Roman" panose="02020603050405020304" pitchFamily="18" charset="0"/>
                <a:cs typeface="Times New Roman" panose="02020603050405020304" pitchFamily="18" charset="0"/>
              </a:rPr>
              <a:t>Update any item details by just simply scanning its barcode from the app during selling or purchasing it.</a:t>
            </a:r>
          </a:p>
          <a:p>
            <a:pPr lvl="0" algn="just"/>
            <a:r>
              <a:rPr lang="en-GB" dirty="0">
                <a:latin typeface="Times New Roman" panose="02020603050405020304" pitchFamily="18" charset="0"/>
                <a:cs typeface="Times New Roman" panose="02020603050405020304" pitchFamily="18" charset="0"/>
              </a:rPr>
              <a:t>Review and update all the details of products, vendors and customers by simply filtering out on different factors.</a:t>
            </a:r>
          </a:p>
          <a:p>
            <a:pPr lvl="0" algn="just"/>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EB4B038-723C-4DF1-AA90-C4FED113E71C}" type="datetime6">
              <a:rPr lang="en-US" smtClean="0"/>
              <a:t>May 21</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2" name="Slide Number Placeholder 1"/>
          <p:cNvSpPr>
            <a:spLocks noGrp="1"/>
          </p:cNvSpPr>
          <p:nvPr>
            <p:ph type="sldNum" sz="quarter" idx="12"/>
          </p:nvPr>
        </p:nvSpPr>
        <p:spPr/>
        <p:txBody>
          <a:bodyPr/>
          <a:lstStyle/>
          <a:p>
            <a:fld id="{21BAB6EE-EAEA-4561-8880-8DF9D3AB286A}" type="slidenum">
              <a:rPr lang="en-US" smtClean="0"/>
              <a:pPr/>
              <a:t>9</a:t>
            </a:fld>
            <a:endParaRPr lang="en-US"/>
          </a:p>
        </p:txBody>
      </p:sp>
    </p:spTree>
    <p:extLst>
      <p:ext uri="{BB962C8B-B14F-4D97-AF65-F5344CB8AC3E}">
        <p14:creationId xmlns:p14="http://schemas.microsoft.com/office/powerpoint/2010/main" val="1363344607"/>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5D69355BE8B14B8C4B114A01F187D6" ma:contentTypeVersion="0" ma:contentTypeDescription="Create a new document." ma:contentTypeScope="" ma:versionID="9471e0b085f23dca3511c8ef2bf5ba5b">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1AD66A-4F09-489B-8E69-792553BF8E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4A3503D-F207-40F9-A074-417C45CC8FA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6068C7C-6215-4232-854D-E67EF89D1C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2457</TotalTime>
  <Words>1447</Words>
  <Application>Microsoft Office PowerPoint</Application>
  <PresentationFormat>On-screen Show (4:3)</PresentationFormat>
  <Paragraphs>296</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Baskerville Old Face</vt:lpstr>
      <vt:lpstr>Calibri</vt:lpstr>
      <vt:lpstr>Century Gothic</vt:lpstr>
      <vt:lpstr>Times New Roman</vt:lpstr>
      <vt:lpstr>Wingdings 3</vt:lpstr>
      <vt:lpstr>Wisp</vt:lpstr>
      <vt:lpstr>PowerPoint Presentation</vt:lpstr>
      <vt:lpstr> </vt:lpstr>
      <vt:lpstr>Outline</vt:lpstr>
      <vt:lpstr>   Introduction   </vt:lpstr>
      <vt:lpstr>   Problem Statement </vt:lpstr>
      <vt:lpstr>Existing apps</vt:lpstr>
      <vt:lpstr>Objectives </vt:lpstr>
      <vt:lpstr>Objectives (continue)</vt:lpstr>
      <vt:lpstr>Functional requirements</vt:lpstr>
      <vt:lpstr>Functional requirements (continue)</vt:lpstr>
      <vt:lpstr>Benefits   </vt:lpstr>
      <vt:lpstr>Methodology</vt:lpstr>
      <vt:lpstr>User Interface (Home Screen)</vt:lpstr>
      <vt:lpstr>Splash Screen</vt:lpstr>
      <vt:lpstr>Signup page</vt:lpstr>
      <vt:lpstr>Login page</vt:lpstr>
      <vt:lpstr>Navigation Drawer</vt:lpstr>
      <vt:lpstr>Add Vendor page</vt:lpstr>
      <vt:lpstr>Add Customer page</vt:lpstr>
      <vt:lpstr>Add Product Category </vt:lpstr>
      <vt:lpstr>Add Product Brand </vt:lpstr>
      <vt:lpstr>Add Product Info </vt:lpstr>
      <vt:lpstr>Stock Product Record </vt:lpstr>
      <vt:lpstr>Barcode Scanner</vt:lpstr>
      <vt:lpstr>Cart Orders</vt:lpstr>
      <vt:lpstr>Owner Profile</vt:lpstr>
      <vt:lpstr>Sales Report page</vt:lpstr>
      <vt:lpstr>Vendors Orders</vt:lpstr>
      <vt:lpstr>Customers Orders</vt:lpstr>
      <vt:lpstr>Tools and Technologies</vt:lpstr>
      <vt:lpstr>Conclusion   </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Adeel Ahmed</cp:lastModifiedBy>
  <cp:revision>464</cp:revision>
  <dcterms:created xsi:type="dcterms:W3CDTF">2014-09-12T06:08:00Z</dcterms:created>
  <dcterms:modified xsi:type="dcterms:W3CDTF">2021-05-29T12:23:19Z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y fmtid="{D5CDD505-2E9C-101B-9397-08002B2CF9AE}" pid="3" name="NXPowerLiteLastOptimized">
    <vt:lpwstr>1234325</vt:lpwstr>
  </property>
  <property fmtid="{D5CDD505-2E9C-101B-9397-08002B2CF9AE}" pid="4" name="NXPowerLiteSettings">
    <vt:lpwstr>C700052003A000</vt:lpwstr>
  </property>
  <property fmtid="{D5CDD505-2E9C-101B-9397-08002B2CF9AE}" pid="5" name="NXPowerLiteVersion">
    <vt:lpwstr>D8.0.11</vt:lpwstr>
  </property>
  <property fmtid="{D5CDD505-2E9C-101B-9397-08002B2CF9AE}" pid="6" name="ContentTypeId">
    <vt:lpwstr>0x010100CE5D69355BE8B14B8C4B114A01F187D6</vt:lpwstr>
  </property>
</Properties>
</file>