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4"/>
  </p:sldMasterIdLst>
  <p:notesMasterIdLst>
    <p:notesMasterId r:id="rId25"/>
  </p:notesMasterIdLst>
  <p:handoutMasterIdLst>
    <p:handoutMasterId r:id="rId26"/>
  </p:handoutMasterIdLst>
  <p:sldIdLst>
    <p:sldId id="258" r:id="rId5"/>
    <p:sldId id="284" r:id="rId6"/>
    <p:sldId id="278" r:id="rId7"/>
    <p:sldId id="287" r:id="rId8"/>
    <p:sldId id="289" r:id="rId9"/>
    <p:sldId id="290" r:id="rId10"/>
    <p:sldId id="291" r:id="rId11"/>
    <p:sldId id="314" r:id="rId12"/>
    <p:sldId id="315" r:id="rId13"/>
    <p:sldId id="335" r:id="rId14"/>
    <p:sldId id="292" r:id="rId15"/>
    <p:sldId id="293" r:id="rId16"/>
    <p:sldId id="309" r:id="rId17"/>
    <p:sldId id="302" r:id="rId18"/>
    <p:sldId id="305" r:id="rId19"/>
    <p:sldId id="336" r:id="rId20"/>
    <p:sldId id="329" r:id="rId21"/>
    <p:sldId id="316" r:id="rId22"/>
    <p:sldId id="333" r:id="rId23"/>
    <p:sldId id="27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9" d="100"/>
          <a:sy n="69" d="100"/>
        </p:scale>
        <p:origin x="8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368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6BCD0B-7DF3-4B63-9A04-32C5CE0A7753}"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9174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376C43-955E-4A85-AFB4-F2B3523FC432}"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009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524880-5693-4903-96FB-EC046CC5960B}"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410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38CFFD-B500-46B5-8B90-CB5D539EF326}"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857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0C2ADB2-FAF7-4803-9C98-9907F81EFFCA}"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04910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2654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1552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8712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68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68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December 20</a:t>
            </a:fld>
            <a:endParaRPr lang="en-US"/>
          </a:p>
        </p:txBody>
      </p:sp>
      <p:sp>
        <p:nvSpPr>
          <p:cNvPr id="8" name="Footer Placeholder 7"/>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543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621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3" name="Footer Placeholder 2"/>
          <p:cNvSpPr>
            <a:spLocks noGrp="1"/>
          </p:cNvSpPr>
          <p:nvPr>
            <p:ph type="ftr" sz="quarter" idx="11"/>
          </p:nvPr>
        </p:nvSpPr>
        <p:spPr/>
        <p:txBody>
          <a:bodyPr/>
          <a:lstStyle/>
          <a:p>
            <a:r>
              <a:rPr lang="en-US" smtClean="0"/>
              <a:t>Final Presentation </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20953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F19F01-B356-4C7C-8C89-8DF5A8C41092}"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3759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90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AECDE-18D1-42A4-85CC-17E52CB57E51}" type="datetime6">
              <a:rPr lang="en-US" smtClean="0"/>
              <a:t>December 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Final Presentation </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353863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97532" y="548908"/>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2133600" y="2743200"/>
            <a:ext cx="6019800" cy="1295400"/>
          </a:xfrm>
          <a:prstGeom prst="rect">
            <a:avLst/>
          </a:prstGeom>
        </p:spPr>
      </p:pic>
      <p:sp>
        <p:nvSpPr>
          <p:cNvPr id="2" name="Date Placeholder 1"/>
          <p:cNvSpPr>
            <a:spLocks noGrp="1"/>
          </p:cNvSpPr>
          <p:nvPr>
            <p:ph type="dt" sz="half" idx="10"/>
          </p:nvPr>
        </p:nvSpPr>
        <p:spPr>
          <a:xfrm>
            <a:off x="7759700" y="6000709"/>
            <a:ext cx="766380" cy="370171"/>
          </a:xfrm>
        </p:spPr>
        <p:txBody>
          <a:bodyPr/>
          <a:lstStyle/>
          <a:p>
            <a:fld id="{1439FA6E-B0B1-407B-BF2B-2681CC5559DC}" type="datetime6">
              <a:rPr lang="en-US" smtClean="0"/>
              <a:t>December 20</a:t>
            </a:fld>
            <a:endParaRPr lang="en-US" dirty="0"/>
          </a:p>
        </p:txBody>
      </p:sp>
      <p:sp>
        <p:nvSpPr>
          <p:cNvPr id="3" name="Footer Placeholder 2"/>
          <p:cNvSpPr>
            <a:spLocks noGrp="1"/>
          </p:cNvSpPr>
          <p:nvPr>
            <p:ph type="ftr" sz="quarter" idx="11"/>
          </p:nvPr>
        </p:nvSpPr>
        <p:spPr>
          <a:xfrm>
            <a:off x="1528380" y="6005755"/>
            <a:ext cx="2248585" cy="365125"/>
          </a:xfrm>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34700"/>
            <a:ext cx="6589200" cy="671290"/>
          </a:xfrm>
        </p:spPr>
        <p:txBody>
          <a:bodyPr>
            <a:normAutofit/>
          </a:bodyPr>
          <a:lstStyle/>
          <a:p>
            <a:r>
              <a:rPr lang="en-US" sz="2800" dirty="0" smtClean="0"/>
              <a:t>Existing apps</a:t>
            </a:r>
            <a:endParaRPr lang="en-US" sz="2800" dirty="0"/>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06444889"/>
              </p:ext>
            </p:extLst>
          </p:nvPr>
        </p:nvGraphicFramePr>
        <p:xfrm>
          <a:off x="1506059" y="1305990"/>
          <a:ext cx="6047017" cy="4760828"/>
        </p:xfrm>
        <a:graphic>
          <a:graphicData uri="http://schemas.openxmlformats.org/drawingml/2006/table">
            <a:tbl>
              <a:tblPr bandRow="1">
                <a:tableStyleId>{C083E6E3-FA7D-4D7B-A595-EF9225AFEA82}</a:tableStyleId>
              </a:tblPr>
              <a:tblGrid>
                <a:gridCol w="1237142">
                  <a:extLst>
                    <a:ext uri="{9D8B030D-6E8A-4147-A177-3AD203B41FA5}">
                      <a16:colId xmlns:a16="http://schemas.microsoft.com/office/drawing/2014/main" val="933742061"/>
                    </a:ext>
                  </a:extLst>
                </a:gridCol>
                <a:gridCol w="914400">
                  <a:extLst>
                    <a:ext uri="{9D8B030D-6E8A-4147-A177-3AD203B41FA5}">
                      <a16:colId xmlns:a16="http://schemas.microsoft.com/office/drawing/2014/main" val="1479884052"/>
                    </a:ext>
                  </a:extLst>
                </a:gridCol>
                <a:gridCol w="1142999">
                  <a:extLst>
                    <a:ext uri="{9D8B030D-6E8A-4147-A177-3AD203B41FA5}">
                      <a16:colId xmlns:a16="http://schemas.microsoft.com/office/drawing/2014/main" val="3608611773"/>
                    </a:ext>
                  </a:extLst>
                </a:gridCol>
                <a:gridCol w="1219200">
                  <a:extLst>
                    <a:ext uri="{9D8B030D-6E8A-4147-A177-3AD203B41FA5}">
                      <a16:colId xmlns:a16="http://schemas.microsoft.com/office/drawing/2014/main" val="314091815"/>
                    </a:ext>
                  </a:extLst>
                </a:gridCol>
                <a:gridCol w="1533276">
                  <a:extLst>
                    <a:ext uri="{9D8B030D-6E8A-4147-A177-3AD203B41FA5}">
                      <a16:colId xmlns:a16="http://schemas.microsoft.com/office/drawing/2014/main" val="3959159666"/>
                    </a:ext>
                  </a:extLst>
                </a:gridCol>
              </a:tblGrid>
              <a:tr h="1052915">
                <a:tc>
                  <a:txBody>
                    <a:bodyPr/>
                    <a:lstStyle/>
                    <a:p>
                      <a:pPr marL="0" marR="0" algn="just">
                        <a:lnSpc>
                          <a:spcPct val="150000"/>
                        </a:lnSpc>
                        <a:spcBef>
                          <a:spcPts val="0"/>
                        </a:spcBef>
                        <a:spcAft>
                          <a:spcPts val="800"/>
                        </a:spcAft>
                      </a:pPr>
                      <a:r>
                        <a:rPr lang="en-US" sz="1200" dirty="0">
                          <a:effectLst/>
                        </a:rPr>
                        <a:t>Features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r>
                        <a:rPr lang="en-US" sz="1200" u="none" kern="1200" dirty="0" smtClean="0">
                          <a:solidFill>
                            <a:schemeClr val="tx1"/>
                          </a:solidFill>
                          <a:effectLst/>
                          <a:latin typeface="+mn-lt"/>
                          <a:ea typeface="+mn-ea"/>
                          <a:cs typeface="+mn-cs"/>
                        </a:rPr>
                        <a:t>Online Student Attendance System in PHP </a:t>
                      </a:r>
                      <a:r>
                        <a:rPr lang="en-US" sz="1200" u="none" kern="1200" dirty="0" err="1" smtClean="0">
                          <a:solidFill>
                            <a:schemeClr val="tx1"/>
                          </a:solidFill>
                          <a:effectLst/>
                          <a:latin typeface="+mn-lt"/>
                          <a:ea typeface="+mn-ea"/>
                          <a:cs typeface="+mn-cs"/>
                        </a:rPr>
                        <a:t>Mysql</a:t>
                      </a:r>
                      <a:endParaRPr lang="en-US" sz="1200" u="none" kern="1200" dirty="0">
                        <a:solidFill>
                          <a:schemeClr val="tx1"/>
                        </a:solidFill>
                        <a:effectLst/>
                        <a:latin typeface="+mn-lt"/>
                        <a:ea typeface="+mn-ea"/>
                        <a:cs typeface="+mn-cs"/>
                      </a:endParaRPr>
                    </a:p>
                  </a:txBody>
                  <a:tcPr marL="56299" marR="56299" marT="0" marB="0"/>
                </a:tc>
                <a:tc>
                  <a:txBody>
                    <a:bodyPr/>
                    <a:lstStyle/>
                    <a:p>
                      <a:r>
                        <a:rPr lang="en-US" sz="1200" kern="1200" dirty="0" smtClean="0">
                          <a:solidFill>
                            <a:schemeClr val="tx1"/>
                          </a:solidFill>
                          <a:effectLst/>
                          <a:latin typeface="+mn-lt"/>
                          <a:ea typeface="+mn-ea"/>
                          <a:cs typeface="+mn-cs"/>
                        </a:rPr>
                        <a:t>Online attendance management system.</a:t>
                      </a:r>
                      <a:endParaRPr lang="en-US" sz="1200" kern="1200" dirty="0">
                        <a:solidFill>
                          <a:schemeClr val="tx1"/>
                        </a:solidFill>
                        <a:effectLst/>
                        <a:latin typeface="+mn-lt"/>
                        <a:ea typeface="+mn-ea"/>
                        <a:cs typeface="+mn-cs"/>
                      </a:endParaRPr>
                    </a:p>
                  </a:txBody>
                  <a:tcPr marL="56299" marR="56299" marT="0" marB="0"/>
                </a:tc>
                <a:tc>
                  <a:txBody>
                    <a:bodyPr/>
                    <a:lstStyle/>
                    <a:p>
                      <a:pPr marL="0" marR="0" algn="just">
                        <a:lnSpc>
                          <a:spcPct val="150000"/>
                        </a:lnSpc>
                        <a:spcBef>
                          <a:spcPts val="0"/>
                        </a:spcBef>
                        <a:spcAft>
                          <a:spcPts val="800"/>
                        </a:spcAft>
                      </a:pPr>
                      <a:r>
                        <a:rPr lang="en-US" sz="1200" kern="1200" dirty="0" smtClean="0">
                          <a:solidFill>
                            <a:schemeClr val="tx1"/>
                          </a:solidFill>
                          <a:effectLst/>
                          <a:latin typeface="+mn-lt"/>
                          <a:ea typeface="+mn-ea"/>
                          <a:cs typeface="+mn-cs"/>
                        </a:rPr>
                        <a:t>Smart attendance management system using face recognition</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r>
                        <a:rPr lang="en-US" sz="1200" kern="1200" dirty="0" smtClean="0">
                          <a:solidFill>
                            <a:schemeClr val="tx1"/>
                          </a:solidFill>
                          <a:effectLst/>
                          <a:latin typeface="+mn-lt"/>
                          <a:ea typeface="+mn-ea"/>
                          <a:cs typeface="+mn-cs"/>
                        </a:rPr>
                        <a:t>Real-Time Smart Attendance System using Face Recognition Techniques</a:t>
                      </a:r>
                    </a:p>
                    <a:p>
                      <a:pPr marL="0" marR="0" algn="just">
                        <a:lnSpc>
                          <a:spcPct val="150000"/>
                        </a:lnSpc>
                        <a:spcBef>
                          <a:spcPts val="0"/>
                        </a:spcBef>
                        <a:spcAft>
                          <a:spcPts val="800"/>
                        </a:spcAft>
                      </a:pPr>
                      <a:r>
                        <a:rPr lang="en-US" sz="1200" dirty="0">
                          <a:effectLst/>
                        </a:rPr>
                        <a:t>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1182811792"/>
                  </a:ext>
                </a:extLst>
              </a:tr>
              <a:tr h="692944">
                <a:tc>
                  <a:txBody>
                    <a:bodyPr/>
                    <a:lstStyle/>
                    <a:p>
                      <a:pPr marL="0" marR="0" algn="just">
                        <a:lnSpc>
                          <a:spcPct val="150000"/>
                        </a:lnSpc>
                        <a:spcBef>
                          <a:spcPts val="0"/>
                        </a:spcBef>
                        <a:spcAft>
                          <a:spcPts val="800"/>
                        </a:spcAft>
                      </a:pPr>
                      <a:r>
                        <a:rPr lang="en-US" sz="1200" dirty="0" smtClean="0">
                          <a:effectLst/>
                        </a:rPr>
                        <a:t>Monetarizing</a:t>
                      </a:r>
                    </a:p>
                    <a:p>
                      <a:pPr marL="0" marR="0" algn="just">
                        <a:lnSpc>
                          <a:spcPct val="150000"/>
                        </a:lnSpc>
                        <a:spcBef>
                          <a:spcPts val="0"/>
                        </a:spcBef>
                        <a:spcAft>
                          <a:spcPts val="800"/>
                        </a:spcAft>
                      </a:pPr>
                      <a:r>
                        <a:rPr lang="en-US" sz="1200" dirty="0" smtClean="0">
                          <a:effectLst/>
                          <a:latin typeface="Cambria" panose="02040503050406030204" pitchFamily="18" charset="0"/>
                          <a:ea typeface="Times New Roman" panose="02020603050405020304" pitchFamily="18" charset="0"/>
                          <a:cs typeface="Times New Roman" panose="02020603050405020304" pitchFamily="18" charset="0"/>
                        </a:rPr>
                        <a:t>Of</a:t>
                      </a:r>
                      <a:r>
                        <a:rPr lang="en-US" sz="1200" baseline="0" dirty="0" smtClean="0">
                          <a:effectLst/>
                          <a:latin typeface="Cambria" panose="02040503050406030204" pitchFamily="18" charset="0"/>
                          <a:ea typeface="Times New Roman" panose="02020603050405020304" pitchFamily="18" charset="0"/>
                          <a:cs typeface="Times New Roman" panose="02020603050405020304" pitchFamily="18" charset="0"/>
                        </a:rPr>
                        <a:t> Student</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Yes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Yes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Yes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Yes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3680611118"/>
                  </a:ext>
                </a:extLst>
              </a:tr>
              <a:tr h="776044">
                <a:tc>
                  <a:txBody>
                    <a:bodyPr/>
                    <a:lstStyle/>
                    <a:p>
                      <a:pPr marL="0" marR="0" algn="just">
                        <a:lnSpc>
                          <a:spcPct val="150000"/>
                        </a:lnSpc>
                        <a:spcBef>
                          <a:spcPts val="0"/>
                        </a:spcBef>
                        <a:spcAft>
                          <a:spcPts val="800"/>
                        </a:spcAft>
                      </a:pPr>
                      <a:r>
                        <a:rPr lang="en-US" sz="1200" dirty="0" smtClean="0">
                          <a:effectLst/>
                        </a:rPr>
                        <a:t>Feedback</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rPr>
                        <a:t>No</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3068018687"/>
                  </a:ext>
                </a:extLst>
              </a:tr>
              <a:tr h="536678">
                <a:tc>
                  <a:txBody>
                    <a:bodyPr/>
                    <a:lstStyle/>
                    <a:p>
                      <a:pPr marL="0" marR="0" algn="just">
                        <a:lnSpc>
                          <a:spcPct val="150000"/>
                        </a:lnSpc>
                        <a:spcBef>
                          <a:spcPts val="0"/>
                        </a:spcBef>
                        <a:spcAft>
                          <a:spcPts val="800"/>
                        </a:spcAft>
                      </a:pPr>
                      <a:r>
                        <a:rPr lang="en-US" sz="1200" dirty="0" smtClean="0">
                          <a:effectLst/>
                        </a:rPr>
                        <a:t>Continuous Monetarizing</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No</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No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No</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1856710912"/>
                  </a:ext>
                </a:extLst>
              </a:tr>
              <a:tr h="519584">
                <a:tc>
                  <a:txBody>
                    <a:bodyPr/>
                    <a:lstStyle/>
                    <a:p>
                      <a:pPr marL="0" marR="0" algn="just">
                        <a:lnSpc>
                          <a:spcPct val="150000"/>
                        </a:lnSpc>
                        <a:spcBef>
                          <a:spcPts val="0"/>
                        </a:spcBef>
                        <a:spcAft>
                          <a:spcPts val="800"/>
                        </a:spcAft>
                      </a:pPr>
                      <a:r>
                        <a:rPr lang="en-US" sz="1200" dirty="0" err="1" smtClean="0">
                          <a:effectLst/>
                        </a:rPr>
                        <a:t>EyeBall</a:t>
                      </a:r>
                      <a:r>
                        <a:rPr lang="en-US" sz="1200" dirty="0" smtClean="0">
                          <a:effectLst/>
                        </a:rPr>
                        <a:t> detection</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No</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latin typeface="+mn-lt"/>
                          <a:ea typeface="+mn-ea"/>
                          <a:cs typeface="+mn-cs"/>
                        </a:rPr>
                        <a:t>No</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No</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No</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2447586672"/>
                  </a:ext>
                </a:extLst>
              </a:tr>
              <a:tr h="519584">
                <a:tc>
                  <a:txBody>
                    <a:bodyPr/>
                    <a:lstStyle/>
                    <a:p>
                      <a:pPr marL="0" marR="0" algn="just">
                        <a:lnSpc>
                          <a:spcPct val="150000"/>
                        </a:lnSpc>
                        <a:spcBef>
                          <a:spcPts val="0"/>
                        </a:spcBef>
                        <a:spcAft>
                          <a:spcPts val="800"/>
                        </a:spcAft>
                      </a:pPr>
                      <a:r>
                        <a:rPr lang="en-US" sz="1200" dirty="0" smtClean="0">
                          <a:effectLst/>
                        </a:rPr>
                        <a:t>Lecture Upload</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a:effectLst/>
                        </a:rPr>
                        <a:t>No</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a:effectLst/>
                        </a:rPr>
                        <a:t>No</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tc>
                  <a:txBody>
                    <a:bodyPr/>
                    <a:lstStyle/>
                    <a:p>
                      <a:pPr marL="0" marR="0" algn="just">
                        <a:lnSpc>
                          <a:spcPct val="150000"/>
                        </a:lnSpc>
                        <a:spcBef>
                          <a:spcPts val="0"/>
                        </a:spcBef>
                        <a:spcAft>
                          <a:spcPts val="800"/>
                        </a:spcAft>
                      </a:pPr>
                      <a:r>
                        <a:rPr lang="en-US" sz="1200" dirty="0" smtClean="0">
                          <a:effectLst/>
                        </a:rPr>
                        <a:t>No </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6299" marR="56299" marT="0" marB="0"/>
                </a:tc>
                <a:extLst>
                  <a:ext uri="{0D108BD9-81ED-4DB2-BD59-A6C34878D82A}">
                    <a16:rowId xmlns:a16="http://schemas.microsoft.com/office/drawing/2014/main" val="3152425163"/>
                  </a:ext>
                </a:extLst>
              </a:tr>
            </a:tbl>
          </a:graphicData>
        </a:graphic>
      </p:graphicFrame>
    </p:spTree>
    <p:extLst>
      <p:ext uri="{BB962C8B-B14F-4D97-AF65-F5344CB8AC3E}">
        <p14:creationId xmlns:p14="http://schemas.microsoft.com/office/powerpoint/2010/main" val="994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smtClean="0">
                <a:cs typeface="Times New Roman" panose="02020603050405020304" pitchFamily="18" charset="0"/>
              </a:rPr>
              <a:t>Tools and Technologies</a:t>
            </a:r>
            <a:endParaRPr lang="en-US" sz="2800" dirty="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7137299"/>
              </p:ext>
            </p:extLst>
          </p:nvPr>
        </p:nvGraphicFramePr>
        <p:xfrm>
          <a:off x="1942415" y="1752600"/>
          <a:ext cx="6286500" cy="3524518"/>
        </p:xfrm>
        <a:graphic>
          <a:graphicData uri="http://schemas.openxmlformats.org/drawingml/2006/table">
            <a:tbl>
              <a:tblPr firstRow="1" bandRow="1">
                <a:tableStyleId>{C083E6E3-FA7D-4D7B-A595-EF9225AFEA82}</a:tableStyleId>
              </a:tblPr>
              <a:tblGrid>
                <a:gridCol w="3093880">
                  <a:extLst>
                    <a:ext uri="{9D8B030D-6E8A-4147-A177-3AD203B41FA5}">
                      <a16:colId xmlns:a16="http://schemas.microsoft.com/office/drawing/2014/main" val="3677104097"/>
                    </a:ext>
                  </a:extLst>
                </a:gridCol>
                <a:gridCol w="3192620">
                  <a:extLst>
                    <a:ext uri="{9D8B030D-6E8A-4147-A177-3AD203B41FA5}">
                      <a16:colId xmlns:a16="http://schemas.microsoft.com/office/drawing/2014/main" val="2275269168"/>
                    </a:ext>
                  </a:extLst>
                </a:gridCol>
              </a:tblGrid>
              <a:tr h="468362">
                <a:tc>
                  <a:txBody>
                    <a:bodyPr/>
                    <a:lstStyle/>
                    <a:p>
                      <a:r>
                        <a:rPr lang="en-US" sz="1600" dirty="0" smtClean="0"/>
                        <a:t>Tools</a:t>
                      </a:r>
                      <a:r>
                        <a:rPr lang="en-US" sz="1600" baseline="0" dirty="0" smtClean="0"/>
                        <a:t> &amp; Technologies       </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t>             Rationale</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8191278"/>
                  </a:ext>
                </a:extLst>
              </a:tr>
              <a:tr h="468362">
                <a:tc>
                  <a:txBody>
                    <a:bodyPr/>
                    <a:lstStyle/>
                    <a:p>
                      <a:r>
                        <a:rPr lang="en-IE" sz="1600" kern="1200" dirty="0" smtClean="0">
                          <a:effectLst/>
                        </a:rPr>
                        <a:t>Python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Programming language</a:t>
                      </a:r>
                      <a:endParaRPr lang="en-US" sz="1600" dirty="0"/>
                    </a:p>
                  </a:txBody>
                  <a:tcPr/>
                </a:tc>
                <a:extLst>
                  <a:ext uri="{0D108BD9-81ED-4DB2-BD59-A6C34878D82A}">
                    <a16:rowId xmlns:a16="http://schemas.microsoft.com/office/drawing/2014/main" val="950962375"/>
                  </a:ext>
                </a:extLst>
              </a:tr>
              <a:tr h="468362">
                <a:tc>
                  <a:txBody>
                    <a:bodyPr/>
                    <a:lstStyle/>
                    <a:p>
                      <a:r>
                        <a:rPr lang="en-US" sz="1600" dirty="0" smtClean="0"/>
                        <a:t>MS 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Documentation work</a:t>
                      </a:r>
                      <a:endParaRPr lang="en-US" sz="1600" dirty="0"/>
                    </a:p>
                  </a:txBody>
                  <a:tcPr/>
                </a:tc>
                <a:extLst>
                  <a:ext uri="{0D108BD9-81ED-4DB2-BD59-A6C34878D82A}">
                    <a16:rowId xmlns:a16="http://schemas.microsoft.com/office/drawing/2014/main" val="3310571447"/>
                  </a:ext>
                </a:extLst>
              </a:tr>
              <a:tr h="118914">
                <a:tc>
                  <a:txBody>
                    <a:bodyPr/>
                    <a:lstStyle/>
                    <a:p>
                      <a:r>
                        <a:rPr lang="en-US" sz="1600" dirty="0" smtClean="0"/>
                        <a:t>MS PowerPoint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Presentation work</a:t>
                      </a:r>
                      <a:endParaRPr lang="en-US" sz="1600" dirty="0"/>
                    </a:p>
                  </a:txBody>
                  <a:tcPr/>
                </a:tc>
                <a:extLst>
                  <a:ext uri="{0D108BD9-81ED-4DB2-BD59-A6C34878D82A}">
                    <a16:rowId xmlns:a16="http://schemas.microsoft.com/office/drawing/2014/main" val="1543723845"/>
                  </a:ext>
                </a:extLst>
              </a:tr>
              <a:tr h="65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effectLst/>
                        </a:rPr>
                        <a:t>MS Visio</a:t>
                      </a:r>
                      <a:endParaRPr lang="en-US" sz="1600" dirty="0" smtClean="0"/>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Diagram work</a:t>
                      </a:r>
                      <a:endParaRPr lang="en-US" sz="1600" dirty="0"/>
                    </a:p>
                  </a:txBody>
                  <a:tcPr/>
                </a:tc>
                <a:extLst>
                  <a:ext uri="{0D108BD9-81ED-4DB2-BD59-A6C34878D82A}">
                    <a16:rowId xmlns:a16="http://schemas.microsoft.com/office/drawing/2014/main" val="1774814220"/>
                  </a:ext>
                </a:extLst>
              </a:tr>
              <a:tr h="468362">
                <a:tc>
                  <a:txBody>
                    <a:bodyPr/>
                    <a:lstStyle/>
                    <a:p>
                      <a:r>
                        <a:rPr lang="en-IE" sz="1600" kern="1200" dirty="0" smtClean="0">
                          <a:effectLst/>
                        </a:rPr>
                        <a:t>Pycharm &amp; VScode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Programing tool</a:t>
                      </a:r>
                      <a:endParaRPr lang="en-US" sz="1600" dirty="0"/>
                    </a:p>
                  </a:txBody>
                  <a:tcPr/>
                </a:tc>
                <a:extLst>
                  <a:ext uri="{0D108BD9-81ED-4DB2-BD59-A6C34878D82A}">
                    <a16:rowId xmlns:a16="http://schemas.microsoft.com/office/drawing/2014/main" val="2431408456"/>
                  </a:ext>
                </a:extLst>
              </a:tr>
              <a:tr h="657895">
                <a:tc>
                  <a:txBody>
                    <a:bodyPr/>
                    <a:lstStyle/>
                    <a:p>
                      <a:r>
                        <a:rPr lang="en-IE" sz="1600" kern="1200" dirty="0" smtClean="0">
                          <a:effectLst/>
                        </a:rPr>
                        <a:t>Firebase Real Time Database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t>Backend</a:t>
                      </a:r>
                      <a:r>
                        <a:rPr lang="en-US" sz="1600" baseline="0" dirty="0" smtClean="0"/>
                        <a:t> work</a:t>
                      </a:r>
                      <a:endParaRPr lang="en-US" sz="1600" dirty="0"/>
                    </a:p>
                  </a:txBody>
                  <a:tcPr/>
                </a:tc>
                <a:extLst>
                  <a:ext uri="{0D108BD9-81ED-4DB2-BD59-A6C34878D82A}">
                    <a16:rowId xmlns:a16="http://schemas.microsoft.com/office/drawing/2014/main" val="579684964"/>
                  </a:ext>
                </a:extLst>
              </a:tr>
            </a:tbl>
          </a:graphicData>
        </a:graphic>
      </p:graphicFrame>
      <p:sp>
        <p:nvSpPr>
          <p:cNvPr id="4" name="Date Placeholder 3"/>
          <p:cNvSpPr>
            <a:spLocks noGrp="1"/>
          </p:cNvSpPr>
          <p:nvPr>
            <p:ph type="dt" sz="half" idx="10"/>
          </p:nvPr>
        </p:nvSpPr>
        <p:spPr/>
        <p:txBody>
          <a:bodyPr/>
          <a:lstStyle/>
          <a:p>
            <a:fld id="{7B6AC921-DFC6-4F17-9A9E-5A5AA0F0571E}"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5946"/>
            <a:ext cx="6019800" cy="528798"/>
          </a:xfrm>
        </p:spPr>
        <p:txBody>
          <a:bodyPr>
            <a:normAutofit/>
          </a:bodyPr>
          <a:lstStyle/>
          <a:p>
            <a:r>
              <a:rPr lang="en-US" sz="2800" dirty="0" smtClean="0">
                <a:cs typeface="Times New Roman" panose="02020603050405020304" pitchFamily="18" charset="0"/>
                <a:sym typeface="+mn-ea"/>
              </a:rPr>
              <a:t>Benefits</a:t>
            </a:r>
            <a:r>
              <a:rPr lang="en-US" sz="2800" dirty="0" smtClean="0">
                <a:sym typeface="+mn-ea"/>
              </a:rPr>
              <a:t>   </a:t>
            </a:r>
            <a:endParaRPr lang="en-US" sz="2800" dirty="0"/>
          </a:p>
        </p:txBody>
      </p:sp>
      <p:sp>
        <p:nvSpPr>
          <p:cNvPr id="3" name="Content Placeholder 2"/>
          <p:cNvSpPr>
            <a:spLocks noGrp="1"/>
          </p:cNvSpPr>
          <p:nvPr>
            <p:ph idx="1"/>
          </p:nvPr>
        </p:nvSpPr>
        <p:spPr>
          <a:xfrm>
            <a:off x="2133600" y="1409437"/>
            <a:ext cx="6400800" cy="3777622"/>
          </a:xfrm>
        </p:spPr>
        <p:txBody>
          <a:bodyPr>
            <a:normAutofit fontScale="97500"/>
          </a:bodyPr>
          <a:lstStyle/>
          <a:p>
            <a:pPr marL="0" indent="0">
              <a:buNone/>
            </a:pPr>
            <a:endParaRPr lang="en-IE" sz="1600" dirty="0" smtClean="0">
              <a:latin typeface="Times New Roman" panose="02020603050405020304" pitchFamily="18" charset="0"/>
              <a:cs typeface="Times New Roman" panose="02020603050405020304" pitchFamily="18" charset="0"/>
            </a:endParaRPr>
          </a:p>
          <a:p>
            <a:r>
              <a:rPr lang="en-IE" sz="1600" dirty="0" smtClean="0">
                <a:latin typeface="Times New Roman" panose="02020603050405020304" pitchFamily="18" charset="0"/>
                <a:cs typeface="Times New Roman" panose="02020603050405020304" pitchFamily="18" charset="0"/>
              </a:rPr>
              <a:t>Student will definitely learn from lecture</a:t>
            </a:r>
          </a:p>
          <a:p>
            <a:r>
              <a:rPr lang="en-IE" sz="1600" dirty="0" smtClean="0">
                <a:latin typeface="Times New Roman" panose="02020603050405020304" pitchFamily="18" charset="0"/>
                <a:cs typeface="Times New Roman" panose="02020603050405020304" pitchFamily="18" charset="0"/>
              </a:rPr>
              <a:t>Teacher’s hard work will not be wasted</a:t>
            </a:r>
          </a:p>
          <a:p>
            <a:r>
              <a:rPr lang="en-IE" sz="1600" dirty="0" smtClean="0">
                <a:latin typeface="Times New Roman" panose="02020603050405020304" pitchFamily="18" charset="0"/>
                <a:cs typeface="Times New Roman" panose="02020603050405020304" pitchFamily="18" charset="0"/>
              </a:rPr>
              <a:t>Students can send feedback to teachers</a:t>
            </a:r>
          </a:p>
          <a:p>
            <a:r>
              <a:rPr lang="en-IE" sz="1600" dirty="0" smtClean="0">
                <a:latin typeface="Times New Roman" panose="02020603050405020304" pitchFamily="18" charset="0"/>
                <a:cs typeface="Times New Roman" panose="02020603050405020304" pitchFamily="18" charset="0"/>
              </a:rPr>
              <a:t>Teachers can see the summary of students that how much he had watched the lecture.</a:t>
            </a:r>
          </a:p>
          <a:p>
            <a:r>
              <a:rPr lang="en-IE" sz="1600" dirty="0" smtClean="0">
                <a:latin typeface="Times New Roman" panose="02020603050405020304" pitchFamily="18" charset="0"/>
                <a:cs typeface="Times New Roman" panose="02020603050405020304" pitchFamily="18" charset="0"/>
              </a:rPr>
              <a:t>Teacher will get help from the feedback.</a:t>
            </a:r>
          </a:p>
          <a:p>
            <a:endParaRPr lang="en-US" sz="1600" dirty="0" smtClean="0"/>
          </a:p>
          <a:p>
            <a:endParaRPr lang="en-US" sz="1600" dirty="0"/>
          </a:p>
        </p:txBody>
      </p:sp>
      <p:sp>
        <p:nvSpPr>
          <p:cNvPr id="4" name="Date Placeholder 3"/>
          <p:cNvSpPr>
            <a:spLocks noGrp="1"/>
          </p:cNvSpPr>
          <p:nvPr>
            <p:ph type="dt" sz="half" idx="10"/>
          </p:nvPr>
        </p:nvSpPr>
        <p:spPr/>
        <p:txBody>
          <a:bodyPr/>
          <a:lstStyle/>
          <a:p>
            <a:fld id="{3B3B9BFD-A935-46B3-991E-839C43553E1D}" type="datetime6">
              <a:rPr lang="en-US" smtClean="0"/>
              <a:t>December 20</a:t>
            </a:fld>
            <a:endParaRPr lang="en-US" dirty="0"/>
          </a:p>
        </p:txBody>
      </p:sp>
      <p:sp>
        <p:nvSpPr>
          <p:cNvPr id="5" name="Footer Placeholder 4"/>
          <p:cNvSpPr>
            <a:spLocks noGrp="1"/>
          </p:cNvSpPr>
          <p:nvPr>
            <p:ph type="ftr" sz="quarter" idx="11"/>
          </p:nvPr>
        </p:nvSpPr>
        <p:spPr>
          <a:xfrm>
            <a:off x="1942415" y="6135809"/>
            <a:ext cx="2172385" cy="365125"/>
          </a:xfrm>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66391" y="634699"/>
            <a:ext cx="6589199" cy="671291"/>
          </a:xfrm>
        </p:spPr>
        <p:txBody>
          <a:bodyPr>
            <a:normAutofit fontScale="90000"/>
          </a:bodyPr>
          <a:lstStyle/>
          <a:p>
            <a:r>
              <a:rPr lang="en-US" sz="3100" dirty="0" smtClean="0"/>
              <a:t>Diagrams</a:t>
            </a:r>
            <a:r>
              <a:rPr lang="en-US" dirty="0" smtClean="0"/>
              <a:t/>
            </a:r>
            <a:br>
              <a:rPr lang="en-US" dirty="0" smtClean="0"/>
            </a:br>
            <a:endParaRPr lang="en-US" dirty="0"/>
          </a:p>
        </p:txBody>
      </p:sp>
      <p:sp>
        <p:nvSpPr>
          <p:cNvPr id="9" name="Content Placeholder 8"/>
          <p:cNvSpPr>
            <a:spLocks noGrp="1"/>
          </p:cNvSpPr>
          <p:nvPr>
            <p:ph idx="1"/>
          </p:nvPr>
        </p:nvSpPr>
        <p:spPr>
          <a:xfrm>
            <a:off x="2133600" y="1676400"/>
            <a:ext cx="6400800" cy="4234822"/>
          </a:xfrm>
        </p:spPr>
        <p:txBody>
          <a:bodyPr/>
          <a:lstStyle/>
          <a:p>
            <a:pPr algn="just"/>
            <a:r>
              <a:rPr lang="en-US" b="1" dirty="0" smtClean="0"/>
              <a:t>Use Case Diagrams</a:t>
            </a:r>
          </a:p>
          <a:p>
            <a:pPr algn="just">
              <a:buFont typeface="Wingdings" panose="05000000000000000000" pitchFamily="2" charset="2"/>
              <a:buChar char="ü"/>
            </a:pPr>
            <a:r>
              <a:rPr lang="en-US" dirty="0"/>
              <a:t> </a:t>
            </a:r>
            <a:r>
              <a:rPr lang="en-US" dirty="0" smtClean="0"/>
              <a:t>     </a:t>
            </a:r>
            <a:r>
              <a:rPr lang="en-US" sz="1600" dirty="0" smtClean="0"/>
              <a:t>Teacher Use Case Diagram</a:t>
            </a:r>
          </a:p>
          <a:p>
            <a:pPr algn="just">
              <a:buFont typeface="Wingdings" panose="05000000000000000000" pitchFamily="2" charset="2"/>
              <a:buChar char="ü"/>
            </a:pPr>
            <a:r>
              <a:rPr lang="en-US" sz="1600" dirty="0"/>
              <a:t> </a:t>
            </a:r>
            <a:r>
              <a:rPr lang="en-US" sz="1600" dirty="0" smtClean="0"/>
              <a:t>      Student Use Case Diagram</a:t>
            </a:r>
          </a:p>
          <a:p>
            <a:pPr algn="just"/>
            <a:r>
              <a:rPr lang="en-US" b="1" dirty="0" smtClean="0"/>
              <a:t>Activity Diagrams</a:t>
            </a:r>
          </a:p>
          <a:p>
            <a:pPr algn="just">
              <a:buFont typeface="Wingdings" panose="05000000000000000000" pitchFamily="2" charset="2"/>
              <a:buChar char="ü"/>
            </a:pPr>
            <a:r>
              <a:rPr lang="en-US" b="1" dirty="0"/>
              <a:t> </a:t>
            </a:r>
            <a:r>
              <a:rPr lang="en-US" b="1" dirty="0" smtClean="0"/>
              <a:t>       </a:t>
            </a:r>
            <a:r>
              <a:rPr lang="en-US" sz="1600" dirty="0" smtClean="0"/>
              <a:t>Teacher Activity Diagram</a:t>
            </a:r>
          </a:p>
          <a:p>
            <a:pPr algn="just">
              <a:buFont typeface="Wingdings" panose="05000000000000000000" pitchFamily="2" charset="2"/>
              <a:buChar char="ü"/>
            </a:pPr>
            <a:r>
              <a:rPr lang="en-US" sz="1600" dirty="0"/>
              <a:t> </a:t>
            </a:r>
            <a:r>
              <a:rPr lang="en-US" sz="1600" dirty="0" smtClean="0"/>
              <a:t>        Student Activity Diagram</a:t>
            </a:r>
          </a:p>
          <a:p>
            <a:pPr algn="just"/>
            <a:r>
              <a:rPr lang="en-US" b="1" dirty="0" smtClean="0"/>
              <a:t>Class Diagram</a:t>
            </a:r>
          </a:p>
          <a:p>
            <a:pPr algn="just"/>
            <a:r>
              <a:rPr lang="en-US" b="1" dirty="0" smtClean="0"/>
              <a:t>ERD</a:t>
            </a:r>
            <a:endParaRPr lang="en-US" b="1" dirty="0"/>
          </a:p>
        </p:txBody>
      </p:sp>
      <p:sp>
        <p:nvSpPr>
          <p:cNvPr id="4" name="Date Placeholder 3"/>
          <p:cNvSpPr>
            <a:spLocks noGrp="1"/>
          </p:cNvSpPr>
          <p:nvPr>
            <p:ph type="dt" sz="half" idx="10"/>
          </p:nvPr>
        </p:nvSpPr>
        <p:spPr/>
        <p:txBody>
          <a:bodyPr/>
          <a:lstStyle/>
          <a:p>
            <a:fld id="{BCFA4464-AD5A-4575-BE83-DF203C63FEB1}"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13</a:t>
            </a:fld>
            <a:endParaRPr lang="en-US"/>
          </a:p>
        </p:txBody>
      </p:sp>
    </p:spTree>
    <p:extLst>
      <p:ext uri="{BB962C8B-B14F-4D97-AF65-F5344CB8AC3E}">
        <p14:creationId xmlns:p14="http://schemas.microsoft.com/office/powerpoint/2010/main" val="1871989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4110"/>
            <a:ext cx="6940794" cy="747490"/>
          </a:xfrm>
        </p:spPr>
        <p:txBody>
          <a:bodyPr>
            <a:normAutofit fontScale="90000"/>
          </a:bodyPr>
          <a:lstStyle/>
          <a:p>
            <a:r>
              <a:rPr lang="en-US" sz="3100" dirty="0" smtClean="0">
                <a:sym typeface="+mn-ea"/>
              </a:rPr>
              <a:t>Teacher and </a:t>
            </a:r>
            <a:r>
              <a:rPr lang="en-US" sz="3100" dirty="0" err="1" smtClean="0">
                <a:sym typeface="+mn-ea"/>
              </a:rPr>
              <a:t>Stuent</a:t>
            </a:r>
            <a:r>
              <a:rPr lang="en-US" sz="3100" dirty="0" smtClean="0">
                <a:sym typeface="+mn-ea"/>
              </a:rPr>
              <a:t> Use case Diagram</a:t>
            </a:r>
            <a:r>
              <a:rPr lang="en-US" dirty="0" smtClean="0">
                <a:sym typeface="+mn-ea"/>
              </a:rPr>
              <a:t/>
            </a:r>
            <a:br>
              <a:rPr lang="en-US" dirty="0" smtClean="0">
                <a:sym typeface="+mn-ea"/>
              </a:rPr>
            </a:br>
            <a:r>
              <a:rPr lang="en-US" dirty="0"/>
              <a:t/>
            </a:r>
            <a:br>
              <a:rPr lang="en-US" dirty="0"/>
            </a:br>
            <a:endParaRPr lang="en-US" dirty="0"/>
          </a:p>
        </p:txBody>
      </p:sp>
      <p:sp>
        <p:nvSpPr>
          <p:cNvPr id="4" name="Date Placeholder 3"/>
          <p:cNvSpPr>
            <a:spLocks noGrp="1"/>
          </p:cNvSpPr>
          <p:nvPr>
            <p:ph type="dt" sz="half" idx="10"/>
          </p:nvPr>
        </p:nvSpPr>
        <p:spPr>
          <a:xfrm>
            <a:off x="7380212" y="6209025"/>
            <a:ext cx="766380" cy="218691"/>
          </a:xfrm>
        </p:spPr>
        <p:txBody>
          <a:bodyPr/>
          <a:lstStyle/>
          <a:p>
            <a:fld id="{20D54E29-383B-4F58-9CA7-844E06E71076}"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14</a:t>
            </a:fld>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296" y="1286023"/>
            <a:ext cx="3782607" cy="5214911"/>
          </a:xfrm>
          <a:prstGeom prst="rect">
            <a:avLst/>
          </a:prstGeom>
        </p:spPr>
      </p:pic>
    </p:spTree>
    <p:extLst>
      <p:ext uri="{BB962C8B-B14F-4D97-AF65-F5344CB8AC3E}">
        <p14:creationId xmlns:p14="http://schemas.microsoft.com/office/powerpoint/2010/main" val="72735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634700"/>
            <a:ext cx="6589200" cy="671290"/>
          </a:xfrm>
        </p:spPr>
        <p:txBody>
          <a:bodyPr>
            <a:normAutofit/>
          </a:bodyPr>
          <a:lstStyle/>
          <a:p>
            <a:r>
              <a:rPr lang="en-US" sz="2800" dirty="0" smtClean="0"/>
              <a:t>Teacher &amp; Student Activity Diagram</a:t>
            </a:r>
            <a:endParaRPr lang="en-US" sz="2800" dirty="0"/>
          </a:p>
        </p:txBody>
      </p:sp>
      <p:sp>
        <p:nvSpPr>
          <p:cNvPr id="3" name="Date Placeholder 2"/>
          <p:cNvSpPr>
            <a:spLocks noGrp="1"/>
          </p:cNvSpPr>
          <p:nvPr>
            <p:ph type="dt" sz="half" idx="10"/>
          </p:nvPr>
        </p:nvSpPr>
        <p:spPr/>
        <p:txBody>
          <a:bodyPr/>
          <a:lstStyle/>
          <a:p>
            <a:fld id="{555FBB88-441E-4F33-8ADD-39EBD0C733BC}"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12" name="Rectangle 2"/>
          <p:cNvSpPr>
            <a:spLocks noChangeArrowheads="1"/>
          </p:cNvSpPr>
          <p:nvPr/>
        </p:nvSpPr>
        <p:spPr bwMode="auto">
          <a:xfrm>
            <a:off x="685800" y="2362200"/>
            <a:ext cx="6400800" cy="5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855441"/>
            <a:ext cx="2884510" cy="5995632"/>
          </a:xfrm>
          <a:prstGeom prst="rect">
            <a:avLst/>
          </a:prstGeom>
        </p:spPr>
      </p:pic>
    </p:spTree>
    <p:extLst>
      <p:ext uri="{BB962C8B-B14F-4D97-AF65-F5344CB8AC3E}">
        <p14:creationId xmlns:p14="http://schemas.microsoft.com/office/powerpoint/2010/main" val="3751953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24110"/>
            <a:ext cx="6589200" cy="528798"/>
          </a:xfrm>
        </p:spPr>
        <p:txBody>
          <a:bodyPr>
            <a:normAutofit/>
          </a:bodyPr>
          <a:lstStyle/>
          <a:p>
            <a:r>
              <a:rPr lang="en-US" sz="2800" dirty="0" smtClean="0"/>
              <a:t>ER Diagram</a:t>
            </a:r>
            <a:endParaRPr lang="en-US" sz="2800" dirty="0"/>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34705"/>
            <a:ext cx="9144000" cy="3588589"/>
          </a:xfrm>
          <a:prstGeom prst="rect">
            <a:avLst/>
          </a:prstGeom>
        </p:spPr>
      </p:pic>
    </p:spTree>
    <p:extLst>
      <p:ext uri="{BB962C8B-B14F-4D97-AF65-F5344CB8AC3E}">
        <p14:creationId xmlns:p14="http://schemas.microsoft.com/office/powerpoint/2010/main" val="27587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0785"/>
            <a:ext cx="6589200" cy="528798"/>
          </a:xfrm>
        </p:spPr>
        <p:txBody>
          <a:bodyPr>
            <a:normAutofit/>
          </a:bodyPr>
          <a:lstStyle/>
          <a:p>
            <a:pPr algn="just"/>
            <a:r>
              <a:rPr lang="en-US" sz="2800" dirty="0" smtClean="0"/>
              <a:t>Login </a:t>
            </a:r>
            <a:endParaRPr lang="en-US" sz="2800" dirty="0"/>
          </a:p>
        </p:txBody>
      </p:sp>
      <p:sp>
        <p:nvSpPr>
          <p:cNvPr id="3" name="Date Placeholder 2"/>
          <p:cNvSpPr>
            <a:spLocks noGrp="1"/>
          </p:cNvSpPr>
          <p:nvPr>
            <p:ph type="dt" sz="half" idx="10"/>
          </p:nvPr>
        </p:nvSpPr>
        <p:spPr/>
        <p:txBody>
          <a:bodyPr/>
          <a:lstStyle/>
          <a:p>
            <a:fld id="{ECC60A11-9ADE-4229-818C-BBFC60AC09C7}"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17</a:t>
            </a:fld>
            <a:endParaRPr lang="en-US"/>
          </a:p>
        </p:txBody>
      </p:sp>
      <p:pic>
        <p:nvPicPr>
          <p:cNvPr id="7" name="Picture 6"/>
          <p:cNvPicPr>
            <a:picLocks noChangeAspect="1"/>
          </p:cNvPicPr>
          <p:nvPr/>
        </p:nvPicPr>
        <p:blipFill>
          <a:blip r:embed="rId2"/>
          <a:stretch>
            <a:fillRect/>
          </a:stretch>
        </p:blipFill>
        <p:spPr>
          <a:xfrm>
            <a:off x="2071687" y="2133600"/>
            <a:ext cx="5000625" cy="2590800"/>
          </a:xfrm>
          <a:prstGeom prst="rect">
            <a:avLst/>
          </a:prstGeom>
        </p:spPr>
      </p:pic>
    </p:spTree>
    <p:extLst>
      <p:ext uri="{BB962C8B-B14F-4D97-AF65-F5344CB8AC3E}">
        <p14:creationId xmlns:p14="http://schemas.microsoft.com/office/powerpoint/2010/main" val="2549908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6306"/>
            <a:ext cx="6589200" cy="528078"/>
          </a:xfrm>
        </p:spPr>
        <p:txBody>
          <a:bodyPr>
            <a:normAutofit/>
          </a:bodyPr>
          <a:lstStyle/>
          <a:p>
            <a:r>
              <a:rPr lang="en-US" sz="2800" dirty="0" smtClean="0"/>
              <a:t>Signup</a:t>
            </a:r>
            <a:endParaRPr lang="en-US" sz="2800" dirty="0"/>
          </a:p>
        </p:txBody>
      </p:sp>
      <p:sp>
        <p:nvSpPr>
          <p:cNvPr id="3" name="Date Placeholder 2"/>
          <p:cNvSpPr>
            <a:spLocks noGrp="1"/>
          </p:cNvSpPr>
          <p:nvPr>
            <p:ph type="dt" sz="half" idx="10"/>
          </p:nvPr>
        </p:nvSpPr>
        <p:spPr/>
        <p:txBody>
          <a:bodyPr/>
          <a:lstStyle/>
          <a:p>
            <a:fld id="{8F55F41F-0CDD-4992-9F7A-A10C75DB9951}"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18</a:t>
            </a:fld>
            <a:endParaRPr lang="en-US"/>
          </a:p>
        </p:txBody>
      </p:sp>
      <p:pic>
        <p:nvPicPr>
          <p:cNvPr id="8" name="Picture 7"/>
          <p:cNvPicPr>
            <a:picLocks noChangeAspect="1"/>
          </p:cNvPicPr>
          <p:nvPr/>
        </p:nvPicPr>
        <p:blipFill>
          <a:blip r:embed="rId2"/>
          <a:stretch>
            <a:fillRect/>
          </a:stretch>
        </p:blipFill>
        <p:spPr>
          <a:xfrm>
            <a:off x="3133725" y="2124075"/>
            <a:ext cx="2876550" cy="2609850"/>
          </a:xfrm>
          <a:prstGeom prst="rect">
            <a:avLst/>
          </a:prstGeom>
        </p:spPr>
      </p:pic>
    </p:spTree>
    <p:extLst>
      <p:ext uri="{BB962C8B-B14F-4D97-AF65-F5344CB8AC3E}">
        <p14:creationId xmlns:p14="http://schemas.microsoft.com/office/powerpoint/2010/main" val="2039678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err="1"/>
              <a:t>McFarlin</a:t>
            </a:r>
            <a:r>
              <a:rPr lang="en-US" dirty="0"/>
              <a:t>, Brian K. "Hybrid lecture-online format increases student grades in an undergraduate exercise physiology course at a large urban university." </a:t>
            </a:r>
            <a:r>
              <a:rPr lang="en-US" i="1" dirty="0"/>
              <a:t>Advances in Physiology Education</a:t>
            </a:r>
            <a:r>
              <a:rPr lang="en-US" dirty="0"/>
              <a:t> (2008).</a:t>
            </a:r>
          </a:p>
          <a:p>
            <a:r>
              <a:rPr lang="en-US" dirty="0" smtClean="0"/>
              <a:t>. </a:t>
            </a:r>
            <a:r>
              <a:rPr lang="en-US" dirty="0"/>
              <a:t>Higgins, Emily, </a:t>
            </a:r>
            <a:r>
              <a:rPr lang="en-US" dirty="0" err="1"/>
              <a:t>Mallorie</a:t>
            </a:r>
            <a:r>
              <a:rPr lang="en-US" dirty="0"/>
              <a:t> </a:t>
            </a:r>
            <a:r>
              <a:rPr lang="en-US" dirty="0" err="1"/>
              <a:t>Leinenger</a:t>
            </a:r>
            <a:r>
              <a:rPr lang="en-US" dirty="0"/>
              <a:t>, and Keith Rayner. "Eye movements when viewing advertisements." </a:t>
            </a:r>
            <a:r>
              <a:rPr lang="en-US" i="1" dirty="0"/>
              <a:t>Frontiers in psychology</a:t>
            </a:r>
            <a:r>
              <a:rPr lang="en-US" dirty="0"/>
              <a:t> 5 (2014): 210.</a:t>
            </a:r>
          </a:p>
          <a:p>
            <a:r>
              <a:rPr lang="en-US" dirty="0" smtClean="0"/>
              <a:t>.</a:t>
            </a:r>
            <a:r>
              <a:rPr lang="en-US" dirty="0"/>
              <a:t>Jensema, Carl J., </a:t>
            </a:r>
            <a:r>
              <a:rPr lang="en-US" dirty="0" err="1"/>
              <a:t>Sameh</a:t>
            </a:r>
            <a:r>
              <a:rPr lang="en-US" dirty="0"/>
              <a:t> El </a:t>
            </a:r>
            <a:r>
              <a:rPr lang="en-US" dirty="0" err="1"/>
              <a:t>Sharkawy</a:t>
            </a:r>
            <a:r>
              <a:rPr lang="en-US" dirty="0"/>
              <a:t>, </a:t>
            </a:r>
            <a:r>
              <a:rPr lang="en-US" dirty="0" err="1"/>
              <a:t>Ramalinga</a:t>
            </a:r>
            <a:r>
              <a:rPr lang="en-US" dirty="0"/>
              <a:t> </a:t>
            </a:r>
            <a:r>
              <a:rPr lang="en-US" dirty="0" err="1"/>
              <a:t>Sarma</a:t>
            </a:r>
            <a:r>
              <a:rPr lang="en-US" dirty="0"/>
              <a:t> </a:t>
            </a:r>
            <a:r>
              <a:rPr lang="en-US" dirty="0" err="1"/>
              <a:t>Danturthi</a:t>
            </a:r>
            <a:r>
              <a:rPr lang="en-US" dirty="0"/>
              <a:t>, Robert Burch, and David Hsu. "Eye movement patterns of captioned television viewers." </a:t>
            </a:r>
            <a:r>
              <a:rPr lang="en-US" i="1" dirty="0"/>
              <a:t>American annals of the deaf</a:t>
            </a:r>
            <a:r>
              <a:rPr lang="en-US" dirty="0"/>
              <a:t> 145, no. 3 (2000): 275-285.</a:t>
            </a:r>
          </a:p>
          <a:p>
            <a:r>
              <a:rPr lang="en-US" dirty="0" smtClean="0"/>
              <a:t>. </a:t>
            </a:r>
            <a:r>
              <a:rPr lang="en-US" dirty="0" err="1"/>
              <a:t>Leite</a:t>
            </a:r>
            <a:r>
              <a:rPr lang="en-US" dirty="0"/>
              <a:t>, Bruno &amp; Pereira, </a:t>
            </a:r>
            <a:r>
              <a:rPr lang="en-US" dirty="0" err="1"/>
              <a:t>Eanes</a:t>
            </a:r>
            <a:r>
              <a:rPr lang="en-US" dirty="0"/>
              <a:t> &amp; Gomes, Herman &amp; </a:t>
            </a:r>
            <a:r>
              <a:rPr lang="en-US" dirty="0" err="1"/>
              <a:t>Veloso</a:t>
            </a:r>
            <a:r>
              <a:rPr lang="en-US" dirty="0"/>
              <a:t>, Luciana &amp; Santos, Cicero &amp; </a:t>
            </a:r>
            <a:r>
              <a:rPr lang="en-US" dirty="0" err="1"/>
              <a:t>Carvalho</a:t>
            </a:r>
            <a:r>
              <a:rPr lang="en-US" dirty="0"/>
              <a:t>, Joao. (2007). A Learning-based Eye Detector Coupled with Eye Candidate Filtering and PCA Features. 187-194. 10.1109/SIBGRA.2007.4368184.</a:t>
            </a:r>
          </a:p>
          <a:p>
            <a:endParaRPr lang="en-US" dirty="0"/>
          </a:p>
        </p:txBody>
      </p:sp>
      <p:sp>
        <p:nvSpPr>
          <p:cNvPr id="4" name="Date Placeholder 3"/>
          <p:cNvSpPr>
            <a:spLocks noGrp="1"/>
          </p:cNvSpPr>
          <p:nvPr>
            <p:ph type="dt" sz="half" idx="10"/>
          </p:nvPr>
        </p:nvSpPr>
        <p:spPr/>
        <p:txBody>
          <a:bodyPr/>
          <a:lstStyle/>
          <a:p>
            <a:fld id="{AD1EAB98-36BA-4343-AE18-9AB0154C6E92}"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19</a:t>
            </a:fld>
            <a:endParaRPr lang="en-US"/>
          </a:p>
        </p:txBody>
      </p:sp>
    </p:spTree>
    <p:extLst>
      <p:ext uri="{BB962C8B-B14F-4D97-AF65-F5344CB8AC3E}">
        <p14:creationId xmlns:p14="http://schemas.microsoft.com/office/powerpoint/2010/main" val="196479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420358" y="436526"/>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908129" y="6315128"/>
            <a:ext cx="766380" cy="370171"/>
          </a:xfrm>
        </p:spPr>
        <p:txBody>
          <a:bodyPr/>
          <a:lstStyle/>
          <a:p>
            <a:fld id="{3A988ECB-A820-4137-BE0B-558353F58127}" type="datetime6">
              <a:rPr lang="en-US" smtClean="0"/>
              <a:t>December 20</a:t>
            </a:fld>
            <a:endParaRPr lang="en-US" dirty="0"/>
          </a:p>
        </p:txBody>
      </p:sp>
      <p:sp>
        <p:nvSpPr>
          <p:cNvPr id="8" name="Footer Placeholder 7"/>
          <p:cNvSpPr>
            <a:spLocks noGrp="1"/>
          </p:cNvSpPr>
          <p:nvPr>
            <p:ph type="ftr" sz="quarter" idx="11"/>
          </p:nvPr>
        </p:nvSpPr>
        <p:spPr>
          <a:xfrm>
            <a:off x="1447800" y="6320174"/>
            <a:ext cx="2096185" cy="365125"/>
          </a:xfrm>
        </p:spPr>
        <p:txBody>
          <a:bodyPr/>
          <a:lstStyle/>
          <a:p>
            <a:r>
              <a:rPr lang="en-US" smtClean="0"/>
              <a:t>Final Presentation </a:t>
            </a:r>
            <a:endParaRPr lang="en-US" dirty="0"/>
          </a:p>
        </p:txBody>
      </p:sp>
      <p:sp>
        <p:nvSpPr>
          <p:cNvPr id="5" name="Rectangle 4"/>
          <p:cNvSpPr/>
          <p:nvPr/>
        </p:nvSpPr>
        <p:spPr>
          <a:xfrm>
            <a:off x="1851733" y="1697509"/>
            <a:ext cx="6439586" cy="5293757"/>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IE" b="1" dirty="0"/>
              <a:t>Student Activity Monitoring In Online Learning Environment </a:t>
            </a:r>
          </a:p>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dirty="0" err="1"/>
              <a:t>Dr</a:t>
            </a:r>
            <a:r>
              <a:rPr lang="en-US" dirty="0"/>
              <a:t> Muhammad </a:t>
            </a:r>
            <a:r>
              <a:rPr lang="en-US" dirty="0" err="1"/>
              <a:t>Shahzad</a:t>
            </a:r>
            <a:r>
              <a:rPr lang="en-US" dirty="0"/>
              <a:t> </a:t>
            </a:r>
            <a:r>
              <a:rPr lang="en-US" dirty="0" smtClean="0"/>
              <a:t>Faisal</a:t>
            </a:r>
          </a:p>
          <a:p>
            <a:pPr algn="ctr"/>
            <a:r>
              <a:rPr lang="en-US" sz="2000" b="1" u="sng" dirty="0" smtClean="0">
                <a:latin typeface="Times New Roman" panose="02020603050405020304" pitchFamily="18" charset="0"/>
                <a:cs typeface="Times New Roman" panose="02020603050405020304" pitchFamily="18" charset="0"/>
              </a:rPr>
              <a:t>Co-supervised by</a:t>
            </a:r>
          </a:p>
          <a:p>
            <a:pPr algn="ctr"/>
            <a:r>
              <a:rPr lang="en-US" sz="2000" dirty="0" err="1" smtClean="0">
                <a:latin typeface="Times New Roman" panose="02020603050405020304" pitchFamily="18" charset="0"/>
                <a:cs typeface="Times New Roman" panose="02020603050405020304" pitchFamily="18" charset="0"/>
              </a:rPr>
              <a:t>Mr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Najam</a:t>
            </a:r>
            <a:r>
              <a:rPr lang="en-US" sz="2000" dirty="0" smtClean="0">
                <a:latin typeface="Times New Roman" panose="02020603050405020304" pitchFamily="18" charset="0"/>
                <a:cs typeface="Times New Roman" panose="02020603050405020304" pitchFamily="18" charset="0"/>
              </a:rPr>
              <a:t> Dar</a:t>
            </a:r>
          </a:p>
          <a:p>
            <a:pPr algn="ctr"/>
            <a:endParaRPr lang="en-US" sz="2000" b="1" u="sng" dirty="0" smtClean="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a:t>
            </a:r>
            <a:r>
              <a:rPr lang="en-US" sz="2000" b="1" u="sng" dirty="0" smtClean="0">
                <a:solidFill>
                  <a:schemeClr val="tx1"/>
                </a:solidFill>
                <a:latin typeface="Times New Roman" panose="02020603050405020304" pitchFamily="18" charset="0"/>
                <a:cs typeface="Times New Roman" panose="02020603050405020304" pitchFamily="18" charset="0"/>
              </a:rPr>
              <a:t>Members:</a:t>
            </a:r>
          </a:p>
          <a:p>
            <a:pPr algn="ctr"/>
            <a:r>
              <a:rPr lang="en-US" sz="2000" u="sng" dirty="0" smtClean="0">
                <a:latin typeface="Times New Roman" panose="02020603050405020304" pitchFamily="18" charset="0"/>
                <a:cs typeface="Times New Roman" panose="02020603050405020304" pitchFamily="18" charset="0"/>
              </a:rPr>
              <a:t>Saad Bin Aziz( FA17-BCS-068 )</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err="1" smtClean="0">
                <a:latin typeface="Times New Roman" panose="02020603050405020304" pitchFamily="18" charset="0"/>
                <a:cs typeface="Times New Roman" panose="02020603050405020304" pitchFamily="18" charset="0"/>
              </a:rPr>
              <a:t>Jahanzeb</a:t>
            </a:r>
            <a:r>
              <a:rPr lang="en-US" sz="2000" u="sng" dirty="0" smtClean="0">
                <a:latin typeface="Times New Roman" panose="02020603050405020304" pitchFamily="18" charset="0"/>
                <a:cs typeface="Times New Roman" panose="02020603050405020304" pitchFamily="18" charset="0"/>
              </a:rPr>
              <a:t>( FA17-BCS-050 )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smtClean="0">
                <a:solidFill>
                  <a:schemeClr val="tx1"/>
                </a:solidFill>
                <a:latin typeface="Times New Roman" panose="02020603050405020304" pitchFamily="18" charset="0"/>
                <a:cs typeface="Times New Roman" panose="02020603050405020304" pitchFamily="18" charset="0"/>
              </a:rPr>
              <a:t>Presented on</a:t>
            </a:r>
          </a:p>
          <a:p>
            <a:pPr algn="ctr"/>
            <a:r>
              <a:rPr lang="en-US" sz="2000" b="1" u="sng" dirty="0" smtClean="0">
                <a:solidFill>
                  <a:schemeClr val="tx1"/>
                </a:solidFill>
                <a:latin typeface="Times New Roman" panose="02020603050405020304" pitchFamily="18" charset="0"/>
                <a:cs typeface="Times New Roman" panose="02020603050405020304" pitchFamily="18" charset="0"/>
              </a:rPr>
              <a:t>(Cs Department) COMSATS </a:t>
            </a:r>
            <a:r>
              <a:rPr lang="en-US" sz="2000" b="1" u="sng" dirty="0">
                <a:solidFill>
                  <a:schemeClr val="tx1"/>
                </a:solidFill>
                <a:latin typeface="Times New Roman" panose="02020603050405020304" pitchFamily="18" charset="0"/>
                <a:cs typeface="Times New Roman" panose="02020603050405020304" pitchFamily="18" charset="0"/>
              </a:rPr>
              <a:t>University </a:t>
            </a:r>
            <a:r>
              <a:rPr lang="en-US" sz="2000" b="1" u="sng"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u="sng" dirty="0" err="1" smtClean="0">
                <a:solidFill>
                  <a:schemeClr val="tx1"/>
                </a:solidFill>
                <a:latin typeface="Times New Roman" panose="02020603050405020304" pitchFamily="18" charset="0"/>
                <a:cs typeface="Times New Roman" panose="02020603050405020304" pitchFamily="18" charset="0"/>
              </a:rPr>
              <a:t>Attock</a:t>
            </a:r>
            <a:r>
              <a:rPr lang="en-US" sz="2000" b="1" u="sng" dirty="0" smtClean="0">
                <a:solidFill>
                  <a:schemeClr val="tx1"/>
                </a:solidFill>
                <a:latin typeface="Times New Roman" panose="02020603050405020304" pitchFamily="18" charset="0"/>
                <a:cs typeface="Times New Roman" panose="02020603050405020304" pitchFamily="18" charset="0"/>
              </a:rPr>
              <a:t> Campus</a:t>
            </a:r>
            <a:endParaRPr lang="en-US" sz="2000" b="1" u="sng"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7734966" y="549721"/>
            <a:ext cx="841248" cy="841248"/>
          </a:xfrm>
          <a:prstGeom prst="rect">
            <a:avLst/>
          </a:prstGeom>
        </p:spPr>
      </p:pic>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srcRect/>
          <a:stretch>
            <a:fillRect/>
          </a:stretch>
        </p:blipFill>
        <p:spPr bwMode="auto">
          <a:xfrm>
            <a:off x="4572000" y="549721"/>
            <a:ext cx="2355273" cy="235527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5E4DC681-9926-4B54-81B8-8DBCFC3B095B}" type="datetime6">
              <a:rPr lang="en-US" smtClean="0"/>
              <a:t>December 20</a:t>
            </a:fld>
            <a:endParaRPr lang="en-US" dirty="0"/>
          </a:p>
        </p:txBody>
      </p:sp>
      <p:sp>
        <p:nvSpPr>
          <p:cNvPr id="3" name="Footer Placeholder 2"/>
          <p:cNvSpPr>
            <a:spLocks noGrp="1"/>
          </p:cNvSpPr>
          <p:nvPr>
            <p:ph type="ftr" sz="quarter" idx="11"/>
          </p:nvPr>
        </p:nvSpPr>
        <p:spPr/>
        <p:txBody>
          <a:bodyPr/>
          <a:lstStyle/>
          <a:p>
            <a:r>
              <a:rPr lang="en-US" smtClean="0"/>
              <a:t>Final Presentation </a:t>
            </a: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3454" y="2362200"/>
            <a:ext cx="13031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1BAB6EE-EAEA-4561-8880-8DF9D3AB286A}" type="slidenum">
              <a:rPr lang="en-US" smtClean="0"/>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600200" y="1267890"/>
            <a:ext cx="6934200" cy="4311780"/>
          </a:xfrm>
        </p:spPr>
        <p:txBody>
          <a:bodyPr>
            <a:noAutofit/>
          </a:bodyPr>
          <a:lstStyle/>
          <a:p>
            <a:pPr marL="0" indent="0">
              <a:buNone/>
            </a:pP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Introduction</a:t>
            </a:r>
          </a:p>
          <a:p>
            <a:r>
              <a:rPr lang="en-US" sz="1600" dirty="0" smtClean="0">
                <a:latin typeface="Times New Roman" panose="02020603050405020304" pitchFamily="18" charset="0"/>
                <a:cs typeface="Times New Roman" panose="02020603050405020304" pitchFamily="18" charset="0"/>
              </a:rPr>
              <a:t>Problem statement</a:t>
            </a:r>
          </a:p>
          <a:p>
            <a:r>
              <a:rPr lang="en-US" sz="1600" dirty="0" smtClean="0">
                <a:latin typeface="Times New Roman" panose="02020603050405020304" pitchFamily="18" charset="0"/>
                <a:cs typeface="Times New Roman" panose="02020603050405020304" pitchFamily="18" charset="0"/>
              </a:rPr>
              <a:t>Objectives </a:t>
            </a:r>
          </a:p>
          <a:p>
            <a:r>
              <a:rPr lang="en-US" sz="1600" dirty="0">
                <a:latin typeface="Times New Roman" panose="02020603050405020304" pitchFamily="18" charset="0"/>
                <a:cs typeface="Times New Roman" panose="02020603050405020304" pitchFamily="18" charset="0"/>
              </a:rPr>
              <a:t>Methodology </a:t>
            </a:r>
          </a:p>
          <a:p>
            <a:r>
              <a:rPr lang="en-US" sz="1600" dirty="0" smtClean="0">
                <a:latin typeface="Times New Roman" panose="02020603050405020304" pitchFamily="18" charset="0"/>
                <a:cs typeface="Times New Roman" panose="02020603050405020304" pitchFamily="18" charset="0"/>
              </a:rPr>
              <a:t>Functional requirements</a:t>
            </a:r>
          </a:p>
          <a:p>
            <a:r>
              <a:rPr lang="en-US" sz="1600" dirty="0" smtClean="0">
                <a:latin typeface="Times New Roman" panose="02020603050405020304" pitchFamily="18" charset="0"/>
                <a:cs typeface="Times New Roman" panose="02020603050405020304" pitchFamily="18" charset="0"/>
              </a:rPr>
              <a:t>Existing apps</a:t>
            </a:r>
          </a:p>
          <a:p>
            <a:r>
              <a:rPr lang="en-US" sz="1600" dirty="0" smtClean="0">
                <a:latin typeface="Times New Roman" panose="02020603050405020304" pitchFamily="18" charset="0"/>
                <a:cs typeface="Times New Roman" panose="02020603050405020304" pitchFamily="18" charset="0"/>
              </a:rPr>
              <a:t>Tools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technology</a:t>
            </a:r>
          </a:p>
          <a:p>
            <a:r>
              <a:rPr lang="en-US" sz="1600" dirty="0" smtClean="0">
                <a:latin typeface="Times New Roman" panose="02020603050405020304" pitchFamily="18" charset="0"/>
                <a:cs typeface="Times New Roman" panose="02020603050405020304" pitchFamily="18" charset="0"/>
              </a:rPr>
              <a:t>Benefits</a:t>
            </a:r>
          </a:p>
          <a:p>
            <a:r>
              <a:rPr lang="en-US" sz="1600" dirty="0" smtClean="0">
                <a:latin typeface="Times New Roman" panose="02020603050405020304" pitchFamily="18" charset="0"/>
                <a:cs typeface="Times New Roman" panose="02020603050405020304" pitchFamily="18" charset="0"/>
              </a:rPr>
              <a:t>Diagrams</a:t>
            </a:r>
          </a:p>
          <a:p>
            <a:r>
              <a:rPr lang="en-US" sz="1600" dirty="0" smtClean="0">
                <a:latin typeface="Times New Roman" panose="02020603050405020304" pitchFamily="18" charset="0"/>
                <a:cs typeface="Times New Roman" panose="02020603050405020304" pitchFamily="18" charset="0"/>
              </a:rPr>
              <a:t>System screenshots</a:t>
            </a:r>
          </a:p>
          <a:p>
            <a:r>
              <a:rPr lang="en-US" sz="1600" dirty="0" smtClean="0">
                <a:latin typeface="Times New Roman" panose="02020603050405020304" pitchFamily="18" charset="0"/>
                <a:cs typeface="Times New Roman" panose="02020603050405020304" pitchFamily="18" charset="0"/>
              </a:rPr>
              <a:t>References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fld id="{6E7647BC-612E-46AD-ABF6-9B9C05664A95}" type="datetime6">
              <a:rPr lang="en-US" smtClean="0"/>
              <a:t>December 20</a:t>
            </a:fld>
            <a:endParaRPr lang="en-US" dirty="0"/>
          </a:p>
        </p:txBody>
      </p:sp>
      <p:sp>
        <p:nvSpPr>
          <p:cNvPr id="15" name="Footer Placeholder 14"/>
          <p:cNvSpPr>
            <a:spLocks noGrp="1"/>
          </p:cNvSpPr>
          <p:nvPr>
            <p:ph type="ftr" sz="quarter" idx="11"/>
          </p:nvPr>
        </p:nvSpPr>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smtClean="0"/>
              <a:t>   Introduction   </a:t>
            </a:r>
            <a:endParaRPr lang="en-US" sz="2800" dirty="0"/>
          </a:p>
        </p:txBody>
      </p:sp>
      <p:sp>
        <p:nvSpPr>
          <p:cNvPr id="3" name="Content Placeholder 2"/>
          <p:cNvSpPr>
            <a:spLocks noGrp="1"/>
          </p:cNvSpPr>
          <p:nvPr>
            <p:ph idx="1"/>
          </p:nvPr>
        </p:nvSpPr>
        <p:spPr>
          <a:xfrm>
            <a:off x="1942415" y="1752600"/>
            <a:ext cx="6591985" cy="3777622"/>
          </a:xfrm>
        </p:spPr>
        <p:txBody>
          <a:bodyPr>
            <a:normAutofit fontScale="97500"/>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algn="just"/>
            <a:r>
              <a:rPr lang="en-US" dirty="0"/>
              <a:t>In hybrid courses of </a:t>
            </a:r>
            <a:r>
              <a:rPr lang="en-US" dirty="0" smtClean="0"/>
              <a:t>universities, </a:t>
            </a:r>
            <a:r>
              <a:rPr lang="en-US" dirty="0"/>
              <a:t>students daily watch video lectures. Making of video lectures requires a lot of time as well as hard work of teachers. Hybrid courses allow students additional exposure to course content that is not possible in a traditional classroom environment</a:t>
            </a:r>
            <a:r>
              <a:rPr lang="en-US" dirty="0" smtClean="0"/>
              <a:t>.</a:t>
            </a:r>
          </a:p>
          <a:p>
            <a:pPr algn="just"/>
            <a:r>
              <a:rPr lang="en-US" dirty="0" smtClean="0"/>
              <a:t>Our Application will monetarize students  activity That how much did they watched the lecture</a:t>
            </a:r>
          </a:p>
          <a:p>
            <a:pPr algn="just"/>
            <a:r>
              <a:rPr lang="en-US" dirty="0" smtClean="0"/>
              <a:t>After the monetarizing of students app will generate summary which  is visible by teacher</a:t>
            </a:r>
            <a:endParaRPr lang="en-US" dirty="0"/>
          </a:p>
          <a:p>
            <a:pPr algn="just"/>
            <a:endParaRPr lang="en-IE" sz="1600" dirty="0" smtClean="0">
              <a:latin typeface="Times New Roman" panose="02020603050405020304" pitchFamily="18" charset="0"/>
              <a:cs typeface="Times New Roman" panose="02020603050405020304" pitchFamily="18" charset="0"/>
            </a:endParaRPr>
          </a:p>
          <a:p>
            <a:pPr algn="just"/>
            <a:endParaRPr lang="en-IE" sz="1600" b="1" i="1" dirty="0" smtClean="0"/>
          </a:p>
          <a:p>
            <a:pPr algn="just"/>
            <a:endParaRPr lang="en-IE" sz="1600" b="1" i="1" dirty="0" smtClean="0"/>
          </a:p>
          <a:p>
            <a:endParaRPr lang="en-US" sz="1600" b="1" i="1" dirty="0"/>
          </a:p>
        </p:txBody>
      </p:sp>
      <p:sp>
        <p:nvSpPr>
          <p:cNvPr id="4" name="Date Placeholder 3"/>
          <p:cNvSpPr>
            <a:spLocks noGrp="1"/>
          </p:cNvSpPr>
          <p:nvPr>
            <p:ph type="dt" sz="half" idx="10"/>
          </p:nvPr>
        </p:nvSpPr>
        <p:spPr/>
        <p:txBody>
          <a:bodyPr/>
          <a:lstStyle/>
          <a:p>
            <a:fld id="{0A5F8D6A-971D-454F-B019-87AC34172AFC}"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dirty="0" smtClean="0"/>
              <a:t>Final Presentation</a:t>
            </a:r>
            <a:endParaRPr lang="en-US" dirty="0"/>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smtClean="0">
                <a:sym typeface="+mn-ea"/>
              </a:rPr>
              <a:t>   Problem Statement </a:t>
            </a:r>
            <a:endParaRPr lang="en-US" sz="2800" dirty="0"/>
          </a:p>
        </p:txBody>
      </p:sp>
      <p:sp>
        <p:nvSpPr>
          <p:cNvPr id="3" name="Content Placeholder 2"/>
          <p:cNvSpPr>
            <a:spLocks noGrp="1"/>
          </p:cNvSpPr>
          <p:nvPr>
            <p:ph idx="1"/>
          </p:nvPr>
        </p:nvSpPr>
        <p:spPr>
          <a:xfrm>
            <a:off x="2057400" y="1524000"/>
            <a:ext cx="6477000" cy="3886200"/>
          </a:xfrm>
        </p:spPr>
        <p:txBody>
          <a:bodyPr>
            <a:normAutofit/>
          </a:bodyPr>
          <a:lstStyle/>
          <a:p>
            <a:pPr marL="0" indent="0" algn="just">
              <a:buNone/>
            </a:pPr>
            <a:endParaRPr lang="en-IE" sz="1600" dirty="0" smtClean="0">
              <a:latin typeface="Times New Roman" panose="02020603050405020304" pitchFamily="18" charset="0"/>
              <a:cs typeface="Times New Roman" panose="02020603050405020304" pitchFamily="18" charset="0"/>
            </a:endParaRPr>
          </a:p>
          <a:p>
            <a:r>
              <a:rPr lang="en-US" dirty="0"/>
              <a:t>In online learning environment the main problem arises it the students don’t watch the video lectures and just give their exams through cheating </a:t>
            </a:r>
            <a:r>
              <a:rPr lang="en-US" dirty="0" smtClean="0"/>
              <a:t>.</a:t>
            </a:r>
          </a:p>
          <a:p>
            <a:r>
              <a:rPr lang="en-US" dirty="0" smtClean="0"/>
              <a:t>This </a:t>
            </a:r>
            <a:r>
              <a:rPr lang="en-US" dirty="0"/>
              <a:t>just wastes the hard work of the teacher who had made recorded lectures for them in the whole course and the thing is when the student is being bound on watching the lectures the lecture then he will definitely learn from that lecture </a:t>
            </a:r>
            <a:r>
              <a:rPr lang="en-US" dirty="0" smtClean="0"/>
              <a:t>.</a:t>
            </a:r>
          </a:p>
          <a:p>
            <a:r>
              <a:rPr lang="en-US" dirty="0" smtClean="0"/>
              <a:t>They will </a:t>
            </a:r>
            <a:r>
              <a:rPr lang="en-US" dirty="0"/>
              <a:t>not do the cheating in the exam and teachers will not go blindly that students had watched the lecture </a:t>
            </a:r>
            <a:r>
              <a:rPr lang="en-US" dirty="0" smtClean="0"/>
              <a:t>.</a:t>
            </a:r>
            <a:endParaRPr lang="en-US" dirty="0"/>
          </a:p>
        </p:txBody>
      </p:sp>
      <p:sp>
        <p:nvSpPr>
          <p:cNvPr id="4" name="Date Placeholder 3"/>
          <p:cNvSpPr>
            <a:spLocks noGrp="1"/>
          </p:cNvSpPr>
          <p:nvPr>
            <p:ph type="dt" sz="half" idx="10"/>
          </p:nvPr>
        </p:nvSpPr>
        <p:spPr/>
        <p:txBody>
          <a:bodyPr/>
          <a:lstStyle/>
          <a:p>
            <a:pPr algn="just"/>
            <a:fld id="{C81DB607-A7A2-424B-B46C-F898757D999B}" type="datetime6">
              <a:rPr lang="en-US" smtClean="0"/>
              <a:t>December 20</a:t>
            </a:fld>
            <a:endParaRPr lang="en-US" dirty="0"/>
          </a:p>
        </p:txBody>
      </p:sp>
      <p:sp>
        <p:nvSpPr>
          <p:cNvPr id="5" name="Footer Placeholder 4"/>
          <p:cNvSpPr>
            <a:spLocks noGrp="1"/>
          </p:cNvSpPr>
          <p:nvPr>
            <p:ph type="ftr" sz="quarter" idx="11"/>
          </p:nvPr>
        </p:nvSpPr>
        <p:spPr/>
        <p:txBody>
          <a:bodyPr/>
          <a:lstStyle/>
          <a:p>
            <a:pPr algn="just"/>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752600" y="1900398"/>
            <a:ext cx="6934200" cy="3657600"/>
          </a:xfrm>
        </p:spPr>
        <p:txBody>
          <a:bodyPr>
            <a:normAutofit/>
          </a:bodyPr>
          <a:lstStyle/>
          <a:p>
            <a:pPr algn="just">
              <a:buNone/>
            </a:pPr>
            <a:endParaRPr lang="en-US" sz="1600" dirty="0" smtClean="0">
              <a:latin typeface="Times New Roman" panose="02020603050405020304" pitchFamily="18" charset="0"/>
              <a:cs typeface="Times New Roman" panose="02020603050405020304" pitchFamily="18" charset="0"/>
            </a:endParaRPr>
          </a:p>
          <a:p>
            <a:pPr algn="just">
              <a:buNone/>
            </a:pPr>
            <a:r>
              <a:rPr lang="en-US" sz="1600" dirty="0" smtClean="0">
                <a:latin typeface="Times New Roman" panose="02020603050405020304" pitchFamily="18" charset="0"/>
                <a:cs typeface="Times New Roman" panose="02020603050405020304" pitchFamily="18" charset="0"/>
              </a:rPr>
              <a:t>The main aims and objectives of our system are as under :-</a:t>
            </a:r>
          </a:p>
          <a:p>
            <a:pPr lvl="0" algn="just"/>
            <a:r>
              <a:rPr lang="en-US" sz="1600" dirty="0" smtClean="0">
                <a:latin typeface="Times New Roman" panose="02020603050405020304" pitchFamily="18" charset="0"/>
                <a:cs typeface="Times New Roman" panose="02020603050405020304" pitchFamily="18" charset="0"/>
              </a:rPr>
              <a:t>Student will focus on lecture.</a:t>
            </a:r>
          </a:p>
          <a:p>
            <a:pPr lvl="0" algn="just"/>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his </a:t>
            </a:r>
            <a:r>
              <a:rPr lang="en-US" sz="1600" dirty="0">
                <a:latin typeface="Times New Roman" panose="02020603050405020304" pitchFamily="18" charset="0"/>
                <a:cs typeface="Times New Roman" panose="02020603050405020304" pitchFamily="18" charset="0"/>
              </a:rPr>
              <a:t>app is to provide an integrated communication platform where they will satisfy the teacher and </a:t>
            </a:r>
            <a:r>
              <a:rPr lang="en-US" sz="1600" dirty="0" smtClean="0">
                <a:latin typeface="Times New Roman" panose="02020603050405020304" pitchFamily="18" charset="0"/>
                <a:cs typeface="Times New Roman" panose="02020603050405020304" pitchFamily="18" charset="0"/>
              </a:rPr>
              <a:t>student .</a:t>
            </a:r>
          </a:p>
          <a:p>
            <a:pPr lvl="0"/>
            <a:r>
              <a:rPr lang="en-US" sz="1600" dirty="0">
                <a:latin typeface="Times New Roman" panose="02020603050405020304" pitchFamily="18" charset="0"/>
                <a:cs typeface="Times New Roman" panose="02020603050405020304" pitchFamily="18" charset="0"/>
              </a:rPr>
              <a:t>Summarize the student’s history of watched lecture</a:t>
            </a:r>
          </a:p>
          <a:p>
            <a:pPr lvl="0" algn="just"/>
            <a:r>
              <a:rPr lang="en-US" sz="1600" dirty="0">
                <a:latin typeface="Times New Roman" panose="02020603050405020304" pitchFamily="18" charset="0"/>
                <a:cs typeface="Times New Roman" panose="02020603050405020304" pitchFamily="18" charset="0"/>
              </a:rPr>
              <a:t>Student gives the feedback to the teacher</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Teacher can modify his lecture according to the </a:t>
            </a:r>
            <a:r>
              <a:rPr lang="en-US" sz="1600" dirty="0" smtClean="0">
                <a:latin typeface="Times New Roman" panose="02020603050405020304" pitchFamily="18" charset="0"/>
                <a:cs typeface="Times New Roman" panose="02020603050405020304" pitchFamily="18" charset="0"/>
              </a:rPr>
              <a:t>feedback</a:t>
            </a:r>
          </a:p>
          <a:p>
            <a:r>
              <a:rPr lang="en-US" sz="1600" dirty="0">
                <a:latin typeface="Times New Roman" panose="02020603050405020304" pitchFamily="18" charset="0"/>
                <a:cs typeface="Times New Roman" panose="02020603050405020304" pitchFamily="18" charset="0"/>
              </a:rPr>
              <a:t>Teacher can mark attendance of students according to summary generated by our app</a:t>
            </a:r>
          </a:p>
          <a:p>
            <a:pPr lvl="0"/>
            <a:endParaRPr lang="en-US" sz="1600" dirty="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575C54-DEA1-4D98-B32E-7048F42183B9}"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491" y="665545"/>
            <a:ext cx="6589199" cy="609600"/>
          </a:xfrm>
        </p:spPr>
        <p:txBody>
          <a:bodyPr>
            <a:normAutofit/>
          </a:bodyPr>
          <a:lstStyle/>
          <a:p>
            <a:r>
              <a:rPr lang="en-US" sz="2800" dirty="0" smtClean="0"/>
              <a:t>   Methodology  </a:t>
            </a:r>
            <a:endParaRPr lang="en-US" sz="2800" dirty="0"/>
          </a:p>
        </p:txBody>
      </p:sp>
      <p:sp>
        <p:nvSpPr>
          <p:cNvPr id="3" name="Content Placeholder 2"/>
          <p:cNvSpPr>
            <a:spLocks noGrp="1"/>
          </p:cNvSpPr>
          <p:nvPr>
            <p:ph idx="1"/>
          </p:nvPr>
        </p:nvSpPr>
        <p:spPr>
          <a:xfrm>
            <a:off x="1942415" y="1600200"/>
            <a:ext cx="6518717" cy="3886200"/>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Admin (Teacher) can upload and delete lecture and can see the feedback given by the students and can see the summary</a:t>
            </a:r>
          </a:p>
          <a:p>
            <a:pPr algn="just"/>
            <a:r>
              <a:rPr lang="en-US" sz="1600" dirty="0" smtClean="0">
                <a:latin typeface="Times New Roman" panose="02020603050405020304" pitchFamily="18" charset="0"/>
                <a:cs typeface="Times New Roman" panose="02020603050405020304" pitchFamily="18" charset="0"/>
              </a:rPr>
              <a:t>Students can give feedback</a:t>
            </a:r>
          </a:p>
          <a:p>
            <a:pPr algn="just"/>
            <a:r>
              <a:rPr lang="en-US" sz="1600" dirty="0" smtClean="0">
                <a:latin typeface="Times New Roman" panose="02020603050405020304" pitchFamily="18" charset="0"/>
                <a:cs typeface="Times New Roman" panose="02020603050405020304" pitchFamily="18" charset="0"/>
              </a:rPr>
              <a:t>Application user will be monetarized</a:t>
            </a: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696200" y="6135089"/>
            <a:ext cx="766380" cy="370171"/>
          </a:xfrm>
        </p:spPr>
        <p:txBody>
          <a:bodyPr/>
          <a:lstStyle/>
          <a:p>
            <a:fld id="{C675CD16-2172-48C4-8266-457F46C731B8}" type="datetime6">
              <a:rPr lang="en-US" smtClean="0"/>
              <a:t>December 20</a:t>
            </a:fld>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6059" y="687993"/>
            <a:ext cx="6589199" cy="707681"/>
          </a:xfrm>
        </p:spPr>
        <p:txBody>
          <a:bodyPr>
            <a:normAutofit/>
          </a:bodyPr>
          <a:lstStyle/>
          <a:p>
            <a:r>
              <a:rPr lang="en-US" sz="2800" dirty="0" smtClean="0"/>
              <a:t>Functional requirements</a:t>
            </a:r>
            <a:endParaRPr lang="en-US" sz="2800" dirty="0"/>
          </a:p>
        </p:txBody>
      </p:sp>
      <p:sp>
        <p:nvSpPr>
          <p:cNvPr id="7" name="Content Placeholder 6"/>
          <p:cNvSpPr>
            <a:spLocks noGrp="1"/>
          </p:cNvSpPr>
          <p:nvPr>
            <p:ph idx="1"/>
          </p:nvPr>
        </p:nvSpPr>
        <p:spPr>
          <a:xfrm>
            <a:off x="1942415" y="1447800"/>
            <a:ext cx="6591985" cy="4572000"/>
          </a:xfrm>
        </p:spPr>
        <p:txBody>
          <a:bodyPr>
            <a:normAutofit/>
          </a:bodyPr>
          <a:lstStyle/>
          <a:p>
            <a:pPr lvl="0" algn="just"/>
            <a:endParaRPr lang="en-US" sz="1600" dirty="0" smtClean="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Login</a:t>
            </a:r>
          </a:p>
          <a:p>
            <a:pPr lvl="0" algn="just"/>
            <a:r>
              <a:rPr lang="en-US" sz="1600" dirty="0" smtClean="0">
                <a:latin typeface="Times New Roman" panose="02020603050405020304" pitchFamily="18" charset="0"/>
                <a:cs typeface="Times New Roman" panose="02020603050405020304" pitchFamily="18" charset="0"/>
              </a:rPr>
              <a:t>User registration</a:t>
            </a:r>
          </a:p>
          <a:p>
            <a:pPr lvl="0" algn="just"/>
            <a:r>
              <a:rPr lang="en-US" sz="1600" dirty="0" smtClean="0">
                <a:latin typeface="Times New Roman" panose="02020603050405020304" pitchFamily="18" charset="0"/>
                <a:cs typeface="Times New Roman" panose="02020603050405020304" pitchFamily="18" charset="0"/>
              </a:rPr>
              <a:t>Logout</a:t>
            </a:r>
          </a:p>
          <a:p>
            <a:pPr lvl="0" algn="just"/>
            <a:r>
              <a:rPr lang="en-US" sz="1600" dirty="0" smtClean="0">
                <a:latin typeface="Times New Roman" panose="02020603050405020304" pitchFamily="18" charset="0"/>
                <a:cs typeface="Times New Roman" panose="02020603050405020304" pitchFamily="18" charset="0"/>
              </a:rPr>
              <a:t>Monetarizing through camera</a:t>
            </a:r>
          </a:p>
          <a:p>
            <a:pPr lvl="0" algn="just"/>
            <a:r>
              <a:rPr lang="en-US" sz="1600" dirty="0" smtClean="0">
                <a:latin typeface="Times New Roman" panose="02020603050405020304" pitchFamily="18" charset="0"/>
                <a:cs typeface="Times New Roman" panose="02020603050405020304" pitchFamily="18" charset="0"/>
              </a:rPr>
              <a:t>Feedback</a:t>
            </a:r>
          </a:p>
          <a:p>
            <a:pPr lvl="0" algn="just"/>
            <a:r>
              <a:rPr lang="en-US" sz="1600" dirty="0" smtClean="0">
                <a:latin typeface="Times New Roman" panose="02020603050405020304" pitchFamily="18" charset="0"/>
                <a:cs typeface="Times New Roman" panose="02020603050405020304" pitchFamily="18" charset="0"/>
              </a:rPr>
              <a:t>Summary</a:t>
            </a:r>
          </a:p>
          <a:p>
            <a:pPr lvl="0" algn="just"/>
            <a:r>
              <a:rPr lang="en-US" sz="1600" dirty="0" smtClean="0">
                <a:latin typeface="Times New Roman" panose="02020603050405020304" pitchFamily="18" charset="0"/>
                <a:cs typeface="Times New Roman" panose="02020603050405020304" pitchFamily="18" charset="0"/>
              </a:rPr>
              <a:t>Search Student</a:t>
            </a:r>
          </a:p>
        </p:txBody>
      </p:sp>
      <p:sp>
        <p:nvSpPr>
          <p:cNvPr id="3" name="Date Placeholder 2"/>
          <p:cNvSpPr>
            <a:spLocks noGrp="1"/>
          </p:cNvSpPr>
          <p:nvPr>
            <p:ph type="dt" sz="half" idx="10"/>
          </p:nvPr>
        </p:nvSpPr>
        <p:spPr/>
        <p:txBody>
          <a:bodyPr/>
          <a:lstStyle/>
          <a:p>
            <a:fld id="{8EB4B038-723C-4DF1-AA90-C4FED113E71C}"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8</a:t>
            </a:fld>
            <a:endParaRPr lang="en-US"/>
          </a:p>
        </p:txBody>
      </p:sp>
    </p:spTree>
    <p:extLst>
      <p:ext uri="{BB962C8B-B14F-4D97-AF65-F5344CB8AC3E}">
        <p14:creationId xmlns:p14="http://schemas.microsoft.com/office/powerpoint/2010/main" val="1363344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5946"/>
            <a:ext cx="6589199" cy="528798"/>
          </a:xfrm>
        </p:spPr>
        <p:txBody>
          <a:bodyPr>
            <a:normAutofit/>
          </a:bodyPr>
          <a:lstStyle/>
          <a:p>
            <a:r>
              <a:rPr lang="en-US" sz="2800" dirty="0" smtClean="0"/>
              <a:t>Functional requirements</a:t>
            </a:r>
            <a:endParaRPr lang="en-US" sz="2800" dirty="0"/>
          </a:p>
        </p:txBody>
      </p:sp>
      <p:sp>
        <p:nvSpPr>
          <p:cNvPr id="3" name="Content Placeholder 2"/>
          <p:cNvSpPr>
            <a:spLocks noGrp="1"/>
          </p:cNvSpPr>
          <p:nvPr>
            <p:ph idx="1"/>
          </p:nvPr>
        </p:nvSpPr>
        <p:spPr>
          <a:xfrm>
            <a:off x="1942415" y="1905000"/>
            <a:ext cx="6591985" cy="4006222"/>
          </a:xfrm>
        </p:spPr>
        <p:txBody>
          <a:bodyPr>
            <a:normAutofit/>
          </a:bodyPr>
          <a:lstStyle/>
          <a:p>
            <a:pPr marL="0" lvl="0" indent="0" algn="just">
              <a:buNone/>
            </a:pPr>
            <a:endParaRPr lang="en-US"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Delete TO</a:t>
            </a:r>
          </a:p>
          <a:p>
            <a:pPr lvl="0" algn="just"/>
            <a:r>
              <a:rPr lang="en-US" sz="1600" dirty="0">
                <a:latin typeface="Times New Roman" panose="02020603050405020304" pitchFamily="18" charset="0"/>
                <a:cs typeface="Times New Roman" panose="02020603050405020304" pitchFamily="18" charset="0"/>
              </a:rPr>
              <a:t>Update TO</a:t>
            </a:r>
          </a:p>
          <a:p>
            <a:pPr lvl="0" algn="just"/>
            <a:endParaRPr lang="en-US" sz="1600" dirty="0">
              <a:latin typeface="Times New Roman" panose="02020603050405020304" pitchFamily="18" charset="0"/>
              <a:cs typeface="Times New Roman" panose="02020603050405020304" pitchFamily="18" charset="0"/>
            </a:endParaRPr>
          </a:p>
          <a:p>
            <a:endParaRPr lang="en-US" sz="1600" dirty="0"/>
          </a:p>
        </p:txBody>
      </p:sp>
      <p:sp>
        <p:nvSpPr>
          <p:cNvPr id="4" name="Date Placeholder 3"/>
          <p:cNvSpPr>
            <a:spLocks noGrp="1"/>
          </p:cNvSpPr>
          <p:nvPr>
            <p:ph type="dt" sz="half" idx="10"/>
          </p:nvPr>
        </p:nvSpPr>
        <p:spPr/>
        <p:txBody>
          <a:bodyPr/>
          <a:lstStyle/>
          <a:p>
            <a:fld id="{476C00F7-96A0-48DE-8E1B-1D19CED6E170}"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3525607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068C7C-6215-4232-854D-E67EF89D1C23}">
  <ds:schemaRefs>
    <ds:schemaRef ds:uri="http://schemas.microsoft.com/sharepoint/v3/contenttype/forms"/>
  </ds:schemaRefs>
</ds:datastoreItem>
</file>

<file path=customXml/itemProps2.xml><?xml version="1.0" encoding="utf-8"?>
<ds:datastoreItem xmlns:ds="http://schemas.openxmlformats.org/officeDocument/2006/customXml" ds:itemID="{04A3503D-F207-40F9-A074-417C45CC8FAC}">
  <ds:schemaRefs>
    <ds:schemaRef ds:uri="http://purl.org/dc/dcmitype/"/>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1678</TotalTime>
  <Words>612</Words>
  <Application>Microsoft Office PowerPoint</Application>
  <PresentationFormat>On-screen Show (4:3)</PresentationFormat>
  <Paragraphs>210</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vt:lpstr>
      <vt:lpstr>Century Gothic</vt:lpstr>
      <vt:lpstr>Times New Roman</vt:lpstr>
      <vt:lpstr>Wingdings</vt:lpstr>
      <vt:lpstr>Wingdings 3</vt:lpstr>
      <vt:lpstr>Wisp</vt:lpstr>
      <vt:lpstr>PowerPoint Presentation</vt:lpstr>
      <vt:lpstr> </vt:lpstr>
      <vt:lpstr>Outline</vt:lpstr>
      <vt:lpstr>   Introduction   </vt:lpstr>
      <vt:lpstr>   Problem Statement </vt:lpstr>
      <vt:lpstr>Objectives </vt:lpstr>
      <vt:lpstr>   Methodology  </vt:lpstr>
      <vt:lpstr>Functional requirements</vt:lpstr>
      <vt:lpstr>Functional requirements</vt:lpstr>
      <vt:lpstr>Existing apps</vt:lpstr>
      <vt:lpstr>Tools and Technologies</vt:lpstr>
      <vt:lpstr>Benefits   </vt:lpstr>
      <vt:lpstr>Diagrams </vt:lpstr>
      <vt:lpstr>Teacher and Stuent Use case Diagram  </vt:lpstr>
      <vt:lpstr>Teacher &amp; Student Activity Diagram</vt:lpstr>
      <vt:lpstr>ER Diagram</vt:lpstr>
      <vt:lpstr>Login </vt:lpstr>
      <vt:lpstr>Signup</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hp</cp:lastModifiedBy>
  <cp:revision>414</cp:revision>
  <dcterms:created xsi:type="dcterms:W3CDTF">2014-09-12T06:08:00Z</dcterms:created>
  <dcterms:modified xsi:type="dcterms:W3CDTF">2020-12-07T16:57:28Z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