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09" r:id="rId4"/>
  </p:sldMasterIdLst>
  <p:notesMasterIdLst>
    <p:notesMasterId r:id="rId38"/>
  </p:notesMasterIdLst>
  <p:handoutMasterIdLst>
    <p:handoutMasterId r:id="rId39"/>
  </p:handoutMasterIdLst>
  <p:sldIdLst>
    <p:sldId id="258" r:id="rId5"/>
    <p:sldId id="284" r:id="rId6"/>
    <p:sldId id="278" r:id="rId7"/>
    <p:sldId id="287" r:id="rId8"/>
    <p:sldId id="289" r:id="rId9"/>
    <p:sldId id="290" r:id="rId10"/>
    <p:sldId id="291" r:id="rId11"/>
    <p:sldId id="314" r:id="rId12"/>
    <p:sldId id="349" r:id="rId13"/>
    <p:sldId id="339" r:id="rId14"/>
    <p:sldId id="340" r:id="rId15"/>
    <p:sldId id="292" r:id="rId16"/>
    <p:sldId id="341" r:id="rId17"/>
    <p:sldId id="309" r:id="rId18"/>
    <p:sldId id="344" r:id="rId19"/>
    <p:sldId id="342" r:id="rId20"/>
    <p:sldId id="303" r:id="rId21"/>
    <p:sldId id="343" r:id="rId22"/>
    <p:sldId id="347" r:id="rId23"/>
    <p:sldId id="306" r:id="rId24"/>
    <p:sldId id="348"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161" autoAdjust="0"/>
  </p:normalViewPr>
  <p:slideViewPr>
    <p:cSldViewPr>
      <p:cViewPr varScale="1">
        <p:scale>
          <a:sx n="69" d="100"/>
          <a:sy n="69" d="100"/>
        </p:scale>
        <p:origin x="144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12/11/2020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30236731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2207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282967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914296D-D59B-4170-9C27-64C7ACEEE293}" type="datetime6">
              <a:rPr lang="en-US" smtClean="0"/>
              <a:t>December 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339266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0FEBE-6CCD-440E-8626-0A878D0BCEB2}" type="datetime6">
              <a:rPr lang="en-US" smtClean="0"/>
              <a:t>December 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27247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C5DB9-54B5-4F31-ABD3-AB6B9CC0C007}" type="datetime6">
              <a:rPr lang="en-US" smtClean="0"/>
              <a:t>December 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45124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5833D-0055-45D7-B745-82B4C5BA2839}" type="datetime6">
              <a:rPr lang="en-US" smtClean="0"/>
              <a:t>December 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7598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BD798F-812D-47DE-9A91-01DBD0779ADD}" type="datetime6">
              <a:rPr lang="en-US" smtClean="0"/>
              <a:t>December 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25456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34D06F-955F-4AB4-B968-C9F6CFCEA0F5}" type="datetime6">
              <a:rPr lang="en-US" smtClean="0"/>
              <a:t>December 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71453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58E5B-1F94-4DB7-B2D3-6E12617B531D}" type="datetime6">
              <a:rPr lang="en-US" smtClean="0"/>
              <a:t>December 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3793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D7351B-B612-49BF-80B3-80206CA425E4}" type="datetime6">
              <a:rPr lang="en-US" smtClean="0"/>
              <a:t>December 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95367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8EEAE-2970-4337-AD81-2243E15580F5}" type="datetime6">
              <a:rPr lang="en-US" smtClean="0"/>
              <a:t>December 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96145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8E10F0B9-AAF1-46BE-82EE-DC6735B03B6D}" type="datetime6">
              <a:rPr lang="en-US" smtClean="0"/>
              <a:t>December 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282516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772883BE-36FA-4387-86AE-2FC3FA25675F}" type="datetime6">
              <a:rPr lang="en-US" smtClean="0"/>
              <a:t>December 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1558766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0BB31088-B9F6-4529-B59C-5D40D94F228D}" type="datetime6">
              <a:rPr lang="en-US" smtClean="0"/>
              <a:t>December 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200434073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play.google.com/store/apps/details?id=com.tototomato.fundamentalofpoliticalscience&amp;hl=en&amp;gl=US" TargetMode="External"/><Relationship Id="rId2" Type="http://schemas.openxmlformats.org/officeDocument/2006/relationships/hyperlink" Target="https://www.androidheadlines.com/2018/10/best-apps-politics-october-2018.html" TargetMode="External"/><Relationship Id="rId1" Type="http://schemas.openxmlformats.org/officeDocument/2006/relationships/slideLayout" Target="../slideLayouts/slideLayout6.xml"/><Relationship Id="rId5" Type="http://schemas.openxmlformats.org/officeDocument/2006/relationships/hyperlink" Target="https://play.google.com/store/apps/details?id=com.countable.countableapp&amp;hl=en&amp;gl=US" TargetMode="External"/><Relationship Id="rId4" Type="http://schemas.openxmlformats.org/officeDocument/2006/relationships/hyperlink" Target="https://play.google.com/store/apps/details?id=com.politico.android&amp;hl=en&amp;gl=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97532" y="548908"/>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1528380" y="2743200"/>
            <a:ext cx="6019800" cy="2286000"/>
          </a:xfrm>
          <a:prstGeom prst="rect">
            <a:avLst/>
          </a:prstGeom>
        </p:spPr>
      </p:pic>
      <p:sp>
        <p:nvSpPr>
          <p:cNvPr id="4" name="Slide Number Placeholder 3"/>
          <p:cNvSpPr>
            <a:spLocks noGrp="1"/>
          </p:cNvSpPr>
          <p:nvPr>
            <p:ph type="sldNum" sz="quarter" idx="12"/>
          </p:nvPr>
        </p:nvSpPr>
        <p:spPr>
          <a:xfrm>
            <a:off x="8305799" y="5829749"/>
            <a:ext cx="429953" cy="952052"/>
          </a:xfrm>
        </p:spPr>
        <p:txBody>
          <a:bodyPr/>
          <a:lstStyle/>
          <a:p>
            <a:fld id="{21BAB6EE-EAEA-4561-8880-8DF9D3AB286A}" type="slidenum">
              <a:rPr lang="en-US" sz="2800" smtClean="0"/>
              <a:pPr/>
              <a:t>1</a:t>
            </a:fld>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4"/>
            <a:ext cx="8079581" cy="796758"/>
          </a:xfrm>
        </p:spPr>
        <p:txBody>
          <a:bodyPr>
            <a:normAutofit/>
          </a:bodyPr>
          <a:lstStyle/>
          <a:p>
            <a:r>
              <a:rPr lang="en-US" sz="2800" dirty="0" smtClean="0">
                <a:latin typeface="Times New Roman" panose="02020603050405020304" pitchFamily="18" charset="0"/>
                <a:cs typeface="Times New Roman" panose="02020603050405020304" pitchFamily="18" charset="0"/>
              </a:rPr>
              <a:t>Features of our app</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696199" y="5829748"/>
            <a:ext cx="1039553" cy="953549"/>
          </a:xfrm>
        </p:spPr>
        <p:txBody>
          <a:bodyPr/>
          <a:lstStyle/>
          <a:p>
            <a:fld id="{21BAB6EE-EAEA-4561-8880-8DF9D3AB286A}" type="slidenum">
              <a:rPr lang="en-US" sz="2800" smtClean="0"/>
              <a:pPr/>
              <a:t>10</a:t>
            </a:fld>
            <a:endParaRPr lang="en-US" sz="2800" dirty="0"/>
          </a:p>
        </p:txBody>
      </p:sp>
      <p:sp>
        <p:nvSpPr>
          <p:cNvPr id="6" name="Rectangle 5"/>
          <p:cNvSpPr/>
          <p:nvPr/>
        </p:nvSpPr>
        <p:spPr>
          <a:xfrm>
            <a:off x="1066800" y="1752600"/>
            <a:ext cx="6934200" cy="3207032"/>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Online campaigning platform</a:t>
            </a:r>
          </a:p>
          <a:p>
            <a:pPr marL="342900" marR="0" lvl="0" indent="-342900">
              <a:lnSpc>
                <a:spcPct val="115000"/>
              </a:lnSpc>
              <a:spcBef>
                <a:spcPts val="0"/>
              </a:spcBef>
              <a:spcAft>
                <a:spcPts val="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Proper profile maintenance of candidate</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Personal information</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Educational background</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Political  background</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Current Position</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Designation</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Party mandate</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Manifesto</a:t>
            </a:r>
          </a:p>
          <a:p>
            <a:pPr marL="742950" marR="0" lvl="1" indent="-285750">
              <a:lnSpc>
                <a:spcPct val="115000"/>
              </a:lnSpc>
              <a:spcBef>
                <a:spcPts val="0"/>
              </a:spcBef>
              <a:spcAft>
                <a:spcPts val="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Ranking with other candidates</a:t>
            </a:r>
          </a:p>
          <a:p>
            <a:pPr marL="742950" marR="0" lvl="1" indent="-285750">
              <a:lnSpc>
                <a:spcPct val="115000"/>
              </a:lnSpc>
              <a:spcBef>
                <a:spcPts val="0"/>
              </a:spcBef>
              <a:spcAft>
                <a:spcPts val="1000"/>
              </a:spcAft>
              <a:buFont typeface="Courier New" panose="02070309020205020404" pitchFamily="49" charset="0"/>
              <a:buChar char="o"/>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Reviews of users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769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1213357"/>
          </a:xfrm>
        </p:spPr>
        <p:txBody>
          <a:bodyPr>
            <a:normAutofit/>
          </a:bodyPr>
          <a:lstStyle/>
          <a:p>
            <a:r>
              <a:rPr lang="en-US" sz="2800" dirty="0" smtClean="0">
                <a:latin typeface="Times New Roman" panose="02020603050405020304" pitchFamily="18" charset="0"/>
                <a:cs typeface="Times New Roman" panose="02020603050405020304" pitchFamily="18" charset="0"/>
              </a:rPr>
              <a:t>Cont..</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772399" y="5829748"/>
            <a:ext cx="963353" cy="953549"/>
          </a:xfrm>
        </p:spPr>
        <p:txBody>
          <a:bodyPr/>
          <a:lstStyle/>
          <a:p>
            <a:fld id="{21BAB6EE-EAEA-4561-8880-8DF9D3AB286A}" type="slidenum">
              <a:rPr lang="en-US" sz="2800" smtClean="0"/>
              <a:pPr/>
              <a:t>11</a:t>
            </a:fld>
            <a:endParaRPr lang="en-US" sz="2800" dirty="0"/>
          </a:p>
        </p:txBody>
      </p:sp>
      <p:sp>
        <p:nvSpPr>
          <p:cNvPr id="6" name="Rectangle 5"/>
          <p:cNvSpPr/>
          <p:nvPr/>
        </p:nvSpPr>
        <p:spPr>
          <a:xfrm>
            <a:off x="914400" y="1855140"/>
            <a:ext cx="6019799" cy="2322174"/>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Records of achievements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Records of reviews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Record of rankings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Analysis of reviews for ranking using classifiers.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User’s chat with candidate to share their issues.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Saving of Money, Time and effort.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Live streaming of candidate.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11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15" y="457200"/>
            <a:ext cx="6589199" cy="883324"/>
          </a:xfrm>
        </p:spPr>
        <p:txBody>
          <a:bodyPr>
            <a:normAutofit/>
          </a:bodyPr>
          <a:lstStyle/>
          <a:p>
            <a:r>
              <a:rPr lang="en-US" sz="2800" dirty="0" smtClean="0">
                <a:latin typeface="Times New Roman" panose="02020603050405020304" pitchFamily="18" charset="0"/>
                <a:cs typeface="Times New Roman" panose="02020603050405020304" pitchFamily="18" charset="0"/>
              </a:rPr>
              <a:t>Tools and Technologies</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507206" y="1482775"/>
            <a:ext cx="8065294" cy="4276804"/>
          </a:xfrm>
        </p:spPr>
        <p:txBody>
          <a:bodyPr>
            <a:normAutofit/>
          </a:bodyPr>
          <a:lstStyle/>
          <a:p>
            <a:pPr lvl="0"/>
            <a:r>
              <a:rPr lang="en-US" sz="1800" dirty="0">
                <a:latin typeface="Times New Roman" panose="02020603050405020304" pitchFamily="18" charset="0"/>
                <a:cs typeface="Times New Roman" panose="02020603050405020304" pitchFamily="18" charset="0"/>
              </a:rPr>
              <a:t>Android studio</a:t>
            </a:r>
          </a:p>
          <a:p>
            <a:pPr lvl="0"/>
            <a:r>
              <a:rPr lang="en-US" sz="1800" dirty="0">
                <a:latin typeface="Times New Roman" panose="02020603050405020304" pitchFamily="18" charset="0"/>
                <a:cs typeface="Times New Roman" panose="02020603050405020304" pitchFamily="18" charset="0"/>
              </a:rPr>
              <a:t>Firebase database</a:t>
            </a:r>
          </a:p>
          <a:p>
            <a:pPr lvl="0"/>
            <a:r>
              <a:rPr lang="en-US" sz="1800" dirty="0">
                <a:latin typeface="Times New Roman" panose="02020603050405020304" pitchFamily="18" charset="0"/>
                <a:cs typeface="Times New Roman" panose="02020603050405020304" pitchFamily="18" charset="0"/>
              </a:rPr>
              <a:t>MS Word</a:t>
            </a:r>
          </a:p>
          <a:p>
            <a:pPr lvl="0"/>
            <a:r>
              <a:rPr lang="en-US" sz="1800" dirty="0">
                <a:latin typeface="Times New Roman" panose="02020603050405020304" pitchFamily="18" charset="0"/>
                <a:cs typeface="Times New Roman" panose="02020603050405020304" pitchFamily="18" charset="0"/>
              </a:rPr>
              <a:t>MS PowerPoint</a:t>
            </a:r>
          </a:p>
          <a:p>
            <a:pPr lvl="0"/>
            <a:r>
              <a:rPr lang="en-US" sz="1800" dirty="0">
                <a:latin typeface="Times New Roman" panose="02020603050405020304" pitchFamily="18" charset="0"/>
                <a:cs typeface="Times New Roman" panose="02020603050405020304" pitchFamily="18" charset="0"/>
              </a:rPr>
              <a:t>Visio 2013</a:t>
            </a:r>
          </a:p>
          <a:p>
            <a:pPr lvl="0"/>
            <a:r>
              <a:rPr lang="en-US" sz="1800" dirty="0">
                <a:latin typeface="Times New Roman" panose="02020603050405020304" pitchFamily="18" charset="0"/>
                <a:cs typeface="Times New Roman" panose="02020603050405020304" pitchFamily="18" charset="0"/>
              </a:rPr>
              <a:t>Star UML</a:t>
            </a:r>
          </a:p>
          <a:p>
            <a:pPr lvl="0"/>
            <a:r>
              <a:rPr lang="en-US" sz="1800" dirty="0" err="1">
                <a:latin typeface="Times New Roman" panose="02020603050405020304" pitchFamily="18" charset="0"/>
                <a:cs typeface="Times New Roman" panose="02020603050405020304" pitchFamily="18" charset="0"/>
              </a:rPr>
              <a:t>pycharm</a:t>
            </a:r>
            <a:endParaRPr lang="en-US" sz="1800" dirty="0">
              <a:latin typeface="Times New Roman" panose="02020603050405020304" pitchFamily="18" charset="0"/>
              <a:cs typeface="Times New Roman" panose="02020603050405020304" pitchFamily="18" charset="0"/>
            </a:endParaRPr>
          </a:p>
          <a:p>
            <a:pPr lvl="0"/>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p>
        </p:txBody>
      </p:sp>
      <p:sp>
        <p:nvSpPr>
          <p:cNvPr id="3" name="Slide Number Placeholder 2"/>
          <p:cNvSpPr>
            <a:spLocks noGrp="1"/>
          </p:cNvSpPr>
          <p:nvPr>
            <p:ph type="sldNum" sz="quarter" idx="12"/>
          </p:nvPr>
        </p:nvSpPr>
        <p:spPr>
          <a:xfrm>
            <a:off x="8000999" y="5829748"/>
            <a:ext cx="734753" cy="953549"/>
          </a:xfrm>
        </p:spPr>
        <p:txBody>
          <a:bodyPr/>
          <a:lstStyle/>
          <a:p>
            <a:fld id="{21BAB6EE-EAEA-4561-8880-8DF9D3AB286A}" type="slidenum">
              <a:rPr lang="en-US" sz="2800" smtClean="0"/>
              <a:pPr/>
              <a:t>12</a:t>
            </a:fld>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1024467"/>
          </a:xfrm>
        </p:spPr>
        <p:txBody>
          <a:bodyPr>
            <a:normAutofit/>
          </a:bodyPr>
          <a:lstStyle/>
          <a:p>
            <a:r>
              <a:rPr lang="en-US" sz="2800" dirty="0" smtClean="0">
                <a:latin typeface="Times New Roman" panose="02020603050405020304" pitchFamily="18" charset="0"/>
                <a:cs typeface="Times New Roman" panose="02020603050405020304" pitchFamily="18" charset="0"/>
              </a:rPr>
              <a:t>languages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Java</a:t>
            </a:r>
          </a:p>
          <a:p>
            <a:pPr lvl="0"/>
            <a:r>
              <a:rPr lang="en-US" dirty="0">
                <a:latin typeface="Times New Roman" panose="02020603050405020304" pitchFamily="18" charset="0"/>
                <a:cs typeface="Times New Roman" panose="02020603050405020304" pitchFamily="18" charset="0"/>
              </a:rPr>
              <a:t>Python</a:t>
            </a:r>
          </a:p>
          <a:p>
            <a:pPr lvl="0"/>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8000999" y="5829748"/>
            <a:ext cx="734753" cy="953549"/>
          </a:xfrm>
        </p:spPr>
        <p:txBody>
          <a:bodyPr/>
          <a:lstStyle/>
          <a:p>
            <a:fld id="{21BAB6EE-EAEA-4561-8880-8DF9D3AB286A}" type="slidenum">
              <a:rPr lang="en-US" sz="2800" smtClean="0"/>
              <a:pPr/>
              <a:t>13</a:t>
            </a:fld>
            <a:endParaRPr lang="en-US" sz="2800" dirty="0"/>
          </a:p>
        </p:txBody>
      </p:sp>
    </p:spTree>
    <p:extLst>
      <p:ext uri="{BB962C8B-B14F-4D97-AF65-F5344CB8AC3E}">
        <p14:creationId xmlns:p14="http://schemas.microsoft.com/office/powerpoint/2010/main" val="303680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76865" y="457201"/>
            <a:ext cx="6589199" cy="990600"/>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Diagrams</a:t>
            </a:r>
            <a:r>
              <a:rPr lang="en-US" dirty="0" smtClean="0"/>
              <a:t/>
            </a:r>
            <a:br>
              <a:rPr lang="en-US" dirty="0" smtClean="0"/>
            </a:br>
            <a:endParaRPr lang="en-US" dirty="0"/>
          </a:p>
        </p:txBody>
      </p:sp>
      <p:sp>
        <p:nvSpPr>
          <p:cNvPr id="9" name="Content Placeholder 8"/>
          <p:cNvSpPr>
            <a:spLocks noGrp="1"/>
          </p:cNvSpPr>
          <p:nvPr>
            <p:ph idx="1"/>
          </p:nvPr>
        </p:nvSpPr>
        <p:spPr>
          <a:xfrm>
            <a:off x="838201" y="1447801"/>
            <a:ext cx="6019800" cy="4512732"/>
          </a:xfrm>
        </p:spPr>
        <p:txBody>
          <a:bodyPr>
            <a:normAutofit/>
          </a:bodyPr>
          <a:lstStyle/>
          <a:p>
            <a:pPr algn="just"/>
            <a:r>
              <a:rPr lang="en-US" dirty="0" smtClean="0">
                <a:latin typeface="Times New Roman" panose="02020603050405020304" pitchFamily="18" charset="0"/>
                <a:cs typeface="Times New Roman" panose="02020603050405020304" pitchFamily="18" charset="0"/>
              </a:rPr>
              <a:t>Flow Chart</a:t>
            </a:r>
          </a:p>
          <a:p>
            <a:pPr algn="just"/>
            <a:r>
              <a:rPr lang="en-US" dirty="0" smtClean="0">
                <a:latin typeface="Times New Roman" panose="02020603050405020304" pitchFamily="18" charset="0"/>
                <a:cs typeface="Times New Roman" panose="02020603050405020304" pitchFamily="18" charset="0"/>
              </a:rPr>
              <a:t>Use Case Diagrams</a:t>
            </a:r>
          </a:p>
          <a:p>
            <a:pPr algn="just"/>
            <a:r>
              <a:rPr lang="en-US" dirty="0" smtClean="0">
                <a:latin typeface="Times New Roman" panose="02020603050405020304" pitchFamily="18" charset="0"/>
                <a:cs typeface="Times New Roman" panose="02020603050405020304" pitchFamily="18" charset="0"/>
              </a:rPr>
              <a:t>Activity Diagrams</a:t>
            </a:r>
          </a:p>
          <a:p>
            <a:pPr algn="just"/>
            <a:r>
              <a:rPr lang="en-US" dirty="0" smtClean="0">
                <a:latin typeface="Times New Roman" panose="02020603050405020304" pitchFamily="18" charset="0"/>
                <a:cs typeface="Times New Roman" panose="02020603050405020304" pitchFamily="18" charset="0"/>
              </a:rPr>
              <a:t>DFD</a:t>
            </a:r>
          </a:p>
          <a:p>
            <a:pPr algn="just"/>
            <a:r>
              <a:rPr lang="en-US" dirty="0" smtClean="0">
                <a:latin typeface="Times New Roman" panose="02020603050405020304" pitchFamily="18" charset="0"/>
                <a:cs typeface="Times New Roman" panose="02020603050405020304" pitchFamily="18" charset="0"/>
              </a:rPr>
              <a:t>ERD</a:t>
            </a:r>
          </a:p>
          <a:p>
            <a:pPr algn="just"/>
            <a:r>
              <a:rPr lang="en-US" dirty="0" smtClean="0">
                <a:latin typeface="Times New Roman" panose="02020603050405020304" pitchFamily="18" charset="0"/>
                <a:cs typeface="Times New Roman" panose="02020603050405020304" pitchFamily="18" charset="0"/>
              </a:rPr>
              <a:t>Class diagram</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8077199" y="5829748"/>
            <a:ext cx="658553" cy="953549"/>
          </a:xfrm>
        </p:spPr>
        <p:txBody>
          <a:bodyPr/>
          <a:lstStyle/>
          <a:p>
            <a:fld id="{21BAB6EE-EAEA-4561-8880-8DF9D3AB286A}" type="slidenum">
              <a:rPr lang="en-US" sz="2800" smtClean="0"/>
              <a:pPr/>
              <a:t>14</a:t>
            </a:fld>
            <a:endParaRPr lang="en-US" sz="2800" dirty="0"/>
          </a:p>
        </p:txBody>
      </p:sp>
    </p:spTree>
    <p:extLst>
      <p:ext uri="{BB962C8B-B14F-4D97-AF65-F5344CB8AC3E}">
        <p14:creationId xmlns:p14="http://schemas.microsoft.com/office/powerpoint/2010/main" val="1871989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76201"/>
            <a:ext cx="8079581" cy="839138"/>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Flow chart:</a:t>
            </a:r>
            <a:endParaRPr lang="en-US" sz="2800" dirty="0">
              <a:latin typeface="Times New Roman" panose="02020603050405020304" pitchFamily="18" charset="0"/>
              <a:cs typeface="Times New Roman" panose="02020603050405020304" pitchFamily="18" charset="0"/>
            </a:endParaRPr>
          </a:p>
        </p:txBody>
      </p:sp>
      <p:pic>
        <p:nvPicPr>
          <p:cNvPr id="7" name="Content Placeholder 6" descr="https://documents.lucid.app/documents/9e57eee3-1c31-46dc-bae5-37882bc83e2a/pages/0_0?a=768&amp;x=42&amp;y=-6286&amp;w=836&amp;h=1452&amp;store=1&amp;accept=image%2F*&amp;auth=LCA%205b10ec92ca7171a994baf688102b31649b0adef0-ts%3D160733711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915338"/>
            <a:ext cx="7010400" cy="5485462"/>
          </a:xfrm>
          <a:prstGeom prst="rect">
            <a:avLst/>
          </a:prstGeom>
          <a:noFill/>
          <a:ln>
            <a:noFill/>
          </a:ln>
        </p:spPr>
      </p:pic>
      <p:sp>
        <p:nvSpPr>
          <p:cNvPr id="6" name="Slide Number Placeholder 5"/>
          <p:cNvSpPr>
            <a:spLocks noGrp="1"/>
          </p:cNvSpPr>
          <p:nvPr>
            <p:ph type="sldNum" sz="quarter" idx="12"/>
          </p:nvPr>
        </p:nvSpPr>
        <p:spPr>
          <a:xfrm>
            <a:off x="8153399" y="5829748"/>
            <a:ext cx="582353" cy="953549"/>
          </a:xfrm>
        </p:spPr>
        <p:txBody>
          <a:bodyPr/>
          <a:lstStyle/>
          <a:p>
            <a:fld id="{21BAB6EE-EAEA-4561-8880-8DF9D3AB286A}" type="slidenum">
              <a:rPr lang="en-US" sz="1800" smtClean="0"/>
              <a:pPr/>
              <a:t>15</a:t>
            </a:fld>
            <a:endParaRPr lang="en-US" sz="1800" dirty="0"/>
          </a:p>
        </p:txBody>
      </p:sp>
    </p:spTree>
    <p:extLst>
      <p:ext uri="{BB962C8B-B14F-4D97-AF65-F5344CB8AC3E}">
        <p14:creationId xmlns:p14="http://schemas.microsoft.com/office/powerpoint/2010/main" val="2493393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76201"/>
            <a:ext cx="8079581" cy="839138"/>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Use case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7" name="Content Placeholder 6" descr="https://documents.lucid.app/documents/4258668f-799b-46ef-a9f3-af69633a18ee/pages/0_0?a=865&amp;x=56&amp;y=-33&amp;w=968&amp;h=1166&amp;store=1&amp;accept=image%2F*&amp;auth=LCA%2019835a6ac154eb23767b4af16d1d319e7578ecf9-ts%3D160702420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15338"/>
            <a:ext cx="7010400" cy="5024414"/>
          </a:xfrm>
          <a:prstGeom prst="rect">
            <a:avLst/>
          </a:prstGeom>
          <a:noFill/>
          <a:ln>
            <a:noFill/>
          </a:ln>
        </p:spPr>
      </p:pic>
      <p:sp>
        <p:nvSpPr>
          <p:cNvPr id="6" name="Slide Number Placeholder 5"/>
          <p:cNvSpPr>
            <a:spLocks noGrp="1"/>
          </p:cNvSpPr>
          <p:nvPr>
            <p:ph type="sldNum" sz="quarter" idx="12"/>
          </p:nvPr>
        </p:nvSpPr>
        <p:spPr>
          <a:xfrm>
            <a:off x="8077199" y="5829748"/>
            <a:ext cx="658553" cy="953549"/>
          </a:xfrm>
        </p:spPr>
        <p:txBody>
          <a:bodyPr/>
          <a:lstStyle/>
          <a:p>
            <a:fld id="{21BAB6EE-EAEA-4561-8880-8DF9D3AB286A}" type="slidenum">
              <a:rPr lang="en-US" sz="2800" smtClean="0"/>
              <a:pPr/>
              <a:t>16</a:t>
            </a:fld>
            <a:endParaRPr lang="en-US" sz="2800" dirty="0"/>
          </a:p>
        </p:txBody>
      </p:sp>
    </p:spTree>
    <p:extLst>
      <p:ext uri="{BB962C8B-B14F-4D97-AF65-F5344CB8AC3E}">
        <p14:creationId xmlns:p14="http://schemas.microsoft.com/office/powerpoint/2010/main" val="182138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676400" y="228599"/>
            <a:ext cx="5713703" cy="1066801"/>
          </a:xfrm>
        </p:spPr>
        <p:txBody>
          <a:bodyPr>
            <a:noAutofit/>
          </a:bodyPr>
          <a:lstStyle/>
          <a:p>
            <a:r>
              <a:rPr lang="en-US" sz="2800" dirty="0" smtClean="0">
                <a:sym typeface="+mn-ea"/>
              </a:rPr>
              <a:t> </a:t>
            </a:r>
            <a:r>
              <a:rPr lang="en-US" sz="2800" dirty="0" smtClean="0">
                <a:latin typeface="Times New Roman" panose="02020603050405020304" pitchFamily="18" charset="0"/>
                <a:cs typeface="Times New Roman" panose="02020603050405020304" pitchFamily="18" charset="0"/>
                <a:sym typeface="+mn-ea"/>
              </a:rPr>
              <a:t>User </a:t>
            </a:r>
            <a:r>
              <a:rPr lang="en-US" sz="2800" dirty="0">
                <a:latin typeface="Times New Roman" panose="02020603050405020304" pitchFamily="18" charset="0"/>
                <a:cs typeface="Times New Roman" panose="02020603050405020304" pitchFamily="18" charset="0"/>
                <a:sym typeface="+mn-ea"/>
              </a:rPr>
              <a:t>case Diagram</a:t>
            </a:r>
            <a:r>
              <a:rPr lang="en-US" sz="2800" dirty="0">
                <a:sym typeface="+mn-ea"/>
              </a:rPr>
              <a:t/>
            </a:r>
            <a:br>
              <a:rPr lang="en-US" sz="2800" dirty="0">
                <a:sym typeface="+mn-ea"/>
              </a:rPr>
            </a:br>
            <a:r>
              <a:rPr lang="en-US" sz="2800" dirty="0"/>
              <a:t/>
            </a:r>
            <a:br>
              <a:rPr lang="en-US" sz="2800" dirty="0"/>
            </a:br>
            <a:endParaRPr lang="en-US" sz="2800" dirty="0"/>
          </a:p>
        </p:txBody>
      </p:sp>
      <p:sp>
        <p:nvSpPr>
          <p:cNvPr id="2" name="Slide Number Placeholder 1"/>
          <p:cNvSpPr>
            <a:spLocks noGrp="1"/>
          </p:cNvSpPr>
          <p:nvPr>
            <p:ph type="sldNum" sz="quarter" idx="12"/>
          </p:nvPr>
        </p:nvSpPr>
        <p:spPr>
          <a:xfrm>
            <a:off x="8107991" y="5829749"/>
            <a:ext cx="627762" cy="829754"/>
          </a:xfrm>
        </p:spPr>
        <p:txBody>
          <a:bodyPr/>
          <a:lstStyle/>
          <a:p>
            <a:fld id="{21BAB6EE-EAEA-4561-8880-8DF9D3AB286A}" type="slidenum">
              <a:rPr lang="en-US" sz="2800" smtClean="0"/>
              <a:pPr/>
              <a:t>17</a:t>
            </a:fld>
            <a:endParaRPr lang="en-US" sz="2800" dirty="0"/>
          </a:p>
        </p:txBody>
      </p:sp>
      <p:sp>
        <p:nvSpPr>
          <p:cNvPr id="18" name="Rectangle 8"/>
          <p:cNvSpPr>
            <a:spLocks noChangeArrowheads="1"/>
          </p:cNvSpPr>
          <p:nvPr/>
        </p:nvSpPr>
        <p:spPr bwMode="auto">
          <a:xfrm>
            <a:off x="2286000" y="2586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676400" y="1716033"/>
            <a:ext cx="129490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descr="https://documents.lucid.app/documents/4258668f-799b-46ef-a9f3-af69633a18ee/pages/0_0?a=967&amp;x=56&amp;y=-17&amp;w=968&amp;h=814&amp;store=1&amp;accept=image%2F*&amp;auth=LCA%205931119565831646afe7f85c563f76d65bf1744b-ts%3D1607024209"/>
          <p:cNvPicPr/>
          <p:nvPr/>
        </p:nvPicPr>
        <p:blipFill>
          <a:blip r:embed="rId2">
            <a:extLst>
              <a:ext uri="{28A0092B-C50C-407E-A947-70E740481C1C}">
                <a14:useLocalDpi xmlns:a14="http://schemas.microsoft.com/office/drawing/2010/main" val="0"/>
              </a:ext>
            </a:extLst>
          </a:blip>
          <a:srcRect/>
          <a:stretch>
            <a:fillRect/>
          </a:stretch>
        </p:blipFill>
        <p:spPr bwMode="auto">
          <a:xfrm>
            <a:off x="2395970" y="838200"/>
            <a:ext cx="5184121" cy="5211701"/>
          </a:xfrm>
          <a:prstGeom prst="rect">
            <a:avLst/>
          </a:prstGeom>
          <a:noFill/>
          <a:ln>
            <a:noFill/>
          </a:ln>
        </p:spPr>
      </p:pic>
    </p:spTree>
    <p:extLst>
      <p:ext uri="{BB962C8B-B14F-4D97-AF65-F5344CB8AC3E}">
        <p14:creationId xmlns:p14="http://schemas.microsoft.com/office/powerpoint/2010/main" val="3501236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52401"/>
            <a:ext cx="8079581" cy="762000"/>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Activity Diagram:</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077199" y="5829748"/>
            <a:ext cx="658553" cy="925909"/>
          </a:xfrm>
        </p:spPr>
        <p:txBody>
          <a:bodyPr/>
          <a:lstStyle/>
          <a:p>
            <a:fld id="{21BAB6EE-EAEA-4561-8880-8DF9D3AB286A}" type="slidenum">
              <a:rPr lang="en-US" sz="2800" smtClean="0"/>
              <a:pPr/>
              <a:t>18</a:t>
            </a:fld>
            <a:endParaRPr lang="en-US" sz="2800" dirty="0"/>
          </a:p>
        </p:txBody>
      </p:sp>
      <p:pic>
        <p:nvPicPr>
          <p:cNvPr id="6" name="Picture 5" descr="https://documents.lucid.app/documents/21e7e9f7-94d7-4aa9-8c03-15c3008bdb2c/pages/0_0?a=630&amp;x=186&amp;y=-76&amp;w=748&amp;h=1148&amp;store=1&amp;accept=image%2F*&amp;auth=LCA%20e4560a270fc827fce60f5c1329c840d6ed3bb549-ts%3D1607231130"/>
          <p:cNvPicPr/>
          <p:nvPr/>
        </p:nvPicPr>
        <p:blipFill>
          <a:blip r:embed="rId2">
            <a:extLst>
              <a:ext uri="{28A0092B-C50C-407E-A947-70E740481C1C}">
                <a14:useLocalDpi xmlns:a14="http://schemas.microsoft.com/office/drawing/2010/main" val="0"/>
              </a:ext>
            </a:extLst>
          </a:blip>
          <a:srcRect/>
          <a:stretch>
            <a:fillRect/>
          </a:stretch>
        </p:blipFill>
        <p:spPr bwMode="auto">
          <a:xfrm>
            <a:off x="762001" y="807825"/>
            <a:ext cx="6095999" cy="5292408"/>
          </a:xfrm>
          <a:prstGeom prst="rect">
            <a:avLst/>
          </a:prstGeom>
          <a:noFill/>
          <a:ln>
            <a:noFill/>
          </a:ln>
        </p:spPr>
      </p:pic>
    </p:spTree>
    <p:extLst>
      <p:ext uri="{BB962C8B-B14F-4D97-AF65-F5344CB8AC3E}">
        <p14:creationId xmlns:p14="http://schemas.microsoft.com/office/powerpoint/2010/main" val="736865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
            <a:ext cx="8079581" cy="924550"/>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DFD(2)</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077199" y="5829748"/>
            <a:ext cx="658553" cy="953549"/>
          </a:xfrm>
        </p:spPr>
        <p:txBody>
          <a:bodyPr/>
          <a:lstStyle/>
          <a:p>
            <a:fld id="{21BAB6EE-EAEA-4561-8880-8DF9D3AB286A}" type="slidenum">
              <a:rPr lang="en-US" sz="2800" smtClean="0"/>
              <a:pPr/>
              <a:t>19</a:t>
            </a:fld>
            <a:endParaRPr lang="en-US" sz="2800" dirty="0"/>
          </a:p>
        </p:txBody>
      </p:sp>
      <p:pic>
        <p:nvPicPr>
          <p:cNvPr id="6" name="Picture 5" descr="https://documents.lucid.app/documents/f84a2699-c36e-4272-a471-11e9511c2cee/pages/0_0?a=1464&amp;x=-12&amp;y=-189&amp;w=1584&amp;h=1078&amp;store=1&amp;accept=image%2F*&amp;auth=LCA%20e22254b519ee96cfaeac0eb60cc6b34a404a9ab1-ts%3D16071846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85800"/>
            <a:ext cx="8534400" cy="5113655"/>
          </a:xfrm>
          <a:prstGeom prst="rect">
            <a:avLst/>
          </a:prstGeom>
          <a:noFill/>
          <a:ln>
            <a:noFill/>
          </a:ln>
        </p:spPr>
      </p:pic>
    </p:spTree>
    <p:extLst>
      <p:ext uri="{BB962C8B-B14F-4D97-AF65-F5344CB8AC3E}">
        <p14:creationId xmlns:p14="http://schemas.microsoft.com/office/powerpoint/2010/main" val="354691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906885" y="633234"/>
            <a:ext cx="1302336" cy="1125374"/>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696199" y="5829748"/>
            <a:ext cx="1039553" cy="855551"/>
          </a:xfrm>
        </p:spPr>
        <p:txBody>
          <a:bodyPr/>
          <a:lstStyle/>
          <a:p>
            <a:fld id="{21BAB6EE-EAEA-4561-8880-8DF9D3AB286A}" type="slidenum">
              <a:rPr lang="en-US" sz="2800" smtClean="0"/>
              <a:pPr/>
              <a:t>2</a:t>
            </a:fld>
            <a:endParaRPr lang="en-US" sz="2800" dirty="0"/>
          </a:p>
        </p:txBody>
      </p:sp>
      <p:sp>
        <p:nvSpPr>
          <p:cNvPr id="5" name="Rectangle 4"/>
          <p:cNvSpPr/>
          <p:nvPr/>
        </p:nvSpPr>
        <p:spPr>
          <a:xfrm>
            <a:off x="1338260" y="1686983"/>
            <a:ext cx="6439586" cy="4154984"/>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US" sz="2400" b="1" u="sng" dirty="0" smtClean="0">
                <a:latin typeface="Times New Roman" panose="02020603050405020304" pitchFamily="18" charset="0"/>
                <a:cs typeface="Times New Roman" panose="02020603050405020304" pitchFamily="18" charset="0"/>
              </a:rPr>
              <a:t>KHAADIM</a:t>
            </a:r>
            <a:endParaRPr lang="en-US" sz="24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Sir Armughan Ali</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a:t>
            </a:r>
            <a:r>
              <a:rPr lang="en-US" sz="2000" b="1" u="sng" dirty="0" smtClean="0">
                <a:solidFill>
                  <a:schemeClr val="tx1"/>
                </a:solidFill>
                <a:latin typeface="Times New Roman" panose="02020603050405020304" pitchFamily="18" charset="0"/>
                <a:cs typeface="Times New Roman" panose="02020603050405020304" pitchFamily="18" charset="0"/>
              </a:rPr>
              <a:t>Members:</a:t>
            </a:r>
          </a:p>
          <a:p>
            <a:pPr algn="ctr"/>
            <a:r>
              <a:rPr lang="en-US" sz="2000" u="sng" dirty="0" smtClean="0">
                <a:latin typeface="Times New Roman" panose="02020603050405020304" pitchFamily="18" charset="0"/>
                <a:cs typeface="Times New Roman" panose="02020603050405020304" pitchFamily="18" charset="0"/>
              </a:rPr>
              <a:t>Kiran </a:t>
            </a:r>
            <a:r>
              <a:rPr lang="en-US" sz="2000" u="sng" dirty="0" err="1" smtClean="0">
                <a:latin typeface="Times New Roman" panose="02020603050405020304" pitchFamily="18" charset="0"/>
                <a:cs typeface="Times New Roman" panose="02020603050405020304" pitchFamily="18" charset="0"/>
              </a:rPr>
              <a:t>Nisa</a:t>
            </a:r>
            <a:r>
              <a:rPr lang="en-US" sz="2000" u="sng" dirty="0" smtClean="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FA17-BCS-074 )</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Fareeha </a:t>
            </a:r>
            <a:r>
              <a:rPr lang="en-US" sz="2000" u="sng" dirty="0" err="1" smtClean="0">
                <a:latin typeface="Times New Roman" panose="02020603050405020304" pitchFamily="18" charset="0"/>
                <a:cs typeface="Times New Roman" panose="02020603050405020304" pitchFamily="18" charset="0"/>
              </a:rPr>
              <a:t>Shabbir</a:t>
            </a:r>
            <a:r>
              <a:rPr lang="en-US" sz="2000" u="sng" dirty="0" smtClean="0">
                <a:latin typeface="Times New Roman" panose="02020603050405020304" pitchFamily="18" charset="0"/>
                <a:cs typeface="Times New Roman" panose="02020603050405020304" pitchFamily="18" charset="0"/>
              </a:rPr>
              <a:t> ( FA17-BCS-103 )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smtClean="0">
                <a:solidFill>
                  <a:schemeClr val="tx1"/>
                </a:solidFill>
                <a:latin typeface="Times New Roman" panose="02020603050405020304" pitchFamily="18" charset="0"/>
                <a:cs typeface="Times New Roman" panose="02020603050405020304" pitchFamily="18" charset="0"/>
              </a:rPr>
              <a:t>Presented on</a:t>
            </a:r>
          </a:p>
          <a:p>
            <a:pPr algn="ctr"/>
            <a:r>
              <a:rPr lang="en-US" sz="2000" b="1" u="sng" dirty="0" smtClean="0">
                <a:solidFill>
                  <a:schemeClr val="tx1"/>
                </a:solidFill>
                <a:latin typeface="Times New Roman" panose="02020603050405020304" pitchFamily="18" charset="0"/>
                <a:cs typeface="Times New Roman" panose="02020603050405020304" pitchFamily="18" charset="0"/>
              </a:rPr>
              <a:t>(Cs Department) COMSATS </a:t>
            </a:r>
            <a:r>
              <a:rPr lang="en-US" sz="2000" b="1" u="sng" dirty="0">
                <a:solidFill>
                  <a:schemeClr val="tx1"/>
                </a:solidFill>
                <a:latin typeface="Times New Roman" panose="02020603050405020304" pitchFamily="18" charset="0"/>
                <a:cs typeface="Times New Roman" panose="02020603050405020304" pitchFamily="18" charset="0"/>
              </a:rPr>
              <a:t>University </a:t>
            </a:r>
            <a:r>
              <a:rPr lang="en-US" sz="2000" b="1" u="sng"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u="sng" dirty="0" err="1" smtClean="0">
                <a:solidFill>
                  <a:schemeClr val="tx1"/>
                </a:solidFill>
                <a:latin typeface="Times New Roman" panose="02020603050405020304" pitchFamily="18" charset="0"/>
                <a:cs typeface="Times New Roman" panose="02020603050405020304" pitchFamily="18" charset="0"/>
              </a:rPr>
              <a:t>Attock</a:t>
            </a:r>
            <a:r>
              <a:rPr lang="en-US" sz="2000" b="1" u="sng" dirty="0" smtClean="0">
                <a:solidFill>
                  <a:schemeClr val="tx1"/>
                </a:solidFill>
                <a:latin typeface="Times New Roman" panose="02020603050405020304" pitchFamily="18" charset="0"/>
                <a:cs typeface="Times New Roman" panose="02020603050405020304" pitchFamily="18" charset="0"/>
              </a:rPr>
              <a:t> Campus</a:t>
            </a:r>
            <a:endParaRPr lang="en-US" sz="2000" b="1" u="sng"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200" y="1"/>
            <a:ext cx="6589200" cy="762000"/>
          </a:xfrm>
        </p:spPr>
        <p:txBody>
          <a:bodyPr>
            <a:normAutofit/>
          </a:bodyPr>
          <a:lstStyle/>
          <a:p>
            <a:r>
              <a:rPr lang="en-US" sz="2800" dirty="0" smtClean="0">
                <a:latin typeface="Times New Roman" panose="02020603050405020304" pitchFamily="18" charset="0"/>
                <a:cs typeface="Times New Roman" panose="02020603050405020304" pitchFamily="18" charset="0"/>
              </a:rPr>
              <a:t>ERD</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026399" y="5829748"/>
            <a:ext cx="709353" cy="953549"/>
          </a:xfrm>
        </p:spPr>
        <p:txBody>
          <a:bodyPr/>
          <a:lstStyle/>
          <a:p>
            <a:fld id="{21BAB6EE-EAEA-4561-8880-8DF9D3AB286A}" type="slidenum">
              <a:rPr lang="en-US" sz="2800" smtClean="0"/>
              <a:pPr/>
              <a:t>20</a:t>
            </a:fld>
            <a:endParaRPr lang="en-US" sz="2800" dirty="0"/>
          </a:p>
        </p:txBody>
      </p:sp>
      <p:sp>
        <p:nvSpPr>
          <p:cNvPr id="6" name="Rectangle 2"/>
          <p:cNvSpPr>
            <a:spLocks noChangeArrowheads="1"/>
          </p:cNvSpPr>
          <p:nvPr/>
        </p:nvSpPr>
        <p:spPr bwMode="auto">
          <a:xfrm>
            <a:off x="251460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https://documents.lucid.app/documents/afd474af-45ca-42af-940d-070924bf6019/pages/0_0?a=1696&amp;x=-536&amp;y=-572&amp;w=2489&amp;h=1585&amp;store=1&amp;accept=image%2F*&amp;auth=LCA%2079514ffb6093ca3784d0fb2d52e9c4d22177a099-ts%3D160716092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904251"/>
            <a:ext cx="7543800" cy="5056282"/>
          </a:xfrm>
          <a:prstGeom prst="rect">
            <a:avLst/>
          </a:prstGeom>
          <a:noFill/>
          <a:ln>
            <a:noFill/>
          </a:ln>
        </p:spPr>
      </p:pic>
    </p:spTree>
    <p:extLst>
      <p:ext uri="{BB962C8B-B14F-4D97-AF65-F5344CB8AC3E}">
        <p14:creationId xmlns:p14="http://schemas.microsoft.com/office/powerpoint/2010/main" val="129387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57474"/>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Class diagram:</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315199" y="6096000"/>
            <a:ext cx="1420553" cy="687297"/>
          </a:xfrm>
        </p:spPr>
        <p:txBody>
          <a:bodyPr/>
          <a:lstStyle/>
          <a:p>
            <a:fld id="{21BAB6EE-EAEA-4561-8880-8DF9D3AB286A}" type="slidenum">
              <a:rPr lang="en-US" sz="2000" smtClean="0"/>
              <a:pPr/>
              <a:t>21</a:t>
            </a:fld>
            <a:endParaRPr lang="en-US" sz="2000" dirty="0"/>
          </a:p>
        </p:txBody>
      </p:sp>
      <p:pic>
        <p:nvPicPr>
          <p:cNvPr id="7" name="Picture 6" descr="https://documents.lucid.app/documents/2966b393-e53e-4d14-9aaf-a53ddfcb9f4f/pages/0_0?a=1432&amp;x=10&amp;y=103&amp;w=1100&amp;h=1689&amp;store=1&amp;accept=image%2F*&amp;auth=LCA%200232cca6d27039631f1bb6b2e5f5234c1d1d8740-ts%3D1607512433"/>
          <p:cNvPicPr/>
          <p:nvPr/>
        </p:nvPicPr>
        <p:blipFill rotWithShape="1">
          <a:blip r:embed="rId2">
            <a:extLst>
              <a:ext uri="{28A0092B-C50C-407E-A947-70E740481C1C}">
                <a14:useLocalDpi xmlns:a14="http://schemas.microsoft.com/office/drawing/2010/main" val="0"/>
              </a:ext>
            </a:extLst>
          </a:blip>
          <a:srcRect l="-1" t="4282" r="315" b="4608"/>
          <a:stretch/>
        </p:blipFill>
        <p:spPr bwMode="auto">
          <a:xfrm>
            <a:off x="628650" y="922601"/>
            <a:ext cx="7886700" cy="54898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7283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872067"/>
          </a:xfrm>
        </p:spPr>
        <p:txBody>
          <a:bodyPr>
            <a:normAutofit/>
          </a:bodyPr>
          <a:lstStyle/>
          <a:p>
            <a:r>
              <a:rPr lang="en-US" sz="2800" dirty="0" smtClean="0">
                <a:latin typeface="Times New Roman" panose="02020603050405020304" pitchFamily="18" charset="0"/>
                <a:cs typeface="Times New Roman" panose="02020603050405020304" pitchFamily="18" charset="0"/>
              </a:rPr>
              <a:t>Current Syste</a:t>
            </a:r>
            <a:r>
              <a:rPr lang="en-US" sz="2800" dirty="0">
                <a:latin typeface="Times New Roman" panose="02020603050405020304" pitchFamily="18" charset="0"/>
                <a:cs typeface="Times New Roman" panose="02020603050405020304" pitchFamily="18" charset="0"/>
              </a:rPr>
              <a:t>m</a:t>
            </a:r>
          </a:p>
        </p:txBody>
      </p:sp>
      <p:sp>
        <p:nvSpPr>
          <p:cNvPr id="5" name="Slide Number Placeholder 4"/>
          <p:cNvSpPr>
            <a:spLocks noGrp="1"/>
          </p:cNvSpPr>
          <p:nvPr>
            <p:ph type="sldNum" sz="quarter" idx="12"/>
          </p:nvPr>
        </p:nvSpPr>
        <p:spPr>
          <a:xfrm>
            <a:off x="8077199" y="5829748"/>
            <a:ext cx="658553" cy="953549"/>
          </a:xfrm>
        </p:spPr>
        <p:txBody>
          <a:bodyPr/>
          <a:lstStyle/>
          <a:p>
            <a:fld id="{21BAB6EE-EAEA-4561-8880-8DF9D3AB286A}" type="slidenum">
              <a:rPr lang="en-US" sz="2800" smtClean="0"/>
              <a:pPr/>
              <a:t>22</a:t>
            </a:fld>
            <a:endParaRPr lang="en-US" sz="2800" dirty="0"/>
          </a:p>
        </p:txBody>
      </p:sp>
      <p:sp>
        <p:nvSpPr>
          <p:cNvPr id="6" name="Rectangle 2"/>
          <p:cNvSpPr>
            <a:spLocks noChangeArrowheads="1"/>
          </p:cNvSpPr>
          <p:nvPr/>
        </p:nvSpPr>
        <p:spPr bwMode="auto">
          <a:xfrm>
            <a:off x="2133600" y="1484507"/>
            <a:ext cx="5410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Splash screen, and start page</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9" y="2227775"/>
            <a:ext cx="5202382" cy="36019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2628900" y="5361500"/>
            <a:ext cx="944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05108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567267"/>
          </a:xfrm>
        </p:spPr>
        <p:txBody>
          <a:bodyPr>
            <a:normAutofit/>
          </a:bodyPr>
          <a:lstStyle/>
          <a:p>
            <a:r>
              <a:rPr lang="en-US" sz="2800" dirty="0" smtClean="0">
                <a:latin typeface="Times New Roman" panose="02020603050405020304" pitchFamily="18" charset="0"/>
                <a:cs typeface="Times New Roman" panose="02020603050405020304" pitchFamily="18" charset="0"/>
              </a:rPr>
              <a:t>Signups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077199" y="5829748"/>
            <a:ext cx="658553" cy="953549"/>
          </a:xfrm>
        </p:spPr>
        <p:txBody>
          <a:bodyPr/>
          <a:lstStyle/>
          <a:p>
            <a:fld id="{21BAB6EE-EAEA-4561-8880-8DF9D3AB286A}" type="slidenum">
              <a:rPr lang="en-US" sz="2800" smtClean="0"/>
              <a:pPr/>
              <a:t>23</a:t>
            </a:fld>
            <a:endParaRPr lang="en-US" sz="2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95401" y="1619250"/>
            <a:ext cx="6024562" cy="3619500"/>
          </a:xfrm>
          <a:prstGeom prst="rect">
            <a:avLst/>
          </a:prstGeom>
        </p:spPr>
      </p:pic>
    </p:spTree>
    <p:extLst>
      <p:ext uri="{BB962C8B-B14F-4D97-AF65-F5344CB8AC3E}">
        <p14:creationId xmlns:p14="http://schemas.microsoft.com/office/powerpoint/2010/main" val="355846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latin typeface="Times New Roman" panose="02020603050405020304" pitchFamily="18" charset="0"/>
                <a:cs typeface="Times New Roman" panose="02020603050405020304" pitchFamily="18" charset="0"/>
              </a:rPr>
              <a:t>Email and Fields verification</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153399" y="5829748"/>
            <a:ext cx="582353" cy="953549"/>
          </a:xfrm>
        </p:spPr>
        <p:txBody>
          <a:bodyPr/>
          <a:lstStyle/>
          <a:p>
            <a:fld id="{21BAB6EE-EAEA-4561-8880-8DF9D3AB286A}" type="slidenum">
              <a:rPr lang="en-US" sz="2800" smtClean="0"/>
              <a:pPr/>
              <a:t>24</a:t>
            </a:fld>
            <a:endParaRPr lang="en-US" sz="2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95401" y="1709737"/>
            <a:ext cx="5853112" cy="4005263"/>
          </a:xfrm>
          <a:prstGeom prst="rect">
            <a:avLst/>
          </a:prstGeom>
        </p:spPr>
      </p:pic>
    </p:spTree>
    <p:extLst>
      <p:ext uri="{BB962C8B-B14F-4D97-AF65-F5344CB8AC3E}">
        <p14:creationId xmlns:p14="http://schemas.microsoft.com/office/powerpoint/2010/main" val="4170121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99533"/>
            <a:ext cx="8058150" cy="643467"/>
          </a:xfrm>
        </p:spPr>
        <p:txBody>
          <a:bodyPr>
            <a:normAutofit/>
          </a:bodyPr>
          <a:lstStyle/>
          <a:p>
            <a:r>
              <a:rPr lang="en-US" sz="2800" dirty="0" smtClean="0">
                <a:latin typeface="Times New Roman" panose="02020603050405020304" pitchFamily="18" charset="0"/>
                <a:cs typeface="Times New Roman" panose="02020603050405020304" pitchFamily="18" charset="0"/>
              </a:rPr>
              <a:t>Login</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924799" y="5715000"/>
            <a:ext cx="810953" cy="953549"/>
          </a:xfrm>
        </p:spPr>
        <p:txBody>
          <a:bodyPr/>
          <a:lstStyle/>
          <a:p>
            <a:fld id="{21BAB6EE-EAEA-4561-8880-8DF9D3AB286A}" type="slidenum">
              <a:rPr lang="en-US" sz="2800" smtClean="0"/>
              <a:pPr/>
              <a:t>25</a:t>
            </a:fld>
            <a:endParaRPr lang="en-US" sz="2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1285250"/>
            <a:ext cx="5543550" cy="4402248"/>
          </a:xfrm>
          <a:prstGeom prst="rect">
            <a:avLst/>
          </a:prstGeom>
        </p:spPr>
      </p:pic>
    </p:spTree>
    <p:extLst>
      <p:ext uri="{BB962C8B-B14F-4D97-AF65-F5344CB8AC3E}">
        <p14:creationId xmlns:p14="http://schemas.microsoft.com/office/powerpoint/2010/main" val="332378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643467"/>
          </a:xfrm>
        </p:spPr>
        <p:txBody>
          <a:bodyPr>
            <a:normAutofit/>
          </a:bodyPr>
          <a:lstStyle/>
          <a:p>
            <a:r>
              <a:rPr lang="en-US" sz="2800" dirty="0" smtClean="0">
                <a:latin typeface="Times New Roman" panose="02020603050405020304" pitchFamily="18" charset="0"/>
                <a:cs typeface="Times New Roman" panose="02020603050405020304" pitchFamily="18" charset="0"/>
              </a:rPr>
              <a:t>Verification of Email</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000999" y="5829749"/>
            <a:ext cx="734753" cy="875852"/>
          </a:xfrm>
        </p:spPr>
        <p:txBody>
          <a:bodyPr/>
          <a:lstStyle/>
          <a:p>
            <a:fld id="{21BAB6EE-EAEA-4561-8880-8DF9D3AB286A}" type="slidenum">
              <a:rPr lang="en-US" sz="2800" smtClean="0"/>
              <a:pPr/>
              <a:t>26</a:t>
            </a:fld>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005012"/>
            <a:ext cx="7543799" cy="3557588"/>
          </a:xfrm>
          <a:prstGeom prst="rect">
            <a:avLst/>
          </a:prstGeom>
        </p:spPr>
      </p:pic>
    </p:spTree>
    <p:extLst>
      <p:ext uri="{BB962C8B-B14F-4D97-AF65-F5344CB8AC3E}">
        <p14:creationId xmlns:p14="http://schemas.microsoft.com/office/powerpoint/2010/main" val="202992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latin typeface="Times New Roman" panose="02020603050405020304" pitchFamily="18" charset="0"/>
                <a:cs typeface="Times New Roman" panose="02020603050405020304" pitchFamily="18" charset="0"/>
              </a:rPr>
              <a:t>Candidate’s Registration</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153399" y="5829749"/>
            <a:ext cx="582353" cy="875852"/>
          </a:xfrm>
        </p:spPr>
        <p:txBody>
          <a:bodyPr/>
          <a:lstStyle/>
          <a:p>
            <a:fld id="{21BAB6EE-EAEA-4561-8880-8DF9D3AB286A}" type="slidenum">
              <a:rPr lang="en-US" sz="2800" smtClean="0"/>
              <a:pPr/>
              <a:t>27</a:t>
            </a:fld>
            <a:endParaRPr lang="en-US" sz="28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r="1057" b="10000"/>
          <a:stretch/>
        </p:blipFill>
        <p:spPr bwMode="auto">
          <a:xfrm>
            <a:off x="1219200" y="1571624"/>
            <a:ext cx="6038850" cy="4371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374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19667"/>
          </a:xfrm>
        </p:spPr>
        <p:txBody>
          <a:bodyPr>
            <a:normAutofit/>
          </a:bodyPr>
          <a:lstStyle/>
          <a:p>
            <a:r>
              <a:rPr lang="en-US" sz="2800" dirty="0" smtClean="0">
                <a:latin typeface="Times New Roman" panose="02020603050405020304" pitchFamily="18" charset="0"/>
                <a:cs typeface="Times New Roman" panose="02020603050405020304" pitchFamily="18" charset="0"/>
              </a:rPr>
              <a:t>Post something</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7924799" y="5829749"/>
            <a:ext cx="810953" cy="799652"/>
          </a:xfrm>
        </p:spPr>
        <p:txBody>
          <a:bodyPr/>
          <a:lstStyle/>
          <a:p>
            <a:fld id="{21BAB6EE-EAEA-4561-8880-8DF9D3AB286A}" type="slidenum">
              <a:rPr lang="en-US" sz="2800" smtClean="0"/>
              <a:pPr/>
              <a:t>28</a:t>
            </a:fld>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1808018"/>
            <a:ext cx="6934199" cy="4135582"/>
          </a:xfrm>
          <a:prstGeom prst="rect">
            <a:avLst/>
          </a:prstGeom>
        </p:spPr>
      </p:pic>
    </p:spTree>
    <p:extLst>
      <p:ext uri="{BB962C8B-B14F-4D97-AF65-F5344CB8AC3E}">
        <p14:creationId xmlns:p14="http://schemas.microsoft.com/office/powerpoint/2010/main" val="2123977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19667"/>
          </a:xfrm>
        </p:spPr>
        <p:txBody>
          <a:bodyPr>
            <a:normAutofit/>
          </a:bodyPr>
          <a:lstStyle/>
          <a:p>
            <a:r>
              <a:rPr lang="en-US" sz="2800" dirty="0" smtClean="0">
                <a:latin typeface="Times New Roman" panose="02020603050405020304" pitchFamily="18" charset="0"/>
                <a:cs typeface="Times New Roman" panose="02020603050405020304" pitchFamily="18" charset="0"/>
              </a:rPr>
              <a:t>Profile </a:t>
            </a:r>
            <a:r>
              <a:rPr lang="en-US" sz="2800" dirty="0" err="1" smtClean="0">
                <a:latin typeface="Times New Roman" panose="02020603050405020304" pitchFamily="18" charset="0"/>
                <a:cs typeface="Times New Roman" panose="02020603050405020304" pitchFamily="18" charset="0"/>
              </a:rPr>
              <a:t>Updation</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7772399" y="5829749"/>
            <a:ext cx="963353" cy="799652"/>
          </a:xfrm>
        </p:spPr>
        <p:txBody>
          <a:bodyPr/>
          <a:lstStyle/>
          <a:p>
            <a:fld id="{21BAB6EE-EAEA-4561-8880-8DF9D3AB286A}" type="slidenum">
              <a:rPr lang="en-US" sz="2800" smtClean="0"/>
              <a:pPr/>
              <a:t>29</a:t>
            </a:fld>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1371600"/>
            <a:ext cx="6858000" cy="4114800"/>
          </a:xfrm>
          <a:prstGeom prst="rect">
            <a:avLst/>
          </a:prstGeom>
        </p:spPr>
      </p:pic>
    </p:spTree>
    <p:extLst>
      <p:ext uri="{BB962C8B-B14F-4D97-AF65-F5344CB8AC3E}">
        <p14:creationId xmlns:p14="http://schemas.microsoft.com/office/powerpoint/2010/main" val="127365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981199" y="1247107"/>
            <a:ext cx="6380699" cy="5001293"/>
          </a:xfrm>
        </p:spPr>
        <p:txBody>
          <a:bodyPr>
            <a:noAutofit/>
          </a:bodyPr>
          <a:lstStyle/>
          <a:p>
            <a:pPr marL="0" indent="0">
              <a:buNone/>
            </a:pPr>
            <a:endParaRPr lang="en-US" sz="1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Introduction</a:t>
            </a:r>
          </a:p>
          <a:p>
            <a:r>
              <a:rPr lang="en-US" sz="1800" dirty="0" smtClean="0">
                <a:latin typeface="Times New Roman" panose="02020603050405020304" pitchFamily="18" charset="0"/>
                <a:cs typeface="Times New Roman" panose="02020603050405020304" pitchFamily="18" charset="0"/>
              </a:rPr>
              <a:t>Problem statement</a:t>
            </a:r>
          </a:p>
          <a:p>
            <a:r>
              <a:rPr lang="en-US" sz="1800" dirty="0" smtClean="0">
                <a:latin typeface="Times New Roman" panose="02020603050405020304" pitchFamily="18" charset="0"/>
                <a:cs typeface="Times New Roman" panose="02020603050405020304" pitchFamily="18" charset="0"/>
              </a:rPr>
              <a:t>Objectives </a:t>
            </a:r>
          </a:p>
          <a:p>
            <a:r>
              <a:rPr lang="en-US" sz="1800" dirty="0">
                <a:latin typeface="Times New Roman" panose="02020603050405020304" pitchFamily="18" charset="0"/>
                <a:cs typeface="Times New Roman" panose="02020603050405020304" pitchFamily="18" charset="0"/>
              </a:rPr>
              <a:t>Methodology </a:t>
            </a:r>
          </a:p>
          <a:p>
            <a:r>
              <a:rPr lang="en-US" sz="1800" dirty="0" smtClean="0">
                <a:latin typeface="Times New Roman" panose="02020603050405020304" pitchFamily="18" charset="0"/>
                <a:cs typeface="Times New Roman" panose="02020603050405020304" pitchFamily="18" charset="0"/>
              </a:rPr>
              <a:t>Functional requirements</a:t>
            </a:r>
          </a:p>
          <a:p>
            <a:r>
              <a:rPr lang="en-US" sz="1800" dirty="0" smtClean="0">
                <a:latin typeface="Times New Roman" panose="02020603050405020304" pitchFamily="18" charset="0"/>
                <a:cs typeface="Times New Roman" panose="02020603050405020304" pitchFamily="18" charset="0"/>
              </a:rPr>
              <a:t>Existing apps</a:t>
            </a:r>
          </a:p>
          <a:p>
            <a:r>
              <a:rPr lang="en-US" sz="1800" dirty="0" smtClean="0">
                <a:latin typeface="Times New Roman" panose="02020603050405020304" pitchFamily="18" charset="0"/>
                <a:cs typeface="Times New Roman" panose="02020603050405020304" pitchFamily="18" charset="0"/>
              </a:rPr>
              <a:t>Tools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technology</a:t>
            </a:r>
          </a:p>
          <a:p>
            <a:r>
              <a:rPr lang="en-US" sz="1800" dirty="0" smtClean="0">
                <a:latin typeface="Times New Roman" panose="02020603050405020304" pitchFamily="18" charset="0"/>
                <a:cs typeface="Times New Roman" panose="02020603050405020304" pitchFamily="18" charset="0"/>
              </a:rPr>
              <a:t>Benefits</a:t>
            </a:r>
          </a:p>
          <a:p>
            <a:r>
              <a:rPr lang="en-US" sz="1800" dirty="0" smtClean="0">
                <a:latin typeface="Times New Roman" panose="02020603050405020304" pitchFamily="18" charset="0"/>
                <a:cs typeface="Times New Roman" panose="02020603050405020304" pitchFamily="18" charset="0"/>
              </a:rPr>
              <a:t>Diagrams</a:t>
            </a:r>
          </a:p>
          <a:p>
            <a:r>
              <a:rPr lang="en-US" sz="1800" dirty="0" smtClean="0">
                <a:latin typeface="Times New Roman" panose="02020603050405020304" pitchFamily="18" charset="0"/>
                <a:cs typeface="Times New Roman" panose="02020603050405020304" pitchFamily="18" charset="0"/>
              </a:rPr>
              <a:t>System screenshots</a:t>
            </a:r>
          </a:p>
          <a:p>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77199" y="5829749"/>
            <a:ext cx="658553" cy="799652"/>
          </a:xfrm>
        </p:spPr>
        <p:txBody>
          <a:bodyPr/>
          <a:lstStyle/>
          <a:p>
            <a:fld id="{21BAB6EE-EAEA-4561-8880-8DF9D3AB286A}" type="slidenum">
              <a:rPr lang="en-US" sz="2800" smtClean="0"/>
              <a:pPr/>
              <a:t>3</a:t>
            </a:fld>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latin typeface="Times New Roman" panose="02020603050405020304" pitchFamily="18" charset="0"/>
                <a:cs typeface="Times New Roman" panose="02020603050405020304" pitchFamily="18" charset="0"/>
              </a:rPr>
              <a:t>Timeline with navigation fragments</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7924799" y="5829749"/>
            <a:ext cx="810953" cy="799652"/>
          </a:xfrm>
        </p:spPr>
        <p:txBody>
          <a:bodyPr/>
          <a:lstStyle/>
          <a:p>
            <a:fld id="{21BAB6EE-EAEA-4561-8880-8DF9D3AB286A}" type="slidenum">
              <a:rPr lang="en-US" sz="2800" smtClean="0"/>
              <a:pPr/>
              <a:t>30</a:t>
            </a:fld>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3000" y="1814512"/>
            <a:ext cx="6629400" cy="4015237"/>
          </a:xfrm>
          <a:prstGeom prst="rect">
            <a:avLst/>
          </a:prstGeom>
        </p:spPr>
      </p:pic>
    </p:spTree>
    <p:extLst>
      <p:ext uri="{BB962C8B-B14F-4D97-AF65-F5344CB8AC3E}">
        <p14:creationId xmlns:p14="http://schemas.microsoft.com/office/powerpoint/2010/main" val="357178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latin typeface="Times New Roman" panose="02020603050405020304" pitchFamily="18" charset="0"/>
                <a:cs typeface="Times New Roman" panose="02020603050405020304" pitchFamily="18" charset="0"/>
              </a:rPr>
              <a:t>Password </a:t>
            </a:r>
            <a:r>
              <a:rPr lang="en-US" sz="2800" dirty="0" err="1" smtClean="0">
                <a:latin typeface="Times New Roman" panose="02020603050405020304" pitchFamily="18" charset="0"/>
                <a:cs typeface="Times New Roman" panose="02020603050405020304" pitchFamily="18" charset="0"/>
              </a:rPr>
              <a:t>Updation</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000999" y="5829749"/>
            <a:ext cx="734753" cy="799652"/>
          </a:xfrm>
        </p:spPr>
        <p:txBody>
          <a:bodyPr/>
          <a:lstStyle/>
          <a:p>
            <a:fld id="{21BAB6EE-EAEA-4561-8880-8DF9D3AB286A}" type="slidenum">
              <a:rPr lang="en-US" sz="2800" smtClean="0"/>
              <a:pPr/>
              <a:t>31</a:t>
            </a:fld>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1786890"/>
            <a:ext cx="6934200" cy="3623310"/>
          </a:xfrm>
          <a:prstGeom prst="rect">
            <a:avLst/>
          </a:prstGeom>
        </p:spPr>
      </p:pic>
    </p:spTree>
    <p:extLst>
      <p:ext uri="{BB962C8B-B14F-4D97-AF65-F5344CB8AC3E}">
        <p14:creationId xmlns:p14="http://schemas.microsoft.com/office/powerpoint/2010/main" val="270502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872067"/>
          </a:xfrm>
        </p:spPr>
        <p:txBody>
          <a:bodyPr/>
          <a:lstStyle/>
          <a:p>
            <a:r>
              <a:rPr lang="en-US" dirty="0" smtClean="0"/>
              <a:t>Conclusion </a:t>
            </a:r>
            <a:endParaRPr lang="en-US" dirty="0"/>
          </a:p>
        </p:txBody>
      </p:sp>
      <p:sp>
        <p:nvSpPr>
          <p:cNvPr id="3" name="Slide Number Placeholder 2"/>
          <p:cNvSpPr>
            <a:spLocks noGrp="1"/>
          </p:cNvSpPr>
          <p:nvPr>
            <p:ph type="sldNum" sz="quarter" idx="12"/>
          </p:nvPr>
        </p:nvSpPr>
        <p:spPr>
          <a:xfrm>
            <a:off x="7924799" y="5829749"/>
            <a:ext cx="810953" cy="723452"/>
          </a:xfrm>
        </p:spPr>
        <p:txBody>
          <a:bodyPr/>
          <a:lstStyle/>
          <a:p>
            <a:fld id="{21BAB6EE-EAEA-4561-8880-8DF9D3AB286A}" type="slidenum">
              <a:rPr lang="en-US" sz="2800" smtClean="0"/>
              <a:pPr/>
              <a:t>32</a:t>
            </a:fld>
            <a:endParaRPr lang="en-US" sz="2800" dirty="0"/>
          </a:p>
        </p:txBody>
      </p:sp>
      <p:sp>
        <p:nvSpPr>
          <p:cNvPr id="5" name="Rectangle 4"/>
          <p:cNvSpPr/>
          <p:nvPr/>
        </p:nvSpPr>
        <p:spPr>
          <a:xfrm>
            <a:off x="381001" y="1447800"/>
            <a:ext cx="8001000" cy="4247317"/>
          </a:xfrm>
          <a:prstGeom prst="rect">
            <a:avLst/>
          </a:prstGeom>
        </p:spPr>
        <p:txBody>
          <a:bodyPr wrap="square">
            <a:spAutoFit/>
          </a:bodyPr>
          <a:lstStyle/>
          <a:p>
            <a:pPr marL="285750" indent="-285750">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We have designed an android app using android studio and java language.</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For data storage we have used firebase database.</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There are almost 18 activities up till now.</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Signup and login forms are designed to get into the app.</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Email validation and verification is done.</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Candidate and public users accounts and activities are handled in separate panels.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he forget his password we created another activity which can reset the password for users.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After verifying their email </a:t>
            </a:r>
            <a:r>
              <a:rPr lang="en-US" dirty="0" smtClean="0">
                <a:latin typeface="Times New Roman" panose="02020603050405020304" pitchFamily="18" charset="0"/>
                <a:cs typeface="Times New Roman" panose="02020603050405020304" pitchFamily="18" charset="0"/>
              </a:rPr>
              <a:t>the candidate will fill the registration form and able to post something.</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All diagrams such as EDR, DFD, flow chart and activity diagrams are representing the complete flow of project.</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Currently we are finding the dataset and studying algorithms for further processing in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3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948267"/>
          </a:xfrm>
        </p:spPr>
        <p:txBody>
          <a:bodyPr/>
          <a:lstStyle/>
          <a:p>
            <a:r>
              <a:rPr lang="en-US" dirty="0" smtClean="0"/>
              <a:t>References </a:t>
            </a:r>
            <a:endParaRPr lang="en-US" dirty="0"/>
          </a:p>
        </p:txBody>
      </p:sp>
      <p:sp>
        <p:nvSpPr>
          <p:cNvPr id="3" name="Slide Number Placeholder 2"/>
          <p:cNvSpPr>
            <a:spLocks noGrp="1"/>
          </p:cNvSpPr>
          <p:nvPr>
            <p:ph type="sldNum" sz="quarter" idx="12"/>
          </p:nvPr>
        </p:nvSpPr>
        <p:spPr>
          <a:xfrm>
            <a:off x="8077199" y="5829749"/>
            <a:ext cx="658553" cy="799652"/>
          </a:xfrm>
        </p:spPr>
        <p:txBody>
          <a:bodyPr/>
          <a:lstStyle/>
          <a:p>
            <a:fld id="{21BAB6EE-EAEA-4561-8880-8DF9D3AB286A}" type="slidenum">
              <a:rPr lang="en-US" sz="2800" smtClean="0"/>
              <a:pPr/>
              <a:t>33</a:t>
            </a:fld>
            <a:endParaRPr lang="en-US" sz="2800" dirty="0"/>
          </a:p>
        </p:txBody>
      </p:sp>
      <p:sp>
        <p:nvSpPr>
          <p:cNvPr id="6" name="Rectangle 5"/>
          <p:cNvSpPr/>
          <p:nvPr/>
        </p:nvSpPr>
        <p:spPr>
          <a:xfrm>
            <a:off x="492919" y="1447801"/>
            <a:ext cx="8079581" cy="452431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2"/>
              </a:rPr>
              <a:t>Top 10 Best Android Apps — Politics — October 2018 (androidheadlines.com</a:t>
            </a:r>
            <a:r>
              <a:rPr lang="en-US" dirty="0" smtClean="0">
                <a:latin typeface="Times New Roman" panose="02020603050405020304" pitchFamily="18" charset="0"/>
                <a:cs typeface="Times New Roman" panose="02020603050405020304" pitchFamily="18" charset="0"/>
                <a:hlinkClick r:id="rId2"/>
              </a:rPr>
              <a:t>)</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Pang, Hua. "Is mobile app a new political discussion platform? An empirical study of the effect of WeChat use on college students’ political discussion and political efficacy." </a:t>
            </a:r>
            <a:r>
              <a:rPr lang="en-US" i="1" dirty="0" err="1">
                <a:latin typeface="Times New Roman" panose="02020603050405020304" pitchFamily="18" charset="0"/>
                <a:cs typeface="Times New Roman" panose="02020603050405020304" pitchFamily="18" charset="0"/>
              </a:rPr>
              <a:t>PloS</a:t>
            </a:r>
            <a:r>
              <a:rPr lang="en-US" i="1" dirty="0">
                <a:latin typeface="Times New Roman" panose="02020603050405020304" pitchFamily="18" charset="0"/>
                <a:cs typeface="Times New Roman" panose="02020603050405020304" pitchFamily="18" charset="0"/>
              </a:rPr>
              <a:t> one</a:t>
            </a:r>
            <a:r>
              <a:rPr lang="en-US" dirty="0">
                <a:latin typeface="Times New Roman" panose="02020603050405020304" pitchFamily="18" charset="0"/>
                <a:cs typeface="Times New Roman" panose="02020603050405020304" pitchFamily="18" charset="0"/>
              </a:rPr>
              <a:t> 13, no. 8 (2018): e0202244</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Goggin, Gerard. "Google phone rising: The Android and the politics of open source." </a:t>
            </a:r>
            <a:r>
              <a:rPr lang="en-US" i="1" dirty="0">
                <a:latin typeface="Times New Roman" panose="02020603050405020304" pitchFamily="18" charset="0"/>
                <a:cs typeface="Times New Roman" panose="02020603050405020304" pitchFamily="18" charset="0"/>
              </a:rPr>
              <a:t>Continuum</a:t>
            </a:r>
            <a:r>
              <a:rPr lang="en-US" dirty="0">
                <a:latin typeface="Times New Roman" panose="02020603050405020304" pitchFamily="18" charset="0"/>
                <a:cs typeface="Times New Roman" panose="02020603050405020304" pitchFamily="18" charset="0"/>
              </a:rPr>
              <a:t> 26, no. 5 (2012): 741-752</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3"/>
              </a:rPr>
              <a:t>Fundamental Of Political Science - Apps on Google </a:t>
            </a:r>
            <a:r>
              <a:rPr lang="en-US" dirty="0" smtClean="0">
                <a:latin typeface="Times New Roman" panose="02020603050405020304" pitchFamily="18" charset="0"/>
                <a:cs typeface="Times New Roman" panose="02020603050405020304" pitchFamily="18" charset="0"/>
                <a:hlinkClick r:id="rId3"/>
              </a:rPr>
              <a:t>Play</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4"/>
              </a:rPr>
              <a:t>POLITICO - Apps on Google </a:t>
            </a:r>
            <a:r>
              <a:rPr lang="en-US" dirty="0" smtClean="0">
                <a:latin typeface="Times New Roman" panose="02020603050405020304" pitchFamily="18" charset="0"/>
                <a:cs typeface="Times New Roman" panose="02020603050405020304" pitchFamily="18" charset="0"/>
                <a:hlinkClick r:id="rId4"/>
              </a:rPr>
              <a:t>Play</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5"/>
              </a:rPr>
              <a:t>Causes – Impact Your World Today - Apps on Google Play</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892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56" y="381001"/>
            <a:ext cx="6589199" cy="914400"/>
          </a:xfrm>
        </p:spPr>
        <p:txBody>
          <a:bodyPr>
            <a:normAutofit/>
          </a:bodyPr>
          <a:lstStyle/>
          <a:p>
            <a:r>
              <a:rPr lang="en-US" sz="2800" dirty="0" smtClean="0"/>
              <a:t>   Introduction   </a:t>
            </a:r>
            <a:endParaRPr lang="en-US" sz="2800" dirty="0"/>
          </a:p>
        </p:txBody>
      </p:sp>
      <p:sp>
        <p:nvSpPr>
          <p:cNvPr id="3" name="Content Placeholder 2"/>
          <p:cNvSpPr>
            <a:spLocks noGrp="1"/>
          </p:cNvSpPr>
          <p:nvPr>
            <p:ph idx="1"/>
          </p:nvPr>
        </p:nvSpPr>
        <p:spPr>
          <a:xfrm>
            <a:off x="1176865" y="1437651"/>
            <a:ext cx="6591985" cy="4522882"/>
          </a:xfrm>
        </p:spPr>
        <p:txBody>
          <a:bodyPr>
            <a:normAutofit fontScale="97500"/>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algn="just"/>
            <a:r>
              <a:rPr lang="en-IE" sz="1800" dirty="0" smtClean="0">
                <a:latin typeface="Times New Roman" panose="02020603050405020304" pitchFamily="18" charset="0"/>
                <a:cs typeface="Times New Roman" panose="02020603050405020304" pitchFamily="18" charset="0"/>
              </a:rPr>
              <a:t>“KHAADIM” is an android </a:t>
            </a:r>
            <a:r>
              <a:rPr lang="en-IE" sz="1800" dirty="0">
                <a:latin typeface="Times New Roman" panose="02020603050405020304" pitchFamily="18" charset="0"/>
                <a:cs typeface="Times New Roman" panose="02020603050405020304" pitchFamily="18" charset="0"/>
              </a:rPr>
              <a:t>based mobile application that helps the </a:t>
            </a:r>
            <a:r>
              <a:rPr lang="en-IE" sz="1800" dirty="0" smtClean="0">
                <a:latin typeface="Times New Roman" panose="02020603050405020304" pitchFamily="18" charset="0"/>
                <a:cs typeface="Times New Roman" panose="02020603050405020304" pitchFamily="18" charset="0"/>
              </a:rPr>
              <a:t>political candidate to run an online campaign and share his party mandate and achievements with public to get votes and ranking. </a:t>
            </a:r>
          </a:p>
          <a:p>
            <a:pPr algn="just"/>
            <a:r>
              <a:rPr lang="en-IE" sz="1800" dirty="0" smtClean="0">
                <a:latin typeface="Times New Roman" panose="02020603050405020304" pitchFamily="18" charset="0"/>
                <a:cs typeface="Times New Roman" panose="02020603050405020304" pitchFamily="18" charset="0"/>
              </a:rPr>
              <a:t>For users it is beneficial in  way that they can easily check all the candidates of certain constituency, their reputation and ranking and progress to decide that to whom they should vote for.</a:t>
            </a:r>
          </a:p>
          <a:p>
            <a:pPr algn="just"/>
            <a:r>
              <a:rPr lang="en-IE" sz="1800" dirty="0" smtClean="0">
                <a:latin typeface="Times New Roman" panose="02020603050405020304" pitchFamily="18" charset="0"/>
                <a:cs typeface="Times New Roman" panose="02020603050405020304" pitchFamily="18" charset="0"/>
              </a:rPr>
              <a:t>Communication between candidate and user is held through comments and inbox messages.</a:t>
            </a:r>
          </a:p>
          <a:p>
            <a:pPr algn="just"/>
            <a:endParaRPr lang="en-IE" sz="1600" b="1" i="1" dirty="0" smtClean="0"/>
          </a:p>
          <a:p>
            <a:pPr algn="just"/>
            <a:endParaRPr lang="en-IE" sz="1600" b="1" i="1" dirty="0" smtClean="0"/>
          </a:p>
          <a:p>
            <a:endParaRPr lang="en-US" sz="1600" b="1" i="1" dirty="0"/>
          </a:p>
        </p:txBody>
      </p:sp>
      <p:sp>
        <p:nvSpPr>
          <p:cNvPr id="6" name="Slide Number Placeholder 5"/>
          <p:cNvSpPr>
            <a:spLocks noGrp="1"/>
          </p:cNvSpPr>
          <p:nvPr>
            <p:ph type="sldNum" sz="quarter" idx="12"/>
          </p:nvPr>
        </p:nvSpPr>
        <p:spPr>
          <a:xfrm>
            <a:off x="8153399" y="5829748"/>
            <a:ext cx="582353" cy="953549"/>
          </a:xfrm>
        </p:spPr>
        <p:txBody>
          <a:bodyPr/>
          <a:lstStyle/>
          <a:p>
            <a:fld id="{21BAB6EE-EAEA-4561-8880-8DF9D3AB286A}" type="slidenum">
              <a:rPr lang="en-US" sz="2800" smtClean="0"/>
              <a:pPr/>
              <a:t>4</a:t>
            </a:fld>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846" y="152401"/>
            <a:ext cx="6589199" cy="761999"/>
          </a:xfrm>
        </p:spPr>
        <p:txBody>
          <a:bodyPr>
            <a:normAutofit/>
          </a:bodyPr>
          <a:lstStyle/>
          <a:p>
            <a:pPr algn="just"/>
            <a:r>
              <a:rPr lang="en-US" sz="2800" dirty="0" smtClean="0">
                <a:sym typeface="+mn-ea"/>
              </a:rPr>
              <a:t>   Problem Statement </a:t>
            </a:r>
            <a:endParaRPr lang="en-US" sz="2800" dirty="0"/>
          </a:p>
        </p:txBody>
      </p:sp>
      <p:sp>
        <p:nvSpPr>
          <p:cNvPr id="3" name="Content Placeholder 2"/>
          <p:cNvSpPr>
            <a:spLocks noGrp="1"/>
          </p:cNvSpPr>
          <p:nvPr>
            <p:ph idx="1"/>
          </p:nvPr>
        </p:nvSpPr>
        <p:spPr>
          <a:xfrm>
            <a:off x="1300846" y="914400"/>
            <a:ext cx="6477000" cy="4800600"/>
          </a:xfrm>
        </p:spPr>
        <p:txBody>
          <a:bodyPr>
            <a:normAutofit/>
          </a:bodyPr>
          <a:lstStyle/>
          <a:p>
            <a:pPr marL="0" indent="0" algn="just">
              <a:buNone/>
            </a:pPr>
            <a:endParaRPr lang="en-IE" sz="1600" dirty="0" smtClean="0">
              <a:latin typeface="Times New Roman" panose="02020603050405020304" pitchFamily="18" charset="0"/>
              <a:cs typeface="Times New Roman" panose="02020603050405020304" pitchFamily="18" charset="0"/>
            </a:endParaRPr>
          </a:p>
          <a:p>
            <a:pPr algn="just">
              <a:lnSpc>
                <a:spcPct val="95000"/>
              </a:lnSpc>
            </a:pPr>
            <a:r>
              <a:rPr lang="en-US" sz="1800" dirty="0">
                <a:latin typeface="Times New Roman" panose="02020603050405020304" pitchFamily="18" charset="0"/>
                <a:cs typeface="Times New Roman" panose="02020603050405020304" pitchFamily="18" charset="0"/>
              </a:rPr>
              <a:t>Election campaign involves lots of money for advertisements and promotions, it requires great human effort and contribution from the political party workers (</a:t>
            </a:r>
            <a:r>
              <a:rPr lang="en-US" sz="1800" dirty="0" err="1">
                <a:latin typeface="Times New Roman" panose="02020603050405020304" pitchFamily="18" charset="0"/>
                <a:cs typeface="Times New Roman" panose="02020603050405020304" pitchFamily="18" charset="0"/>
              </a:rPr>
              <a:t>jhialaas</a:t>
            </a:r>
            <a:r>
              <a:rPr lang="en-US" sz="1800" dirty="0">
                <a:latin typeface="Times New Roman" panose="02020603050405020304" pitchFamily="18" charset="0"/>
                <a:cs typeface="Times New Roman" panose="02020603050405020304" pitchFamily="18" charset="0"/>
              </a:rPr>
              <a:t>) and is a cumbersome and daunting task. Our app has also resolved it since candidates can promote themselves and their party manifesto through this online forum.</a:t>
            </a:r>
          </a:p>
          <a:p>
            <a:pPr algn="just">
              <a:lnSpc>
                <a:spcPct val="95000"/>
              </a:lnSpc>
            </a:pPr>
            <a:r>
              <a:rPr lang="en-US" sz="1800" dirty="0">
                <a:latin typeface="Times New Roman" panose="02020603050405020304" pitchFamily="18" charset="0"/>
                <a:cs typeface="Times New Roman" panose="02020603050405020304" pitchFamily="18" charset="0"/>
              </a:rPr>
              <a:t>During elections all candidates hold congregations (</a:t>
            </a:r>
            <a:r>
              <a:rPr lang="en-US" sz="1800" dirty="0" err="1">
                <a:latin typeface="Times New Roman" panose="02020603050405020304" pitchFamily="18" charset="0"/>
                <a:cs typeface="Times New Roman" panose="02020603050405020304" pitchFamily="18" charset="0"/>
              </a:rPr>
              <a:t>jalsa</a:t>
            </a:r>
            <a:r>
              <a:rPr lang="en-US" sz="1800" dirty="0">
                <a:latin typeface="Times New Roman" panose="02020603050405020304" pitchFamily="18" charset="0"/>
                <a:cs typeface="Times New Roman" panose="02020603050405020304" pitchFamily="18" charset="0"/>
              </a:rPr>
              <a:t>) for sharing and presenting their ideology and manifesto with the public. These gatherings not only cost money but also are prone to mishaps and terrorism. Our app enables the candidates to address the public online and share their vision with them. </a:t>
            </a:r>
          </a:p>
          <a:p>
            <a:pPr marL="0" indent="0" algn="just">
              <a:buNone/>
            </a:pPr>
            <a:endParaRPr lang="en-IE" sz="16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890045" y="5829748"/>
            <a:ext cx="845708" cy="647251"/>
          </a:xfrm>
        </p:spPr>
        <p:txBody>
          <a:bodyPr/>
          <a:lstStyle/>
          <a:p>
            <a:fld id="{21BAB6EE-EAEA-4561-8880-8DF9D3AB286A}" type="slidenum">
              <a:rPr lang="en-US" sz="2800" smtClean="0"/>
              <a:pPr/>
              <a:t>5</a:t>
            </a:fld>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720" y="457200"/>
            <a:ext cx="5627079" cy="1250227"/>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190720" y="1707427"/>
            <a:ext cx="6934200" cy="4181310"/>
          </a:xfrm>
        </p:spPr>
        <p:txBody>
          <a:bodyPr>
            <a:normAutofit/>
          </a:bodyPr>
          <a:lstStyle/>
          <a:p>
            <a:pPr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The main aims and objectives of our app are as follow :-</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Online Campaigning platform.</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Effective communication between the </a:t>
            </a:r>
            <a:r>
              <a:rPr lang="en-US" sz="1800" dirty="0" err="1" smtClean="0">
                <a:latin typeface="Times New Roman" panose="02020603050405020304" pitchFamily="18" charset="0"/>
                <a:cs typeface="Times New Roman" panose="02020603050405020304" pitchFamily="18" charset="0"/>
              </a:rPr>
              <a:t>Awam</a:t>
            </a:r>
            <a:r>
              <a:rPr lang="en-US" sz="1800" dirty="0" smtClean="0">
                <a:latin typeface="Times New Roman" panose="02020603050405020304" pitchFamily="18" charset="0"/>
                <a:cs typeface="Times New Roman" panose="02020603050405020304" pitchFamily="18" charset="0"/>
              </a:rPr>
              <a:t> and Candidate.</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Popularity assessment of candidates through comments, reviews and likes.</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Recommend potential candidates to the public for casting votes</a:t>
            </a:r>
            <a:endParaRPr lang="en-US" sz="1600"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8124919" y="5829749"/>
            <a:ext cx="610833" cy="799652"/>
          </a:xfrm>
        </p:spPr>
        <p:txBody>
          <a:bodyPr/>
          <a:lstStyle/>
          <a:p>
            <a:fld id="{21BAB6EE-EAEA-4561-8880-8DF9D3AB286A}" type="slidenum">
              <a:rPr lang="en-US" sz="2800" smtClean="0"/>
              <a:pPr/>
              <a:t>6</a:t>
            </a:fld>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589199" cy="1219200"/>
          </a:xfrm>
        </p:spPr>
        <p:txBody>
          <a:bodyPr>
            <a:normAutofit/>
          </a:bodyPr>
          <a:lstStyle/>
          <a:p>
            <a:r>
              <a:rPr lang="en-US" sz="2800" dirty="0" smtClean="0"/>
              <a:t>   Methodology  </a:t>
            </a:r>
            <a:endParaRPr lang="en-US" sz="2800" dirty="0"/>
          </a:p>
        </p:txBody>
      </p:sp>
      <p:sp>
        <p:nvSpPr>
          <p:cNvPr id="3" name="Content Placeholder 2"/>
          <p:cNvSpPr>
            <a:spLocks noGrp="1"/>
          </p:cNvSpPr>
          <p:nvPr>
            <p:ph idx="1"/>
          </p:nvPr>
        </p:nvSpPr>
        <p:spPr>
          <a:xfrm>
            <a:off x="1259129" y="1524541"/>
            <a:ext cx="6518717" cy="4170665"/>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Candidate can add, view, delete, and update their information and posts.</a:t>
            </a:r>
          </a:p>
          <a:p>
            <a:pPr algn="just"/>
            <a:r>
              <a:rPr lang="en-US" sz="1800" dirty="0" smtClean="0">
                <a:latin typeface="Times New Roman" panose="02020603050405020304" pitchFamily="18" charset="0"/>
                <a:cs typeface="Times New Roman" panose="02020603050405020304" pitchFamily="18" charset="0"/>
              </a:rPr>
              <a:t>User can view and comment on these posts and give reviews on candidate’s profile.</a:t>
            </a:r>
          </a:p>
          <a:p>
            <a:pPr algn="just"/>
            <a:r>
              <a:rPr lang="en-US" sz="1800" dirty="0" smtClean="0">
                <a:latin typeface="Times New Roman" panose="02020603050405020304" pitchFamily="18" charset="0"/>
                <a:cs typeface="Times New Roman" panose="02020603050405020304" pitchFamily="18" charset="0"/>
              </a:rPr>
              <a:t>These comments and reviews are stored in database for classification using classification algorithms.</a:t>
            </a:r>
          </a:p>
          <a:p>
            <a:pPr algn="just"/>
            <a:r>
              <a:rPr lang="en-US" sz="1800" dirty="0" smtClean="0">
                <a:latin typeface="Times New Roman" panose="02020603050405020304" pitchFamily="18" charset="0"/>
                <a:cs typeface="Times New Roman" panose="02020603050405020304" pitchFamily="18" charset="0"/>
              </a:rPr>
              <a:t>Results of these algorithm predict the ranking and progress of candidate.</a:t>
            </a:r>
          </a:p>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8305799" y="5829748"/>
            <a:ext cx="429953" cy="953549"/>
          </a:xfrm>
        </p:spPr>
        <p:txBody>
          <a:bodyPr/>
          <a:lstStyle/>
          <a:p>
            <a:fld id="{21BAB6EE-EAEA-4561-8880-8DF9D3AB286A}" type="slidenum">
              <a:rPr lang="en-US" sz="2800" smtClean="0"/>
              <a:pPr/>
              <a:t>7</a:t>
            </a:fld>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5754" y="304801"/>
            <a:ext cx="6589199" cy="990600"/>
          </a:xfrm>
        </p:spPr>
        <p:txBody>
          <a:bodyPr>
            <a:normAutofit/>
          </a:bodyPr>
          <a:lstStyle/>
          <a:p>
            <a:r>
              <a:rPr lang="en-US" sz="2800" dirty="0" smtClean="0">
                <a:latin typeface="Times New Roman" panose="02020603050405020304" pitchFamily="18" charset="0"/>
                <a:cs typeface="Times New Roman" panose="02020603050405020304" pitchFamily="18" charset="0"/>
              </a:rPr>
              <a:t>Functional requirements</a:t>
            </a:r>
            <a:endParaRPr lang="en-US" sz="28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506059" y="1437651"/>
            <a:ext cx="6591985" cy="4277349"/>
          </a:xfrm>
        </p:spPr>
        <p:txBody>
          <a:bodyPr>
            <a:normAutofit/>
          </a:bodyPr>
          <a:lstStyle/>
          <a:p>
            <a:pPr lvl="0" algn="just"/>
            <a:endParaRPr lang="en-US" sz="1600" dirty="0" smtClean="0">
              <a:latin typeface="Times New Roman" panose="02020603050405020304" pitchFamily="18" charset="0"/>
              <a:cs typeface="Times New Roman" panose="02020603050405020304" pitchFamily="18" charset="0"/>
            </a:endParaRPr>
          </a:p>
          <a:p>
            <a:pPr lvl="0" algn="just"/>
            <a:endParaRPr lang="en-US" sz="1800" dirty="0">
              <a:latin typeface="Times New Roman" panose="02020603050405020304" pitchFamily="18" charset="0"/>
              <a:cs typeface="Times New Roman" panose="02020603050405020304" pitchFamily="18" charset="0"/>
            </a:endParaRPr>
          </a:p>
          <a:p>
            <a:pPr lvl="0" algn="just"/>
            <a:r>
              <a:rPr lang="en-US" sz="1800" dirty="0" smtClean="0">
                <a:latin typeface="Times New Roman" panose="02020603050405020304" pitchFamily="18" charset="0"/>
                <a:cs typeface="Times New Roman" panose="02020603050405020304" pitchFamily="18" charset="0"/>
              </a:rPr>
              <a:t>Signup</a:t>
            </a:r>
          </a:p>
          <a:p>
            <a:pPr lvl="0" algn="just"/>
            <a:r>
              <a:rPr lang="en-US" sz="1800" dirty="0" smtClean="0">
                <a:latin typeface="Times New Roman" panose="02020603050405020304" pitchFamily="18" charset="0"/>
                <a:cs typeface="Times New Roman" panose="02020603050405020304" pitchFamily="18" charset="0"/>
              </a:rPr>
              <a:t>Login</a:t>
            </a:r>
          </a:p>
          <a:p>
            <a:pPr lvl="0" algn="just"/>
            <a:r>
              <a:rPr lang="en-US" sz="1800" dirty="0" smtClean="0">
                <a:latin typeface="Times New Roman" panose="02020603050405020304" pitchFamily="18" charset="0"/>
                <a:cs typeface="Times New Roman" panose="02020603050405020304" pitchFamily="18" charset="0"/>
              </a:rPr>
              <a:t>Profile Management &amp; </a:t>
            </a:r>
            <a:r>
              <a:rPr lang="en-US" sz="1800" dirty="0" err="1" smtClean="0">
                <a:latin typeface="Times New Roman" panose="02020603050405020304" pitchFamily="18" charset="0"/>
                <a:cs typeface="Times New Roman" panose="02020603050405020304" pitchFamily="18" charset="0"/>
              </a:rPr>
              <a:t>Updation</a:t>
            </a:r>
            <a:endParaRPr lang="en-US" sz="1800" dirty="0" smtClean="0">
              <a:latin typeface="Times New Roman" panose="02020603050405020304" pitchFamily="18" charset="0"/>
              <a:cs typeface="Times New Roman" panose="02020603050405020304" pitchFamily="18" charset="0"/>
            </a:endParaRPr>
          </a:p>
          <a:p>
            <a:pPr lvl="0" algn="just"/>
            <a:r>
              <a:rPr lang="en-US" sz="1800" dirty="0" smtClean="0">
                <a:latin typeface="Times New Roman" panose="02020603050405020304" pitchFamily="18" charset="0"/>
                <a:cs typeface="Times New Roman" panose="02020603050405020304" pitchFamily="18" charset="0"/>
              </a:rPr>
              <a:t>Uploading and Posting</a:t>
            </a:r>
          </a:p>
          <a:p>
            <a:pPr lvl="0" algn="just"/>
            <a:r>
              <a:rPr lang="en-US" sz="1800" dirty="0" smtClean="0">
                <a:latin typeface="Times New Roman" panose="02020603050405020304" pitchFamily="18" charset="0"/>
                <a:cs typeface="Times New Roman" panose="02020603050405020304" pitchFamily="18" charset="0"/>
              </a:rPr>
              <a:t>Comments and reviews</a:t>
            </a:r>
          </a:p>
          <a:p>
            <a:pPr lvl="0" algn="just"/>
            <a:r>
              <a:rPr lang="en-US" sz="1800" dirty="0" smtClean="0">
                <a:latin typeface="Times New Roman" panose="02020603050405020304" pitchFamily="18" charset="0"/>
                <a:cs typeface="Times New Roman" panose="02020603050405020304" pitchFamily="18" charset="0"/>
              </a:rPr>
              <a:t>Recommendation </a:t>
            </a:r>
          </a:p>
          <a:p>
            <a:pPr lvl="0" algn="just"/>
            <a:r>
              <a:rPr lang="en-US" sz="1800" dirty="0" smtClean="0">
                <a:latin typeface="Times New Roman" panose="02020603050405020304" pitchFamily="18" charset="0"/>
                <a:cs typeface="Times New Roman" panose="02020603050405020304" pitchFamily="18" charset="0"/>
              </a:rPr>
              <a:t>Classification of positive and negative reviews.</a:t>
            </a:r>
          </a:p>
          <a:p>
            <a:pPr lvl="0" algn="just"/>
            <a:r>
              <a:rPr lang="en-US" sz="1800" dirty="0" smtClean="0">
                <a:latin typeface="Times New Roman" panose="02020603050405020304" pitchFamily="18" charset="0"/>
                <a:cs typeface="Times New Roman" panose="02020603050405020304" pitchFamily="18" charset="0"/>
              </a:rPr>
              <a:t>Live Video Communication </a:t>
            </a:r>
          </a:p>
          <a:p>
            <a:pPr marL="0" lvl="0" indent="0" algn="just">
              <a:buNone/>
            </a:pPr>
            <a:endParaRPr lang="en-US" sz="16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8229599" y="5829748"/>
            <a:ext cx="506153" cy="953549"/>
          </a:xfrm>
        </p:spPr>
        <p:txBody>
          <a:bodyPr/>
          <a:lstStyle/>
          <a:p>
            <a:fld id="{21BAB6EE-EAEA-4561-8880-8DF9D3AB286A}" type="slidenum">
              <a:rPr lang="en-US" sz="2800" smtClean="0"/>
              <a:pPr/>
              <a:t>8</a:t>
            </a:fld>
            <a:endParaRPr lang="en-US" sz="2800" dirty="0"/>
          </a:p>
        </p:txBody>
      </p:sp>
    </p:spTree>
    <p:extLst>
      <p:ext uri="{BB962C8B-B14F-4D97-AF65-F5344CB8AC3E}">
        <p14:creationId xmlns:p14="http://schemas.microsoft.com/office/powerpoint/2010/main" val="1363344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840991"/>
          </a:xfrm>
        </p:spPr>
        <p:txBody>
          <a:bodyPr>
            <a:normAutofit/>
          </a:bodyPr>
          <a:lstStyle/>
          <a:p>
            <a:r>
              <a:rPr lang="en-US" sz="3200" dirty="0" smtClean="0">
                <a:latin typeface="Times New Roman" panose="02020603050405020304" pitchFamily="18" charset="0"/>
                <a:cs typeface="Times New Roman" panose="02020603050405020304" pitchFamily="18" charset="0"/>
              </a:rPr>
              <a:t>Existing Apps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Political Campaign strategy</a:t>
            </a:r>
          </a:p>
          <a:p>
            <a:r>
              <a:rPr lang="en-US" sz="1800" dirty="0" smtClean="0">
                <a:latin typeface="Times New Roman" panose="02020603050405020304" pitchFamily="18" charset="0"/>
                <a:cs typeface="Times New Roman" panose="02020603050405020304" pitchFamily="18" charset="0"/>
              </a:rPr>
              <a:t>Countable</a:t>
            </a:r>
          </a:p>
          <a:p>
            <a:r>
              <a:rPr lang="en-US" sz="1800" dirty="0" smtClean="0">
                <a:latin typeface="Times New Roman" panose="02020603050405020304" pitchFamily="18" charset="0"/>
                <a:cs typeface="Times New Roman" panose="02020603050405020304" pitchFamily="18" charset="0"/>
              </a:rPr>
              <a:t>Brigade</a:t>
            </a:r>
          </a:p>
          <a:p>
            <a:r>
              <a:rPr lang="en-US" sz="1800" dirty="0" smtClean="0">
                <a:latin typeface="Times New Roman" panose="02020603050405020304" pitchFamily="18" charset="0"/>
                <a:cs typeface="Times New Roman" panose="02020603050405020304" pitchFamily="18" charset="0"/>
              </a:rPr>
              <a:t>POLITICO</a:t>
            </a:r>
          </a:p>
          <a:p>
            <a:r>
              <a:rPr lang="en-US" sz="1800" dirty="0" smtClean="0">
                <a:latin typeface="Times New Roman" panose="02020603050405020304" pitchFamily="18" charset="0"/>
                <a:cs typeface="Times New Roman" panose="02020603050405020304" pitchFamily="18" charset="0"/>
              </a:rPr>
              <a:t>Fundamental of Politics</a:t>
            </a:r>
          </a:p>
          <a:p>
            <a:r>
              <a:rPr lang="en-US" sz="1800" dirty="0" err="1" smtClean="0">
                <a:latin typeface="Times New Roman" panose="02020603050405020304" pitchFamily="18" charset="0"/>
                <a:cs typeface="Times New Roman" panose="02020603050405020304" pitchFamily="18" charset="0"/>
              </a:rPr>
              <a:t>Icitizen</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One word Politics.</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a:xfrm>
            <a:off x="8153399" y="5829748"/>
            <a:ext cx="582353" cy="953549"/>
          </a:xfrm>
        </p:spPr>
        <p:txBody>
          <a:bodyPr/>
          <a:lstStyle/>
          <a:p>
            <a:fld id="{21BAB6EE-EAEA-4561-8880-8DF9D3AB286A}" type="slidenum">
              <a:rPr lang="en-US" sz="2800" smtClean="0"/>
              <a:pPr/>
              <a:t>9</a:t>
            </a:fld>
            <a:endParaRPr lang="en-US" sz="2800" dirty="0"/>
          </a:p>
        </p:txBody>
      </p:sp>
    </p:spTree>
    <p:extLst>
      <p:ext uri="{BB962C8B-B14F-4D97-AF65-F5344CB8AC3E}">
        <p14:creationId xmlns:p14="http://schemas.microsoft.com/office/powerpoint/2010/main" val="3762038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A3503D-F207-40F9-A074-417C45CC8FA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068C7C-6215-4232-854D-E67EF89D1C23}">
  <ds:schemaRefs>
    <ds:schemaRef ds:uri="http://schemas.microsoft.com/sharepoint/v3/contenttype/forms"/>
  </ds:schemaRefs>
</ds:datastoreItem>
</file>

<file path=customXml/itemProps3.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1757</TotalTime>
  <Words>730</Words>
  <Application>Microsoft Office PowerPoint</Application>
  <PresentationFormat>On-screen Show (4:3)</PresentationFormat>
  <Paragraphs>188</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Symbol</vt:lpstr>
      <vt:lpstr>Times New Roman</vt:lpstr>
      <vt:lpstr>Wingdings</vt:lpstr>
      <vt:lpstr>Metropolitan</vt:lpstr>
      <vt:lpstr>PowerPoint Presentation</vt:lpstr>
      <vt:lpstr> </vt:lpstr>
      <vt:lpstr>Outline</vt:lpstr>
      <vt:lpstr>   Introduction   </vt:lpstr>
      <vt:lpstr>   Problem Statement </vt:lpstr>
      <vt:lpstr>Objectives </vt:lpstr>
      <vt:lpstr>   Methodology  </vt:lpstr>
      <vt:lpstr>Functional requirements</vt:lpstr>
      <vt:lpstr>Existing Apps</vt:lpstr>
      <vt:lpstr>Features of our app</vt:lpstr>
      <vt:lpstr>Cont..</vt:lpstr>
      <vt:lpstr>Tools and Technologies</vt:lpstr>
      <vt:lpstr>languages</vt:lpstr>
      <vt:lpstr>Diagrams </vt:lpstr>
      <vt:lpstr>Flow chart:</vt:lpstr>
      <vt:lpstr>Use case:</vt:lpstr>
      <vt:lpstr> User case Diagram  </vt:lpstr>
      <vt:lpstr>Activity Diagram:</vt:lpstr>
      <vt:lpstr>DFD(2)</vt:lpstr>
      <vt:lpstr>ERD</vt:lpstr>
      <vt:lpstr>Class diagram:</vt:lpstr>
      <vt:lpstr>Current System</vt:lpstr>
      <vt:lpstr>Signups</vt:lpstr>
      <vt:lpstr>Email and Fields verification</vt:lpstr>
      <vt:lpstr>Login</vt:lpstr>
      <vt:lpstr>Verification of Email</vt:lpstr>
      <vt:lpstr>Candidate’s Registration</vt:lpstr>
      <vt:lpstr>Post something</vt:lpstr>
      <vt:lpstr>Profile Updation</vt:lpstr>
      <vt:lpstr>Timeline with navigation fragments</vt:lpstr>
      <vt:lpstr>Password Updation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Fareeha</cp:lastModifiedBy>
  <cp:revision>445</cp:revision>
  <dcterms:created xsi:type="dcterms:W3CDTF">2014-09-12T06:08:00Z</dcterms:created>
  <dcterms:modified xsi:type="dcterms:W3CDTF">2020-12-11T14:01:10Z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