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5"/>
  </p:notesMasterIdLst>
  <p:sldIdLst>
    <p:sldId id="258" r:id="rId2"/>
    <p:sldId id="284" r:id="rId3"/>
    <p:sldId id="278" r:id="rId4"/>
    <p:sldId id="296" r:id="rId5"/>
    <p:sldId id="298" r:id="rId6"/>
    <p:sldId id="306" r:id="rId7"/>
    <p:sldId id="299" r:id="rId8"/>
    <p:sldId id="309" r:id="rId9"/>
    <p:sldId id="310" r:id="rId10"/>
    <p:sldId id="311" r:id="rId11"/>
    <p:sldId id="312" r:id="rId12"/>
    <p:sldId id="308" r:id="rId13"/>
    <p:sldId id="313" r:id="rId14"/>
    <p:sldId id="314" r:id="rId15"/>
    <p:sldId id="315" r:id="rId16"/>
    <p:sldId id="316" r:id="rId17"/>
    <p:sldId id="317" r:id="rId18"/>
    <p:sldId id="330" r:id="rId19"/>
    <p:sldId id="300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02" r:id="rId32"/>
    <p:sldId id="318" r:id="rId33"/>
    <p:sldId id="30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444" autoAdjust="0"/>
  </p:normalViewPr>
  <p:slideViewPr>
    <p:cSldViewPr>
      <p:cViewPr varScale="1">
        <p:scale>
          <a:sx n="89" d="100"/>
          <a:sy n="89" d="100"/>
        </p:scale>
        <p:origin x="128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07628-68CC-4275-BDB2-ACCA0EEEDDBD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FE27A-A823-43B6-AF27-F900CDA361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1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49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330952"/>
            <a:ext cx="841248" cy="8412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Bismillah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48" y="1905000"/>
            <a:ext cx="8458200" cy="210909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FR-05 sacred places information</a:t>
            </a:r>
          </a:p>
          <a:p>
            <a:r>
              <a:rPr lang="en-US" dirty="0" smtClean="0"/>
              <a:t>FR-06 </a:t>
            </a:r>
            <a:r>
              <a:rPr lang="en-US" dirty="0" err="1" smtClean="0"/>
              <a:t>kalimas</a:t>
            </a:r>
            <a:endParaRPr lang="en-US" dirty="0" smtClean="0"/>
          </a:p>
          <a:p>
            <a:r>
              <a:rPr lang="en-US" dirty="0" smtClean="0"/>
              <a:t>FR-07 Virtual tour</a:t>
            </a:r>
          </a:p>
          <a:p>
            <a:r>
              <a:rPr lang="en-US" dirty="0" smtClean="0"/>
              <a:t>FR-08 VR controls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59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</a:t>
            </a:r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NFR-01 Quality graphics</a:t>
            </a:r>
            <a:endParaRPr lang="en-US" dirty="0"/>
          </a:p>
          <a:p>
            <a:r>
              <a:rPr lang="en-US" dirty="0" smtClean="0"/>
              <a:t>NFR-02 Performance</a:t>
            </a:r>
          </a:p>
          <a:p>
            <a:r>
              <a:rPr lang="en-US" dirty="0" smtClean="0"/>
              <a:t>NFR-03 Reliability</a:t>
            </a:r>
          </a:p>
          <a:p>
            <a:r>
              <a:rPr lang="en-US" dirty="0" smtClean="0"/>
              <a:t>NFR-04 Usability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86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system we'll use incremental method which allows us to modify or add-up modules or functionalities as per demand/requirement.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phases: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gathering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52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design is an important part for developing a graphical view of requirement based on the detailed functional and non-functional requirements.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design is only acceptable and marked as good after understanding the requirements of the project provided for development.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always good practice to start from making a high-level design and then move it to low-level design phases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62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 of main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656" y="1600200"/>
            <a:ext cx="4224688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8995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 of main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533" y="1600200"/>
            <a:ext cx="5948933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962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Sequence diagram of account creation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207" y="1653073"/>
            <a:ext cx="4553585" cy="4420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875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of main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294" y="1600200"/>
            <a:ext cx="5507412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3057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F</a:t>
            </a:r>
            <a:r>
              <a:rPr lang="en-US" dirty="0" smtClean="0"/>
              <a:t>low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77" y="1600200"/>
            <a:ext cx="7023046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17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23850" y="334963"/>
            <a:ext cx="8229600" cy="765176"/>
          </a:xfrm>
        </p:spPr>
        <p:txBody>
          <a:bodyPr>
            <a:no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6799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Modern tools and technologies: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 3D Engine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Blender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Photoshop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Illustrators(UIUX)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914400"/>
            <a:ext cx="1302336" cy="12984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58" y="-96699"/>
            <a:ext cx="8229600" cy="1143000"/>
          </a:xfrm>
        </p:spPr>
        <p:txBody>
          <a:bodyPr>
            <a:no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Learn Umrah With VR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905000"/>
            <a:ext cx="8763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Shezad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Rizwan</a:t>
            </a:r>
          </a:p>
          <a:p>
            <a:pPr algn="ctr"/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pPr algn="ctr"/>
            <a:endParaRPr lang="en-US" sz="20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Ahsan Shafiq Khan (FA17-BCS-034)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Jameel Ahmed (FA17-BCS-012)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COMSATS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Islamabad, Attock Campus</a:t>
            </a:r>
          </a:p>
        </p:txBody>
      </p:sp>
      <p:sp>
        <p:nvSpPr>
          <p:cNvPr id="9" name="Rectangle 8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Panel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00301" y="571499"/>
            <a:ext cx="3962399" cy="69341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63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14600" y="609600"/>
            <a:ext cx="4038600" cy="7239000"/>
          </a:xfrm>
        </p:spPr>
      </p:pic>
    </p:spTree>
    <p:extLst>
      <p:ext uri="{BB962C8B-B14F-4D97-AF65-F5344CB8AC3E}">
        <p14:creationId xmlns:p14="http://schemas.microsoft.com/office/powerpoint/2010/main" val="3025580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Wearing Ihram in Learning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7" t="47042" r="26780" b="7659"/>
          <a:stretch/>
        </p:blipFill>
        <p:spPr>
          <a:xfrm>
            <a:off x="609600" y="1981200"/>
            <a:ext cx="7772400" cy="43751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12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 to </a:t>
            </a:r>
            <a:r>
              <a:rPr lang="en-US" dirty="0" err="1" smtClean="0"/>
              <a:t>Hajr</a:t>
            </a:r>
            <a:r>
              <a:rPr lang="en-US" dirty="0" smtClean="0"/>
              <a:t>-e-</a:t>
            </a:r>
            <a:r>
              <a:rPr lang="en-US" dirty="0" err="1" smtClean="0"/>
              <a:t>Aswad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1" t="48824" r="37689" b="7401"/>
          <a:stretch/>
        </p:blipFill>
        <p:spPr>
          <a:xfrm>
            <a:off x="685800" y="1828800"/>
            <a:ext cx="7391400" cy="4419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86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Rounds in </a:t>
            </a:r>
            <a:r>
              <a:rPr lang="en-US" dirty="0" err="1"/>
              <a:t>T</a:t>
            </a:r>
            <a:r>
              <a:rPr lang="en-US" dirty="0" err="1" smtClean="0"/>
              <a:t>awaf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1" t="47141" r="37689" b="9085"/>
          <a:stretch/>
        </p:blipFill>
        <p:spPr>
          <a:xfrm>
            <a:off x="914400" y="1752601"/>
            <a:ext cx="7772400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84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Direction in </a:t>
            </a:r>
            <a:r>
              <a:rPr lang="en-US" dirty="0" err="1" smtClean="0"/>
              <a:t>Sahi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1" t="48826" r="38636" b="9084"/>
          <a:stretch/>
        </p:blipFill>
        <p:spPr>
          <a:xfrm>
            <a:off x="685800" y="2057400"/>
            <a:ext cx="7848600" cy="4038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06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Rounds in </a:t>
            </a:r>
            <a:r>
              <a:rPr lang="en-US" dirty="0" err="1" smtClean="0"/>
              <a:t>Sahi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1" t="48824" r="36742" b="9085"/>
          <a:stretch/>
        </p:blipFill>
        <p:spPr>
          <a:xfrm>
            <a:off x="762000" y="1905000"/>
            <a:ext cx="7848600" cy="4343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34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Wearing Ihram in performing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2" t="47141" r="37496" b="10768"/>
          <a:stretch/>
        </p:blipFill>
        <p:spPr>
          <a:xfrm>
            <a:off x="609600" y="2209800"/>
            <a:ext cx="8077200" cy="43433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53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Balding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1" t="50509" r="37689" b="9085"/>
          <a:stretch/>
        </p:blipFill>
        <p:spPr>
          <a:xfrm>
            <a:off x="685800" y="1981200"/>
            <a:ext cx="7772400" cy="43751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85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Kalimas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1" t="48825" r="28218" b="9085"/>
          <a:stretch/>
        </p:blipFill>
        <p:spPr>
          <a:xfrm>
            <a:off x="838200" y="2286000"/>
            <a:ext cx="7848600" cy="4038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5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Problem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Statement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Proposed Solution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Objectives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Requirement Specification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Methodology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Project Design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Implementation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Modern Tools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Benefits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Refrences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>
                <a:solidFill>
                  <a:schemeClr val="tx2">
                    <a:lumMod val="75000"/>
                  </a:schemeClr>
                </a:solidFill>
              </a:rPr>
              <a:t>_____________________________</a:t>
            </a:r>
            <a:endParaRPr lang="en-US" sz="4400" u="sng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Sacred Places Info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43199" y="228599"/>
            <a:ext cx="4038602" cy="7848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89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Benefits 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7500"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will learn the method of Umrah as if they are actually doing it.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be easy for the people to learn all the steps of Umrah without going to tuition center and attend the classes.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is less time-consumption for people to learn and this issue resolve by this system as it performs Analytic process quickly.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into IOS: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created this app just for the android devices. In future , this app can also be implemented in IOS devices because there are many people who are using IOS devices in today’s era.</a:t>
            </a:r>
          </a:p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 to Hajj: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created the virtual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umrah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and we designed the model of “Haram Sharif” and “Safa o Marwa”. This app can be extended to virtual Hajj which will required more models like “Masjid 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Nabwi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(SAW)”.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68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96962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/>
            </a:r>
            <a:b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</a:br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References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b="1" dirty="0"/>
              <a:t>1.</a:t>
            </a:r>
            <a:r>
              <a:rPr lang="en-US" sz="2400" dirty="0"/>
              <a:t>A. </a:t>
            </a:r>
            <a:r>
              <a:rPr lang="en-US" sz="2400" dirty="0" err="1"/>
              <a:t>Zeki</a:t>
            </a:r>
            <a:r>
              <a:rPr lang="en-US" sz="2400" dirty="0"/>
              <a:t>, H. </a:t>
            </a:r>
            <a:r>
              <a:rPr lang="en-US" sz="2400" dirty="0" err="1"/>
              <a:t>Alsafi</a:t>
            </a:r>
            <a:r>
              <a:rPr lang="en-US" sz="2400" dirty="0"/>
              <a:t>, R. </a:t>
            </a:r>
            <a:r>
              <a:rPr lang="en-US" sz="2400" dirty="0" err="1"/>
              <a:t>Nassr</a:t>
            </a:r>
            <a:r>
              <a:rPr lang="en-US" sz="2400" dirty="0"/>
              <a:t> and T. </a:t>
            </a:r>
            <a:r>
              <a:rPr lang="en-US" sz="2400" dirty="0" err="1"/>
              <a:t>Mantoro</a:t>
            </a:r>
            <a:r>
              <a:rPr lang="en-US" sz="2400" dirty="0"/>
              <a:t>, "A mobile dictionary for pilgrims", </a:t>
            </a:r>
            <a:r>
              <a:rPr lang="en-US" sz="2400" i="1" dirty="0"/>
              <a:t>International Conference on Information Technology and e-Services</a:t>
            </a:r>
            <a:r>
              <a:rPr lang="en-US" sz="2400" dirty="0"/>
              <a:t>, 2012.</a:t>
            </a:r>
          </a:p>
          <a:p>
            <a:r>
              <a:rPr lang="en-US" sz="2400" b="1" dirty="0"/>
              <a:t>2.</a:t>
            </a:r>
            <a:r>
              <a:rPr lang="en-US" sz="2400" dirty="0"/>
              <a:t>M. Osman and A. </a:t>
            </a:r>
            <a:r>
              <a:rPr lang="en-US" sz="2400" dirty="0" err="1"/>
              <a:t>Shaout</a:t>
            </a:r>
            <a:r>
              <a:rPr lang="en-US" sz="2400" dirty="0"/>
              <a:t>, "Overview of Mobile Help For Performing Hajj Rituals", </a:t>
            </a:r>
            <a:r>
              <a:rPr lang="en-US" sz="2400" i="1" dirty="0"/>
              <a:t>International Journal of Emerging Technology and Advanced Engineering</a:t>
            </a:r>
            <a:r>
              <a:rPr lang="en-US" sz="2400" dirty="0"/>
              <a:t>, vol. 5, no. 11, pp. 14-19, 2015.</a:t>
            </a:r>
          </a:p>
          <a:p>
            <a:r>
              <a:rPr lang="en-US" sz="2400" b="1" dirty="0"/>
              <a:t>3.</a:t>
            </a:r>
            <a:r>
              <a:rPr lang="en-US" sz="2400" dirty="0"/>
              <a:t>H. Mohamed, M. Arshad, N. Abdul Rashid, Z. </a:t>
            </a:r>
            <a:r>
              <a:rPr lang="en-US" sz="2400" dirty="0" err="1"/>
              <a:t>Zainol</a:t>
            </a:r>
            <a:r>
              <a:rPr lang="en-US" sz="2400" dirty="0"/>
              <a:t>, W. Husain, O. </a:t>
            </a:r>
            <a:r>
              <a:rPr lang="en-US" sz="2400" dirty="0" err="1"/>
              <a:t>Abd</a:t>
            </a:r>
            <a:r>
              <a:rPr lang="en-US" sz="2400" dirty="0"/>
              <a:t> Majid, et al., "M-</a:t>
            </a:r>
            <a:r>
              <a:rPr lang="en-US" sz="2400" dirty="0" err="1"/>
              <a:t>Umrah</a:t>
            </a:r>
            <a:r>
              <a:rPr lang="en-US" sz="2400" dirty="0"/>
              <a:t>: An Android-based Application to Help Pilgrims in Performing </a:t>
            </a:r>
            <a:r>
              <a:rPr lang="en-US" sz="2400" dirty="0" err="1"/>
              <a:t>Umrah</a:t>
            </a:r>
            <a:r>
              <a:rPr lang="en-US" sz="2400" dirty="0"/>
              <a:t>", </a:t>
            </a:r>
            <a:r>
              <a:rPr lang="en-US" sz="2400" i="1" dirty="0"/>
              <a:t>2013 International Conference on Advanced Computer Science Applications and Technologies</a:t>
            </a:r>
            <a:r>
              <a:rPr lang="en-US" sz="2400" dirty="0"/>
              <a:t>, 2013.</a:t>
            </a:r>
          </a:p>
          <a:p>
            <a:r>
              <a:rPr lang="en-US" sz="2400" b="1" dirty="0"/>
              <a:t>4.</a:t>
            </a:r>
            <a:r>
              <a:rPr lang="en-US" sz="2400" dirty="0"/>
              <a:t>A. </a:t>
            </a:r>
            <a:r>
              <a:rPr lang="en-US" sz="2400" dirty="0" err="1"/>
              <a:t>Fathnan</a:t>
            </a:r>
            <a:r>
              <a:rPr lang="en-US" sz="2400" dirty="0"/>
              <a:t>, C. </a:t>
            </a:r>
            <a:r>
              <a:rPr lang="en-US" sz="2400" dirty="0" err="1"/>
              <a:t>Wibowo</a:t>
            </a:r>
            <a:r>
              <a:rPr lang="en-US" sz="2400" dirty="0"/>
              <a:t>, N. </a:t>
            </a:r>
            <a:r>
              <a:rPr lang="en-US" sz="2400" dirty="0" err="1"/>
              <a:t>Hidayat</a:t>
            </a:r>
            <a:r>
              <a:rPr lang="en-US" sz="2400" dirty="0"/>
              <a:t>, D. </a:t>
            </a:r>
            <a:r>
              <a:rPr lang="en-US" sz="2400" dirty="0" err="1"/>
              <a:t>Marenda</a:t>
            </a:r>
            <a:r>
              <a:rPr lang="en-US" sz="2400" dirty="0"/>
              <a:t> and R. </a:t>
            </a:r>
            <a:r>
              <a:rPr lang="en-US" sz="2400" dirty="0" err="1"/>
              <a:t>Ferdiana</a:t>
            </a:r>
            <a:r>
              <a:rPr lang="en-US" sz="2400" dirty="0"/>
              <a:t>, "Web-based Hajj simulation software Learning Hajj through interactive software", </a:t>
            </a:r>
            <a:r>
              <a:rPr lang="en-US" sz="2400" i="1" dirty="0"/>
              <a:t>Proceeding of the 3rd International Conference on Information and Communication Technology for the Moslem World (ICT4M)</a:t>
            </a:r>
            <a:r>
              <a:rPr lang="en-US" sz="2400" dirty="0"/>
              <a:t>, 2010.</a:t>
            </a:r>
          </a:p>
          <a:p>
            <a:r>
              <a:rPr lang="en-US" sz="2400" b="1" dirty="0"/>
              <a:t>5.</a:t>
            </a:r>
            <a:r>
              <a:rPr lang="en-US" sz="2400" dirty="0"/>
              <a:t>M. </a:t>
            </a:r>
            <a:r>
              <a:rPr lang="en-US" sz="2400" dirty="0" err="1"/>
              <a:t>Yusoff</a:t>
            </a:r>
            <a:r>
              <a:rPr lang="en-US" sz="2400" dirty="0"/>
              <a:t>, A. </a:t>
            </a:r>
            <a:r>
              <a:rPr lang="en-US" sz="2400" dirty="0" err="1"/>
              <a:t>Zulkifli</a:t>
            </a:r>
            <a:r>
              <a:rPr lang="en-US" sz="2400" dirty="0"/>
              <a:t> and N. Mohamed, "Virtual Hajj (V-Hajj) - Adaptation of Persuasive Design in Virtual Environment (VE) and Multimedia Integrated Approach Learning Courseware Methodology", </a:t>
            </a:r>
            <a:r>
              <a:rPr lang="en-US" sz="2400" i="1" dirty="0"/>
              <a:t>IEEE Conference on Open Systems</a:t>
            </a:r>
            <a:r>
              <a:rPr lang="en-US" sz="2400" dirty="0"/>
              <a:t>, 2011.</a:t>
            </a:r>
          </a:p>
          <a:p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51535"/>
          </a:xfrm>
        </p:spPr>
        <p:txBody>
          <a:bodyPr/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dirty="0"/>
              <a:t>   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81000" y="1049020"/>
            <a:ext cx="8305800" cy="5181600"/>
          </a:xfrm>
        </p:spPr>
        <p:txBody>
          <a:bodyPr>
            <a:normAutofit fontScale="97500"/>
          </a:bodyPr>
          <a:lstStyle/>
          <a:p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and computer Technology (ICT) incorporate almost all aspects of life, including education and </a:t>
            </a:r>
            <a:r>
              <a:rPr lang="en-I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other </a:t>
            </a:r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lang="en-I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process.</a:t>
            </a:r>
          </a:p>
          <a:p>
            <a:r>
              <a:rPr lang="en-I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method of learning about Hajj and </a:t>
            </a:r>
            <a:r>
              <a:rPr lang="en-IE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Umrah</a:t>
            </a:r>
            <a:r>
              <a:rPr lang="en-I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rituals are from different academies, </a:t>
            </a:r>
            <a:r>
              <a:rPr lang="en-IE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I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text books and from different virtual apps which shows only the steps that poses difficulties for users in learning. </a:t>
            </a:r>
          </a:p>
          <a:p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address </a:t>
            </a:r>
            <a:r>
              <a:rPr lang="en-I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problems, </a:t>
            </a:r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proposes the use of </a:t>
            </a:r>
            <a:r>
              <a:rPr lang="en-I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reality(VR) </a:t>
            </a:r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aid in </a:t>
            </a:r>
            <a:r>
              <a:rPr lang="en-I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about all the rituals.</a:t>
            </a:r>
          </a:p>
          <a:p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type of learning can help Users use both text media and 3D models, thus helping them gain a better understanding in </a:t>
            </a:r>
            <a:r>
              <a:rPr lang="en-IE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Umrah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process.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9" name="Picture 1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815" y="197485"/>
            <a:ext cx="922655" cy="851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Problem statement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29895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Although there are some applications displaying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descriptions about the sacred places of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Kaba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but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is no proper application which provide learners proper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3D view to learn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umrah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Mostly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old people face troubles while going to academies for learning Umrah process and face difficulties to get reaching in academies.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Time consuming ,need a lot of time to go and attend the classes.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Inability to keep attention during the classes.</a:t>
            </a:r>
          </a:p>
          <a:p>
            <a:pPr marL="0" indent="0">
              <a:buNone/>
            </a:pPr>
            <a:endParaRPr lang="en-US" sz="2500" dirty="0"/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300" dirty="0"/>
          </a:p>
          <a:p>
            <a:endParaRPr lang="en-US" sz="2300" dirty="0"/>
          </a:p>
          <a:p>
            <a:pPr marL="0" indent="0">
              <a:buNone/>
            </a:pPr>
            <a:endParaRPr lang="en-US" sz="2300" dirty="0"/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system we are providing a single platform which allows learners to understand complete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umrah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using virtual reality.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1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Objectives and Goals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 and objectives for this app are:</a:t>
            </a:r>
          </a:p>
          <a:p>
            <a:pPr marL="0" lv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teach all the steps of Umrah.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the Umrah in a right manner.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teach kalima’s that will be recited during the performing Umrah in haram sharif.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remove the difficulties of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aged people they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to reach tuition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centers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attend the classes and learn the Umrah steps.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Requirements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this application, one must have system with following specifications</a:t>
            </a:r>
          </a:p>
          <a:p>
            <a:pPr marL="0" inden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6th-7th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core  i5</a:t>
            </a:r>
          </a:p>
          <a:p>
            <a:pPr marL="0" indent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Atleast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8GB 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1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Learning/Performing </a:t>
            </a:r>
            <a:r>
              <a:rPr lang="en-US" dirty="0" err="1" smtClean="0"/>
              <a:t>Umrah</a:t>
            </a:r>
            <a:r>
              <a:rPr lang="en-US" dirty="0" smtClean="0"/>
              <a:t>:</a:t>
            </a:r>
          </a:p>
          <a:p>
            <a:r>
              <a:rPr lang="en-US" dirty="0" smtClean="0"/>
              <a:t>FR-01 Ihram</a:t>
            </a:r>
          </a:p>
          <a:p>
            <a:r>
              <a:rPr lang="en-US" dirty="0" smtClean="0"/>
              <a:t>FR-02 </a:t>
            </a:r>
            <a:r>
              <a:rPr lang="en-US" dirty="0" err="1" smtClean="0"/>
              <a:t>Tawaf</a:t>
            </a:r>
            <a:endParaRPr lang="en-US" dirty="0" smtClean="0"/>
          </a:p>
          <a:p>
            <a:r>
              <a:rPr lang="en-US" dirty="0" smtClean="0"/>
              <a:t>FR-03 </a:t>
            </a:r>
            <a:r>
              <a:rPr lang="en-US" dirty="0" err="1" smtClean="0"/>
              <a:t>Sahi</a:t>
            </a:r>
            <a:endParaRPr lang="en-US" dirty="0" smtClean="0"/>
          </a:p>
          <a:p>
            <a:r>
              <a:rPr lang="en-US" dirty="0" smtClean="0"/>
              <a:t>FR-04 Balding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44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10022</TotalTime>
  <Words>758</Words>
  <Application>Microsoft Office PowerPoint</Application>
  <PresentationFormat>On-screen Show (4:3)</PresentationFormat>
  <Paragraphs>174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Times New Roman</vt:lpstr>
      <vt:lpstr>Office Theme</vt:lpstr>
      <vt:lpstr>PowerPoint Presentation</vt:lpstr>
      <vt:lpstr>Learn Umrah With VR</vt:lpstr>
      <vt:lpstr>Outline</vt:lpstr>
      <vt:lpstr>Introduction   </vt:lpstr>
      <vt:lpstr>Problem statement</vt:lpstr>
      <vt:lpstr>Proposed Solution</vt:lpstr>
      <vt:lpstr>Objectives and Goals </vt:lpstr>
      <vt:lpstr>Requirements Specifications</vt:lpstr>
      <vt:lpstr>Functional Requirements</vt:lpstr>
      <vt:lpstr>Continue…</vt:lpstr>
      <vt:lpstr>Non-Functional Requirements</vt:lpstr>
      <vt:lpstr>Methodology</vt:lpstr>
      <vt:lpstr>Project Design</vt:lpstr>
      <vt:lpstr>Activity diagram of main menu</vt:lpstr>
      <vt:lpstr>Use case diagram of main menu</vt:lpstr>
      <vt:lpstr>Sequence diagram of account creation</vt:lpstr>
      <vt:lpstr>Sequence diagram of main menu</vt:lpstr>
      <vt:lpstr>Data Flow Diagram</vt:lpstr>
      <vt:lpstr>Implementation</vt:lpstr>
      <vt:lpstr>Login Panel</vt:lpstr>
      <vt:lpstr>Main Menu</vt:lpstr>
      <vt:lpstr>Wearing Ihram in Learning</vt:lpstr>
      <vt:lpstr>Direction to Hajr-e-Aswad</vt:lpstr>
      <vt:lpstr>Number of Rounds in Tawaf</vt:lpstr>
      <vt:lpstr>Showing Direction in Sahi</vt:lpstr>
      <vt:lpstr>Rounds in Sahi</vt:lpstr>
      <vt:lpstr>Wearing Ihram in performing</vt:lpstr>
      <vt:lpstr>Balding</vt:lpstr>
      <vt:lpstr>Kalimas</vt:lpstr>
      <vt:lpstr>Sacred Places Info</vt:lpstr>
      <vt:lpstr>Benefits </vt:lpstr>
      <vt:lpstr>Future work</vt:lpstr>
      <vt:lpstr> 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Prince</dc:creator>
  <cp:lastModifiedBy>Ahsan Shafiq</cp:lastModifiedBy>
  <cp:revision>386</cp:revision>
  <dcterms:created xsi:type="dcterms:W3CDTF">2014-09-12T06:08:00Z</dcterms:created>
  <dcterms:modified xsi:type="dcterms:W3CDTF">2021-05-30T07:07:07Z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