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7" r:id="rId13"/>
    <p:sldId id="275" r:id="rId14"/>
    <p:sldId id="269" r:id="rId15"/>
    <p:sldId id="270" r:id="rId16"/>
    <p:sldId id="272" r:id="rId17"/>
    <p:sldId id="273" r:id="rId18"/>
    <p:sldId id="279" r:id="rId19"/>
    <p:sldId id="278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6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0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6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8C1017-B589-4AC9-A702-37E080F2DF7A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0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600" y="1964540"/>
            <a:ext cx="61849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PRICE PREDICTOR </a:t>
            </a:r>
          </a:p>
          <a:p>
            <a:pPr algn="ctr"/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Armughan Ali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Abdullah Waheed (FA17-B	CS-028)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Ibtisam Zubair  (FA17-BCS-065)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Attock Campus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82" y="399392"/>
            <a:ext cx="1302336" cy="12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88" y="2257517"/>
            <a:ext cx="4358357" cy="400084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88" y="2257518"/>
            <a:ext cx="4580017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Diagram (For Admin):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dminActivit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051741" y="1737360"/>
            <a:ext cx="3665897" cy="44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Diagram(For User):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79" y="1845734"/>
            <a:ext cx="4010696" cy="43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 level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799953"/>
            <a:ext cx="10058400" cy="2115345"/>
          </a:xfrm>
        </p:spPr>
      </p:pic>
    </p:spTree>
    <p:extLst>
      <p:ext uri="{BB962C8B-B14F-4D97-AF65-F5344CB8AC3E}">
        <p14:creationId xmlns:p14="http://schemas.microsoft.com/office/powerpoint/2010/main" val="42929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</a:t>
            </a:r>
            <a:r>
              <a:rPr lang="en-US" dirty="0"/>
              <a:t>Diagram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34" y="1846263"/>
            <a:ext cx="8691857" cy="4022725"/>
          </a:xfrm>
        </p:spPr>
      </p:pic>
    </p:spTree>
    <p:extLst>
      <p:ext uri="{BB962C8B-B14F-4D97-AF65-F5344CB8AC3E}">
        <p14:creationId xmlns:p14="http://schemas.microsoft.com/office/powerpoint/2010/main" val="27473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ystemAdmi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80564" y="1866688"/>
            <a:ext cx="3573162" cy="4401651"/>
          </a:xfrm>
          <a:prstGeom prst="rect">
            <a:avLst/>
          </a:prstGeom>
        </p:spPr>
      </p:pic>
      <p:pic>
        <p:nvPicPr>
          <p:cNvPr id="5" name="Picture 4" descr="systemUs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460808" y="1866689"/>
            <a:ext cx="3694872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Screenshots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24" y="1939570"/>
            <a:ext cx="2460388" cy="437402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7" y="1945002"/>
            <a:ext cx="2457334" cy="436859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499006" y="3883942"/>
            <a:ext cx="877078" cy="485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178107" y="3864635"/>
            <a:ext cx="951722" cy="49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25" y="1909501"/>
            <a:ext cx="2477303" cy="44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1" y="1872592"/>
            <a:ext cx="2497709" cy="4440373"/>
          </a:xfrm>
        </p:spPr>
      </p:pic>
      <p:sp>
        <p:nvSpPr>
          <p:cNvPr id="6" name="Right Arrow 5"/>
          <p:cNvSpPr/>
          <p:nvPr/>
        </p:nvSpPr>
        <p:spPr>
          <a:xfrm>
            <a:off x="3627270" y="3449307"/>
            <a:ext cx="1007097" cy="119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7" y="1872592"/>
            <a:ext cx="2445806" cy="43481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41886" y="3471175"/>
            <a:ext cx="1034042" cy="124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00" y="1875156"/>
            <a:ext cx="2444364" cy="43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48" y="2537187"/>
            <a:ext cx="1460735" cy="2596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63" y="1845892"/>
            <a:ext cx="2490283" cy="4427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6" y="1845892"/>
            <a:ext cx="2490283" cy="44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0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have designed the interface of our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admin’s menu and its login system is almost designed, from which he will make changes in data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Currently we’re working on the backend of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 we’re finding the accurate data set for us. If we couldn’t find it we’ll make changes in the previous 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are studying the algorithm that we’ll use in our system and finding the more precise and fast algorithm for this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2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Screenshots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C. M. </a:t>
            </a:r>
            <a:r>
              <a:rPr lang="en-US" dirty="0" err="1"/>
              <a:t>Bishop,Pattern</a:t>
            </a:r>
            <a:r>
              <a:rPr lang="en-US" dirty="0"/>
              <a:t> Recognition and Machine Learning. Springer, </a:t>
            </a:r>
            <a:r>
              <a:rPr lang="en-US" dirty="0" smtClean="0"/>
              <a:t>2006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K. P. </a:t>
            </a:r>
            <a:r>
              <a:rPr lang="en-US" dirty="0" err="1"/>
              <a:t>Murphy,Machine</a:t>
            </a:r>
            <a:r>
              <a:rPr lang="en-US" dirty="0"/>
              <a:t> Learning: A Probabilistic Perspective. MIT Press,2012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S. J. </a:t>
            </a:r>
            <a:r>
              <a:rPr lang="en-US" dirty="0" err="1"/>
              <a:t>Sheather</a:t>
            </a:r>
            <a:r>
              <a:rPr lang="en-US" dirty="0"/>
              <a:t>, “Density </a:t>
            </a:r>
            <a:r>
              <a:rPr lang="en-US" dirty="0" err="1"/>
              <a:t>Estimation,”Statistical</a:t>
            </a:r>
            <a:r>
              <a:rPr lang="en-US" dirty="0"/>
              <a:t> Science, vol. 19, no. 4, pp.588–597, 2004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B. W. </a:t>
            </a:r>
            <a:r>
              <a:rPr lang="en-US" dirty="0" err="1"/>
              <a:t>Silverman,Density</a:t>
            </a:r>
            <a:r>
              <a:rPr lang="en-US" dirty="0"/>
              <a:t> Estimation for Statistics and Data </a:t>
            </a:r>
            <a:r>
              <a:rPr lang="en-US" dirty="0" err="1"/>
              <a:t>Analysis.CRC</a:t>
            </a:r>
            <a:r>
              <a:rPr lang="en-US" dirty="0"/>
              <a:t> Press, 1986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L. van der </a:t>
            </a:r>
            <a:r>
              <a:rPr lang="en-US" dirty="0" err="1"/>
              <a:t>Maaten</a:t>
            </a:r>
            <a:r>
              <a:rPr lang="en-US" dirty="0"/>
              <a:t>, E. </a:t>
            </a:r>
            <a:r>
              <a:rPr lang="en-US" dirty="0" err="1"/>
              <a:t>Postma</a:t>
            </a:r>
            <a:r>
              <a:rPr lang="en-US" dirty="0"/>
              <a:t>, and H. van den </a:t>
            </a:r>
            <a:r>
              <a:rPr lang="en-US" dirty="0" err="1"/>
              <a:t>Herik</a:t>
            </a:r>
            <a:r>
              <a:rPr lang="en-US" dirty="0"/>
              <a:t>, “</a:t>
            </a:r>
            <a:r>
              <a:rPr lang="en-US" dirty="0" err="1"/>
              <a:t>DimensionalityReduction</a:t>
            </a:r>
            <a:r>
              <a:rPr lang="en-US" dirty="0"/>
              <a:t>: A Comparative </a:t>
            </a:r>
            <a:r>
              <a:rPr lang="en-US" dirty="0" smtClean="0"/>
              <a:t>   </a:t>
            </a:r>
            <a:r>
              <a:rPr lang="en-US" dirty="0" err="1" smtClean="0"/>
              <a:t>Review</a:t>
            </a:r>
            <a:r>
              <a:rPr lang="en-US" dirty="0" err="1"/>
              <a:t>,”Elsevier</a:t>
            </a:r>
            <a:r>
              <a:rPr lang="en-US" dirty="0"/>
              <a:t>, 2008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C. J. C. </a:t>
            </a:r>
            <a:r>
              <a:rPr lang="en-US" dirty="0" err="1"/>
              <a:t>Burges,Dimension</a:t>
            </a:r>
            <a:r>
              <a:rPr lang="en-US" dirty="0"/>
              <a:t> Reduction: A Guided Tour. Now </a:t>
            </a:r>
            <a:r>
              <a:rPr lang="en-US" dirty="0" err="1"/>
              <a:t>PublishersInc</a:t>
            </a:r>
            <a:r>
              <a:rPr lang="en-US" dirty="0"/>
              <a:t>, 2010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A. Jain, M. </a:t>
            </a:r>
            <a:r>
              <a:rPr lang="en-US" dirty="0" err="1"/>
              <a:t>Murty</a:t>
            </a:r>
            <a:r>
              <a:rPr lang="en-US" dirty="0"/>
              <a:t>, and P. Flynn, “Data Clustering: A Review,” 2009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P. Dayan and C. J. Watkins, “Reinforcement Learning,” </a:t>
            </a:r>
            <a:r>
              <a:rPr lang="en-US" dirty="0" err="1"/>
              <a:t>inEncyclopedia</a:t>
            </a:r>
            <a:r>
              <a:rPr lang="en-US" dirty="0"/>
              <a:t> </a:t>
            </a:r>
            <a:r>
              <a:rPr lang="en-US" dirty="0" err="1"/>
              <a:t>ofCognitive</a:t>
            </a:r>
            <a:r>
              <a:rPr lang="en-US" dirty="0"/>
              <a:t> Science. MacMillan Press, 2001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</a:t>
            </a:r>
            <a:r>
              <a:rPr lang="en-US" dirty="0"/>
              <a:t>. C. Montgomery, E. A. Peck, and G. G. </a:t>
            </a:r>
            <a:r>
              <a:rPr lang="en-US" dirty="0" err="1"/>
              <a:t>Vining,Introduction</a:t>
            </a:r>
            <a:r>
              <a:rPr lang="en-US" dirty="0"/>
              <a:t> to </a:t>
            </a:r>
            <a:r>
              <a:rPr lang="en-US" dirty="0" err="1"/>
              <a:t>LinearRegression</a:t>
            </a:r>
            <a:r>
              <a:rPr lang="en-US" dirty="0"/>
              <a:t> Analysis. John Wiley and Sons, 2012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I. J. </a:t>
            </a:r>
            <a:r>
              <a:rPr lang="en-US" dirty="0" err="1"/>
              <a:t>Myung</a:t>
            </a:r>
            <a:r>
              <a:rPr lang="en-US" dirty="0"/>
              <a:t>, “Tutorial on maximum likelihood </a:t>
            </a:r>
            <a:r>
              <a:rPr lang="en-US" dirty="0" err="1"/>
              <a:t>estimation,”Elsevier</a:t>
            </a:r>
            <a:r>
              <a:rPr lang="en-US" dirty="0"/>
              <a:t> </a:t>
            </a:r>
            <a:r>
              <a:rPr lang="en-US" dirty="0" err="1"/>
              <a:t>Sci-ence</a:t>
            </a:r>
            <a:r>
              <a:rPr lang="en-US" dirty="0"/>
              <a:t>, 2003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D. Lindley and A. Smith, “Bayes Estimates for the Linear Model,”</a:t>
            </a:r>
            <a:r>
              <a:rPr lang="en-US" dirty="0" err="1"/>
              <a:t>Journalof</a:t>
            </a:r>
            <a:r>
              <a:rPr lang="en-US" dirty="0"/>
              <a:t> the Royal Statistical Society, vol. 34, no. 1, pp. 1–41, 1972.</a:t>
            </a:r>
          </a:p>
        </p:txBody>
      </p:sp>
    </p:spTree>
    <p:extLst>
      <p:ext uri="{BB962C8B-B14F-4D97-AF65-F5344CB8AC3E}">
        <p14:creationId xmlns:p14="http://schemas.microsoft.com/office/powerpoint/2010/main" val="23864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many people, buying a property is one of the most important decision and purchase in life</a:t>
            </a:r>
            <a:r>
              <a:rPr lang="en-US" dirty="0" smtClean="0"/>
              <a:t>. Some people invest their whole life’s savings on this and some people buy the property in hustle and necessitation.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Now-a-days fraud is so common in this field. Experts and marketers can easily make simple and lay people fool in this situation.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 we will design a mobile application which predicts the land price of different areas based on machine learning concepts.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will predict the price for about 10 years based on their facilities, location and crime rate using machine learning algorithms. Also the plot dimensions and orientations are included.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will applicable in commercial use as well as domestic use.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Now-a-days purchasing of land/plot is a major issue because fraud is very common in our society.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Future price prediction of a land for a normal or lay person is very difficult.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main problem is how to automate the most precise Prediction process.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4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android based land pricing prediction app.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save people from fraud and scam.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We’ll use machine learning algorithms to get maximum precise prediction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Provides an effective way to predict the future importance of land according to past and present price difference and resources.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Will provide ease in domestic as well commercial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People can find the suitable land according to their need and budget on their smartphone.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the whole project, we use Agile Methodology (Requirements, Design, Develop, Test, Deploy and Review).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backend development, we’ll use the Machine learning algorithm i.e. “Multivariable Linear Regression” which will predict the price using the data set given to 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frontend development, we use Android Studio and Java programming.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connect Frontend with Backend, we’ll use python and android API. </a:t>
            </a:r>
          </a:p>
        </p:txBody>
      </p:sp>
    </p:spTree>
    <p:extLst>
      <p:ext uri="{BB962C8B-B14F-4D97-AF65-F5344CB8AC3E}">
        <p14:creationId xmlns:p14="http://schemas.microsoft.com/office/powerpoint/2010/main" val="7364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Related Work/Comparison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755544"/>
              </p:ext>
            </p:extLst>
          </p:nvPr>
        </p:nvGraphicFramePr>
        <p:xfrm>
          <a:off x="2341547" y="1871527"/>
          <a:ext cx="6580262" cy="4422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747"/>
                <a:gridCol w="1342019"/>
                <a:gridCol w="1271144"/>
                <a:gridCol w="1207850"/>
                <a:gridCol w="1294502"/>
              </a:tblGrid>
              <a:tr h="939173"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Company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Future Price Prediction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House/Land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Standard/Local</a:t>
                      </a:r>
                      <a:r>
                        <a:rPr lang="en-US" sz="1600" baseline="0" dirty="0" smtClean="0">
                          <a:effectLst/>
                        </a:rPr>
                        <a:t> Currency rate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5469"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Machine</a:t>
                      </a:r>
                      <a:r>
                        <a:rPr lang="en-US" sz="1600" baseline="0" dirty="0" smtClean="0">
                          <a:effectLst/>
                        </a:rPr>
                        <a:t> Learning for London Housing Price Prediction Mobile Application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House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Local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156"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Check Lan</a:t>
                      </a:r>
                      <a:r>
                        <a:rPr lang="en-US" sz="1600" baseline="0" dirty="0" smtClean="0">
                          <a:effectLst/>
                        </a:rPr>
                        <a:t>d Prices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Land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Local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6071"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Zillow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Android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/Web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House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Standard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499"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Zameen.pk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Android/Web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Both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Local</a:t>
                      </a:r>
                    </a:p>
                  </a:txBody>
                  <a:tcPr marL="68580" marR="68580" marT="0" marB="0"/>
                </a:tc>
              </a:tr>
              <a:tr h="455156"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Land Price Predictor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Android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Land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tabLst>
                          <a:tab pos="5715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Standard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0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  <a:cs typeface="Times New Roman" pitchFamily="18" charset="0"/>
              </a:rPr>
              <a:t>Modern tools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E" dirty="0"/>
              <a:t>Java Programming Language (Building block for android programming)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dirty="0"/>
              <a:t>Android Studio &amp; SDK (Designing and Development)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dirty="0"/>
              <a:t>SQL (Knowledge of Basic Queries)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dirty="0"/>
              <a:t>Basic concepts of python (For machine learning)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dirty="0"/>
              <a:t>Learning algorithms for Machine Learning.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dirty="0" err="1"/>
              <a:t>Pycharm</a:t>
            </a:r>
            <a:r>
              <a:rPr lang="en-IE" dirty="0"/>
              <a:t> (For implementation of Machine Learning algorithms using python)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dirty="0"/>
              <a:t>A smartphone (For testing)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Predict accurate price of land for next 10 years.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Save time and efforts related to dealing of </a:t>
            </a:r>
            <a:r>
              <a:rPr lang="en-US" dirty="0" smtClean="0"/>
              <a:t>land.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dirty="0"/>
              <a:t>To provide users a free application.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dirty="0"/>
              <a:t>To specially help older citizens and women who are at home and can’t go outside for buying a land.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save amateur people from fraud.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factor of ROI (Return on Investment) will be the first priority.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</TotalTime>
  <Words>895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Outline</vt:lpstr>
      <vt:lpstr>Introduction</vt:lpstr>
      <vt:lpstr>Problem statement</vt:lpstr>
      <vt:lpstr>Objectives</vt:lpstr>
      <vt:lpstr>Methodology</vt:lpstr>
      <vt:lpstr>Related Work/Comparison Table</vt:lpstr>
      <vt:lpstr>Modern tools </vt:lpstr>
      <vt:lpstr>Benefits</vt:lpstr>
      <vt:lpstr>Use case Diagrams:</vt:lpstr>
      <vt:lpstr>Activity Diagram (For Admin):  </vt:lpstr>
      <vt:lpstr>Activity Diagram(For User):</vt:lpstr>
      <vt:lpstr>Data Flow Diagrams level 0</vt:lpstr>
      <vt:lpstr>ER Diagram:</vt:lpstr>
      <vt:lpstr>Sequence Diagrams:</vt:lpstr>
      <vt:lpstr>Application Screenshots</vt:lpstr>
      <vt:lpstr>PowerPoint Presentation</vt:lpstr>
      <vt:lpstr>PowerPoint Presentation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Ibtisam Sheikh</dc:creator>
  <cp:lastModifiedBy>ATech</cp:lastModifiedBy>
  <cp:revision>48</cp:revision>
  <dcterms:created xsi:type="dcterms:W3CDTF">2020-09-27T09:54:33Z</dcterms:created>
  <dcterms:modified xsi:type="dcterms:W3CDTF">2020-12-12T12:13:59Z</dcterms:modified>
</cp:coreProperties>
</file>