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7" r:id="rId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2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47" autoAdjust="0"/>
    <p:restoredTop sz="94671" autoAdjust="0"/>
  </p:normalViewPr>
  <p:slideViewPr>
    <p:cSldViewPr>
      <p:cViewPr>
        <p:scale>
          <a:sx n="125" d="100"/>
          <a:sy n="125" d="100"/>
        </p:scale>
        <p:origin x="-1548" y="-18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70238" cy="479425"/>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sz="quarter" idx="1"/>
          </p:nvPr>
        </p:nvSpPr>
        <p:spPr>
          <a:xfrm>
            <a:off x="4143375" y="1"/>
            <a:ext cx="3170238" cy="479425"/>
          </a:xfrm>
          <a:prstGeom prst="rect">
            <a:avLst/>
          </a:prstGeom>
        </p:spPr>
        <p:txBody>
          <a:bodyPr vert="horz" lIns="95747" tIns="47873" rIns="95747" bIns="47873" rtlCol="0"/>
          <a:lstStyle>
            <a:lvl1pPr algn="r">
              <a:defRPr sz="1300"/>
            </a:lvl1pPr>
          </a:lstStyle>
          <a:p>
            <a:fld id="{A6BA74D9-E476-44A1-B65F-A32779AD8FFA}" type="datetimeFigureOut">
              <a:rPr lang="en-US" smtClean="0"/>
              <a:pPr/>
              <a:t>5/22/2021</a:t>
            </a:fld>
            <a:endParaRPr lang="en-US"/>
          </a:p>
        </p:txBody>
      </p:sp>
      <p:sp>
        <p:nvSpPr>
          <p:cNvPr id="4" name="Footer Placeholder 3"/>
          <p:cNvSpPr>
            <a:spLocks noGrp="1"/>
          </p:cNvSpPr>
          <p:nvPr>
            <p:ph type="ftr" sz="quarter" idx="2"/>
          </p:nvPr>
        </p:nvSpPr>
        <p:spPr>
          <a:xfrm>
            <a:off x="0" y="9120190"/>
            <a:ext cx="3170238" cy="479425"/>
          </a:xfrm>
          <a:prstGeom prst="rect">
            <a:avLst/>
          </a:prstGeom>
        </p:spPr>
        <p:txBody>
          <a:bodyPr vert="horz" lIns="95747" tIns="47873" rIns="95747" bIns="47873" rtlCol="0" anchor="b"/>
          <a:lstStyle>
            <a:lvl1pPr algn="l">
              <a:defRPr sz="1300"/>
            </a:lvl1pPr>
          </a:lstStyle>
          <a:p>
            <a:endParaRPr lang="en-US"/>
          </a:p>
        </p:txBody>
      </p:sp>
      <p:sp>
        <p:nvSpPr>
          <p:cNvPr id="5" name="Slide Number Placeholder 4"/>
          <p:cNvSpPr>
            <a:spLocks noGrp="1"/>
          </p:cNvSpPr>
          <p:nvPr>
            <p:ph type="sldNum" sz="quarter" idx="3"/>
          </p:nvPr>
        </p:nvSpPr>
        <p:spPr>
          <a:xfrm>
            <a:off x="4143375" y="9120190"/>
            <a:ext cx="3170238" cy="479425"/>
          </a:xfrm>
          <a:prstGeom prst="rect">
            <a:avLst/>
          </a:prstGeom>
        </p:spPr>
        <p:txBody>
          <a:bodyPr vert="horz" lIns="95747" tIns="47873" rIns="95747" bIns="47873" rtlCol="0" anchor="b"/>
          <a:lstStyle>
            <a:lvl1pPr algn="r">
              <a:defRPr sz="1300"/>
            </a:lvl1pPr>
          </a:lstStyle>
          <a:p>
            <a:fld id="{B2573D49-D9F1-4E83-AAAB-581D83FF9202}" type="slidenum">
              <a:rPr lang="en-US" smtClean="0"/>
              <a:pPr/>
              <a:t>‹#›</a:t>
            </a:fld>
            <a:endParaRPr lang="en-US"/>
          </a:p>
        </p:txBody>
      </p:sp>
    </p:spTree>
    <p:extLst>
      <p:ext uri="{BB962C8B-B14F-4D97-AF65-F5344CB8AC3E}">
        <p14:creationId xmlns:p14="http://schemas.microsoft.com/office/powerpoint/2010/main" val="32659592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101214" tIns="50607" rIns="101214" bIns="50607" rtlCol="0"/>
          <a:lstStyle>
            <a:lvl1pPr algn="l">
              <a:defRPr sz="14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101214" tIns="50607" rIns="101214" bIns="50607" rtlCol="0"/>
          <a:lstStyle>
            <a:lvl1pPr algn="r">
              <a:defRPr sz="1400"/>
            </a:lvl1pPr>
          </a:lstStyle>
          <a:p>
            <a:fld id="{8DAFDBBF-1A0D-4678-9F22-F5CE9BFE17A0}" type="datetimeFigureOut">
              <a:rPr lang="en-US" smtClean="0"/>
              <a:pPr/>
              <a:t>5/22/2021</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101214" tIns="50607" rIns="101214" bIns="50607"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101214" tIns="50607" rIns="101214" bIns="5060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101214" tIns="50607" rIns="101214" bIns="50607" rtlCol="0" anchor="b"/>
          <a:lstStyle>
            <a:lvl1pPr algn="l">
              <a:defRPr sz="14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101214" tIns="50607" rIns="101214" bIns="50607" rtlCol="0" anchor="b"/>
          <a:lstStyle>
            <a:lvl1pPr algn="r">
              <a:defRPr sz="1400"/>
            </a:lvl1pPr>
          </a:lstStyle>
          <a:p>
            <a:fld id="{1BB2EE91-2DE7-4F8C-8980-2F0CDFCB75D1}" type="slidenum">
              <a:rPr lang="en-US" smtClean="0"/>
              <a:pPr/>
              <a:t>‹#›</a:t>
            </a:fld>
            <a:endParaRPr lang="en-US"/>
          </a:p>
        </p:txBody>
      </p:sp>
    </p:spTree>
    <p:extLst>
      <p:ext uri="{BB962C8B-B14F-4D97-AF65-F5344CB8AC3E}">
        <p14:creationId xmlns:p14="http://schemas.microsoft.com/office/powerpoint/2010/main" val="49073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BCBE607-0E67-4A80-90A5-A9A775D7C510}" type="slidenum">
              <a:rPr lang="en-US" smtClean="0"/>
              <a:pPr/>
              <a:t>1</a:t>
            </a:fld>
            <a:endParaRPr lang="en-US"/>
          </a:p>
        </p:txBody>
      </p:sp>
    </p:spTree>
    <p:extLst>
      <p:ext uri="{BB962C8B-B14F-4D97-AF65-F5344CB8AC3E}">
        <p14:creationId xmlns:p14="http://schemas.microsoft.com/office/powerpoint/2010/main" val="774694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BDE8865-AC8C-43A7-9CFB-C31998A53B40}" type="datetimeFigureOut">
              <a:rPr lang="en-US" smtClean="0"/>
              <a:pPr/>
              <a:t>5/22/2021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9A887-5F89-4BB4-A11E-4107993989C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DE8865-AC8C-43A7-9CFB-C31998A53B40}" type="datetimeFigureOut">
              <a:rPr lang="en-US" smtClean="0"/>
              <a:pPr/>
              <a:t>5/22/2021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9A887-5F89-4BB4-A11E-4107993989C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DE8865-AC8C-43A7-9CFB-C31998A53B40}" type="datetimeFigureOut">
              <a:rPr lang="en-US" smtClean="0"/>
              <a:pPr/>
              <a:t>5/22/2021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9A887-5F89-4BB4-A11E-4107993989C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DE8865-AC8C-43A7-9CFB-C31998A53B40}" type="datetimeFigureOut">
              <a:rPr lang="en-US" smtClean="0"/>
              <a:pPr/>
              <a:t>5/22/2021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9A887-5F89-4BB4-A11E-4107993989C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DE8865-AC8C-43A7-9CFB-C31998A53B40}" type="datetimeFigureOut">
              <a:rPr lang="en-US" smtClean="0"/>
              <a:pPr/>
              <a:t>5/22/2021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9A887-5F89-4BB4-A11E-4107993989C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BDE8865-AC8C-43A7-9CFB-C31998A53B40}" type="datetimeFigureOut">
              <a:rPr lang="en-US" smtClean="0"/>
              <a:pPr/>
              <a:t>5/22/2021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D9A887-5F89-4BB4-A11E-4107993989C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BDE8865-AC8C-43A7-9CFB-C31998A53B40}" type="datetimeFigureOut">
              <a:rPr lang="en-US" smtClean="0"/>
              <a:pPr/>
              <a:t>5/22/2021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D9A887-5F89-4BB4-A11E-4107993989C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BDE8865-AC8C-43A7-9CFB-C31998A53B40}" type="datetimeFigureOut">
              <a:rPr lang="en-US" smtClean="0"/>
              <a:pPr/>
              <a:t>5/22/2021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D9A887-5F89-4BB4-A11E-4107993989C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DE8865-AC8C-43A7-9CFB-C31998A53B40}" type="datetimeFigureOut">
              <a:rPr lang="en-US" smtClean="0"/>
              <a:pPr/>
              <a:t>5/22/2021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D9A887-5F89-4BB4-A11E-4107993989C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DE8865-AC8C-43A7-9CFB-C31998A53B40}" type="datetimeFigureOut">
              <a:rPr lang="en-US" smtClean="0"/>
              <a:pPr/>
              <a:t>5/22/2021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D9A887-5F89-4BB4-A11E-4107993989C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DE8865-AC8C-43A7-9CFB-C31998A53B40}" type="datetimeFigureOut">
              <a:rPr lang="en-US" smtClean="0"/>
              <a:pPr/>
              <a:t>5/22/2021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D9A887-5F89-4BB4-A11E-4107993989C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DE8865-AC8C-43A7-9CFB-C31998A53B40}" type="datetimeFigureOut">
              <a:rPr lang="en-US" smtClean="0"/>
              <a:pPr/>
              <a:t>5/22/2021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D9A887-5F89-4BB4-A11E-4107993989C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91678"/>
            <a:ext cx="4343400" cy="759022"/>
          </a:xfrm>
          <a:noFill/>
          <a:ln>
            <a:noFill/>
          </a:ln>
          <a:effectLst>
            <a:glow rad="101600">
              <a:schemeClr val="accent5">
                <a:satMod val="175000"/>
                <a:alpha val="40000"/>
              </a:schemeClr>
            </a:glow>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a:noAutofit/>
          </a:bodyPr>
          <a:lstStyle/>
          <a:p>
            <a:pPr>
              <a:spcBef>
                <a:spcPts val="600"/>
              </a:spcBef>
              <a:spcAft>
                <a:spcPts val="600"/>
              </a:spcAft>
            </a:pPr>
            <a:r>
              <a:rPr lang="en-US" sz="3200" b="1" baseline="30000" dirty="0" smtClean="0">
                <a:solidFill>
                  <a:srgbClr val="FFFF00"/>
                </a:solidFill>
                <a:latin typeface="Times New Roman" pitchFamily="18" charset="0"/>
                <a:cs typeface="Times New Roman" pitchFamily="18" charset="0"/>
              </a:rPr>
              <a:t>FOOD BYTE</a:t>
            </a:r>
            <a:r>
              <a:rPr lang="en-US" sz="2400" b="1" baseline="30000" dirty="0">
                <a:solidFill>
                  <a:srgbClr val="FFFF00"/>
                </a:solidFill>
                <a:latin typeface="Times New Roman" pitchFamily="18" charset="0"/>
                <a:cs typeface="Times New Roman" pitchFamily="18" charset="0"/>
              </a:rPr>
              <a:t/>
            </a:r>
            <a:br>
              <a:rPr lang="en-US" sz="2400" b="1" baseline="30000" dirty="0">
                <a:solidFill>
                  <a:srgbClr val="FFFF00"/>
                </a:solidFill>
                <a:latin typeface="Times New Roman" pitchFamily="18" charset="0"/>
                <a:cs typeface="Times New Roman" pitchFamily="18" charset="0"/>
              </a:rPr>
            </a:br>
            <a:r>
              <a:rPr lang="en-US" sz="1600" b="1" baseline="30000" dirty="0">
                <a:solidFill>
                  <a:srgbClr val="FFFF00"/>
                </a:solidFill>
                <a:latin typeface="Times New Roman" pitchFamily="18" charset="0"/>
                <a:cs typeface="Times New Roman" pitchFamily="18" charset="0"/>
              </a:rPr>
              <a:t>Final Year Project (</a:t>
            </a:r>
            <a:r>
              <a:rPr lang="en-US" sz="1600" b="1" baseline="30000" dirty="0" smtClean="0">
                <a:solidFill>
                  <a:srgbClr val="FFFF00"/>
                </a:solidFill>
                <a:latin typeface="Times New Roman" pitchFamily="18" charset="0"/>
                <a:cs typeface="Times New Roman" pitchFamily="18" charset="0"/>
              </a:rPr>
              <a:t>2017-2021)</a:t>
            </a:r>
            <a:r>
              <a:rPr lang="en-US" sz="1600" b="1" baseline="30000" dirty="0">
                <a:solidFill>
                  <a:srgbClr val="FFFF00"/>
                </a:solidFill>
                <a:latin typeface="Times New Roman" pitchFamily="18" charset="0"/>
                <a:cs typeface="Times New Roman" pitchFamily="18" charset="0"/>
              </a:rPr>
              <a:t/>
            </a:r>
            <a:br>
              <a:rPr lang="en-US" sz="1600" b="1" baseline="30000" dirty="0">
                <a:solidFill>
                  <a:srgbClr val="FFFF00"/>
                </a:solidFill>
                <a:latin typeface="Times New Roman" pitchFamily="18" charset="0"/>
                <a:cs typeface="Times New Roman" pitchFamily="18" charset="0"/>
              </a:rPr>
            </a:br>
            <a:r>
              <a:rPr lang="en-US" sz="1400" b="1" baseline="30000" dirty="0">
                <a:solidFill>
                  <a:srgbClr val="FFFF00"/>
                </a:solidFill>
                <a:latin typeface="Times New Roman" pitchFamily="18" charset="0"/>
                <a:cs typeface="Times New Roman" pitchFamily="18" charset="0"/>
              </a:rPr>
              <a:t>Department of Computer Science</a:t>
            </a:r>
            <a:br>
              <a:rPr lang="en-US" sz="1400" b="1" baseline="30000" dirty="0">
                <a:solidFill>
                  <a:srgbClr val="FFFF00"/>
                </a:solidFill>
                <a:latin typeface="Times New Roman" pitchFamily="18" charset="0"/>
                <a:cs typeface="Times New Roman" pitchFamily="18" charset="0"/>
              </a:rPr>
            </a:br>
            <a:r>
              <a:rPr lang="en-US" sz="1400" b="1" baseline="30000" dirty="0">
                <a:solidFill>
                  <a:srgbClr val="FFFF00"/>
                </a:solidFill>
                <a:latin typeface="Times New Roman" pitchFamily="18" charset="0"/>
                <a:cs typeface="Times New Roman" pitchFamily="18" charset="0"/>
              </a:rPr>
              <a:t>COMSATS University Islamabad, Attock Campus</a:t>
            </a:r>
          </a:p>
        </p:txBody>
      </p:sp>
      <p:sp>
        <p:nvSpPr>
          <p:cNvPr id="9" name="Content Placeholder 2"/>
          <p:cNvSpPr txBox="1">
            <a:spLocks/>
          </p:cNvSpPr>
          <p:nvPr/>
        </p:nvSpPr>
        <p:spPr>
          <a:xfrm>
            <a:off x="0" y="914399"/>
            <a:ext cx="2057400" cy="5931101"/>
          </a:xfrm>
          <a:prstGeom prst="rect">
            <a:avLst/>
          </a:prstGeom>
          <a:ln/>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marL="0" marR="0" lvl="0" indent="0" algn="ctr" defTabSz="914400" rtl="0" eaLnBrk="1" fontAlgn="auto" latinLnBrk="0" hangingPunct="1">
              <a:spcBef>
                <a:spcPts val="300"/>
              </a:spcBef>
              <a:spcAft>
                <a:spcPts val="300"/>
              </a:spcAft>
              <a:buClrTx/>
              <a:buSzTx/>
              <a:buFont typeface="Arial" pitchFamily="34" charset="0"/>
              <a:buNone/>
              <a:tabLst/>
              <a:defRPr/>
            </a:pPr>
            <a:r>
              <a:rPr kumimoji="0" lang="en-US" sz="1400" b="1" i="0" u="none" strike="noStrike" kern="1200" cap="none" spc="0" normalizeH="0" baseline="0" noProof="0" dirty="0">
                <a:ln>
                  <a:noFill/>
                </a:ln>
                <a:solidFill>
                  <a:schemeClr val="bg2">
                    <a:lumMod val="10000"/>
                  </a:schemeClr>
                </a:solidFill>
                <a:effectLst/>
                <a:uLnTx/>
                <a:uFillTx/>
                <a:latin typeface="Arial" pitchFamily="34" charset="0"/>
                <a:cs typeface="Arial" pitchFamily="34" charset="0"/>
              </a:rPr>
              <a:t>Introduction</a:t>
            </a:r>
          </a:p>
          <a:p>
            <a:pPr lvl="0" algn="just">
              <a:lnSpc>
                <a:spcPct val="150000"/>
              </a:lnSpc>
              <a:spcBef>
                <a:spcPts val="300"/>
              </a:spcBef>
              <a:spcAft>
                <a:spcPts val="300"/>
              </a:spcAft>
              <a:defRPr/>
            </a:pPr>
            <a:r>
              <a:rPr lang="en-IE" sz="800" dirty="0" err="1"/>
              <a:t>FoodByte</a:t>
            </a:r>
            <a:r>
              <a:rPr lang="en-IE" sz="800" dirty="0"/>
              <a:t> is a grocery shopping android app and web (Portal) App where user can buy grocery items online. The purpose of this system is to give benefit and ease to user by saving their precious time. Through this app and website user will be able to get all grocery items on their door step without going to supermarket with carrying heavy bags and waiting in queue outside the shop for your turn. Secondly it will give an opportunity of earning for those riders who will go to supermarket instead of you and also it will be an advertisement platform for the marts that will register themselves on our app</a:t>
            </a:r>
            <a:r>
              <a:rPr lang="en-IE" sz="800" dirty="0" smtClean="0"/>
              <a:t>.</a:t>
            </a:r>
            <a:endParaRPr lang="en-IE" sz="800" dirty="0"/>
          </a:p>
          <a:p>
            <a:pPr lvl="0" algn="just">
              <a:spcBef>
                <a:spcPts val="300"/>
              </a:spcBef>
              <a:spcAft>
                <a:spcPts val="300"/>
              </a:spcAft>
              <a:defRPr/>
            </a:pPr>
            <a:r>
              <a:rPr lang="en-IE" sz="800" dirty="0"/>
              <a:t> </a:t>
            </a:r>
            <a:r>
              <a:rPr lang="en-US" sz="1400" b="1" dirty="0">
                <a:solidFill>
                  <a:schemeClr val="bg2">
                    <a:lumMod val="10000"/>
                  </a:schemeClr>
                </a:solidFill>
                <a:latin typeface="Arial" pitchFamily="34" charset="0"/>
                <a:cs typeface="Arial" pitchFamily="34" charset="0"/>
              </a:rPr>
              <a:t>Motivations</a:t>
            </a:r>
          </a:p>
          <a:p>
            <a:pPr marL="171450" lvl="0" indent="-171450">
              <a:lnSpc>
                <a:spcPct val="150000"/>
              </a:lnSpc>
              <a:buFont typeface="Arial" panose="020B0604020202020204" pitchFamily="34" charset="0"/>
              <a:buChar char="•"/>
            </a:pPr>
            <a:r>
              <a:rPr lang="en-US" sz="800" dirty="0" smtClean="0"/>
              <a:t>Save Time and efficiency</a:t>
            </a:r>
            <a:endParaRPr lang="en-US" sz="800" dirty="0"/>
          </a:p>
          <a:p>
            <a:pPr marL="171450" lvl="0" indent="-171450">
              <a:lnSpc>
                <a:spcPct val="150000"/>
              </a:lnSpc>
              <a:buFont typeface="Arial" panose="020B0604020202020204" pitchFamily="34" charset="0"/>
              <a:buChar char="•"/>
            </a:pPr>
            <a:r>
              <a:rPr lang="en-US" sz="800" dirty="0"/>
              <a:t>Providing rider service.</a:t>
            </a:r>
          </a:p>
          <a:p>
            <a:pPr marL="171450" lvl="0" indent="-171450" algn="just">
              <a:lnSpc>
                <a:spcPct val="150000"/>
              </a:lnSpc>
              <a:buFont typeface="Arial" panose="020B0604020202020204" pitchFamily="34" charset="0"/>
              <a:buChar char="•"/>
            </a:pPr>
            <a:r>
              <a:rPr lang="en-US" sz="800" dirty="0" smtClean="0"/>
              <a:t>Earning </a:t>
            </a:r>
            <a:r>
              <a:rPr lang="en-US" sz="800" dirty="0"/>
              <a:t>Opportunity.</a:t>
            </a:r>
            <a:endParaRPr lang="en-US" sz="800" dirty="0" smtClean="0">
              <a:solidFill>
                <a:schemeClr val="tx1"/>
              </a:solidFill>
            </a:endParaRPr>
          </a:p>
          <a:p>
            <a:pPr marL="171450" indent="-171450" algn="just">
              <a:lnSpc>
                <a:spcPct val="150000"/>
              </a:lnSpc>
              <a:buFont typeface="Arial" panose="020B0604020202020204" pitchFamily="34" charset="0"/>
              <a:buChar char="•"/>
            </a:pPr>
            <a:r>
              <a:rPr lang="en-US" sz="800" dirty="0" smtClean="0"/>
              <a:t>Ease </a:t>
            </a:r>
            <a:r>
              <a:rPr lang="en-US" sz="800" dirty="0"/>
              <a:t>to find products and ordering</a:t>
            </a:r>
            <a:r>
              <a:rPr lang="en-US" sz="800" dirty="0" smtClean="0"/>
              <a:t>.</a:t>
            </a:r>
            <a:endParaRPr lang="en-US" sz="800" dirty="0">
              <a:solidFill>
                <a:schemeClr val="tx1"/>
              </a:solidFill>
            </a:endParaRPr>
          </a:p>
          <a:p>
            <a:pPr marL="171450" lvl="0" indent="-171450" algn="just">
              <a:lnSpc>
                <a:spcPct val="150000"/>
              </a:lnSpc>
              <a:buFont typeface="Arial" panose="020B0604020202020204" pitchFamily="34" charset="0"/>
              <a:buChar char="•"/>
            </a:pPr>
            <a:r>
              <a:rPr lang="en-IE" sz="800" dirty="0" smtClean="0"/>
              <a:t>No need of carrying </a:t>
            </a:r>
            <a:r>
              <a:rPr lang="en-IE" sz="800" dirty="0"/>
              <a:t>heavy bags and waiting in queue outside the shop for your </a:t>
            </a:r>
            <a:r>
              <a:rPr lang="en-IE" sz="800" dirty="0" smtClean="0"/>
              <a:t>turn.</a:t>
            </a:r>
            <a:endParaRPr lang="en-US" sz="1400" b="1" dirty="0" smtClean="0">
              <a:solidFill>
                <a:schemeClr val="bg2">
                  <a:lumMod val="10000"/>
                </a:schemeClr>
              </a:solidFill>
              <a:latin typeface="Arial" pitchFamily="34" charset="0"/>
              <a:cs typeface="Arial" pitchFamily="34" charset="0"/>
            </a:endParaRPr>
          </a:p>
          <a:p>
            <a:pPr lvl="0" algn="just"/>
            <a:r>
              <a:rPr lang="en-US" sz="1400" b="1" dirty="0" smtClean="0">
                <a:solidFill>
                  <a:schemeClr val="bg2">
                    <a:lumMod val="10000"/>
                  </a:schemeClr>
                </a:solidFill>
                <a:latin typeface="Arial" pitchFamily="34" charset="0"/>
                <a:cs typeface="Arial" pitchFamily="34" charset="0"/>
              </a:rPr>
              <a:t>System </a:t>
            </a:r>
            <a:r>
              <a:rPr lang="en-US" sz="1400" b="1" dirty="0">
                <a:solidFill>
                  <a:schemeClr val="bg2">
                    <a:lumMod val="10000"/>
                  </a:schemeClr>
                </a:solidFill>
                <a:latin typeface="Arial" pitchFamily="34" charset="0"/>
                <a:cs typeface="Arial" pitchFamily="34" charset="0"/>
              </a:rPr>
              <a:t>Background</a:t>
            </a:r>
          </a:p>
          <a:p>
            <a:pPr>
              <a:spcBef>
                <a:spcPts val="300"/>
              </a:spcBef>
              <a:spcAft>
                <a:spcPts val="300"/>
              </a:spcAft>
              <a:defRPr/>
            </a:pPr>
            <a:r>
              <a:rPr lang="en-US" sz="800" dirty="0">
                <a:solidFill>
                  <a:schemeClr val="bg2">
                    <a:lumMod val="10000"/>
                  </a:schemeClr>
                </a:solidFill>
                <a:latin typeface="+mj-lt"/>
                <a:cs typeface="Arial" pitchFamily="34" charset="0"/>
              </a:rPr>
              <a:t>There are some problems with the existing systems which are identified below:</a:t>
            </a:r>
          </a:p>
          <a:p>
            <a:pPr marL="171450" lvl="0" indent="-171450" algn="just">
              <a:lnSpc>
                <a:spcPct val="150000"/>
              </a:lnSpc>
              <a:buFont typeface="Arial" panose="020B0604020202020204" pitchFamily="34" charset="0"/>
              <a:buChar char="•"/>
            </a:pPr>
            <a:r>
              <a:rPr lang="en-GB" sz="800" dirty="0" smtClean="0"/>
              <a:t>They are for a single mart.</a:t>
            </a:r>
            <a:endParaRPr lang="en-US" sz="800" i="1" dirty="0"/>
          </a:p>
          <a:p>
            <a:pPr marL="171450" lvl="0" indent="-171450" algn="just">
              <a:lnSpc>
                <a:spcPct val="150000"/>
              </a:lnSpc>
              <a:buFont typeface="Arial" panose="020B0604020202020204" pitchFamily="34" charset="0"/>
              <a:buChar char="•"/>
            </a:pPr>
            <a:r>
              <a:rPr lang="en-GB" sz="800" dirty="0" smtClean="0"/>
              <a:t>No middle man.</a:t>
            </a:r>
            <a:endParaRPr lang="en-US" sz="800" i="1" dirty="0"/>
          </a:p>
          <a:p>
            <a:pPr marL="171450" lvl="0" indent="-171450" algn="just">
              <a:lnSpc>
                <a:spcPct val="150000"/>
              </a:lnSpc>
              <a:buFont typeface="Arial" panose="020B0604020202020204" pitchFamily="34" charset="0"/>
              <a:buChar char="•"/>
            </a:pPr>
            <a:r>
              <a:rPr lang="en-GB" sz="800" dirty="0" smtClean="0"/>
              <a:t>For specific items.</a:t>
            </a:r>
            <a:endParaRPr lang="en-GB" sz="800" dirty="0"/>
          </a:p>
          <a:p>
            <a:pPr lvl="0" algn="just"/>
            <a:endParaRPr lang="en-GB" sz="800" dirty="0"/>
          </a:p>
          <a:p>
            <a:pPr lvl="0" algn="just">
              <a:buFont typeface="Wingdings" pitchFamily="2" charset="2"/>
              <a:buChar char="ü"/>
            </a:pPr>
            <a:endParaRPr lang="en-US" sz="800" i="1" dirty="0"/>
          </a:p>
          <a:p>
            <a:pPr algn="just">
              <a:spcBef>
                <a:spcPts val="300"/>
              </a:spcBef>
              <a:spcAft>
                <a:spcPts val="300"/>
              </a:spcAft>
              <a:defRPr/>
            </a:pPr>
            <a:r>
              <a:rPr lang="en-GB" sz="800" dirty="0"/>
              <a:t> </a:t>
            </a:r>
            <a:endParaRPr lang="en-US" sz="800" i="1" dirty="0"/>
          </a:p>
          <a:p>
            <a:pPr algn="ctr">
              <a:spcBef>
                <a:spcPts val="300"/>
              </a:spcBef>
              <a:spcAft>
                <a:spcPts val="300"/>
              </a:spcAft>
              <a:defRPr/>
            </a:pPr>
            <a:endParaRPr lang="en-US" sz="1400" b="1" dirty="0">
              <a:solidFill>
                <a:schemeClr val="bg2">
                  <a:lumMod val="10000"/>
                </a:schemeClr>
              </a:solidFill>
              <a:latin typeface="Arial" pitchFamily="34" charset="0"/>
              <a:cs typeface="Arial" pitchFamily="34" charset="0"/>
            </a:endParaRPr>
          </a:p>
          <a:p>
            <a:pPr marL="171450" lvl="0" indent="-171450" algn="just">
              <a:spcBef>
                <a:spcPts val="300"/>
              </a:spcBef>
              <a:spcAft>
                <a:spcPts val="300"/>
              </a:spcAft>
              <a:buFont typeface="Arial" pitchFamily="34" charset="0"/>
              <a:buChar char="•"/>
              <a:defRPr/>
            </a:pPr>
            <a:endParaRPr lang="en-US" sz="1200" dirty="0">
              <a:solidFill>
                <a:schemeClr val="tx1"/>
              </a:solidFill>
              <a:latin typeface="Arial" pitchFamily="34" charset="0"/>
              <a:cs typeface="Arial" pitchFamily="34" charset="0"/>
            </a:endParaRPr>
          </a:p>
        </p:txBody>
      </p:sp>
      <p:sp>
        <p:nvSpPr>
          <p:cNvPr id="12" name="Content Placeholder 2"/>
          <p:cNvSpPr txBox="1">
            <a:spLocks/>
          </p:cNvSpPr>
          <p:nvPr/>
        </p:nvSpPr>
        <p:spPr>
          <a:xfrm>
            <a:off x="2057400" y="914400"/>
            <a:ext cx="2819400" cy="5931100"/>
          </a:xfrm>
          <a:prstGeom prst="rect">
            <a:avLst/>
          </a:prstGeom>
          <a:ln/>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algn="ctr">
              <a:spcBef>
                <a:spcPts val="300"/>
              </a:spcBef>
              <a:spcAft>
                <a:spcPts val="300"/>
              </a:spcAft>
              <a:defRPr/>
            </a:pPr>
            <a:r>
              <a:rPr lang="en-US" sz="1400" b="1" dirty="0">
                <a:solidFill>
                  <a:schemeClr val="bg2">
                    <a:lumMod val="10000"/>
                  </a:schemeClr>
                </a:solidFill>
                <a:latin typeface="Arial" pitchFamily="34" charset="0"/>
                <a:cs typeface="Arial" pitchFamily="34" charset="0"/>
              </a:rPr>
              <a:t>Architecture</a:t>
            </a:r>
          </a:p>
        </p:txBody>
      </p:sp>
      <p:sp>
        <p:nvSpPr>
          <p:cNvPr id="13" name="Content Placeholder 2"/>
          <p:cNvSpPr txBox="1">
            <a:spLocks/>
          </p:cNvSpPr>
          <p:nvPr/>
        </p:nvSpPr>
        <p:spPr>
          <a:xfrm>
            <a:off x="4876800" y="914400"/>
            <a:ext cx="2133600" cy="3657600"/>
          </a:xfrm>
          <a:prstGeom prst="rect">
            <a:avLst/>
          </a:prstGeom>
          <a:ln/>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p>
            <a:pPr lvl="0" algn="ctr">
              <a:spcBef>
                <a:spcPts val="300"/>
              </a:spcBef>
              <a:spcAft>
                <a:spcPts val="300"/>
              </a:spcAft>
              <a:defRPr/>
            </a:pPr>
            <a:r>
              <a:rPr lang="en-US" sz="1400" b="1" dirty="0">
                <a:solidFill>
                  <a:schemeClr val="bg2">
                    <a:lumMod val="10000"/>
                  </a:schemeClr>
                </a:solidFill>
                <a:latin typeface="Arial" pitchFamily="34" charset="0"/>
                <a:cs typeface="Arial" pitchFamily="34" charset="0"/>
              </a:rPr>
              <a:t>Results</a:t>
            </a:r>
          </a:p>
          <a:p>
            <a:pPr marL="92075" indent="-92075" algn="just">
              <a:lnSpc>
                <a:spcPct val="120000"/>
              </a:lnSpc>
              <a:spcBef>
                <a:spcPts val="300"/>
              </a:spcBef>
              <a:spcAft>
                <a:spcPts val="300"/>
              </a:spcAft>
              <a:defRPr/>
            </a:pPr>
            <a:r>
              <a:rPr lang="en-US" sz="1000" b="1" dirty="0">
                <a:solidFill>
                  <a:schemeClr val="tx1"/>
                </a:solidFill>
                <a:latin typeface="+mj-lt"/>
                <a:cs typeface="Arial" pitchFamily="34" charset="0"/>
              </a:rPr>
              <a:t>Admin </a:t>
            </a:r>
            <a:r>
              <a:rPr lang="en-US" sz="1000" b="1" dirty="0" smtClean="0">
                <a:solidFill>
                  <a:schemeClr val="tx1"/>
                </a:solidFill>
                <a:latin typeface="+mj-lt"/>
                <a:cs typeface="Arial" pitchFamily="34" charset="0"/>
              </a:rPr>
              <a:t>Page</a:t>
            </a:r>
            <a:endParaRPr lang="en-US" sz="1000" b="1" dirty="0">
              <a:solidFill>
                <a:schemeClr val="tx1"/>
              </a:solidFill>
              <a:latin typeface="+mj-lt"/>
              <a:cs typeface="Arial" pitchFamily="34" charset="0"/>
            </a:endParaRPr>
          </a:p>
          <a:p>
            <a:pPr marL="92075" indent="-92075" algn="just">
              <a:lnSpc>
                <a:spcPct val="120000"/>
              </a:lnSpc>
              <a:spcBef>
                <a:spcPts val="300"/>
              </a:spcBef>
              <a:spcAft>
                <a:spcPts val="300"/>
              </a:spcAft>
              <a:defRPr/>
            </a:pPr>
            <a:r>
              <a:rPr lang="en-US" sz="800" dirty="0">
                <a:solidFill>
                  <a:schemeClr val="tx1"/>
                </a:solidFill>
              </a:rPr>
              <a:t>To manage the </a:t>
            </a:r>
            <a:r>
              <a:rPr lang="en-US" sz="800" dirty="0" smtClean="0">
                <a:solidFill>
                  <a:schemeClr val="tx1"/>
                </a:solidFill>
              </a:rPr>
              <a:t>marts, user</a:t>
            </a:r>
            <a:r>
              <a:rPr lang="en-US" sz="800" dirty="0" smtClean="0">
                <a:solidFill>
                  <a:schemeClr val="tx1"/>
                </a:solidFill>
              </a:rPr>
              <a:t>s  and riders</a:t>
            </a:r>
            <a:r>
              <a:rPr lang="en-US" sz="800" dirty="0" smtClean="0">
                <a:solidFill>
                  <a:schemeClr val="tx1"/>
                </a:solidFill>
              </a:rPr>
              <a:t>. </a:t>
            </a:r>
            <a:endParaRPr lang="en-US" sz="800" dirty="0">
              <a:solidFill>
                <a:schemeClr val="tx1"/>
              </a:solidFill>
            </a:endParaRPr>
          </a:p>
          <a:p>
            <a:pPr lvl="0" algn="just">
              <a:spcBef>
                <a:spcPts val="300"/>
              </a:spcBef>
              <a:spcAft>
                <a:spcPts val="300"/>
              </a:spcAft>
              <a:defRPr/>
            </a:pPr>
            <a:endParaRPr lang="en-US" sz="1200" dirty="0">
              <a:solidFill>
                <a:schemeClr val="tx1"/>
              </a:solidFill>
              <a:latin typeface="Arial" pitchFamily="34" charset="0"/>
              <a:cs typeface="Arial" pitchFamily="34" charset="0"/>
            </a:endParaRPr>
          </a:p>
          <a:p>
            <a:pPr lvl="0" algn="just">
              <a:spcBef>
                <a:spcPts val="300"/>
              </a:spcBef>
              <a:spcAft>
                <a:spcPts val="300"/>
              </a:spcAft>
              <a:defRPr/>
            </a:pPr>
            <a:endParaRPr lang="en-US" sz="1200" dirty="0">
              <a:solidFill>
                <a:schemeClr val="tx1"/>
              </a:solidFill>
              <a:latin typeface="Arial" pitchFamily="34" charset="0"/>
              <a:cs typeface="Arial" pitchFamily="34" charset="0"/>
            </a:endParaRPr>
          </a:p>
          <a:p>
            <a:pPr lvl="0" algn="just">
              <a:spcBef>
                <a:spcPts val="300"/>
              </a:spcBef>
              <a:spcAft>
                <a:spcPts val="300"/>
              </a:spcAft>
              <a:defRPr/>
            </a:pPr>
            <a:endParaRPr lang="en-US" sz="1200" dirty="0">
              <a:solidFill>
                <a:schemeClr val="tx1"/>
              </a:solidFill>
              <a:latin typeface="Arial" pitchFamily="34" charset="0"/>
              <a:cs typeface="Arial" pitchFamily="34" charset="0"/>
            </a:endParaRPr>
          </a:p>
          <a:p>
            <a:pPr lvl="0" algn="ctr">
              <a:spcBef>
                <a:spcPts val="300"/>
              </a:spcBef>
              <a:spcAft>
                <a:spcPts val="300"/>
              </a:spcAft>
              <a:defRPr/>
            </a:pPr>
            <a:endParaRPr lang="en-US" sz="1400" b="1" dirty="0">
              <a:solidFill>
                <a:schemeClr val="tx1"/>
              </a:solidFill>
              <a:latin typeface="Arial" pitchFamily="34" charset="0"/>
              <a:cs typeface="Arial" pitchFamily="34" charset="0"/>
            </a:endParaRPr>
          </a:p>
          <a:p>
            <a:pPr lvl="0" algn="ctr">
              <a:spcBef>
                <a:spcPts val="300"/>
              </a:spcBef>
              <a:spcAft>
                <a:spcPts val="300"/>
              </a:spcAft>
              <a:defRPr/>
            </a:pPr>
            <a:endParaRPr lang="en-US" sz="1400" b="1" dirty="0">
              <a:solidFill>
                <a:schemeClr val="tx1"/>
              </a:solidFill>
              <a:latin typeface="Arial" pitchFamily="34" charset="0"/>
              <a:cs typeface="Arial" pitchFamily="34" charset="0"/>
            </a:endParaRPr>
          </a:p>
          <a:p>
            <a:pPr lvl="0" algn="ctr">
              <a:spcBef>
                <a:spcPts val="300"/>
              </a:spcBef>
              <a:spcAft>
                <a:spcPts val="300"/>
              </a:spcAft>
              <a:defRPr/>
            </a:pPr>
            <a:endParaRPr lang="en-US" sz="1400" b="1" dirty="0">
              <a:solidFill>
                <a:schemeClr val="tx1"/>
              </a:solidFill>
              <a:latin typeface="Arial" pitchFamily="34" charset="0"/>
              <a:cs typeface="Arial" pitchFamily="34" charset="0"/>
            </a:endParaRPr>
          </a:p>
          <a:p>
            <a:pPr lvl="0"/>
            <a:endParaRPr lang="en-US" sz="800" dirty="0"/>
          </a:p>
          <a:p>
            <a:pPr lvl="0"/>
            <a:endParaRPr lang="en-US" sz="1200" dirty="0"/>
          </a:p>
        </p:txBody>
      </p:sp>
      <p:sp>
        <p:nvSpPr>
          <p:cNvPr id="17" name="Content Placeholder 2"/>
          <p:cNvSpPr txBox="1">
            <a:spLocks/>
          </p:cNvSpPr>
          <p:nvPr/>
        </p:nvSpPr>
        <p:spPr>
          <a:xfrm>
            <a:off x="7010400" y="914400"/>
            <a:ext cx="2133600" cy="3657600"/>
          </a:xfrm>
          <a:prstGeom prst="rect">
            <a:avLst/>
          </a:prstGeom>
          <a:ln/>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lvl="0" algn="just">
              <a:lnSpc>
                <a:spcPct val="120000"/>
              </a:lnSpc>
              <a:spcBef>
                <a:spcPts val="300"/>
              </a:spcBef>
              <a:spcAft>
                <a:spcPts val="300"/>
              </a:spcAft>
              <a:defRPr/>
            </a:pPr>
            <a:endParaRPr lang="en-US" sz="1200" dirty="0">
              <a:solidFill>
                <a:srgbClr val="EEECE1">
                  <a:lumMod val="10000"/>
                </a:srgbClr>
              </a:solidFill>
              <a:latin typeface="Arial" pitchFamily="34" charset="0"/>
              <a:cs typeface="Arial" pitchFamily="34" charset="0"/>
            </a:endParaRPr>
          </a:p>
          <a:p>
            <a:pPr lvl="0" algn="just">
              <a:lnSpc>
                <a:spcPct val="120000"/>
              </a:lnSpc>
              <a:spcBef>
                <a:spcPts val="300"/>
              </a:spcBef>
              <a:spcAft>
                <a:spcPts val="300"/>
              </a:spcAft>
              <a:defRPr/>
            </a:pPr>
            <a:endParaRPr lang="en-US" sz="1200" dirty="0">
              <a:solidFill>
                <a:srgbClr val="EEECE1">
                  <a:lumMod val="10000"/>
                </a:srgbClr>
              </a:solidFill>
              <a:latin typeface="Arial" pitchFamily="34" charset="0"/>
              <a:cs typeface="Arial" pitchFamily="34" charset="0"/>
            </a:endParaRPr>
          </a:p>
          <a:p>
            <a:pPr lvl="0" algn="just">
              <a:lnSpc>
                <a:spcPct val="120000"/>
              </a:lnSpc>
              <a:spcBef>
                <a:spcPts val="300"/>
              </a:spcBef>
              <a:spcAft>
                <a:spcPts val="300"/>
              </a:spcAft>
              <a:defRPr/>
            </a:pPr>
            <a:endParaRPr lang="en-US" sz="1200" dirty="0">
              <a:solidFill>
                <a:srgbClr val="EEECE1">
                  <a:lumMod val="10000"/>
                </a:srgbClr>
              </a:solidFill>
              <a:latin typeface="Arial" pitchFamily="34" charset="0"/>
              <a:cs typeface="Arial" pitchFamily="34" charset="0"/>
            </a:endParaRPr>
          </a:p>
          <a:p>
            <a:pPr lvl="0" algn="just">
              <a:lnSpc>
                <a:spcPct val="120000"/>
              </a:lnSpc>
              <a:spcBef>
                <a:spcPts val="300"/>
              </a:spcBef>
              <a:spcAft>
                <a:spcPts val="300"/>
              </a:spcAft>
              <a:defRPr/>
            </a:pPr>
            <a:endParaRPr lang="en-US" sz="1200" dirty="0">
              <a:solidFill>
                <a:srgbClr val="EEECE1">
                  <a:lumMod val="10000"/>
                </a:srgbClr>
              </a:solidFill>
              <a:latin typeface="Arial" pitchFamily="34" charset="0"/>
              <a:cs typeface="Arial" pitchFamily="34" charset="0"/>
            </a:endParaRPr>
          </a:p>
          <a:p>
            <a:pPr lvl="0" algn="just">
              <a:lnSpc>
                <a:spcPct val="120000"/>
              </a:lnSpc>
              <a:spcBef>
                <a:spcPts val="300"/>
              </a:spcBef>
              <a:spcAft>
                <a:spcPts val="300"/>
              </a:spcAft>
              <a:defRPr/>
            </a:pPr>
            <a:endParaRPr lang="en-US" sz="1200" dirty="0">
              <a:solidFill>
                <a:srgbClr val="EEECE1">
                  <a:lumMod val="10000"/>
                </a:srgbClr>
              </a:solidFill>
              <a:latin typeface="Arial" pitchFamily="34" charset="0"/>
              <a:cs typeface="Arial" pitchFamily="34" charset="0"/>
            </a:endParaRPr>
          </a:p>
          <a:p>
            <a:pPr lvl="0" algn="just">
              <a:lnSpc>
                <a:spcPct val="120000"/>
              </a:lnSpc>
              <a:spcBef>
                <a:spcPts val="300"/>
              </a:spcBef>
              <a:spcAft>
                <a:spcPts val="300"/>
              </a:spcAft>
              <a:defRPr/>
            </a:pPr>
            <a:endParaRPr lang="en-US" sz="1200" dirty="0">
              <a:solidFill>
                <a:srgbClr val="EEECE1">
                  <a:lumMod val="10000"/>
                </a:srgbClr>
              </a:solidFill>
              <a:latin typeface="Arial" pitchFamily="34" charset="0"/>
              <a:cs typeface="Arial" pitchFamily="34" charset="0"/>
            </a:endParaRPr>
          </a:p>
        </p:txBody>
      </p:sp>
      <p:sp>
        <p:nvSpPr>
          <p:cNvPr id="18" name="Content Placeholder 2"/>
          <p:cNvSpPr txBox="1">
            <a:spLocks/>
          </p:cNvSpPr>
          <p:nvPr/>
        </p:nvSpPr>
        <p:spPr>
          <a:xfrm>
            <a:off x="4876800" y="4572000"/>
            <a:ext cx="4267200" cy="2273500"/>
          </a:xfrm>
          <a:prstGeom prst="rect">
            <a:avLst/>
          </a:prstGeom>
          <a:ln/>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lvl="0" algn="ctr">
              <a:lnSpc>
                <a:spcPct val="120000"/>
              </a:lnSpc>
              <a:spcBef>
                <a:spcPts val="600"/>
              </a:spcBef>
              <a:defRPr/>
            </a:pPr>
            <a:r>
              <a:rPr lang="en-US" sz="1200" b="1" dirty="0" smtClean="0">
                <a:solidFill>
                  <a:schemeClr val="bg2">
                    <a:lumMod val="10000"/>
                  </a:schemeClr>
                </a:solidFill>
                <a:latin typeface="Arial" pitchFamily="34" charset="0"/>
                <a:cs typeface="Arial" pitchFamily="34" charset="0"/>
              </a:rPr>
              <a:t>Group Members</a:t>
            </a:r>
          </a:p>
          <a:p>
            <a:pPr lvl="0" algn="ctr">
              <a:lnSpc>
                <a:spcPct val="120000"/>
              </a:lnSpc>
              <a:spcBef>
                <a:spcPts val="600"/>
              </a:spcBef>
              <a:defRPr/>
            </a:pPr>
            <a:endParaRPr lang="en-US" sz="1200" b="1" dirty="0" smtClean="0">
              <a:solidFill>
                <a:schemeClr val="bg2">
                  <a:lumMod val="10000"/>
                </a:schemeClr>
              </a:solidFill>
              <a:latin typeface="Arial" pitchFamily="34" charset="0"/>
              <a:cs typeface="Arial" pitchFamily="34" charset="0"/>
            </a:endParaRPr>
          </a:p>
          <a:p>
            <a:pPr lvl="0" algn="just">
              <a:lnSpc>
                <a:spcPct val="120000"/>
              </a:lnSpc>
              <a:spcBef>
                <a:spcPts val="600"/>
              </a:spcBef>
              <a:defRPr/>
            </a:pPr>
            <a:r>
              <a:rPr lang="en-US" sz="900" i="1" dirty="0" smtClean="0">
                <a:solidFill>
                  <a:schemeClr val="bg2">
                    <a:lumMod val="10000"/>
                  </a:schemeClr>
                </a:solidFill>
                <a:latin typeface="+mj-lt"/>
                <a:cs typeface="Arial" pitchFamily="34" charset="0"/>
              </a:rPr>
              <a:t>Muhammad Bilal			</a:t>
            </a:r>
          </a:p>
          <a:p>
            <a:pPr lvl="0" algn="just">
              <a:lnSpc>
                <a:spcPct val="120000"/>
              </a:lnSpc>
              <a:defRPr/>
            </a:pPr>
            <a:r>
              <a:rPr lang="en-US" sz="800" i="1" dirty="0" smtClean="0">
                <a:solidFill>
                  <a:schemeClr val="bg2">
                    <a:lumMod val="10000"/>
                  </a:schemeClr>
                </a:solidFill>
                <a:latin typeface="+mj-lt"/>
                <a:cs typeface="Arial" pitchFamily="34" charset="0"/>
              </a:rPr>
              <a:t>mbilal22232@gmail.com</a:t>
            </a:r>
          </a:p>
          <a:p>
            <a:pPr lvl="0" algn="just">
              <a:lnSpc>
                <a:spcPct val="120000"/>
              </a:lnSpc>
              <a:spcBef>
                <a:spcPts val="600"/>
              </a:spcBef>
              <a:defRPr/>
            </a:pPr>
            <a:r>
              <a:rPr lang="en-US" sz="900" i="1" dirty="0" smtClean="0">
                <a:solidFill>
                  <a:schemeClr val="bg2">
                    <a:lumMod val="10000"/>
                  </a:schemeClr>
                </a:solidFill>
                <a:latin typeface="+mj-lt"/>
                <a:cs typeface="Arial" pitchFamily="34" charset="0"/>
              </a:rPr>
              <a:t>Muhammad </a:t>
            </a:r>
            <a:r>
              <a:rPr lang="en-US" sz="900" i="1" dirty="0" err="1" smtClean="0">
                <a:solidFill>
                  <a:schemeClr val="bg2">
                    <a:lumMod val="10000"/>
                  </a:schemeClr>
                </a:solidFill>
                <a:latin typeface="+mj-lt"/>
                <a:cs typeface="Arial" pitchFamily="34" charset="0"/>
              </a:rPr>
              <a:t>Afsha</a:t>
            </a:r>
            <a:r>
              <a:rPr lang="en-US" sz="900" i="1" dirty="0" err="1">
                <a:solidFill>
                  <a:schemeClr val="bg2">
                    <a:lumMod val="10000"/>
                  </a:schemeClr>
                </a:solidFill>
                <a:latin typeface="+mj-lt"/>
                <a:cs typeface="Arial" pitchFamily="34" charset="0"/>
              </a:rPr>
              <a:t>l</a:t>
            </a:r>
            <a:r>
              <a:rPr lang="en-US" sz="900" i="1" dirty="0">
                <a:solidFill>
                  <a:schemeClr val="bg2">
                    <a:lumMod val="10000"/>
                  </a:schemeClr>
                </a:solidFill>
                <a:latin typeface="+mj-lt"/>
                <a:cs typeface="Arial" pitchFamily="34" charset="0"/>
              </a:rPr>
              <a:t>		</a:t>
            </a:r>
          </a:p>
          <a:p>
            <a:pPr lvl="0" algn="just">
              <a:lnSpc>
                <a:spcPct val="120000"/>
              </a:lnSpc>
              <a:defRPr/>
            </a:pPr>
            <a:r>
              <a:rPr lang="en-US" sz="800" i="1" dirty="0" smtClean="0">
                <a:solidFill>
                  <a:schemeClr val="bg2">
                    <a:lumMod val="10000"/>
                  </a:schemeClr>
                </a:solidFill>
                <a:latin typeface="+mj-lt"/>
                <a:cs typeface="Arial" pitchFamily="34" charset="0"/>
              </a:rPr>
              <a:t>mirzaafshal@gmail.com</a:t>
            </a:r>
            <a:endParaRPr lang="en-US" sz="800" i="1" dirty="0">
              <a:solidFill>
                <a:schemeClr val="bg2">
                  <a:lumMod val="10000"/>
                </a:schemeClr>
              </a:solidFill>
              <a:latin typeface="+mj-lt"/>
              <a:cs typeface="Arial" pitchFamily="34" charset="0"/>
            </a:endParaRPr>
          </a:p>
          <a:p>
            <a:pPr lvl="0" algn="just">
              <a:lnSpc>
                <a:spcPct val="120000"/>
              </a:lnSpc>
              <a:spcBef>
                <a:spcPts val="600"/>
              </a:spcBef>
              <a:spcAft>
                <a:spcPts val="600"/>
              </a:spcAft>
              <a:defRPr/>
            </a:pPr>
            <a:endParaRPr lang="en-US" sz="900" b="1" i="1" dirty="0">
              <a:solidFill>
                <a:schemeClr val="bg2">
                  <a:lumMod val="10000"/>
                </a:schemeClr>
              </a:solidFill>
              <a:latin typeface="+mj-lt"/>
              <a:cs typeface="Arial" pitchFamily="34" charset="0"/>
            </a:endParaRPr>
          </a:p>
          <a:p>
            <a:pPr lvl="0" algn="just">
              <a:lnSpc>
                <a:spcPct val="120000"/>
              </a:lnSpc>
              <a:spcBef>
                <a:spcPts val="600"/>
              </a:spcBef>
              <a:spcAft>
                <a:spcPts val="600"/>
              </a:spcAft>
              <a:defRPr/>
            </a:pPr>
            <a:r>
              <a:rPr lang="en-US" sz="900" b="1" i="1" dirty="0" smtClean="0">
                <a:solidFill>
                  <a:schemeClr val="bg2">
                    <a:lumMod val="10000"/>
                  </a:schemeClr>
                </a:solidFill>
                <a:latin typeface="+mj-lt"/>
                <a:cs typeface="Arial" pitchFamily="34" charset="0"/>
              </a:rPr>
              <a:t>Supervisor: Ma'am Tahira Sadaf</a:t>
            </a:r>
            <a:r>
              <a:rPr lang="en-US" sz="900" b="1" i="1" dirty="0">
                <a:solidFill>
                  <a:schemeClr val="bg2">
                    <a:lumMod val="10000"/>
                  </a:schemeClr>
                </a:solidFill>
                <a:latin typeface="+mj-lt"/>
                <a:cs typeface="Arial" pitchFamily="34" charset="0"/>
              </a:rPr>
              <a:t>		</a:t>
            </a:r>
            <a:r>
              <a:rPr lang="en-US" sz="900" b="1" i="1" dirty="0" smtClean="0">
                <a:solidFill>
                  <a:schemeClr val="tx1"/>
                </a:solidFill>
                <a:latin typeface="+mj-lt"/>
                <a:cs typeface="Arial" pitchFamily="34" charset="0"/>
              </a:rPr>
              <a:t> </a:t>
            </a:r>
          </a:p>
        </p:txBody>
      </p:sp>
      <p:sp>
        <p:nvSpPr>
          <p:cNvPr id="15" name="TextBox 14"/>
          <p:cNvSpPr txBox="1"/>
          <p:nvPr/>
        </p:nvSpPr>
        <p:spPr>
          <a:xfrm>
            <a:off x="2133600" y="3676335"/>
            <a:ext cx="1088760" cy="307777"/>
          </a:xfrm>
          <a:prstGeom prst="rect">
            <a:avLst/>
          </a:prstGeom>
          <a:noFill/>
        </p:spPr>
        <p:txBody>
          <a:bodyPr wrap="none" rtlCol="0">
            <a:spAutoFit/>
          </a:bodyPr>
          <a:lstStyle/>
          <a:p>
            <a:pPr algn="ctr">
              <a:spcBef>
                <a:spcPts val="300"/>
              </a:spcBef>
              <a:spcAft>
                <a:spcPts val="300"/>
              </a:spcAft>
              <a:defRPr/>
            </a:pPr>
            <a:r>
              <a:rPr lang="en-US" sz="1400" b="1" dirty="0">
                <a:solidFill>
                  <a:schemeClr val="bg2">
                    <a:lumMod val="10000"/>
                  </a:schemeClr>
                </a:solidFill>
                <a:latin typeface="Arial" pitchFamily="34" charset="0"/>
                <a:cs typeface="Arial" pitchFamily="34" charset="0"/>
              </a:rPr>
              <a:t>Objectives</a:t>
            </a:r>
          </a:p>
        </p:txBody>
      </p:sp>
      <p:sp>
        <p:nvSpPr>
          <p:cNvPr id="16" name="TextBox 15"/>
          <p:cNvSpPr txBox="1"/>
          <p:nvPr/>
        </p:nvSpPr>
        <p:spPr>
          <a:xfrm>
            <a:off x="2126662" y="4045811"/>
            <a:ext cx="2553092" cy="2308324"/>
          </a:xfrm>
          <a:prstGeom prst="rect">
            <a:avLst/>
          </a:prstGeom>
          <a:noFill/>
        </p:spPr>
        <p:txBody>
          <a:bodyPr wrap="square" rtlCol="0">
            <a:spAutoFit/>
          </a:bodyPr>
          <a:lstStyle/>
          <a:p>
            <a:pPr marL="171450" lvl="0" indent="-171450" algn="just">
              <a:lnSpc>
                <a:spcPct val="150000"/>
              </a:lnSpc>
              <a:buFont typeface="Arial" panose="020B0604020202020204" pitchFamily="34" charset="0"/>
              <a:buChar char="•"/>
              <a:tabLst>
                <a:tab pos="171450" algn="l"/>
              </a:tabLst>
            </a:pPr>
            <a:r>
              <a:rPr lang="en-GB" sz="1000" dirty="0"/>
              <a:t>Providing an interactive digital </a:t>
            </a:r>
            <a:r>
              <a:rPr lang="en-GB" sz="1000" dirty="0" smtClean="0"/>
              <a:t>Interface.</a:t>
            </a:r>
            <a:endParaRPr lang="en-US" sz="1000" i="1" dirty="0"/>
          </a:p>
          <a:p>
            <a:pPr marL="171450" lvl="0" indent="-171450" algn="just">
              <a:lnSpc>
                <a:spcPct val="150000"/>
              </a:lnSpc>
              <a:buFont typeface="Arial" panose="020B0604020202020204" pitchFamily="34" charset="0"/>
              <a:buChar char="•"/>
              <a:tabLst>
                <a:tab pos="171450" algn="l"/>
              </a:tabLst>
            </a:pPr>
            <a:r>
              <a:rPr lang="en-GB" sz="1000" dirty="0"/>
              <a:t>Getting customers’ loyalty and attraction.</a:t>
            </a:r>
            <a:endParaRPr lang="en-US" sz="1000" i="1" dirty="0"/>
          </a:p>
          <a:p>
            <a:pPr marL="171450" indent="-171450" algn="just">
              <a:lnSpc>
                <a:spcPct val="150000"/>
              </a:lnSpc>
              <a:buFont typeface="Arial" panose="020B0604020202020204" pitchFamily="34" charset="0"/>
              <a:buChar char="•"/>
              <a:tabLst>
                <a:tab pos="171450" algn="l"/>
              </a:tabLst>
            </a:pPr>
            <a:r>
              <a:rPr lang="en-US" sz="1000" dirty="0"/>
              <a:t>Order made to the registered </a:t>
            </a:r>
            <a:r>
              <a:rPr lang="en-US" sz="1000" dirty="0" smtClean="0"/>
              <a:t>shopkeepers</a:t>
            </a:r>
            <a:r>
              <a:rPr lang="en-GB" sz="1000" dirty="0" smtClean="0"/>
              <a:t>.</a:t>
            </a:r>
            <a:endParaRPr lang="en-US" sz="1000" i="1" dirty="0"/>
          </a:p>
          <a:p>
            <a:pPr marL="171450" lvl="0" indent="-171450" algn="just">
              <a:lnSpc>
                <a:spcPct val="150000"/>
              </a:lnSpc>
              <a:buFont typeface="Arial" panose="020B0604020202020204" pitchFamily="34" charset="0"/>
              <a:buChar char="•"/>
              <a:tabLst>
                <a:tab pos="171450" algn="l"/>
              </a:tabLst>
            </a:pPr>
            <a:r>
              <a:rPr lang="en-US" sz="1000" dirty="0"/>
              <a:t>Machine learning Algorithm for recommendations</a:t>
            </a:r>
            <a:r>
              <a:rPr lang="en-GB" sz="1000" dirty="0" smtClean="0"/>
              <a:t>.</a:t>
            </a:r>
            <a:endParaRPr lang="en-GB" sz="1000" dirty="0"/>
          </a:p>
          <a:p>
            <a:pPr marL="171450" lvl="0" indent="-171450" algn="just">
              <a:lnSpc>
                <a:spcPct val="150000"/>
              </a:lnSpc>
              <a:buFont typeface="Arial" panose="020B0604020202020204" pitchFamily="34" charset="0"/>
              <a:buChar char="•"/>
              <a:tabLst>
                <a:tab pos="171450" algn="l"/>
              </a:tabLst>
            </a:pPr>
            <a:r>
              <a:rPr lang="en-US" sz="1000" dirty="0"/>
              <a:t>Nearest rider selection</a:t>
            </a:r>
            <a:r>
              <a:rPr lang="en-US" sz="1000" dirty="0" smtClean="0"/>
              <a:t>.</a:t>
            </a:r>
          </a:p>
          <a:p>
            <a:pPr marL="171450" lvl="0" indent="-171450" algn="just">
              <a:lnSpc>
                <a:spcPct val="150000"/>
              </a:lnSpc>
              <a:buFont typeface="Arial" panose="020B0604020202020204" pitchFamily="34" charset="0"/>
              <a:buChar char="•"/>
              <a:tabLst>
                <a:tab pos="171450" algn="l"/>
              </a:tabLst>
            </a:pPr>
            <a:r>
              <a:rPr lang="en-GB" sz="1000" dirty="0" smtClean="0"/>
              <a:t>Earning Opportunity.</a:t>
            </a:r>
            <a:endParaRPr lang="en-GB" sz="1000" dirty="0"/>
          </a:p>
          <a:p>
            <a:pPr lvl="0"/>
            <a:endParaRPr lang="en-GB" sz="1200" dirty="0"/>
          </a:p>
          <a:p>
            <a:pPr lvl="0"/>
            <a:endParaRPr lang="en-US" sz="1200" i="1" dirty="0"/>
          </a:p>
        </p:txBody>
      </p:sp>
      <p:sp>
        <p:nvSpPr>
          <p:cNvPr id="21" name="TextBox 20"/>
          <p:cNvSpPr txBox="1"/>
          <p:nvPr/>
        </p:nvSpPr>
        <p:spPr>
          <a:xfrm>
            <a:off x="7086600" y="914400"/>
            <a:ext cx="1828800" cy="1866665"/>
          </a:xfrm>
          <a:prstGeom prst="rect">
            <a:avLst/>
          </a:prstGeom>
          <a:noFill/>
        </p:spPr>
        <p:txBody>
          <a:bodyPr wrap="square" rtlCol="0">
            <a:spAutoFit/>
          </a:bodyPr>
          <a:lstStyle/>
          <a:p>
            <a:pPr lvl="0" algn="ctr">
              <a:lnSpc>
                <a:spcPct val="120000"/>
              </a:lnSpc>
              <a:spcBef>
                <a:spcPts val="300"/>
              </a:spcBef>
              <a:spcAft>
                <a:spcPts val="300"/>
              </a:spcAft>
              <a:defRPr/>
            </a:pPr>
            <a:r>
              <a:rPr lang="en-US" sz="1400" b="1" dirty="0">
                <a:solidFill>
                  <a:schemeClr val="bg2">
                    <a:lumMod val="10000"/>
                  </a:schemeClr>
                </a:solidFill>
                <a:latin typeface="Arial" pitchFamily="34" charset="0"/>
                <a:cs typeface="Arial" pitchFamily="34" charset="0"/>
              </a:rPr>
              <a:t>Conclusion</a:t>
            </a:r>
            <a:endParaRPr lang="en-US" sz="800" b="1" dirty="0">
              <a:solidFill>
                <a:schemeClr val="bg2">
                  <a:lumMod val="10000"/>
                </a:schemeClr>
              </a:solidFill>
              <a:latin typeface="Arial" pitchFamily="34" charset="0"/>
              <a:cs typeface="Arial" pitchFamily="34" charset="0"/>
            </a:endParaRPr>
          </a:p>
          <a:p>
            <a:pPr algn="just">
              <a:lnSpc>
                <a:spcPct val="120000"/>
              </a:lnSpc>
            </a:pPr>
            <a:r>
              <a:rPr lang="en-US" sz="800" dirty="0"/>
              <a:t>In this project, we developed an Android and web-based application for android device. It features a series of Cards (Modules) for the users, where users can view the grocery items available on different marts. Users can buy products from different marts.it helps people to do grocery shopping without physical effort. </a:t>
            </a:r>
            <a:r>
              <a:rPr lang="en-US" sz="800" dirty="0"/>
              <a:t>Rider will bring their required order at their doorsteps </a:t>
            </a:r>
          </a:p>
        </p:txBody>
      </p:sp>
      <p:sp>
        <p:nvSpPr>
          <p:cNvPr id="27" name="TextBox 26"/>
          <p:cNvSpPr txBox="1"/>
          <p:nvPr/>
        </p:nvSpPr>
        <p:spPr>
          <a:xfrm>
            <a:off x="4953000" y="2743200"/>
            <a:ext cx="1981200" cy="501676"/>
          </a:xfrm>
          <a:prstGeom prst="rect">
            <a:avLst/>
          </a:prstGeom>
          <a:noFill/>
        </p:spPr>
        <p:txBody>
          <a:bodyPr wrap="square" rtlCol="0">
            <a:spAutoFit/>
          </a:bodyPr>
          <a:lstStyle/>
          <a:p>
            <a:pPr marL="92075" lvl="0" indent="-92075" algn="just">
              <a:lnSpc>
                <a:spcPct val="120000"/>
              </a:lnSpc>
              <a:spcBef>
                <a:spcPts val="300"/>
              </a:spcBef>
              <a:spcAft>
                <a:spcPts val="300"/>
              </a:spcAft>
              <a:defRPr/>
            </a:pPr>
            <a:r>
              <a:rPr lang="en-US" sz="1000" b="1" dirty="0">
                <a:latin typeface="+mj-lt"/>
                <a:cs typeface="Arial" pitchFamily="34" charset="0"/>
              </a:rPr>
              <a:t>User Application</a:t>
            </a:r>
          </a:p>
          <a:p>
            <a:pPr marL="92075" lvl="0" indent="-92075" algn="just">
              <a:lnSpc>
                <a:spcPct val="120000"/>
              </a:lnSpc>
              <a:spcBef>
                <a:spcPts val="300"/>
              </a:spcBef>
              <a:spcAft>
                <a:spcPts val="300"/>
              </a:spcAft>
              <a:defRPr/>
            </a:pPr>
            <a:r>
              <a:rPr lang="en-US" sz="800" dirty="0"/>
              <a:t>Browse menu and order the food.</a:t>
            </a:r>
          </a:p>
        </p:txBody>
      </p:sp>
      <p:sp>
        <p:nvSpPr>
          <p:cNvPr id="26" name="Rectangle 25"/>
          <p:cNvSpPr/>
          <p:nvPr/>
        </p:nvSpPr>
        <p:spPr>
          <a:xfrm>
            <a:off x="7042309" y="3016898"/>
            <a:ext cx="1981200" cy="1454244"/>
          </a:xfrm>
          <a:prstGeom prst="rect">
            <a:avLst/>
          </a:prstGeom>
        </p:spPr>
        <p:txBody>
          <a:bodyPr wrap="square">
            <a:spAutoFit/>
          </a:bodyPr>
          <a:lstStyle/>
          <a:p>
            <a:pPr lvl="0" algn="ctr">
              <a:spcBef>
                <a:spcPts val="300"/>
              </a:spcBef>
              <a:spcAft>
                <a:spcPts val="300"/>
              </a:spcAft>
              <a:defRPr/>
            </a:pPr>
            <a:r>
              <a:rPr lang="en-US" sz="1400" b="1" dirty="0">
                <a:latin typeface="Arial" pitchFamily="34" charset="0"/>
                <a:cs typeface="Arial" pitchFamily="34" charset="0"/>
              </a:rPr>
              <a:t>Future </a:t>
            </a:r>
            <a:r>
              <a:rPr lang="en-US" sz="1400" b="1" dirty="0" smtClean="0">
                <a:latin typeface="Arial" pitchFamily="34" charset="0"/>
                <a:cs typeface="Arial" pitchFamily="34" charset="0"/>
              </a:rPr>
              <a:t>Directions</a:t>
            </a:r>
          </a:p>
          <a:p>
            <a:pPr marL="171450" indent="-171450">
              <a:lnSpc>
                <a:spcPct val="150000"/>
              </a:lnSpc>
              <a:buFont typeface="Arial" panose="020B0604020202020204" pitchFamily="34" charset="0"/>
              <a:buChar char="•"/>
            </a:pPr>
            <a:r>
              <a:rPr lang="en-US" sz="800" dirty="0" smtClean="0"/>
              <a:t>Adding more marts and more products other than grocery items.</a:t>
            </a:r>
          </a:p>
          <a:p>
            <a:pPr marL="171450" indent="-171450">
              <a:lnSpc>
                <a:spcPct val="150000"/>
              </a:lnSpc>
              <a:buFont typeface="Arial" panose="020B0604020202020204" pitchFamily="34" charset="0"/>
              <a:buChar char="•"/>
            </a:pPr>
            <a:r>
              <a:rPr lang="en-US" sz="800" dirty="0" smtClean="0"/>
              <a:t>Adding </a:t>
            </a:r>
            <a:r>
              <a:rPr lang="en-US" sz="800" dirty="0"/>
              <a:t>toys related items for grasping the attention of children. </a:t>
            </a:r>
          </a:p>
          <a:p>
            <a:pPr marL="171450" indent="-171450">
              <a:lnSpc>
                <a:spcPct val="150000"/>
              </a:lnSpc>
              <a:buFont typeface="Arial" panose="020B0604020202020204" pitchFamily="34" charset="0"/>
              <a:buChar char="•"/>
            </a:pPr>
            <a:r>
              <a:rPr lang="en-US" sz="800" dirty="0" smtClean="0"/>
              <a:t>Adding </a:t>
            </a:r>
            <a:r>
              <a:rPr lang="en-US" sz="800" dirty="0"/>
              <a:t>feedback Module to get reviews from Users.  </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54" y="1"/>
            <a:ext cx="971746" cy="914397"/>
          </a:xfrm>
          <a:prstGeom prst="rect">
            <a:avLst/>
          </a:prstGeom>
        </p:spPr>
      </p:pic>
      <p:pic>
        <p:nvPicPr>
          <p:cNvPr id="5" name="Picture 4">
            <a:extLst>
              <a:ext uri="{FF2B5EF4-FFF2-40B4-BE49-F238E27FC236}">
                <a16:creationId xmlns:a16="http://schemas.microsoft.com/office/drawing/2014/main" xmlns="" id="{6F3C4196-640D-4B91-947E-808F109B885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86577" y="5101467"/>
            <a:ext cx="393916" cy="424918"/>
          </a:xfrm>
          <a:prstGeom prst="rect">
            <a:avLst/>
          </a:prstGeom>
        </p:spPr>
      </p:pic>
      <p:pic>
        <p:nvPicPr>
          <p:cNvPr id="29" name="Picture 28">
            <a:extLst>
              <a:ext uri="{FF2B5EF4-FFF2-40B4-BE49-F238E27FC236}">
                <a16:creationId xmlns:a16="http://schemas.microsoft.com/office/drawing/2014/main" xmlns="" id="{888AC0C9-3F82-477C-B19A-FA2E29E0824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86577" y="5589062"/>
            <a:ext cx="393916" cy="424918"/>
          </a:xfrm>
          <a:prstGeom prst="rect">
            <a:avLst/>
          </a:prstGeom>
        </p:spPr>
      </p:pic>
      <p:pic>
        <p:nvPicPr>
          <p:cNvPr id="22" name="Picture 21"/>
          <p:cNvPicPr/>
          <p:nvPr/>
        </p:nvPicPr>
        <p:blipFill>
          <a:blip r:embed="rId5"/>
          <a:stretch>
            <a:fillRect/>
          </a:stretch>
        </p:blipFill>
        <p:spPr>
          <a:xfrm>
            <a:off x="2089308" y="1322808"/>
            <a:ext cx="2755583" cy="2187575"/>
          </a:xfrm>
          <a:prstGeom prst="rect">
            <a:avLst/>
          </a:prstGeom>
        </p:spPr>
      </p:pic>
      <p:pic>
        <p:nvPicPr>
          <p:cNvPr id="23" name="Picture 22"/>
          <p:cNvPicPr/>
          <p:nvPr/>
        </p:nvPicPr>
        <p:blipFill>
          <a:blip r:embed="rId6"/>
          <a:stretch>
            <a:fillRect/>
          </a:stretch>
        </p:blipFill>
        <p:spPr>
          <a:xfrm>
            <a:off x="5029200" y="1676400"/>
            <a:ext cx="1560248" cy="1095375"/>
          </a:xfrm>
          <a:prstGeom prst="rect">
            <a:avLst/>
          </a:prstGeom>
        </p:spPr>
      </p:pic>
      <p:pic>
        <p:nvPicPr>
          <p:cNvPr id="31" name="Picture 30"/>
          <p:cNvPicPr/>
          <p:nvPr/>
        </p:nvPicPr>
        <p:blipFill>
          <a:blip r:embed="rId7"/>
          <a:stretch>
            <a:fillRect/>
          </a:stretch>
        </p:blipFill>
        <p:spPr>
          <a:xfrm>
            <a:off x="5028300" y="3194751"/>
            <a:ext cx="646176" cy="1287648"/>
          </a:xfrm>
          <a:prstGeom prst="rect">
            <a:avLst/>
          </a:prstGeom>
        </p:spPr>
      </p:pic>
      <p:pic>
        <p:nvPicPr>
          <p:cNvPr id="32" name="Picture 31"/>
          <p:cNvPicPr/>
          <p:nvPr/>
        </p:nvPicPr>
        <p:blipFill>
          <a:blip r:embed="rId8"/>
          <a:stretch>
            <a:fillRect/>
          </a:stretch>
        </p:blipFill>
        <p:spPr>
          <a:xfrm>
            <a:off x="5843466" y="3194751"/>
            <a:ext cx="580951" cy="128764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TM04033937[[fn=Vapor Trail]]</Template>
  <TotalTime>2547</TotalTime>
  <Words>347</Words>
  <Application>Microsoft Office PowerPoint</Application>
  <PresentationFormat>On-screen Show (4:3)</PresentationFormat>
  <Paragraphs>55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Times New Roman</vt:lpstr>
      <vt:lpstr>Wingdings</vt:lpstr>
      <vt:lpstr>Office Theme</vt:lpstr>
      <vt:lpstr>FOOD BYTE Final Year Project (2017-2021) Department of Computer Science COMSATS University Islamabad, Attock Campus</vt:lpstr>
    </vt:vector>
  </TitlesOfParts>
  <Company>FAST NU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Aided Re-designing of Road/Rail Curves with Cubic Spiral Transitions.  Department of Mathematics          National University of Computers and Emerging Sciences Lahore</dc:title>
  <dc:creator>aisha.rashid</dc:creator>
  <cp:lastModifiedBy>Microsoft account</cp:lastModifiedBy>
  <cp:revision>158</cp:revision>
  <dcterms:created xsi:type="dcterms:W3CDTF">2010-06-23T06:26:37Z</dcterms:created>
  <dcterms:modified xsi:type="dcterms:W3CDTF">2021-05-22T04:31:05Z</dcterms:modified>
</cp:coreProperties>
</file>